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1766" r:id="rId7"/>
    <p:sldId id="1767" r:id="rId8"/>
    <p:sldId id="1759" r:id="rId9"/>
    <p:sldId id="1762" r:id="rId10"/>
    <p:sldId id="1760" r:id="rId11"/>
    <p:sldId id="1764" r:id="rId12"/>
    <p:sldId id="1763" r:id="rId13"/>
    <p:sldId id="1753" r:id="rId14"/>
    <p:sldId id="1755" r:id="rId15"/>
    <p:sldId id="1756" r:id="rId16"/>
    <p:sldId id="1757" r:id="rId17"/>
    <p:sldId id="1758" r:id="rId18"/>
    <p:sldId id="17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225" autoAdjust="0"/>
  </p:normalViewPr>
  <p:slideViewPr>
    <p:cSldViewPr snapToGrid="0">
      <p:cViewPr>
        <p:scale>
          <a:sx n="125" d="100"/>
          <a:sy n="125" d="100"/>
        </p:scale>
        <p:origin x="1568" y="5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LCA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Energy system model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648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Reference Production System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2266764" y="2631357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oil refinery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8795217" y="472758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6613318" y="5454560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electricity</a:t>
            </a:r>
            <a:endParaRPr lang="en-US" sz="1200" i="1" dirty="0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4899582" y="49365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PV plant</a:t>
            </a:r>
          </a:p>
        </p:txBody>
      </p: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702652" y="2814395"/>
            <a:ext cx="0" cy="2231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649097" y="4540157"/>
            <a:ext cx="9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Air emissions</a:t>
            </a:r>
            <a:endParaRPr lang="en-US" sz="1200" i="1" dirty="0"/>
          </a:p>
        </p:txBody>
      </p: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984708" y="2022064"/>
            <a:ext cx="7847216" cy="3795033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Connettore diritto 55">
            <a:extLst>
              <a:ext uri="{FF2B5EF4-FFF2-40B4-BE49-F238E27FC236}">
                <a16:creationId xmlns:a16="http://schemas.microsoft.com/office/drawing/2014/main" id="{44944B32-C4D3-EE67-EDFF-9E98FA151941}"/>
              </a:ext>
            </a:extLst>
          </p:cNvPr>
          <p:cNvCxnSpPr>
            <a:cxnSpLocks/>
          </p:cNvCxnSpPr>
          <p:nvPr/>
        </p:nvCxnSpPr>
        <p:spPr>
          <a:xfrm>
            <a:off x="10128780" y="2070178"/>
            <a:ext cx="0" cy="33788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43">
            <a:extLst>
              <a:ext uri="{FF2B5EF4-FFF2-40B4-BE49-F238E27FC236}">
                <a16:creationId xmlns:a16="http://schemas.microsoft.com/office/drawing/2014/main" id="{5D9B5FEA-7A96-76BF-77C2-276C31868E1E}"/>
              </a:ext>
            </a:extLst>
          </p:cNvPr>
          <p:cNvSpPr/>
          <p:nvPr/>
        </p:nvSpPr>
        <p:spPr>
          <a:xfrm>
            <a:off x="7561969" y="457158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industry</a:t>
            </a:r>
          </a:p>
        </p:txBody>
      </p:sp>
      <p:cxnSp>
        <p:nvCxnSpPr>
          <p:cNvPr id="13" name="Connettore diritto 48">
            <a:extLst>
              <a:ext uri="{FF2B5EF4-FFF2-40B4-BE49-F238E27FC236}">
                <a16:creationId xmlns:a16="http://schemas.microsoft.com/office/drawing/2014/main" id="{8EEEDE4A-E758-95A5-4B53-A7A92E3B1626}"/>
              </a:ext>
            </a:extLst>
          </p:cNvPr>
          <p:cNvCxnSpPr>
            <a:cxnSpLocks/>
          </p:cNvCxnSpPr>
          <p:nvPr/>
        </p:nvCxnSpPr>
        <p:spPr>
          <a:xfrm>
            <a:off x="8795217" y="5032389"/>
            <a:ext cx="685863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55">
            <a:extLst>
              <a:ext uri="{FF2B5EF4-FFF2-40B4-BE49-F238E27FC236}">
                <a16:creationId xmlns:a16="http://schemas.microsoft.com/office/drawing/2014/main" id="{9DD551CF-99D5-8DE1-EC9F-BF2C82A6C9DE}"/>
              </a:ext>
            </a:extLst>
          </p:cNvPr>
          <p:cNvCxnSpPr>
            <a:cxnSpLocks/>
          </p:cNvCxnSpPr>
          <p:nvPr/>
        </p:nvCxnSpPr>
        <p:spPr>
          <a:xfrm>
            <a:off x="9262694" y="4260142"/>
            <a:ext cx="0" cy="5988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92">
            <a:extLst>
              <a:ext uri="{FF2B5EF4-FFF2-40B4-BE49-F238E27FC236}">
                <a16:creationId xmlns:a16="http://schemas.microsoft.com/office/drawing/2014/main" id="{2FFE62EE-AD53-EC2E-3BB5-6C7F74BDE1D9}"/>
              </a:ext>
            </a:extLst>
          </p:cNvPr>
          <p:cNvSpPr txBox="1"/>
          <p:nvPr/>
        </p:nvSpPr>
        <p:spPr>
          <a:xfrm>
            <a:off x="8608919" y="396476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a</a:t>
            </a:r>
            <a:endParaRPr lang="en-US" sz="1200" i="1" dirty="0"/>
          </a:p>
        </p:txBody>
      </p:sp>
      <p:cxnSp>
        <p:nvCxnSpPr>
          <p:cNvPr id="23" name="Connettore diritto 55">
            <a:extLst>
              <a:ext uri="{FF2B5EF4-FFF2-40B4-BE49-F238E27FC236}">
                <a16:creationId xmlns:a16="http://schemas.microsoft.com/office/drawing/2014/main" id="{A9ACC9CB-927C-888B-FC56-BECE4FA37F59}"/>
              </a:ext>
            </a:extLst>
          </p:cNvPr>
          <p:cNvCxnSpPr>
            <a:cxnSpLocks/>
          </p:cNvCxnSpPr>
          <p:nvPr/>
        </p:nvCxnSpPr>
        <p:spPr>
          <a:xfrm>
            <a:off x="9481080" y="4825745"/>
            <a:ext cx="0" cy="5988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92">
            <a:extLst>
              <a:ext uri="{FF2B5EF4-FFF2-40B4-BE49-F238E27FC236}">
                <a16:creationId xmlns:a16="http://schemas.microsoft.com/office/drawing/2014/main" id="{5EA2B33C-762D-8F20-16D2-32C6437AF10C}"/>
              </a:ext>
            </a:extLst>
          </p:cNvPr>
          <p:cNvSpPr txBox="1"/>
          <p:nvPr/>
        </p:nvSpPr>
        <p:spPr>
          <a:xfrm>
            <a:off x="8728459" y="5449005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</a:t>
            </a:r>
            <a:endParaRPr lang="en-US" sz="1200" i="1" dirty="0"/>
          </a:p>
        </p:txBody>
      </p:sp>
      <p:cxnSp>
        <p:nvCxnSpPr>
          <p:cNvPr id="25" name="Connettore diritto 48">
            <a:extLst>
              <a:ext uri="{FF2B5EF4-FFF2-40B4-BE49-F238E27FC236}">
                <a16:creationId xmlns:a16="http://schemas.microsoft.com/office/drawing/2014/main" id="{C56F1778-F9FB-D7DD-57E1-690348C5CEF5}"/>
              </a:ext>
            </a:extLst>
          </p:cNvPr>
          <p:cNvCxnSpPr>
            <a:cxnSpLocks/>
          </p:cNvCxnSpPr>
          <p:nvPr/>
        </p:nvCxnSpPr>
        <p:spPr>
          <a:xfrm>
            <a:off x="9262694" y="4474046"/>
            <a:ext cx="86608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48">
            <a:extLst>
              <a:ext uri="{FF2B5EF4-FFF2-40B4-BE49-F238E27FC236}">
                <a16:creationId xmlns:a16="http://schemas.microsoft.com/office/drawing/2014/main" id="{B8738EFB-442A-E2AD-AD0E-019053BA9EEC}"/>
              </a:ext>
            </a:extLst>
          </p:cNvPr>
          <p:cNvCxnSpPr>
            <a:cxnSpLocks/>
          </p:cNvCxnSpPr>
          <p:nvPr/>
        </p:nvCxnSpPr>
        <p:spPr>
          <a:xfrm>
            <a:off x="9481080" y="5261446"/>
            <a:ext cx="647700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43">
            <a:extLst>
              <a:ext uri="{FF2B5EF4-FFF2-40B4-BE49-F238E27FC236}">
                <a16:creationId xmlns:a16="http://schemas.microsoft.com/office/drawing/2014/main" id="{E3C8875F-F354-00D1-978A-D99A82BA2381}"/>
              </a:ext>
            </a:extLst>
          </p:cNvPr>
          <p:cNvSpPr/>
          <p:nvPr/>
        </p:nvSpPr>
        <p:spPr>
          <a:xfrm>
            <a:off x="4899582" y="3990237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CHP engine</a:t>
            </a:r>
          </a:p>
        </p:txBody>
      </p:sp>
      <p:sp>
        <p:nvSpPr>
          <p:cNvPr id="35" name="Rettangolo 43">
            <a:extLst>
              <a:ext uri="{FF2B5EF4-FFF2-40B4-BE49-F238E27FC236}">
                <a16:creationId xmlns:a16="http://schemas.microsoft.com/office/drawing/2014/main" id="{2A61869D-E432-15A2-4312-17D1E7962424}"/>
              </a:ext>
            </a:extLst>
          </p:cNvPr>
          <p:cNvSpPr/>
          <p:nvPr/>
        </p:nvSpPr>
        <p:spPr>
          <a:xfrm>
            <a:off x="4899582" y="307227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/>
              <a:t>boiler</a:t>
            </a:r>
            <a:endParaRPr lang="en-US" sz="1400" dirty="0"/>
          </a:p>
        </p:txBody>
      </p:sp>
      <p:cxnSp>
        <p:nvCxnSpPr>
          <p:cNvPr id="36" name="Connettore diritto 48">
            <a:extLst>
              <a:ext uri="{FF2B5EF4-FFF2-40B4-BE49-F238E27FC236}">
                <a16:creationId xmlns:a16="http://schemas.microsoft.com/office/drawing/2014/main" id="{277FF397-F36F-7C97-C1C4-D39CE71A951D}"/>
              </a:ext>
            </a:extLst>
          </p:cNvPr>
          <p:cNvCxnSpPr>
            <a:cxnSpLocks/>
          </p:cNvCxnSpPr>
          <p:nvPr/>
        </p:nvCxnSpPr>
        <p:spPr>
          <a:xfrm>
            <a:off x="7094492" y="4906428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55">
            <a:extLst>
              <a:ext uri="{FF2B5EF4-FFF2-40B4-BE49-F238E27FC236}">
                <a16:creationId xmlns:a16="http://schemas.microsoft.com/office/drawing/2014/main" id="{764D22E8-AAC7-2BD5-A6D8-FEA943F84F1F}"/>
              </a:ext>
            </a:extLst>
          </p:cNvPr>
          <p:cNvCxnSpPr>
            <a:cxnSpLocks/>
          </p:cNvCxnSpPr>
          <p:nvPr/>
        </p:nvCxnSpPr>
        <p:spPr>
          <a:xfrm>
            <a:off x="7093806" y="4305674"/>
            <a:ext cx="0" cy="1143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8">
            <a:extLst>
              <a:ext uri="{FF2B5EF4-FFF2-40B4-BE49-F238E27FC236}">
                <a16:creationId xmlns:a16="http://schemas.microsoft.com/office/drawing/2014/main" id="{99B57B99-FF5C-002C-DDE8-838B1B2CD9BC}"/>
              </a:ext>
            </a:extLst>
          </p:cNvPr>
          <p:cNvCxnSpPr>
            <a:cxnSpLocks/>
          </p:cNvCxnSpPr>
          <p:nvPr/>
        </p:nvCxnSpPr>
        <p:spPr>
          <a:xfrm>
            <a:off x="6132830" y="4456855"/>
            <a:ext cx="96097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8">
            <a:extLst>
              <a:ext uri="{FF2B5EF4-FFF2-40B4-BE49-F238E27FC236}">
                <a16:creationId xmlns:a16="http://schemas.microsoft.com/office/drawing/2014/main" id="{65137924-BC23-B06D-6049-EC487E5BD2FB}"/>
              </a:ext>
            </a:extLst>
          </p:cNvPr>
          <p:cNvCxnSpPr>
            <a:cxnSpLocks/>
          </p:cNvCxnSpPr>
          <p:nvPr/>
        </p:nvCxnSpPr>
        <p:spPr>
          <a:xfrm>
            <a:off x="6132830" y="4157416"/>
            <a:ext cx="6670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55">
            <a:extLst>
              <a:ext uri="{FF2B5EF4-FFF2-40B4-BE49-F238E27FC236}">
                <a16:creationId xmlns:a16="http://schemas.microsoft.com/office/drawing/2014/main" id="{392E5DF1-93B5-22CD-04AB-9B50CB6F3690}"/>
              </a:ext>
            </a:extLst>
          </p:cNvPr>
          <p:cNvCxnSpPr>
            <a:cxnSpLocks/>
          </p:cNvCxnSpPr>
          <p:nvPr/>
        </p:nvCxnSpPr>
        <p:spPr>
          <a:xfrm>
            <a:off x="6799859" y="2881517"/>
            <a:ext cx="0" cy="142415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8">
            <a:extLst>
              <a:ext uri="{FF2B5EF4-FFF2-40B4-BE49-F238E27FC236}">
                <a16:creationId xmlns:a16="http://schemas.microsoft.com/office/drawing/2014/main" id="{FE214165-4ABB-6B21-AE7F-ACC12D2DD2ED}"/>
              </a:ext>
            </a:extLst>
          </p:cNvPr>
          <p:cNvCxnSpPr>
            <a:cxnSpLocks/>
          </p:cNvCxnSpPr>
          <p:nvPr/>
        </p:nvCxnSpPr>
        <p:spPr>
          <a:xfrm>
            <a:off x="6132830" y="3387709"/>
            <a:ext cx="6670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D70BF97-63C7-9554-6A5F-5B2DDF72626C}"/>
              </a:ext>
            </a:extLst>
          </p:cNvPr>
          <p:cNvCxnSpPr>
            <a:cxnSpLocks/>
          </p:cNvCxnSpPr>
          <p:nvPr/>
        </p:nvCxnSpPr>
        <p:spPr>
          <a:xfrm>
            <a:off x="6799859" y="3013198"/>
            <a:ext cx="33289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92">
            <a:extLst>
              <a:ext uri="{FF2B5EF4-FFF2-40B4-BE49-F238E27FC236}">
                <a16:creationId xmlns:a16="http://schemas.microsoft.com/office/drawing/2014/main" id="{30217FC9-EE49-A8D1-C4A0-6AD62746AB62}"/>
              </a:ext>
            </a:extLst>
          </p:cNvPr>
          <p:cNvSpPr txBox="1"/>
          <p:nvPr/>
        </p:nvSpPr>
        <p:spPr>
          <a:xfrm>
            <a:off x="6314163" y="2616334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heat</a:t>
            </a:r>
            <a:endParaRPr lang="en-US" sz="1200" i="1" dirty="0"/>
          </a:p>
        </p:txBody>
      </p:sp>
      <p:cxnSp>
        <p:nvCxnSpPr>
          <p:cNvPr id="58" name="Connettore diritto 48">
            <a:extLst>
              <a:ext uri="{FF2B5EF4-FFF2-40B4-BE49-F238E27FC236}">
                <a16:creationId xmlns:a16="http://schemas.microsoft.com/office/drawing/2014/main" id="{B4D998CF-A344-46A6-ED8E-384CC0ADA37C}"/>
              </a:ext>
            </a:extLst>
          </p:cNvPr>
          <p:cNvCxnSpPr>
            <a:cxnSpLocks/>
          </p:cNvCxnSpPr>
          <p:nvPr/>
        </p:nvCxnSpPr>
        <p:spPr>
          <a:xfrm>
            <a:off x="4234180" y="3387709"/>
            <a:ext cx="6654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8">
            <a:extLst>
              <a:ext uri="{FF2B5EF4-FFF2-40B4-BE49-F238E27FC236}">
                <a16:creationId xmlns:a16="http://schemas.microsoft.com/office/drawing/2014/main" id="{794A84EC-B078-97EB-EE5F-1AB87012EF3B}"/>
              </a:ext>
            </a:extLst>
          </p:cNvPr>
          <p:cNvCxnSpPr>
            <a:cxnSpLocks/>
          </p:cNvCxnSpPr>
          <p:nvPr/>
        </p:nvCxnSpPr>
        <p:spPr>
          <a:xfrm>
            <a:off x="4234180" y="4324131"/>
            <a:ext cx="6654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48">
            <a:extLst>
              <a:ext uri="{FF2B5EF4-FFF2-40B4-BE49-F238E27FC236}">
                <a16:creationId xmlns:a16="http://schemas.microsoft.com/office/drawing/2014/main" id="{D2A5DD4C-8E92-24A7-D361-048FBB3FBD94}"/>
              </a:ext>
            </a:extLst>
          </p:cNvPr>
          <p:cNvCxnSpPr>
            <a:cxnSpLocks/>
          </p:cNvCxnSpPr>
          <p:nvPr/>
        </p:nvCxnSpPr>
        <p:spPr>
          <a:xfrm>
            <a:off x="6132830" y="5251987"/>
            <a:ext cx="96097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8">
            <a:extLst>
              <a:ext uri="{FF2B5EF4-FFF2-40B4-BE49-F238E27FC236}">
                <a16:creationId xmlns:a16="http://schemas.microsoft.com/office/drawing/2014/main" id="{11395906-DCC3-8F52-2B92-9185EF2FB0F0}"/>
              </a:ext>
            </a:extLst>
          </p:cNvPr>
          <p:cNvCxnSpPr>
            <a:cxnSpLocks/>
          </p:cNvCxnSpPr>
          <p:nvPr/>
        </p:nvCxnSpPr>
        <p:spPr>
          <a:xfrm>
            <a:off x="3500012" y="2806818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48">
            <a:extLst>
              <a:ext uri="{FF2B5EF4-FFF2-40B4-BE49-F238E27FC236}">
                <a16:creationId xmlns:a16="http://schemas.microsoft.com/office/drawing/2014/main" id="{05E0450C-9BD4-B42D-3F5F-99A95053ECEF}"/>
              </a:ext>
            </a:extLst>
          </p:cNvPr>
          <p:cNvCxnSpPr>
            <a:cxnSpLocks/>
          </p:cNvCxnSpPr>
          <p:nvPr/>
        </p:nvCxnSpPr>
        <p:spPr>
          <a:xfrm>
            <a:off x="3500011" y="3137550"/>
            <a:ext cx="73985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5">
            <a:extLst>
              <a:ext uri="{FF2B5EF4-FFF2-40B4-BE49-F238E27FC236}">
                <a16:creationId xmlns:a16="http://schemas.microsoft.com/office/drawing/2014/main" id="{48A232B2-17E4-2779-4186-84CBBCC011E9}"/>
              </a:ext>
            </a:extLst>
          </p:cNvPr>
          <p:cNvCxnSpPr>
            <a:cxnSpLocks/>
          </p:cNvCxnSpPr>
          <p:nvPr/>
        </p:nvCxnSpPr>
        <p:spPr>
          <a:xfrm>
            <a:off x="4234180" y="3013198"/>
            <a:ext cx="0" cy="15828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55">
            <a:extLst>
              <a:ext uri="{FF2B5EF4-FFF2-40B4-BE49-F238E27FC236}">
                <a16:creationId xmlns:a16="http://schemas.microsoft.com/office/drawing/2014/main" id="{BE1462D8-1EE0-B84C-E755-5E8B0E9DFF3A}"/>
              </a:ext>
            </a:extLst>
          </p:cNvPr>
          <p:cNvCxnSpPr>
            <a:cxnSpLocks/>
          </p:cNvCxnSpPr>
          <p:nvPr/>
        </p:nvCxnSpPr>
        <p:spPr>
          <a:xfrm>
            <a:off x="3967489" y="2245737"/>
            <a:ext cx="0" cy="6850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48">
            <a:extLst>
              <a:ext uri="{FF2B5EF4-FFF2-40B4-BE49-F238E27FC236}">
                <a16:creationId xmlns:a16="http://schemas.microsoft.com/office/drawing/2014/main" id="{0503E082-C06B-E6A6-E3F0-6AC21346B8D6}"/>
              </a:ext>
            </a:extLst>
          </p:cNvPr>
          <p:cNvCxnSpPr>
            <a:cxnSpLocks/>
          </p:cNvCxnSpPr>
          <p:nvPr/>
        </p:nvCxnSpPr>
        <p:spPr>
          <a:xfrm>
            <a:off x="3967489" y="2422648"/>
            <a:ext cx="616129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92">
            <a:extLst>
              <a:ext uri="{FF2B5EF4-FFF2-40B4-BE49-F238E27FC236}">
                <a16:creationId xmlns:a16="http://schemas.microsoft.com/office/drawing/2014/main" id="{E50D5AB0-8A4C-A97F-4D30-B87D1C532238}"/>
              </a:ext>
            </a:extLst>
          </p:cNvPr>
          <p:cNvSpPr txBox="1"/>
          <p:nvPr/>
        </p:nvSpPr>
        <p:spPr>
          <a:xfrm>
            <a:off x="3182740" y="2107238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fuel b</a:t>
            </a:r>
            <a:endParaRPr lang="en-US" sz="1200" i="1" dirty="0"/>
          </a:p>
        </p:txBody>
      </p:sp>
      <p:sp>
        <p:nvSpPr>
          <p:cNvPr id="72" name="CasellaDiTesto 92">
            <a:extLst>
              <a:ext uri="{FF2B5EF4-FFF2-40B4-BE49-F238E27FC236}">
                <a16:creationId xmlns:a16="http://schemas.microsoft.com/office/drawing/2014/main" id="{F87BF045-7791-C6E8-8693-B60385910834}"/>
              </a:ext>
            </a:extLst>
          </p:cNvPr>
          <p:cNvSpPr txBox="1"/>
          <p:nvPr/>
        </p:nvSpPr>
        <p:spPr>
          <a:xfrm>
            <a:off x="3747105" y="4596071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fuel a</a:t>
            </a:r>
            <a:endParaRPr lang="en-US" sz="1200" i="1" dirty="0"/>
          </a:p>
        </p:txBody>
      </p:sp>
      <p:cxnSp>
        <p:nvCxnSpPr>
          <p:cNvPr id="80" name="Connettore diritto 48">
            <a:extLst>
              <a:ext uri="{FF2B5EF4-FFF2-40B4-BE49-F238E27FC236}">
                <a16:creationId xmlns:a16="http://schemas.microsoft.com/office/drawing/2014/main" id="{0F38E4D8-AB2A-0731-00FC-DF9EC5568CFB}"/>
              </a:ext>
            </a:extLst>
          </p:cNvPr>
          <p:cNvCxnSpPr>
            <a:cxnSpLocks/>
          </p:cNvCxnSpPr>
          <p:nvPr/>
        </p:nvCxnSpPr>
        <p:spPr>
          <a:xfrm flipH="1">
            <a:off x="1702652" y="2963159"/>
            <a:ext cx="5641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48">
            <a:extLst>
              <a:ext uri="{FF2B5EF4-FFF2-40B4-BE49-F238E27FC236}">
                <a16:creationId xmlns:a16="http://schemas.microsoft.com/office/drawing/2014/main" id="{446AC751-2D8E-854C-E001-F5BD5ED78086}"/>
              </a:ext>
            </a:extLst>
          </p:cNvPr>
          <p:cNvCxnSpPr>
            <a:cxnSpLocks/>
          </p:cNvCxnSpPr>
          <p:nvPr/>
        </p:nvCxnSpPr>
        <p:spPr>
          <a:xfrm flipH="1">
            <a:off x="1702652" y="3585460"/>
            <a:ext cx="319693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48">
            <a:extLst>
              <a:ext uri="{FF2B5EF4-FFF2-40B4-BE49-F238E27FC236}">
                <a16:creationId xmlns:a16="http://schemas.microsoft.com/office/drawing/2014/main" id="{00FC921A-A6C6-3847-EFE0-1955F8081B2B}"/>
              </a:ext>
            </a:extLst>
          </p:cNvPr>
          <p:cNvCxnSpPr>
            <a:cxnSpLocks/>
          </p:cNvCxnSpPr>
          <p:nvPr/>
        </p:nvCxnSpPr>
        <p:spPr>
          <a:xfrm flipH="1">
            <a:off x="1702652" y="4157416"/>
            <a:ext cx="319693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100">
            <a:extLst>
              <a:ext uri="{FF2B5EF4-FFF2-40B4-BE49-F238E27FC236}">
                <a16:creationId xmlns:a16="http://schemas.microsoft.com/office/drawing/2014/main" id="{323CF483-DCDB-B5B9-1130-09FCE524749E}"/>
              </a:ext>
            </a:extLst>
          </p:cNvPr>
          <p:cNvSpPr txBox="1"/>
          <p:nvPr/>
        </p:nvSpPr>
        <p:spPr>
          <a:xfrm>
            <a:off x="10194101" y="3593595"/>
            <a:ext cx="9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demand</a:t>
            </a:r>
            <a:endParaRPr lang="en-US" sz="1200" i="1" dirty="0"/>
          </a:p>
        </p:txBody>
      </p:sp>
      <p:sp>
        <p:nvSpPr>
          <p:cNvPr id="122" name="CasellaDiTesto 30">
            <a:extLst>
              <a:ext uri="{FF2B5EF4-FFF2-40B4-BE49-F238E27FC236}">
                <a16:creationId xmlns:a16="http://schemas.microsoft.com/office/drawing/2014/main" id="{4E0C6F93-F8D2-0D70-44BE-52AB1C25C3BB}"/>
              </a:ext>
            </a:extLst>
          </p:cNvPr>
          <p:cNvSpPr txBox="1"/>
          <p:nvPr/>
        </p:nvSpPr>
        <p:spPr>
          <a:xfrm>
            <a:off x="968484" y="3432203"/>
            <a:ext cx="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3" name="CasellaDiTesto 30">
            <a:extLst>
              <a:ext uri="{FF2B5EF4-FFF2-40B4-BE49-F238E27FC236}">
                <a16:creationId xmlns:a16="http://schemas.microsoft.com/office/drawing/2014/main" id="{3147003D-7E8C-6FCB-BA9B-C31F22A43A74}"/>
              </a:ext>
            </a:extLst>
          </p:cNvPr>
          <p:cNvSpPr txBox="1"/>
          <p:nvPr/>
        </p:nvSpPr>
        <p:spPr>
          <a:xfrm>
            <a:off x="968484" y="2814395"/>
            <a:ext cx="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4" name="CasellaDiTesto 30">
            <a:extLst>
              <a:ext uri="{FF2B5EF4-FFF2-40B4-BE49-F238E27FC236}">
                <a16:creationId xmlns:a16="http://schemas.microsoft.com/office/drawing/2014/main" id="{CCF7DB1F-D64C-F346-E7C0-142B4162DAE2}"/>
              </a:ext>
            </a:extLst>
          </p:cNvPr>
          <p:cNvSpPr txBox="1"/>
          <p:nvPr/>
        </p:nvSpPr>
        <p:spPr>
          <a:xfrm>
            <a:off x="909322" y="4018916"/>
            <a:ext cx="71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120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9" name="CasellaDiTesto 30">
            <a:extLst>
              <a:ext uri="{FF2B5EF4-FFF2-40B4-BE49-F238E27FC236}">
                <a16:creationId xmlns:a16="http://schemas.microsoft.com/office/drawing/2014/main" id="{0A984DF9-3D65-63E2-614C-D8A583B44331}"/>
              </a:ext>
            </a:extLst>
          </p:cNvPr>
          <p:cNvSpPr txBox="1"/>
          <p:nvPr/>
        </p:nvSpPr>
        <p:spPr>
          <a:xfrm>
            <a:off x="10170604" y="2284148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0" name="CasellaDiTesto 30">
            <a:extLst>
              <a:ext uri="{FF2B5EF4-FFF2-40B4-BE49-F238E27FC236}">
                <a16:creationId xmlns:a16="http://schemas.microsoft.com/office/drawing/2014/main" id="{0816303F-66F5-8659-FE85-1A396F4B1271}"/>
              </a:ext>
            </a:extLst>
          </p:cNvPr>
          <p:cNvSpPr txBox="1"/>
          <p:nvPr/>
        </p:nvSpPr>
        <p:spPr>
          <a:xfrm>
            <a:off x="4221078" y="3086516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60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1" name="CasellaDiTesto 30">
            <a:extLst>
              <a:ext uri="{FF2B5EF4-FFF2-40B4-BE49-F238E27FC236}">
                <a16:creationId xmlns:a16="http://schemas.microsoft.com/office/drawing/2014/main" id="{500A6633-BF92-9E4B-94C9-1582EFD214B9}"/>
              </a:ext>
            </a:extLst>
          </p:cNvPr>
          <p:cNvSpPr txBox="1"/>
          <p:nvPr/>
        </p:nvSpPr>
        <p:spPr>
          <a:xfrm>
            <a:off x="4221078" y="4295915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80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3" name="CasellaDiTesto 30">
            <a:extLst>
              <a:ext uri="{FF2B5EF4-FFF2-40B4-BE49-F238E27FC236}">
                <a16:creationId xmlns:a16="http://schemas.microsoft.com/office/drawing/2014/main" id="{EEE0F807-74E3-1565-ACC8-CEFE928BE614}"/>
              </a:ext>
            </a:extLst>
          </p:cNvPr>
          <p:cNvSpPr txBox="1"/>
          <p:nvPr/>
        </p:nvSpPr>
        <p:spPr>
          <a:xfrm>
            <a:off x="10170604" y="2884168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4" name="CasellaDiTesto 30">
            <a:extLst>
              <a:ext uri="{FF2B5EF4-FFF2-40B4-BE49-F238E27FC236}">
                <a16:creationId xmlns:a16="http://schemas.microsoft.com/office/drawing/2014/main" id="{446CEF38-0DD6-D93C-78E2-1BF584A085C1}"/>
              </a:ext>
            </a:extLst>
          </p:cNvPr>
          <p:cNvSpPr txBox="1"/>
          <p:nvPr/>
        </p:nvSpPr>
        <p:spPr>
          <a:xfrm>
            <a:off x="6095726" y="3848962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9" name="CasellaDiTesto 30">
            <a:extLst>
              <a:ext uri="{FF2B5EF4-FFF2-40B4-BE49-F238E27FC236}">
                <a16:creationId xmlns:a16="http://schemas.microsoft.com/office/drawing/2014/main" id="{FD60A473-F1E0-57BC-9D07-4643981404F6}"/>
              </a:ext>
            </a:extLst>
          </p:cNvPr>
          <p:cNvSpPr txBox="1"/>
          <p:nvPr/>
        </p:nvSpPr>
        <p:spPr>
          <a:xfrm>
            <a:off x="6095726" y="4448895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0" name="CasellaDiTesto 30">
            <a:extLst>
              <a:ext uri="{FF2B5EF4-FFF2-40B4-BE49-F238E27FC236}">
                <a16:creationId xmlns:a16="http://schemas.microsoft.com/office/drawing/2014/main" id="{6F841572-2B24-D74A-39F8-C9AD22112C4E}"/>
              </a:ext>
            </a:extLst>
          </p:cNvPr>
          <p:cNvSpPr txBox="1"/>
          <p:nvPr/>
        </p:nvSpPr>
        <p:spPr>
          <a:xfrm>
            <a:off x="6188647" y="4961724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60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1" name="CasellaDiTesto 30">
            <a:extLst>
              <a:ext uri="{FF2B5EF4-FFF2-40B4-BE49-F238E27FC236}">
                <a16:creationId xmlns:a16="http://schemas.microsoft.com/office/drawing/2014/main" id="{1A02381F-DE70-5460-21AB-496724A9292D}"/>
              </a:ext>
            </a:extLst>
          </p:cNvPr>
          <p:cNvSpPr txBox="1"/>
          <p:nvPr/>
        </p:nvSpPr>
        <p:spPr>
          <a:xfrm>
            <a:off x="6095726" y="3086516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40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2" name="CasellaDiTesto 30">
            <a:extLst>
              <a:ext uri="{FF2B5EF4-FFF2-40B4-BE49-F238E27FC236}">
                <a16:creationId xmlns:a16="http://schemas.microsoft.com/office/drawing/2014/main" id="{DBF13D72-64A2-5F17-6A47-615D6341AD72}"/>
              </a:ext>
            </a:extLst>
          </p:cNvPr>
          <p:cNvSpPr txBox="1"/>
          <p:nvPr/>
        </p:nvSpPr>
        <p:spPr>
          <a:xfrm>
            <a:off x="10135284" y="4324131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3" name="CasellaDiTesto 30">
            <a:extLst>
              <a:ext uri="{FF2B5EF4-FFF2-40B4-BE49-F238E27FC236}">
                <a16:creationId xmlns:a16="http://schemas.microsoft.com/office/drawing/2014/main" id="{962BC269-6344-FC97-AE06-E5E4AE60FC64}"/>
              </a:ext>
            </a:extLst>
          </p:cNvPr>
          <p:cNvSpPr txBox="1"/>
          <p:nvPr/>
        </p:nvSpPr>
        <p:spPr>
          <a:xfrm>
            <a:off x="10135284" y="5125184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4" name="CasellaDiTesto 32">
            <a:extLst>
              <a:ext uri="{FF2B5EF4-FFF2-40B4-BE49-F238E27FC236}">
                <a16:creationId xmlns:a16="http://schemas.microsoft.com/office/drawing/2014/main" id="{951D8904-2CBD-BA37-2F87-4F809A783E8A}"/>
              </a:ext>
            </a:extLst>
          </p:cNvPr>
          <p:cNvSpPr txBox="1"/>
          <p:nvPr/>
        </p:nvSpPr>
        <p:spPr>
          <a:xfrm>
            <a:off x="385309" y="860484"/>
            <a:ext cx="106078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Figure collects transactions of physical flows (energy, products, air emissions) in a defined time frame.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Product system is enclosed within red boundaries</a:t>
            </a:r>
          </a:p>
        </p:txBody>
      </p:sp>
    </p:spTree>
    <p:extLst>
      <p:ext uri="{BB962C8B-B14F-4D97-AF65-F5344CB8AC3E}">
        <p14:creationId xmlns:p14="http://schemas.microsoft.com/office/powerpoint/2010/main" val="333629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648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LCA model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65E3D3D-74CC-4127-0489-93763F4B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43" y="3271520"/>
            <a:ext cx="6593159" cy="2385733"/>
          </a:xfrm>
          <a:prstGeom prst="rect">
            <a:avLst/>
          </a:prstGeom>
        </p:spPr>
      </p:pic>
      <p:sp>
        <p:nvSpPr>
          <p:cNvPr id="100" name="CasellaDiTesto 32">
            <a:extLst>
              <a:ext uri="{FF2B5EF4-FFF2-40B4-BE49-F238E27FC236}">
                <a16:creationId xmlns:a16="http://schemas.microsoft.com/office/drawing/2014/main" id="{63DBE948-6BEF-9C9F-9E55-ECA8FCFAC0B5}"/>
              </a:ext>
            </a:extLst>
          </p:cNvPr>
          <p:cNvSpPr txBox="1"/>
          <p:nvPr/>
        </p:nvSpPr>
        <p:spPr>
          <a:xfrm>
            <a:off x="436880" y="916057"/>
            <a:ext cx="100380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Research needs: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Calculation of air emissions embodied in the marginal units of products delivered as final demand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Calculation of air emissions embodied in the marginal unit of technology activity</a:t>
            </a:r>
          </a:p>
        </p:txBody>
      </p:sp>
      <p:sp>
        <p:nvSpPr>
          <p:cNvPr id="101" name="CasellaDiTesto 32">
            <a:extLst>
              <a:ext uri="{FF2B5EF4-FFF2-40B4-BE49-F238E27FC236}">
                <a16:creationId xmlns:a16="http://schemas.microsoft.com/office/drawing/2014/main" id="{4E1821F7-12C8-C2C9-B831-0E178754212B}"/>
              </a:ext>
            </a:extLst>
          </p:cNvPr>
          <p:cNvSpPr txBox="1"/>
          <p:nvPr/>
        </p:nvSpPr>
        <p:spPr>
          <a:xfrm>
            <a:off x="436880" y="2105968"/>
            <a:ext cx="1003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Assumptions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production lines of industry for products a and b of industry are subsidiary (industry technology assumption</a:t>
            </a:r>
          </a:p>
        </p:txBody>
      </p:sp>
    </p:spTree>
    <p:extLst>
      <p:ext uri="{BB962C8B-B14F-4D97-AF65-F5344CB8AC3E}">
        <p14:creationId xmlns:p14="http://schemas.microsoft.com/office/powerpoint/2010/main" val="35037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1502</Words>
  <Application>Microsoft Office PowerPoint</Application>
  <PresentationFormat>Widescreen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45</cp:revision>
  <dcterms:created xsi:type="dcterms:W3CDTF">2022-03-16T08:35:39Z</dcterms:created>
  <dcterms:modified xsi:type="dcterms:W3CDTF">2024-05-22T15:45:54Z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