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1752" r:id="rId7"/>
    <p:sldId id="1754" r:id="rId8"/>
    <p:sldId id="1761" r:id="rId9"/>
    <p:sldId id="1759" r:id="rId10"/>
    <p:sldId id="1762" r:id="rId11"/>
    <p:sldId id="1760" r:id="rId12"/>
    <p:sldId id="1764" r:id="rId13"/>
    <p:sldId id="1763" r:id="rId14"/>
    <p:sldId id="1753" r:id="rId15"/>
    <p:sldId id="1755" r:id="rId16"/>
    <p:sldId id="1756" r:id="rId17"/>
    <p:sldId id="1757" r:id="rId18"/>
    <p:sldId id="1758" r:id="rId19"/>
    <p:sldId id="17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94225" autoAdjust="0"/>
  </p:normalViewPr>
  <p:slideViewPr>
    <p:cSldViewPr snapToGrid="0">
      <p:cViewPr>
        <p:scale>
          <a:sx n="300" d="100"/>
          <a:sy n="300" d="100"/>
        </p:scale>
        <p:origin x="-5152" y="-31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thenounproject.com/icon/excel-file-5441173/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hyperlink" Target="https://thenounproject.com/icon/users-1302558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10518124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pyEMS</a:t>
            </a:r>
            <a:r>
              <a:rPr lang="en-US" sz="3200" dirty="0">
                <a:effectLst/>
              </a:rPr>
              <a:t> - Engineering Systems Modelling Framework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effectLst/>
              </a:rPr>
              <a:t>Python based systems modelling framework with Supply and Use structure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pyESM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21668-40C1-5E45-F4D1-BDD7864C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50" y="2645727"/>
            <a:ext cx="7730003" cy="4112722"/>
          </a:xfrm>
          <a:prstGeom prst="rect">
            <a:avLst/>
          </a:prstGeom>
        </p:spPr>
      </p:pic>
      <p:pic>
        <p:nvPicPr>
          <p:cNvPr id="8" name="Picture 16" descr="Power BI Official Logo">
            <a:extLst>
              <a:ext uri="{FF2B5EF4-FFF2-40B4-BE49-F238E27FC236}">
                <a16:creationId xmlns:a16="http://schemas.microsoft.com/office/drawing/2014/main" id="{F3416237-6ED8-0B72-E1E3-E7366F39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174196" y="2827086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73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FB295-195E-74E4-951F-9682FEAC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7" y="867046"/>
            <a:ext cx="2000292" cy="47991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96950"/>
            <a:ext cx="832889" cy="1494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problems that can be replicated and used as templates to be customized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files that are essential to configure the model.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282508"/>
            <a:ext cx="822870" cy="9113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174779"/>
            <a:ext cx="832890" cy="12033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9" y="4359315"/>
            <a:ext cx="346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 includes </a:t>
            </a:r>
            <a:r>
              <a:rPr lang="en-US" sz="1200" dirty="0" err="1"/>
              <a:t>pytest</a:t>
            </a:r>
            <a:r>
              <a:rPr lang="en-US" sz="1200" dirty="0"/>
              <a:t> infrastructure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549229" y="5361467"/>
            <a:ext cx="832889" cy="2650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505622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tutorial.ipynb</a:t>
            </a:r>
            <a:r>
              <a:rPr lang="en-US" sz="1200" dirty="0"/>
              <a:t>” </a:t>
            </a:r>
            <a:r>
              <a:rPr lang="en-US" sz="1200" dirty="0" err="1"/>
              <a:t>jupyter</a:t>
            </a:r>
            <a:r>
              <a:rPr lang="en-US" sz="1200" dirty="0"/>
              <a:t> notebook with examples and tutorials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142808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422208"/>
            <a:ext cx="2000292" cy="1505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2927409"/>
            <a:ext cx="2000292" cy="1020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5221767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047F88-2D09-2F44-2D5D-6B8CB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6" y="901249"/>
            <a:ext cx="1549661" cy="52424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398046" y="1112892"/>
            <a:ext cx="568178" cy="36125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1016000" y="1117600"/>
            <a:ext cx="1347987" cy="1974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908073"/>
            <a:ext cx="91499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esm.base</a:t>
            </a:r>
            <a:endParaRPr lang="en-US" sz="120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instance is a model mathematical variable (use matrix,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conceptual and numerical problem</a:t>
            </a:r>
            <a:endParaRPr lang="en-US" sz="1200" b="1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48529"/>
            <a:ext cx="7136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200" b="1" dirty="0"/>
              <a:t> </a:t>
            </a:r>
            <a:r>
              <a:rPr lang="en-US" sz="120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205399"/>
            <a:ext cx="861612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create and handle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util_constants</a:t>
            </a:r>
            <a:r>
              <a:rPr lang="en-US" sz="120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856839"/>
            <a:ext cx="810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essential constants required by all other modules  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398046" y="3485823"/>
            <a:ext cx="56817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398046" y="4302258"/>
            <a:ext cx="603862" cy="2086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99533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1016000" y="3314833"/>
            <a:ext cx="1347987" cy="672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1016000" y="4177497"/>
            <a:ext cx="1347987" cy="1524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825500" y="5918200"/>
            <a:ext cx="1538487" cy="225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572866" y="5149262"/>
            <a:ext cx="659134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4524776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315349" y="751296"/>
            <a:ext cx="2150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2AC99-1D44-63BD-BB05-5DFF48FA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2" y="814594"/>
            <a:ext cx="1583350" cy="5356436"/>
          </a:xfrm>
          <a:prstGeom prst="rect">
            <a:avLst/>
          </a:prstGeom>
        </p:spPr>
      </p:pic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</a:t>
            </a:r>
            <a:r>
              <a:rPr lang="en-US" sz="1200" b="0" dirty="0" err="1">
                <a:effectLst/>
                <a:latin typeface="Fira Code" pitchFamily="1" charset="0"/>
              </a:rPr>
              <a:t>src</a:t>
            </a:r>
            <a:r>
              <a:rPr lang="en-US" sz="1200" b="0" dirty="0">
                <a:effectLst/>
                <a:latin typeface="Fira Code" pitchFamily="1" charset="0"/>
              </a:rPr>
              <a:t>/constants.py.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2314"/>
              </p:ext>
            </p:extLst>
          </p:nvPr>
        </p:nvGraphicFramePr>
        <p:xfrm>
          <a:off x="1895884" y="1378601"/>
          <a:ext cx="81280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37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5061663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information defined by user to the Index object inside the model (definition of sets and variables of the problem).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Gerates</a:t>
                      </a:r>
                      <a:r>
                        <a:rPr lang="en-US" sz="1200" dirty="0"/>
                        <a:t> SQLite database tables for sets and variables. Generates exogenous parameters input xlsx files.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load_data_files_to_database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user data (exogenous variables) to SQLite database.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Define numerical problem as a series of </a:t>
                      </a:r>
                      <a:r>
                        <a:rPr lang="en-US" sz="1200" dirty="0" err="1"/>
                        <a:t>cvxpy</a:t>
                      </a:r>
                      <a:r>
                        <a:rPr lang="en-US" sz="1200" dirty="0"/>
                        <a:t> objects based on numerical data and user defined symbolic problem.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200" dirty="0" err="1">
                          <a:latin typeface="Fira Code" pitchFamily="1" charset="0"/>
                        </a:rPr>
                        <a:t>_pbi_report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FC68A2-6CBA-4858-0AAD-ECF4ECA23526}"/>
              </a:ext>
            </a:extLst>
          </p:cNvPr>
          <p:cNvGrpSpPr/>
          <p:nvPr/>
        </p:nvGrpSpPr>
        <p:grpSpPr>
          <a:xfrm>
            <a:off x="3979741" y="1879601"/>
            <a:ext cx="1459538" cy="1455272"/>
            <a:chOff x="3979741" y="2092904"/>
            <a:chExt cx="1459538" cy="123551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591B7B2-AC1D-26D3-A334-05F11FA74940}"/>
                </a:ext>
              </a:extLst>
            </p:cNvPr>
            <p:cNvSpPr txBox="1"/>
            <p:nvPr/>
          </p:nvSpPr>
          <p:spPr>
            <a:xfrm>
              <a:off x="4482383" y="274364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5" name="Rettangolo 19">
              <a:extLst>
                <a:ext uri="{FF2B5EF4-FFF2-40B4-BE49-F238E27FC236}">
                  <a16:creationId xmlns:a16="http://schemas.microsoft.com/office/drawing/2014/main" id="{68A4060D-7076-BFA6-5C53-79D6DA2E4F1E}"/>
                </a:ext>
              </a:extLst>
            </p:cNvPr>
            <p:cNvSpPr/>
            <p:nvPr/>
          </p:nvSpPr>
          <p:spPr>
            <a:xfrm>
              <a:off x="4542710" y="2094291"/>
              <a:ext cx="829388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CasellaDiTesto 3">
              <a:extLst>
                <a:ext uri="{FF2B5EF4-FFF2-40B4-BE49-F238E27FC236}">
                  <a16:creationId xmlns:a16="http://schemas.microsoft.com/office/drawing/2014/main" id="{B49A6019-EEA0-142B-1E37-E75EA7C33237}"/>
                </a:ext>
              </a:extLst>
            </p:cNvPr>
            <p:cNvSpPr txBox="1"/>
            <p:nvPr/>
          </p:nvSpPr>
          <p:spPr>
            <a:xfrm>
              <a:off x="3979741" y="2179927"/>
              <a:ext cx="579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8" name="Rettangolo 19">
              <a:extLst>
                <a:ext uri="{FF2B5EF4-FFF2-40B4-BE49-F238E27FC236}">
                  <a16:creationId xmlns:a16="http://schemas.microsoft.com/office/drawing/2014/main" id="{6384F037-F560-32EC-52C1-34757015DA72}"/>
                </a:ext>
              </a:extLst>
            </p:cNvPr>
            <p:cNvSpPr/>
            <p:nvPr/>
          </p:nvSpPr>
          <p:spPr>
            <a:xfrm>
              <a:off x="4048125" y="2675609"/>
              <a:ext cx="494586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ttore diritto 4">
              <a:extLst>
                <a:ext uri="{FF2B5EF4-FFF2-40B4-BE49-F238E27FC236}">
                  <a16:creationId xmlns:a16="http://schemas.microsoft.com/office/drawing/2014/main" id="{F6368C5A-5202-EF17-B2F6-4C5BA482CDBC}"/>
                </a:ext>
              </a:extLst>
            </p:cNvPr>
            <p:cNvCxnSpPr>
              <a:cxnSpLocks/>
            </p:cNvCxnSpPr>
            <p:nvPr/>
          </p:nvCxnSpPr>
          <p:spPr>
            <a:xfrm>
              <a:off x="4542710" y="2092904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4">
              <a:extLst>
                <a:ext uri="{FF2B5EF4-FFF2-40B4-BE49-F238E27FC236}">
                  <a16:creationId xmlns:a16="http://schemas.microsoft.com/office/drawing/2014/main" id="{54BF7C3C-BCA3-4CAA-15A1-EE1A26BC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4" y="2675609"/>
              <a:ext cx="13239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4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systems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Generating models from scratch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Application example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Package OOP structure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API reference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5773766" y="2899354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7679273" y="2688598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05598" y="2181892"/>
            <a:ext cx="6129515" cy="21970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5740870" y="4728639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https://github.com/MIMO-modelling-suite/pyesm.git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869213" y="454903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652722" y="22511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/>
              <a:t>pyEMS</a:t>
            </a:r>
            <a:r>
              <a:rPr lang="en-US" sz="1800" b="1" dirty="0"/>
              <a:t> - Engineering Systems Modelling Framework</a:t>
            </a:r>
          </a:p>
        </p:txBody>
      </p:sp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614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Generating models from scratch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https://github.com/MIMO-modelling-suite/pyesm.git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14326" y="985702"/>
            <a:ext cx="2273154" cy="157489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1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generates directory with default setup files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structure_sets.yml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structure_variables.yml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problem.yml</a:t>
            </a:r>
            <a:endParaRPr lang="en-US" sz="1200" i="1" dirty="0"/>
          </a:p>
        </p:txBody>
      </p:sp>
      <p:pic>
        <p:nvPicPr>
          <p:cNvPr id="4" name="Picture 2" descr="Risultato immagine per github">
            <a:extLst>
              <a:ext uri="{FF2B5EF4-FFF2-40B4-BE49-F238E27FC236}">
                <a16:creationId xmlns:a16="http://schemas.microsoft.com/office/drawing/2014/main" id="{11E07981-BB70-C181-221F-CE3662C4B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736"/>
          <a:stretch/>
        </p:blipFill>
        <p:spPr bwMode="auto">
          <a:xfrm>
            <a:off x="6205010" y="1815844"/>
            <a:ext cx="600185" cy="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6692978" y="4118362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83" y="3073263"/>
            <a:ext cx="783802" cy="7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ext file Icon 5441162">
            <a:extLst>
              <a:ext uri="{FF2B5EF4-FFF2-40B4-BE49-F238E27FC236}">
                <a16:creationId xmlns:a16="http://schemas.microsoft.com/office/drawing/2014/main" id="{7763C378-E7DC-AC4F-4950-7A2612531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85" y="3073263"/>
            <a:ext cx="783802" cy="7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32">
            <a:extLst>
              <a:ext uri="{FF2B5EF4-FFF2-40B4-BE49-F238E27FC236}">
                <a16:creationId xmlns:a16="http://schemas.microsoft.com/office/drawing/2014/main" id="{DE658400-70DD-7AF7-2AFE-77633A1C0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451" y="1279488"/>
            <a:ext cx="471813" cy="471813"/>
          </a:xfrm>
          <a:prstGeom prst="rect">
            <a:avLst/>
          </a:prstGeom>
        </p:spPr>
      </p:pic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4C175C37-7313-E64D-6A8A-11D0471E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8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149" y="3081626"/>
            <a:ext cx="1763570" cy="7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BA0B73-E077-A1F8-C12E-4A6C0118D9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0169" b="10884"/>
          <a:stretch/>
        </p:blipFill>
        <p:spPr>
          <a:xfrm>
            <a:off x="4477964" y="1199632"/>
            <a:ext cx="1618036" cy="125884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546340-28F9-444E-579E-F45F2F2B8419}"/>
              </a:ext>
            </a:extLst>
          </p:cNvPr>
          <p:cNvCxnSpPr>
            <a:cxnSpLocks/>
          </p:cNvCxnSpPr>
          <p:nvPr/>
        </p:nvCxnSpPr>
        <p:spPr>
          <a:xfrm>
            <a:off x="2772319" y="4089400"/>
            <a:ext cx="428081" cy="7747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499198" y="4707087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74" name="Picture 50" descr="users icon">
            <a:hlinkClick r:id="rId11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04" y="4703912"/>
            <a:ext cx="1331140" cy="13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13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99" y="4030426"/>
            <a:ext cx="919420" cy="9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32514C-A221-070C-9B25-8F69F401F339}"/>
              </a:ext>
            </a:extLst>
          </p:cNvPr>
          <p:cNvSpPr txBox="1"/>
          <p:nvPr/>
        </p:nvSpPr>
        <p:spPr>
          <a:xfrm>
            <a:off x="4347501" y="5251414"/>
            <a:ext cx="2001555" cy="750183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4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excel files with exogenous model data.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9B7B7-19D1-2C7D-75D2-8A7C65FBD342}"/>
              </a:ext>
            </a:extLst>
          </p:cNvPr>
          <p:cNvSpPr txBox="1"/>
          <p:nvPr/>
        </p:nvSpPr>
        <p:spPr>
          <a:xfrm>
            <a:off x="8207198" y="1039553"/>
            <a:ext cx="2740976" cy="1451967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3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imports setup files and generates Model as Python object. Outputs: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Blank SQLite database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Excel raw data files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DB4C4-6639-275C-F141-E74928859EA9}"/>
              </a:ext>
            </a:extLst>
          </p:cNvPr>
          <p:cNvSpPr txBox="1"/>
          <p:nvPr/>
        </p:nvSpPr>
        <p:spPr>
          <a:xfrm>
            <a:off x="8519207" y="4247137"/>
            <a:ext cx="3367499" cy="165362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5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performs the following actions: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Imports exogenosu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and solves numerical problems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Updates SQLite database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PowerBI visual report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CFEF0E-F002-FBF2-448F-782CE48D9C52}"/>
              </a:ext>
            </a:extLst>
          </p:cNvPr>
          <p:cNvCxnSpPr>
            <a:cxnSpLocks/>
          </p:cNvCxnSpPr>
          <p:nvPr/>
        </p:nvCxnSpPr>
        <p:spPr>
          <a:xfrm flipV="1">
            <a:off x="3099987" y="2190098"/>
            <a:ext cx="918321" cy="69312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1BE0EF-14EF-80EE-68FD-211726C8B863}"/>
              </a:ext>
            </a:extLst>
          </p:cNvPr>
          <p:cNvCxnSpPr>
            <a:cxnSpLocks/>
          </p:cNvCxnSpPr>
          <p:nvPr/>
        </p:nvCxnSpPr>
        <p:spPr>
          <a:xfrm flipH="1">
            <a:off x="3336894" y="2477815"/>
            <a:ext cx="873383" cy="6772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CAF4C-1F4D-2A4A-C789-95A592F3007D}"/>
              </a:ext>
            </a:extLst>
          </p:cNvPr>
          <p:cNvCxnSpPr>
            <a:cxnSpLocks/>
          </p:cNvCxnSpPr>
          <p:nvPr/>
        </p:nvCxnSpPr>
        <p:spPr>
          <a:xfrm>
            <a:off x="5522644" y="2619635"/>
            <a:ext cx="0" cy="11014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F5E73F-2462-FF33-FA27-06744762C393}"/>
              </a:ext>
            </a:extLst>
          </p:cNvPr>
          <p:cNvCxnSpPr>
            <a:cxnSpLocks/>
          </p:cNvCxnSpPr>
          <p:nvPr/>
        </p:nvCxnSpPr>
        <p:spPr>
          <a:xfrm flipH="1" flipV="1">
            <a:off x="6819176" y="2575947"/>
            <a:ext cx="2012893" cy="80643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44E4F2-930E-9674-162B-0577CABD0D72}"/>
              </a:ext>
            </a:extLst>
          </p:cNvPr>
          <p:cNvCxnSpPr>
            <a:cxnSpLocks/>
          </p:cNvCxnSpPr>
          <p:nvPr/>
        </p:nvCxnSpPr>
        <p:spPr>
          <a:xfrm flipH="1">
            <a:off x="3787238" y="4476750"/>
            <a:ext cx="867312" cy="38735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AB1BE8-F900-54F6-4468-E8EAA29F559B}"/>
              </a:ext>
            </a:extLst>
          </p:cNvPr>
          <p:cNvCxnSpPr>
            <a:cxnSpLocks/>
          </p:cNvCxnSpPr>
          <p:nvPr/>
        </p:nvCxnSpPr>
        <p:spPr>
          <a:xfrm flipV="1">
            <a:off x="5126944" y="2656621"/>
            <a:ext cx="0" cy="11181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169474-5F8F-8301-2670-2DA130E34E9E}"/>
              </a:ext>
            </a:extLst>
          </p:cNvPr>
          <p:cNvCxnSpPr>
            <a:cxnSpLocks/>
          </p:cNvCxnSpPr>
          <p:nvPr/>
        </p:nvCxnSpPr>
        <p:spPr>
          <a:xfrm flipH="1" flipV="1">
            <a:off x="6982768" y="2312386"/>
            <a:ext cx="1849301" cy="7324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A859DDE-1018-2865-5FC6-45F16910CEC6}"/>
              </a:ext>
            </a:extLst>
          </p:cNvPr>
          <p:cNvCxnSpPr>
            <a:cxnSpLocks/>
          </p:cNvCxnSpPr>
          <p:nvPr/>
        </p:nvCxnSpPr>
        <p:spPr>
          <a:xfrm flipH="1" flipV="1">
            <a:off x="6080452" y="2686510"/>
            <a:ext cx="1111474" cy="1423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1779409" y="185503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3012656" y="306763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3023144" y="2170468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3480133" y="2079909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3480133" y="2612648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2828317" y="34821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1779409" y="2752201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1272835" y="214664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258904" y="2047713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0" y="2422351"/>
            <a:ext cx="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1272835" y="3072438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485804" y="1655056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4016035" y="2279860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6129616" y="1732256"/>
            <a:ext cx="519065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blipFill>
                <a:blip r:embed="rId3"/>
                <a:stretch>
                  <a:fillRect l="-562" t="-1027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A3667CA-36EC-12F5-B797-6D598895A0E0}"/>
              </a:ext>
            </a:extLst>
          </p:cNvPr>
          <p:cNvSpPr/>
          <p:nvPr/>
        </p:nvSpPr>
        <p:spPr>
          <a:xfrm>
            <a:off x="4864887" y="4449639"/>
            <a:ext cx="2290572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/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Exogenosu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maximum allowed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blipFill>
                <a:blip r:embed="rId3"/>
                <a:stretch>
                  <a:fillRect l="-413" t="-898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/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DDA434FD-25D0-6AC9-F7C0-B59E2A412D06}"/>
              </a:ext>
            </a:extLst>
          </p:cNvPr>
          <p:cNvSpPr/>
          <p:nvPr/>
        </p:nvSpPr>
        <p:spPr>
          <a:xfrm>
            <a:off x="4937760" y="1651397"/>
            <a:ext cx="329184" cy="4046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/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/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Linear Programming problem rationale:</a:t>
                </a:r>
                <a:r>
                  <a:rPr lang="en-US" sz="1200" dirty="0"/>
                  <a:t> </a:t>
                </a:r>
              </a:p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scenario, find the total activity by technology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200" dirty="0"/>
                  <a:t>) that minimizes the overall total operational costs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sz="1200" dirty="0"/>
                  <a:t>) the time horizon, complaining with the maximum allowed activity by technology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200" dirty="0"/>
                  <a:t>, assumed as a policy decision).</a:t>
                </a:r>
              </a:p>
            </p:txBody>
          </p:sp>
        </mc:Choice>
        <mc:Fallback xmlns="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blipFill>
                <a:blip r:embed="rId6"/>
                <a:stretch>
                  <a:fillRect l="-108" t="-671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/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/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blipFill>
                <a:blip r:embed="rId8"/>
                <a:stretch>
                  <a:fillRect l="-50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/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blipFill>
                <a:blip r:embed="rId9"/>
                <a:stretch>
                  <a:fillRect l="-100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/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blipFill>
                <a:blip r:embed="rId10"/>
                <a:stretch>
                  <a:fillRect l="-12605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/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/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/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/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blipFill>
                <a:blip r:embed="rId14"/>
                <a:stretch>
                  <a:fillRect l="-5042" t="-1707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/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blipFill>
                <a:blip r:embed="rId15"/>
                <a:stretch>
                  <a:fillRect l="-504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1">
            <a:extLst>
              <a:ext uri="{FF2B5EF4-FFF2-40B4-BE49-F238E27FC236}">
                <a16:creationId xmlns:a16="http://schemas.microsoft.com/office/drawing/2014/main" id="{43B7DD0D-6853-5F18-2301-E5694FD1C114}"/>
              </a:ext>
            </a:extLst>
          </p:cNvPr>
          <p:cNvSpPr txBox="1"/>
          <p:nvPr/>
        </p:nvSpPr>
        <p:spPr>
          <a:xfrm>
            <a:off x="8947514" y="3459777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supply equals total demand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4B15E52C-D8A0-67CA-5961-DCE45928EED4}"/>
              </a:ext>
            </a:extLst>
          </p:cNvPr>
          <p:cNvSpPr txBox="1"/>
          <p:nvPr/>
        </p:nvSpPr>
        <p:spPr>
          <a:xfrm>
            <a:off x="8947514" y="3826144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Competition among electricity flows</a:t>
            </a:r>
          </a:p>
        </p:txBody>
      </p:sp>
      <p:sp>
        <p:nvSpPr>
          <p:cNvPr id="34" name="CasellaDiTesto 1">
            <a:extLst>
              <a:ext uri="{FF2B5EF4-FFF2-40B4-BE49-F238E27FC236}">
                <a16:creationId xmlns:a16="http://schemas.microsoft.com/office/drawing/2014/main" id="{AE14A0D1-7E2F-15A1-6754-6B32088250E2}"/>
              </a:ext>
            </a:extLst>
          </p:cNvPr>
          <p:cNvSpPr txBox="1"/>
          <p:nvPr/>
        </p:nvSpPr>
        <p:spPr>
          <a:xfrm>
            <a:off x="8947514" y="4264403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Industry-technology assumption</a:t>
            </a: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AFC2754A-4432-0243-4632-7A6BEB178E98}"/>
              </a:ext>
            </a:extLst>
          </p:cNvPr>
          <p:cNvSpPr txBox="1"/>
          <p:nvPr/>
        </p:nvSpPr>
        <p:spPr>
          <a:xfrm>
            <a:off x="8947514" y="4637146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operational costs</a:t>
            </a:r>
          </a:p>
        </p:txBody>
      </p:sp>
      <p:sp>
        <p:nvSpPr>
          <p:cNvPr id="36" name="CasellaDiTesto 1">
            <a:extLst>
              <a:ext uri="{FF2B5EF4-FFF2-40B4-BE49-F238E27FC236}">
                <a16:creationId xmlns:a16="http://schemas.microsoft.com/office/drawing/2014/main" id="{1427A77E-A6C8-F7FD-B87E-CE1F158C154D}"/>
              </a:ext>
            </a:extLst>
          </p:cNvPr>
          <p:cNvSpPr txBox="1"/>
          <p:nvPr/>
        </p:nvSpPr>
        <p:spPr>
          <a:xfrm>
            <a:off x="8947514" y="4977747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activity constraint</a:t>
            </a:r>
          </a:p>
        </p:txBody>
      </p:sp>
      <p:sp>
        <p:nvSpPr>
          <p:cNvPr id="37" name="CasellaDiTesto 1">
            <a:extLst>
              <a:ext uri="{FF2B5EF4-FFF2-40B4-BE49-F238E27FC236}">
                <a16:creationId xmlns:a16="http://schemas.microsoft.com/office/drawing/2014/main" id="{3359B445-4BF9-AE77-336F-B0CC9F37740D}"/>
              </a:ext>
            </a:extLst>
          </p:cNvPr>
          <p:cNvSpPr txBox="1"/>
          <p:nvPr/>
        </p:nvSpPr>
        <p:spPr>
          <a:xfrm>
            <a:off x="8947514" y="5543712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Positivity of decision variables</a:t>
            </a:r>
          </a:p>
        </p:txBody>
      </p:sp>
      <p:sp>
        <p:nvSpPr>
          <p:cNvPr id="38" name="Rettangolo 34">
            <a:extLst>
              <a:ext uri="{FF2B5EF4-FFF2-40B4-BE49-F238E27FC236}">
                <a16:creationId xmlns:a16="http://schemas.microsoft.com/office/drawing/2014/main" id="{CC05B4B2-15F0-410A-C71F-E9BF619E1696}"/>
              </a:ext>
            </a:extLst>
          </p:cNvPr>
          <p:cNvSpPr/>
          <p:nvPr/>
        </p:nvSpPr>
        <p:spPr>
          <a:xfrm>
            <a:off x="5688262" y="2945349"/>
            <a:ext cx="6007029" cy="311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1">
            <a:extLst>
              <a:ext uri="{FF2B5EF4-FFF2-40B4-BE49-F238E27FC236}">
                <a16:creationId xmlns:a16="http://schemas.microsoft.com/office/drawing/2014/main" id="{4F40740F-F0E6-5346-FF99-E06DAE630F29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</p:spTree>
    <p:extLst>
      <p:ext uri="{BB962C8B-B14F-4D97-AF65-F5344CB8AC3E}">
        <p14:creationId xmlns:p14="http://schemas.microsoft.com/office/powerpoint/2010/main" val="598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57337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ECF0A-AA16-3AB4-5D62-B4BE620CA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2" b="29661"/>
          <a:stretch/>
        </p:blipFill>
        <p:spPr>
          <a:xfrm>
            <a:off x="3610143" y="2336964"/>
            <a:ext cx="3598300" cy="3651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6D27C-EDF4-E679-08C0-40B17DB4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74" y="2371871"/>
            <a:ext cx="2895210" cy="3264288"/>
          </a:xfrm>
          <a:prstGeom prst="rect">
            <a:avLst/>
          </a:prstGeom>
        </p:spPr>
      </p:pic>
      <p:sp>
        <p:nvSpPr>
          <p:cNvPr id="13" name="CasellaDiTesto 1">
            <a:extLst>
              <a:ext uri="{FF2B5EF4-FFF2-40B4-BE49-F238E27FC236}">
                <a16:creationId xmlns:a16="http://schemas.microsoft.com/office/drawing/2014/main" id="{0C82E1AE-6DB2-A830-60C2-6A364DAD2ED9}"/>
              </a:ext>
            </a:extLst>
          </p:cNvPr>
          <p:cNvSpPr txBox="1"/>
          <p:nvPr/>
        </p:nvSpPr>
        <p:spPr>
          <a:xfrm>
            <a:off x="356375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sets.yml</a:t>
            </a:r>
            <a:endParaRPr lang="en-US" sz="1200" b="1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04C97CE-0635-F1F1-9296-C2EAEF5C5360}"/>
              </a:ext>
            </a:extLst>
          </p:cNvPr>
          <p:cNvSpPr txBox="1"/>
          <p:nvPr/>
        </p:nvSpPr>
        <p:spPr>
          <a:xfrm>
            <a:off x="3610143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variables.yml</a:t>
            </a:r>
            <a:endParaRPr lang="en-US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A339E-5C47-5ED2-4A61-6CCFE2A92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087" y="1645920"/>
            <a:ext cx="3779037" cy="4507816"/>
          </a:xfrm>
          <a:prstGeom prst="rect">
            <a:avLst/>
          </a:prstGeom>
        </p:spPr>
      </p:pic>
      <p:sp>
        <p:nvSpPr>
          <p:cNvPr id="17" name="CasellaDiTesto 1">
            <a:extLst>
              <a:ext uri="{FF2B5EF4-FFF2-40B4-BE49-F238E27FC236}">
                <a16:creationId xmlns:a16="http://schemas.microsoft.com/office/drawing/2014/main" id="{EA9A4FAE-CDF5-98D5-0649-0E157ABF7444}"/>
              </a:ext>
            </a:extLst>
          </p:cNvPr>
          <p:cNvSpPr txBox="1"/>
          <p:nvPr/>
        </p:nvSpPr>
        <p:spPr>
          <a:xfrm>
            <a:off x="7856527" y="1323744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problem.yml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11E3-D021-9892-D134-CF3660A0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3104311"/>
            <a:ext cx="5033821" cy="2883915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5FF9C5A-1F38-99D7-29B7-DDB66F102E37}"/>
              </a:ext>
            </a:extLst>
          </p:cNvPr>
          <p:cNvSpPr txBox="1"/>
          <p:nvPr/>
        </p:nvSpPr>
        <p:spPr>
          <a:xfrm>
            <a:off x="811253" y="2690510"/>
            <a:ext cx="337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/>
              <a:t>excel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4D1CB-E93D-FCF3-ED92-24A554E1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77" y="2639227"/>
            <a:ext cx="3383972" cy="3975551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85CA65-9CE1-354B-9AF3-87EC0FD848B2}"/>
              </a:ext>
            </a:extLst>
          </p:cNvPr>
          <p:cNvSpPr/>
          <p:nvPr/>
        </p:nvSpPr>
        <p:spPr>
          <a:xfrm>
            <a:off x="6082746" y="4057115"/>
            <a:ext cx="1249773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09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2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4101</TotalTime>
  <Words>1734</Words>
  <Application>Microsoft Office PowerPoint</Application>
  <PresentationFormat>Widescreen</PresentationFormat>
  <Paragraphs>249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37</cp:revision>
  <dcterms:created xsi:type="dcterms:W3CDTF">2022-03-16T08:35:39Z</dcterms:created>
  <dcterms:modified xsi:type="dcterms:W3CDTF">2024-03-22T15:20:11Z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