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1752" r:id="rId7"/>
    <p:sldId id="1754" r:id="rId8"/>
    <p:sldId id="1753" r:id="rId9"/>
    <p:sldId id="1755" r:id="rId10"/>
    <p:sldId id="1756" r:id="rId11"/>
    <p:sldId id="1757" r:id="rId12"/>
    <p:sldId id="1758" r:id="rId13"/>
    <p:sldId id="1759" r:id="rId14"/>
    <p:sldId id="17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94225" autoAdjust="0"/>
  </p:normalViewPr>
  <p:slideViewPr>
    <p:cSldViewPr snapToGrid="0">
      <p:cViewPr varScale="1">
        <p:scale>
          <a:sx n="148" d="100"/>
          <a:sy n="148" d="100"/>
        </p:scale>
        <p:origin x="448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MIMO-modelling-suite/pyesm.gi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10518124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pyEMS</a:t>
            </a:r>
            <a:r>
              <a:rPr lang="en-US" sz="3200" dirty="0">
                <a:effectLst/>
              </a:rPr>
              <a:t> - Engineering Systems Modelling Framework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>
                <a:effectLst/>
              </a:rPr>
              <a:t>Python based systems modelling framework for building Supply and Use models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Tutorial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90509" y="889078"/>
            <a:ext cx="974817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A simple SUT model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Reference Production System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definition (sets, variables, symbolic problem)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Tutorial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390509" y="889078"/>
            <a:ext cx="9748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Step-by-step guide to model the simple excel problem with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systems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Package structure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Tutorial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5773766" y="2899354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7679273" y="2688598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05598" y="2181892"/>
            <a:ext cx="6129515" cy="21970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5740870" y="4728639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https://github.com/MIMO-modelling-suite/pyesm.git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869213" y="454903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652722" y="22511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err="1"/>
              <a:t>pyEMS</a:t>
            </a:r>
            <a:r>
              <a:rPr lang="en-US" sz="1800" b="1" dirty="0"/>
              <a:t> - Engineering Systems Modelling Framework</a:t>
            </a:r>
          </a:p>
        </p:txBody>
      </p:sp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4A2F92-2D18-B328-8973-C9DFAFE914C9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</p:cNvCxnSpPr>
          <p:nvPr/>
        </p:nvCxnSpPr>
        <p:spPr>
          <a:xfrm flipH="1">
            <a:off x="2368518" y="1453362"/>
            <a:ext cx="954545" cy="5978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8C796129-F0E3-E64B-E3CE-D001FD9F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0" y="934327"/>
            <a:ext cx="1600368" cy="511647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768150" y="934328"/>
            <a:ext cx="1600368" cy="1157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151511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problems that can be replicated and used as templates to be customized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default files that are essential to configure the model.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13F5C9-2509-9C50-DEDD-EA1759BD15AD}"/>
              </a:ext>
            </a:extLst>
          </p:cNvPr>
          <p:cNvSpPr/>
          <p:nvPr/>
        </p:nvSpPr>
        <p:spPr>
          <a:xfrm>
            <a:off x="768150" y="2091970"/>
            <a:ext cx="1600368" cy="178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</p:cNvCxnSpPr>
          <p:nvPr/>
        </p:nvCxnSpPr>
        <p:spPr>
          <a:xfrm flipH="1" flipV="1">
            <a:off x="2368518" y="2211110"/>
            <a:ext cx="1013601" cy="5978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82119" y="2081180"/>
            <a:ext cx="522662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includes other illustrative materials (presentations, examples, …)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7A0149-B76B-6CBF-EB68-48566827AA7A}"/>
              </a:ext>
            </a:extLst>
          </p:cNvPr>
          <p:cNvSpPr/>
          <p:nvPr/>
        </p:nvSpPr>
        <p:spPr>
          <a:xfrm>
            <a:off x="768150" y="2270897"/>
            <a:ext cx="1600368" cy="12885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</p:cNvCxnSpPr>
          <p:nvPr/>
        </p:nvCxnSpPr>
        <p:spPr>
          <a:xfrm flipH="1" flipV="1">
            <a:off x="2368518" y="3318339"/>
            <a:ext cx="1013601" cy="5978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774567-AD10-B05A-E293-1DD90B01F8D3}"/>
              </a:ext>
            </a:extLst>
          </p:cNvPr>
          <p:cNvSpPr/>
          <p:nvPr/>
        </p:nvSpPr>
        <p:spPr>
          <a:xfrm>
            <a:off x="768150" y="3742856"/>
            <a:ext cx="1600368" cy="11324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368518" y="4748444"/>
            <a:ext cx="1013601" cy="19059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9" y="4780278"/>
            <a:ext cx="3469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 includes </a:t>
            </a:r>
            <a:r>
              <a:rPr lang="en-US" sz="1200" dirty="0" err="1"/>
              <a:t>pytest</a:t>
            </a:r>
            <a:r>
              <a:rPr lang="en-US" sz="1200" dirty="0"/>
              <a:t> infrastructure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8942EB-C0C8-E2C7-32F1-07C51C3BB4A4}"/>
              </a:ext>
            </a:extLst>
          </p:cNvPr>
          <p:cNvSpPr/>
          <p:nvPr/>
        </p:nvSpPr>
        <p:spPr>
          <a:xfrm>
            <a:off x="768150" y="5806824"/>
            <a:ext cx="1600368" cy="1905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</p:cNvCxnSpPr>
          <p:nvPr/>
        </p:nvCxnSpPr>
        <p:spPr>
          <a:xfrm flipH="1">
            <a:off x="2368517" y="5626561"/>
            <a:ext cx="1013601" cy="27556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9" y="5505622"/>
            <a:ext cx="346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tutorial.ipynb</a:t>
            </a:r>
            <a:r>
              <a:rPr lang="en-US" sz="1200" dirty="0"/>
              <a:t>” </a:t>
            </a:r>
            <a:r>
              <a:rPr lang="en-US" sz="1200" dirty="0" err="1"/>
              <a:t>jupyter</a:t>
            </a:r>
            <a:r>
              <a:rPr lang="en-US" sz="1200" dirty="0"/>
              <a:t> notebook with examples and tutorials</a:t>
            </a:r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3A5C7-5077-C5A3-5855-86D4DAB2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2" y="860580"/>
            <a:ext cx="1598434" cy="525761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1BE0A7-1950-F4BB-74F8-120B391AA793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398046" y="1112892"/>
            <a:ext cx="568178" cy="36125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799612" y="1280667"/>
            <a:ext cx="1600368" cy="1944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A616705-6AB7-1ED3-4B4B-B2D356DE62F5}"/>
              </a:ext>
            </a:extLst>
          </p:cNvPr>
          <p:cNvSpPr/>
          <p:nvPr/>
        </p:nvSpPr>
        <p:spPr>
          <a:xfrm>
            <a:off x="797678" y="5927602"/>
            <a:ext cx="1600368" cy="1905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908073"/>
            <a:ext cx="9149947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esm.base</a:t>
            </a:r>
            <a:endParaRPr lang="en-US" sz="120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fundamental information of the conceptual model (variables and sets)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set is a fundamental coordinate of the mathematical problem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each instance is a model mathematical variable (use matrix,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class in charge of manipulating conceptual and numerical problem</a:t>
            </a:r>
            <a:endParaRPr lang="en-US" sz="1200" b="1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154895"/>
            <a:ext cx="71367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200" b="1" dirty="0"/>
              <a:t> </a:t>
            </a:r>
            <a:r>
              <a:rPr lang="en-US" sz="120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093668"/>
            <a:ext cx="861612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create and handle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2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</a:t>
            </a:r>
            <a:r>
              <a:rPr lang="en-US" sz="120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745108"/>
            <a:ext cx="810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20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/>
              <a:t>– essential constants required by all other modules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AC115-A03C-AD50-B664-1E8270968568}"/>
              </a:ext>
            </a:extLst>
          </p:cNvPr>
          <p:cNvSpPr/>
          <p:nvPr/>
        </p:nvSpPr>
        <p:spPr>
          <a:xfrm>
            <a:off x="799612" y="3217658"/>
            <a:ext cx="1600368" cy="998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398046" y="3348529"/>
            <a:ext cx="528034" cy="1372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663F0-9218-5721-7F31-03667F40FEA3}"/>
              </a:ext>
            </a:extLst>
          </p:cNvPr>
          <p:cNvSpPr/>
          <p:nvPr/>
        </p:nvSpPr>
        <p:spPr>
          <a:xfrm>
            <a:off x="799612" y="4215668"/>
            <a:ext cx="1600368" cy="1529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398046" y="4302258"/>
            <a:ext cx="603862" cy="20860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890258"/>
            <a:ext cx="529001" cy="12013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AA631-CA0F-DDBC-C8E0-4A8D88B2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2" y="860580"/>
            <a:ext cx="1598434" cy="525761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124763" y="4251931"/>
            <a:ext cx="209643" cy="1339829"/>
          </a:xfrm>
          <a:prstGeom prst="rightBrace">
            <a:avLst>
              <a:gd name="adj1" fmla="val 8333"/>
              <a:gd name="adj2" fmla="val 50427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5225715" y="5149262"/>
            <a:ext cx="659134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629847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5177625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6268106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EC63D92-0A53-C3AC-EADB-F50A96E9A89D}"/>
              </a:ext>
            </a:extLst>
          </p:cNvPr>
          <p:cNvSpPr/>
          <p:nvPr/>
        </p:nvSpPr>
        <p:spPr>
          <a:xfrm>
            <a:off x="799612" y="2433639"/>
            <a:ext cx="1600368" cy="1980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315349" y="751296"/>
            <a:ext cx="2150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</a:t>
            </a:r>
            <a:r>
              <a:rPr lang="en-US" sz="1200" b="0" dirty="0" err="1">
                <a:effectLst/>
                <a:latin typeface="Fira Code" pitchFamily="1" charset="0"/>
              </a:rPr>
              <a:t>src</a:t>
            </a:r>
            <a:r>
              <a:rPr lang="en-US" sz="1200" b="0" dirty="0">
                <a:effectLst/>
                <a:latin typeface="Fira Code" pitchFamily="1" charset="0"/>
              </a:rPr>
              <a:t>/constants.py.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2314"/>
              </p:ext>
            </p:extLst>
          </p:nvPr>
        </p:nvGraphicFramePr>
        <p:xfrm>
          <a:off x="1895884" y="1378601"/>
          <a:ext cx="81280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37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5061663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information defined by user to the Index object inside the model (definition of sets and variables of the problem).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Gerates</a:t>
                      </a:r>
                      <a:r>
                        <a:rPr lang="en-US" sz="1200" dirty="0"/>
                        <a:t> SQLite database tables for sets and variables. Generates exogenous parameters input xlsx files.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load_data_files_to_database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Load user data (exogenous variables) to SQLite database.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20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Define numerical problem as a series of </a:t>
                      </a:r>
                      <a:r>
                        <a:rPr lang="en-US" sz="1200" dirty="0" err="1"/>
                        <a:t>cvxpy</a:t>
                      </a:r>
                      <a:r>
                        <a:rPr lang="en-US" sz="1200" dirty="0"/>
                        <a:t> objects based on numerical data and user defined symbolic problem.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200" dirty="0" err="1">
                          <a:latin typeface="Fira Code" pitchFamily="1" charset="0"/>
                        </a:rPr>
                        <a:t>_pbi_report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2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</TotalTime>
  <Words>1052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28</cp:revision>
  <dcterms:created xsi:type="dcterms:W3CDTF">2022-03-16T08:35:39Z</dcterms:created>
  <dcterms:modified xsi:type="dcterms:W3CDTF">2024-03-12T14:31:45Z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