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1752" r:id="rId7"/>
    <p:sldId id="1754" r:id="rId8"/>
    <p:sldId id="1761" r:id="rId9"/>
    <p:sldId id="1759" r:id="rId10"/>
    <p:sldId id="1767" r:id="rId11"/>
    <p:sldId id="1766" r:id="rId12"/>
    <p:sldId id="1762" r:id="rId13"/>
    <p:sldId id="1760" r:id="rId14"/>
    <p:sldId id="1764" r:id="rId15"/>
    <p:sldId id="1763" r:id="rId16"/>
    <p:sldId id="1753" r:id="rId17"/>
    <p:sldId id="1755" r:id="rId18"/>
    <p:sldId id="1756" r:id="rId19"/>
    <p:sldId id="1757" r:id="rId20"/>
    <p:sldId id="1758" r:id="rId21"/>
    <p:sldId id="17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225" autoAdjust="0"/>
  </p:normalViewPr>
  <p:slideViewPr>
    <p:cSldViewPr snapToGrid="0">
      <p:cViewPr varScale="1">
        <p:scale>
          <a:sx n="109" d="100"/>
          <a:sy n="109" d="100"/>
        </p:scale>
        <p:origin x="112" y="2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hyperlink" Target="https://thenounproject.com/icon/excel-file-5441173/" TargetMode="External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10518124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r>
              <a:rPr lang="en-US" sz="3200" dirty="0">
                <a:effectLst/>
              </a:rPr>
              <a:t> - Engineering Systems Modelling Framework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ffectLst/>
              </a:rPr>
              <a:t>Python based systems modelling framework with Supply and Use structure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019649" y="3835931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33FB9-3E2C-58A3-7664-692F71CB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67" y="2827086"/>
            <a:ext cx="7221708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295-195E-74E4-951F-9682FEAC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7" y="867046"/>
            <a:ext cx="2000292" cy="47991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96950"/>
            <a:ext cx="832889" cy="1494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282508"/>
            <a:ext cx="822870" cy="9113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174779"/>
            <a:ext cx="832890" cy="12033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359315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549229" y="5361467"/>
            <a:ext cx="832889" cy="2650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505622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142808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422208"/>
            <a:ext cx="2000292" cy="15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2927409"/>
            <a:ext cx="2000292" cy="1020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5221767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047F88-2D09-2F44-2D5D-6B8CB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6" y="901249"/>
            <a:ext cx="1549661" cy="5242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1016000" y="1117600"/>
            <a:ext cx="1347987" cy="197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48529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205399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util_constants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856839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485823"/>
            <a:ext cx="5681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99533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1016000" y="3314833"/>
            <a:ext cx="1347987" cy="672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1016000" y="4177497"/>
            <a:ext cx="1347987" cy="1524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825500" y="5918200"/>
            <a:ext cx="1538487" cy="2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572866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452477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AC99-1D44-63BD-BB05-5DFF48FA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2" y="814594"/>
            <a:ext cx="1583350" cy="5356436"/>
          </a:xfrm>
          <a:prstGeom prst="rect">
            <a:avLst/>
          </a:prstGeom>
        </p:spPr>
      </p:pic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Application example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OOP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API reference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181892"/>
            <a:ext cx="6129515" cy="219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86921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652722" y="2251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/>
              <a:t>pyESM - Engineering Systems Modelling Framework</a:t>
            </a:r>
          </a:p>
        </p:txBody>
      </p:sp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https://github.com/MIMO-modelling-suite/pyesm.git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87238" y="4330268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03" y="2943194"/>
            <a:ext cx="923481" cy="9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8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1" y="2931268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574384" y="4024279"/>
            <a:ext cx="626016" cy="83982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10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2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68" y="4109392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485736" y="5443239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2632558" y="2190098"/>
            <a:ext cx="1385750" cy="7783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2844509" y="2477815"/>
            <a:ext cx="1365768" cy="73745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859DDE-1018-2865-5FC6-45F16910CEC6}"/>
              </a:ext>
            </a:extLst>
          </p:cNvPr>
          <p:cNvCxnSpPr>
            <a:cxnSpLocks/>
          </p:cNvCxnSpPr>
          <p:nvPr/>
        </p:nvCxnSpPr>
        <p:spPr>
          <a:xfrm flipH="1" flipV="1">
            <a:off x="10885231" y="1519429"/>
            <a:ext cx="1111474" cy="142376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F22D9-B2AB-182D-EE7E-A393D62106AA}"/>
              </a:ext>
            </a:extLst>
          </p:cNvPr>
          <p:cNvCxnSpPr>
            <a:cxnSpLocks/>
          </p:cNvCxnSpPr>
          <p:nvPr/>
        </p:nvCxnSpPr>
        <p:spPr>
          <a:xfrm flipV="1">
            <a:off x="8148034" y="3795463"/>
            <a:ext cx="694991" cy="61340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4735969" y="1756803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5969216" y="2969412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5979704" y="2072241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6436693" y="1981682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6436693" y="2514421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5784877" y="3383972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4735969" y="2653974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4229395" y="2048415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4215464" y="1949486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3187336" y="2324124"/>
            <a:ext cx="100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4229395" y="297421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4442364" y="1556829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6972595" y="2181633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7327117" y="4020418"/>
            <a:ext cx="463846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 (problem dimensions)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914F3B-E59E-C483-F10E-65EB4D441953}"/>
              </a:ext>
            </a:extLst>
          </p:cNvPr>
          <p:cNvSpPr txBox="1"/>
          <p:nvPr/>
        </p:nvSpPr>
        <p:spPr>
          <a:xfrm>
            <a:off x="471322" y="4020418"/>
            <a:ext cx="439356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Considering the system in figure</a:t>
            </a: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It is composed by </a:t>
            </a:r>
            <a:r>
              <a:rPr lang="en-US" sz="1200" dirty="0">
                <a:solidFill>
                  <a:schemeClr val="accent2"/>
                </a:solidFill>
              </a:rPr>
              <a:t>two technologies </a:t>
            </a:r>
            <a:r>
              <a:rPr lang="en-US" sz="1200" dirty="0"/>
              <a:t>(Gas power plant and PV plant).</a:t>
            </a: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Technologies produce a </a:t>
            </a:r>
            <a:r>
              <a:rPr lang="en-US" sz="1200" dirty="0">
                <a:solidFill>
                  <a:schemeClr val="accent2"/>
                </a:solidFill>
              </a:rPr>
              <a:t>substitutable commodity</a:t>
            </a:r>
            <a:r>
              <a:rPr lang="en-US" sz="1200" dirty="0"/>
              <a:t> (electricity) delivered to Households, with a given operational cost.</a:t>
            </a: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It is asked to determine the </a:t>
            </a:r>
            <a:r>
              <a:rPr lang="en-US" sz="1200" dirty="0">
                <a:solidFill>
                  <a:schemeClr val="accent2"/>
                </a:solidFill>
              </a:rPr>
              <a:t>least cost</a:t>
            </a:r>
            <a:r>
              <a:rPr lang="en-US" sz="1200" dirty="0"/>
              <a:t> mix of technologies activities in future five years, in two scenarios: </a:t>
            </a:r>
            <a:r>
              <a:rPr lang="en-US" sz="1200" dirty="0">
                <a:solidFill>
                  <a:schemeClr val="accent2"/>
                </a:solidFill>
              </a:rPr>
              <a:t>with and without </a:t>
            </a:r>
            <a:r>
              <a:rPr lang="en-US" sz="1200" dirty="0"/>
              <a:t>restrictions in generating power from fossil plants.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577BBAA-D425-3981-49D7-2D6431D50076}"/>
              </a:ext>
            </a:extLst>
          </p:cNvPr>
          <p:cNvSpPr/>
          <p:nvPr/>
        </p:nvSpPr>
        <p:spPr>
          <a:xfrm>
            <a:off x="5181599" y="4449639"/>
            <a:ext cx="1973859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Define problem dimensions</a:t>
            </a:r>
          </a:p>
        </p:txBody>
      </p:sp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618067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2830676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1933505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1842946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375685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245236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515238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1909679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1810750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185388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2835475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418093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042897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312335" y="1538047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 (problem dimensions)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3897841"/>
                <a:ext cx="3256681" cy="148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3897841"/>
                <a:ext cx="3256681" cy="1487715"/>
              </a:xfrm>
              <a:prstGeom prst="rect">
                <a:avLst/>
              </a:prstGeom>
              <a:blipFill>
                <a:blip r:embed="rId3"/>
                <a:stretch>
                  <a:fillRect l="-562" t="-820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Define 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AE1322DD-47BF-C677-1504-147B1554D41C}"/>
                  </a:ext>
                </a:extLst>
              </p:cNvPr>
              <p:cNvSpPr txBox="1"/>
              <p:nvPr/>
            </p:nvSpPr>
            <p:spPr>
              <a:xfrm>
                <a:off x="1258904" y="5439907"/>
                <a:ext cx="3256681" cy="67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Constants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AE1322DD-47BF-C677-1504-147B1554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5439907"/>
                <a:ext cx="3256681" cy="674608"/>
              </a:xfrm>
              <a:prstGeom prst="rect">
                <a:avLst/>
              </a:prstGeom>
              <a:blipFill>
                <a:blip r:embed="rId5"/>
                <a:stretch>
                  <a:fillRect l="-562" t="-18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03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047C5EC-9901-9E04-A632-8485A8DDE56A}"/>
              </a:ext>
            </a:extLst>
          </p:cNvPr>
          <p:cNvSpPr/>
          <p:nvPr/>
        </p:nvSpPr>
        <p:spPr>
          <a:xfrm>
            <a:off x="433861" y="3542898"/>
            <a:ext cx="1064014" cy="3519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E76EC7-DEA1-9388-FA63-F8413FAE5639}"/>
              </a:ext>
            </a:extLst>
          </p:cNvPr>
          <p:cNvSpPr/>
          <p:nvPr/>
        </p:nvSpPr>
        <p:spPr>
          <a:xfrm>
            <a:off x="433860" y="4574586"/>
            <a:ext cx="2035019" cy="351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86256-73E3-7AB0-3328-5856F636BA25}"/>
              </a:ext>
            </a:extLst>
          </p:cNvPr>
          <p:cNvSpPr/>
          <p:nvPr/>
        </p:nvSpPr>
        <p:spPr>
          <a:xfrm>
            <a:off x="433860" y="1643211"/>
            <a:ext cx="2035019" cy="351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433861" y="1651397"/>
                <a:ext cx="3256681" cy="148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1" y="1651397"/>
                <a:ext cx="3256681" cy="1487715"/>
              </a:xfrm>
              <a:prstGeom prst="rect">
                <a:avLst/>
              </a:prstGeom>
              <a:blipFill>
                <a:blip r:embed="rId3"/>
                <a:stretch>
                  <a:fillRect l="-562" t="-1230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433861" y="460231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1" y="460231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89F30F0-5319-E510-9D5F-0FB95AC1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882" y="4201966"/>
            <a:ext cx="4492287" cy="1769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248AC2-207C-DBB6-6961-295ECB58AEBF}"/>
                  </a:ext>
                </a:extLst>
              </p:cNvPr>
              <p:cNvSpPr/>
              <p:nvPr/>
            </p:nvSpPr>
            <p:spPr>
              <a:xfrm>
                <a:off x="4933395" y="2508028"/>
                <a:ext cx="870221" cy="870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it-IT" sz="14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248AC2-207C-DBB6-6961-295ECB58A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395" y="2508028"/>
                <a:ext cx="870221" cy="870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8EBF24A-869C-117A-310B-1DC6DD669269}"/>
                  </a:ext>
                </a:extLst>
              </p:cNvPr>
              <p:cNvSpPr/>
              <p:nvPr/>
            </p:nvSpPr>
            <p:spPr>
              <a:xfrm>
                <a:off x="5975272" y="1819202"/>
                <a:ext cx="870221" cy="536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it-IT" sz="14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𝑎𝑔𝑔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8EBF24A-869C-117A-310B-1DC6DD66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72" y="1819202"/>
                <a:ext cx="870221" cy="536620"/>
              </a:xfrm>
              <a:prstGeom prst="rect">
                <a:avLst/>
              </a:prstGeom>
              <a:blipFill>
                <a:blip r:embed="rId7"/>
                <a:stretch>
                  <a:fillRect b="-3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FB0DD25-AF85-74C7-E2A4-B59912CEE5E7}"/>
                  </a:ext>
                </a:extLst>
              </p:cNvPr>
              <p:cNvSpPr/>
              <p:nvPr/>
            </p:nvSpPr>
            <p:spPr>
              <a:xfrm>
                <a:off x="7017151" y="1819202"/>
                <a:ext cx="589446" cy="536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it-IT" sz="14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𝑎𝑔𝑔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FB0DD25-AF85-74C7-E2A4-B59912CEE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51" y="1819202"/>
                <a:ext cx="589446" cy="536620"/>
              </a:xfrm>
              <a:prstGeom prst="rect">
                <a:avLst/>
              </a:prstGeom>
              <a:blipFill>
                <a:blip r:embed="rId8"/>
                <a:stretch>
                  <a:fillRect l="-5155" r="-1031" b="-3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F70EC7C-AF83-E4FB-D32D-B1733E19E1CA}"/>
                  </a:ext>
                </a:extLst>
              </p:cNvPr>
              <p:cNvSpPr/>
              <p:nvPr/>
            </p:nvSpPr>
            <p:spPr>
              <a:xfrm>
                <a:off x="4933394" y="1819202"/>
                <a:ext cx="870221" cy="536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it-IT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</m:oMath>
                  </m:oMathPara>
                </a14:m>
                <a:endParaRPr lang="it-IT" sz="1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𝑎𝑔𝑔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F70EC7C-AF83-E4FB-D32D-B1733E19E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394" y="1819202"/>
                <a:ext cx="870221" cy="536620"/>
              </a:xfrm>
              <a:prstGeom prst="rect">
                <a:avLst/>
              </a:prstGeom>
              <a:blipFill>
                <a:blip r:embed="rId9"/>
                <a:stretch>
                  <a:fillRect b="-3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0D2FE7-78B3-9600-652F-D3834960D03E}"/>
                  </a:ext>
                </a:extLst>
              </p:cNvPr>
              <p:cNvSpPr/>
              <p:nvPr/>
            </p:nvSpPr>
            <p:spPr>
              <a:xfrm>
                <a:off x="5975272" y="3514920"/>
                <a:ext cx="870221" cy="536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it-IT" sz="14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0D2FE7-78B3-9600-652F-D3834960D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72" y="3514920"/>
                <a:ext cx="870221" cy="5366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50EF68-A119-429B-8246-46C28978477D}"/>
                  </a:ext>
                </a:extLst>
              </p:cNvPr>
              <p:cNvSpPr/>
              <p:nvPr/>
            </p:nvSpPr>
            <p:spPr>
              <a:xfrm>
                <a:off x="7778255" y="1819202"/>
                <a:ext cx="589446" cy="5366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</m:oMath>
                  </m:oMathPara>
                </a14:m>
                <a:endParaRPr lang="it-IT" sz="1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𝑎𝑔𝑔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50EF68-A119-429B-8246-46C289784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55" y="1819202"/>
                <a:ext cx="589446" cy="536620"/>
              </a:xfrm>
              <a:prstGeom prst="rect">
                <a:avLst/>
              </a:prstGeom>
              <a:blipFill>
                <a:blip r:embed="rId11"/>
                <a:stretch>
                  <a:fillRect l="-5155" r="-1031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4AB561-8878-7238-EEA5-3D287071D219}"/>
                  </a:ext>
                </a:extLst>
              </p:cNvPr>
              <p:cNvSpPr/>
              <p:nvPr/>
            </p:nvSpPr>
            <p:spPr>
              <a:xfrm>
                <a:off x="4933393" y="4206280"/>
                <a:ext cx="870221" cy="5366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it-IT" sz="14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4AB561-8878-7238-EEA5-3D287071D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393" y="4206280"/>
                <a:ext cx="870221" cy="53662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B2DFF-F49C-6603-FB85-B9C8C8C53A59}"/>
                  </a:ext>
                </a:extLst>
              </p:cNvPr>
              <p:cNvSpPr/>
              <p:nvPr/>
            </p:nvSpPr>
            <p:spPr>
              <a:xfrm>
                <a:off x="5975272" y="4922439"/>
                <a:ext cx="870221" cy="5366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it-IT" sz="14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B2DFF-F49C-6603-FB85-B9C8C8C53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72" y="4922439"/>
                <a:ext cx="870221" cy="5366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A39228D-D539-AD74-4BC4-FE189A675909}"/>
                  </a:ext>
                </a:extLst>
              </p:cNvPr>
              <p:cNvSpPr/>
              <p:nvPr/>
            </p:nvSpPr>
            <p:spPr>
              <a:xfrm>
                <a:off x="7778255" y="2508028"/>
                <a:ext cx="589446" cy="8702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it-IT" sz="14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A39228D-D539-AD74-4BC4-FE189A675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55" y="2508028"/>
                <a:ext cx="589446" cy="870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1">
                <a:extLst>
                  <a:ext uri="{FF2B5EF4-FFF2-40B4-BE49-F238E27FC236}">
                    <a16:creationId xmlns:a16="http://schemas.microsoft.com/office/drawing/2014/main" id="{B62CB85C-844D-0CD1-AA0B-FC9059D97535}"/>
                  </a:ext>
                </a:extLst>
              </p:cNvPr>
              <p:cNvSpPr txBox="1"/>
              <p:nvPr/>
            </p:nvSpPr>
            <p:spPr>
              <a:xfrm>
                <a:off x="433861" y="3553587"/>
                <a:ext cx="3256681" cy="67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Constants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2" name="CasellaDiTesto 1">
                <a:extLst>
                  <a:ext uri="{FF2B5EF4-FFF2-40B4-BE49-F238E27FC236}">
                    <a16:creationId xmlns:a16="http://schemas.microsoft.com/office/drawing/2014/main" id="{B62CB85C-844D-0CD1-AA0B-FC9059D97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1" y="3553587"/>
                <a:ext cx="3256681" cy="674608"/>
              </a:xfrm>
              <a:prstGeom prst="rect">
                <a:avLst/>
              </a:prstGeom>
              <a:blipFill>
                <a:blip r:embed="rId15"/>
                <a:stretch>
                  <a:fillRect l="-562" t="-2703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9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2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4188</TotalTime>
  <Words>2016</Words>
  <Application>Microsoft Office PowerPoint</Application>
  <PresentationFormat>Widescreen</PresentationFormat>
  <Paragraphs>301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44</cp:revision>
  <dcterms:created xsi:type="dcterms:W3CDTF">2022-03-16T08:35:39Z</dcterms:created>
  <dcterms:modified xsi:type="dcterms:W3CDTF">2024-03-26T12:20:44Z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