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61" d="100"/>
          <a:sy n="61" d="100"/>
        </p:scale>
        <p:origin x="5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s20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s20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msyamkumar.com/cs220/s20/materials/lectureDemo_code/lec-3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yler.caraza-harter.com/cs301/fall19/materials/code/lec-31/UWMadison.json" TargetMode="External"/><Relationship Id="rId5" Type="http://schemas.openxmlformats.org/officeDocument/2006/relationships/hyperlink" Target="https://www.msyamkumar.com/cs220/s20/materials/lectureDemo_code/lec-31/python.json" TargetMode="External"/><Relationship Id="rId4" Type="http://schemas.openxmlformats.org/officeDocument/2006/relationships/hyperlink" Target="https://tyler.caraza-harter.com/cs301/fall19/materials/code/lec-31/python.json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s20/materials/lectureDemo_code/lec-31" TargetMode="External"/><Relationship Id="rId2" Type="http://schemas.openxmlformats.org/officeDocument/2006/relationships/hyperlink" Target="https://tyler.caraza-harter.com/cs301/fall19/materials/code/lec-31/TrapezeRealTimeFeed.jso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s20/materials/lectureDemo_code/lec-31/data/state_files.tx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yler.caraza-harter.com/cs301/fall19/materials/code/lec-31/data/state_files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1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Web 1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5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64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65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6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2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73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7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100100101011001010"/>
          <p:cNvSpPr/>
          <p:nvPr/>
        </p:nvSpPr>
        <p:spPr>
          <a:xfrm>
            <a:off x="5223745" y="4989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  <p:sp>
        <p:nvSpPr>
          <p:cNvPr id="176" name="sometimes requests…"/>
          <p:cNvSpPr txBox="1"/>
          <p:nvPr/>
        </p:nvSpPr>
        <p:spPr>
          <a:xfrm>
            <a:off x="4657653" y="6133946"/>
            <a:ext cx="26641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sometimes requests</a:t>
            </a:r>
          </a:p>
          <a:p>
            <a:pPr>
              <a:defRPr b="0"/>
            </a:pPr>
            <a:r>
              <a:t>upload data too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7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8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8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8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8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8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9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9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6" name="client"/>
          <p:cNvSpPr txBox="1"/>
          <p:nvPr/>
        </p:nvSpPr>
        <p:spPr>
          <a:xfrm>
            <a:off x="1905132" y="3320407"/>
            <a:ext cx="9754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client</a:t>
            </a:r>
          </a:p>
        </p:txBody>
      </p:sp>
      <p:sp>
        <p:nvSpPr>
          <p:cNvPr id="197" name="server"/>
          <p:cNvSpPr txBox="1"/>
          <p:nvPr/>
        </p:nvSpPr>
        <p:spPr>
          <a:xfrm>
            <a:off x="9544358" y="2317107"/>
            <a:ext cx="10992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server</a:t>
            </a:r>
          </a:p>
        </p:txBody>
      </p:sp>
      <p:sp>
        <p:nvSpPr>
          <p:cNvPr id="198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201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5" name="Challenge: there are millions of computers.…"/>
          <p:cNvSpPr txBox="1"/>
          <p:nvPr/>
        </p:nvSpPr>
        <p:spPr>
          <a:xfrm>
            <a:off x="2741513" y="8406730"/>
            <a:ext cx="75217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are millions of computers.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do we indicate which machine should get our request?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How do we send a letter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How do we send a letter?</a:t>
            </a:r>
          </a:p>
        </p:txBody>
      </p:sp>
      <p:sp>
        <p:nvSpPr>
          <p:cNvPr id="208" name="Mail"/>
          <p:cNvSpPr/>
          <p:nvPr/>
        </p:nvSpPr>
        <p:spPr>
          <a:xfrm>
            <a:off x="4196033" y="1986232"/>
            <a:ext cx="4942934" cy="312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1"/>
          <p:cNvSpPr/>
          <p:nvPr/>
        </p:nvSpPr>
        <p:spPr>
          <a:xfrm>
            <a:off x="3302000" y="5803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10" name="2"/>
          <p:cNvSpPr/>
          <p:nvPr/>
        </p:nvSpPr>
        <p:spPr>
          <a:xfrm>
            <a:off x="3302000" y="6946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11" name="3"/>
          <p:cNvSpPr/>
          <p:nvPr/>
        </p:nvSpPr>
        <p:spPr>
          <a:xfrm>
            <a:off x="3302000" y="8089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2" name="lookup friend's address in phone book"/>
          <p:cNvSpPr txBox="1"/>
          <p:nvPr/>
        </p:nvSpPr>
        <p:spPr>
          <a:xfrm>
            <a:off x="4267200" y="5942917"/>
            <a:ext cx="4842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lookup friend's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in phone book</a:t>
            </a:r>
          </a:p>
        </p:txBody>
      </p:sp>
      <p:sp>
        <p:nvSpPr>
          <p:cNvPr id="213" name="put address on the envelope"/>
          <p:cNvSpPr txBox="1"/>
          <p:nvPr/>
        </p:nvSpPr>
        <p:spPr>
          <a:xfrm>
            <a:off x="4267200" y="7085917"/>
            <a:ext cx="36133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put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on the envelope</a:t>
            </a:r>
          </a:p>
        </p:txBody>
      </p:sp>
      <p:sp>
        <p:nvSpPr>
          <p:cNvPr id="214" name="trust postal service to get letter to that address"/>
          <p:cNvSpPr txBox="1"/>
          <p:nvPr/>
        </p:nvSpPr>
        <p:spPr>
          <a:xfrm>
            <a:off x="4267200" y="8228917"/>
            <a:ext cx="60122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trust postal service to get letter to that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1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1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22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23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26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9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30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31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3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3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Challenge: it’s hard to remember IP addresses.…"/>
          <p:cNvSpPr txBox="1"/>
          <p:nvPr/>
        </p:nvSpPr>
        <p:spPr>
          <a:xfrm>
            <a:off x="2549152" y="8406730"/>
            <a:ext cx="790649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it’s hard to remember IP addresses.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Imagine you had to type a number instead of www.google.com!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4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5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5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5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5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55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Network basic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Network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IP addresses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host/domain names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client/server and request/response</a:t>
            </a:r>
          </a:p>
          <a:p>
            <a:pPr marL="0" indent="0">
              <a:buSzTx/>
              <a:buNone/>
            </a:pPr>
            <a:r>
              <a:t>HTTP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URLs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GET/POST/etc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headers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status codes</a:t>
            </a:r>
          </a:p>
          <a:p>
            <a:pPr marL="0" indent="0">
              <a:buSzTx/>
              <a:buNone/>
            </a:pPr>
            <a:r>
              <a:t>Requests modules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data with requests.get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remote calls with requests.post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5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6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6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66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sp>
        <p:nvSpPr>
          <p:cNvPr id="269" name="Connection Line"/>
          <p:cNvSpPr/>
          <p:nvPr/>
        </p:nvSpPr>
        <p:spPr>
          <a:xfrm>
            <a:off x="2438206" y="28822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if a domain name is used here,…"/>
          <p:cNvSpPr txBox="1"/>
          <p:nvPr/>
        </p:nvSpPr>
        <p:spPr>
          <a:xfrm>
            <a:off x="3117232" y="2663512"/>
            <a:ext cx="465281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if a domain name is used here,</a:t>
            </a:r>
          </a:p>
          <a:p>
            <a:pPr>
              <a:defRPr b="0"/>
            </a:pPr>
            <a:r>
              <a:t>the IP address is looked up here first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7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7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7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77" name="Challenge: there may be multiple programs running on each computer.…"/>
          <p:cNvSpPr txBox="1"/>
          <p:nvPr/>
        </p:nvSpPr>
        <p:spPr>
          <a:xfrm>
            <a:off x="1922363" y="8279730"/>
            <a:ext cx="91600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may be multiple programs running on each computer.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How do we get the messages to the right program?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28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28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28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28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89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9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9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9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00" name="Solution: give each program a unique ID (called a &quot;port number&quot;)"/>
          <p:cNvSpPr txBox="1"/>
          <p:nvPr/>
        </p:nvSpPr>
        <p:spPr>
          <a:xfrm>
            <a:off x="2313855" y="8457530"/>
            <a:ext cx="837709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give each program a unique ID (called a "port number")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0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0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0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0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12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317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18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19" name="(like apartment numbers)"/>
          <p:cNvSpPr txBox="1"/>
          <p:nvPr/>
        </p:nvSpPr>
        <p:spPr>
          <a:xfrm>
            <a:off x="4525168" y="9042399"/>
            <a:ext cx="32432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(like apartment numbers)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2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2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2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27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3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3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3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3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39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41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42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4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4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4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50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5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5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5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5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62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64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65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68" name="Connection Line"/>
          <p:cNvSpPr/>
          <p:nvPr/>
        </p:nvSpPr>
        <p:spPr>
          <a:xfrm>
            <a:off x="3099818" y="26917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7" name="defaults are often used…"/>
          <p:cNvSpPr txBox="1"/>
          <p:nvPr/>
        </p:nvSpPr>
        <p:spPr>
          <a:xfrm>
            <a:off x="4004021" y="2381572"/>
            <a:ext cx="32529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defaults are often used</a:t>
            </a:r>
          </a:p>
          <a:p>
            <a:pPr>
              <a:defRPr b="0"/>
            </a:pPr>
            <a:r>
              <a:t>(e.g., browsers default to</a:t>
            </a:r>
          </a:p>
          <a:p>
            <a:pPr>
              <a:defRPr b="0"/>
            </a:pPr>
            <a:r>
              <a:t>80 or 443)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1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73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74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75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2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7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78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79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1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8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89" name="depends on application!  (video chat, web browsing, etc)"/>
          <p:cNvSpPr txBox="1"/>
          <p:nvPr/>
        </p:nvSpPr>
        <p:spPr>
          <a:xfrm>
            <a:off x="3000474" y="641672"/>
            <a:ext cx="7003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depends on application!  (video chat, web browsing, etc)</a:t>
            </a:r>
          </a:p>
        </p:txBody>
      </p:sp>
      <p:sp>
        <p:nvSpPr>
          <p:cNvPr id="390" name="we’ll only consider web applications for this semester"/>
          <p:cNvSpPr txBox="1"/>
          <p:nvPr/>
        </p:nvSpPr>
        <p:spPr>
          <a:xfrm>
            <a:off x="3141637" y="1276672"/>
            <a:ext cx="67215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we’ll only consider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web applications</a:t>
            </a:r>
            <a:r>
              <a:t> for this semester</a:t>
            </a:r>
          </a:p>
        </p:txBody>
      </p:sp>
      <p:sp>
        <p:nvSpPr>
          <p:cNvPr id="391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92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95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96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03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lvl="1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06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07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10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1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1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1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1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1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1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1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18" name="Note: we won’t talk about HTTPS today, which is HTTP with encryption"/>
          <p:cNvSpPr txBox="1"/>
          <p:nvPr/>
        </p:nvSpPr>
        <p:spPr>
          <a:xfrm>
            <a:off x="1912391" y="8762478"/>
            <a:ext cx="918001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we won’t talk about HTTPS today, which is HTTP with encryption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21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22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25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26" name="please send home page"/>
          <p:cNvSpPr txBox="1"/>
          <p:nvPr/>
        </p:nvSpPr>
        <p:spPr>
          <a:xfrm>
            <a:off x="4243802" y="6108030"/>
            <a:ext cx="330219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home page</a:t>
            </a:r>
          </a:p>
        </p:txBody>
      </p:sp>
      <p:sp>
        <p:nvSpPr>
          <p:cNvPr id="427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29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30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31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32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33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34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6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37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38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41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42" name="please send /index.html"/>
          <p:cNvSpPr txBox="1"/>
          <p:nvPr/>
        </p:nvSpPr>
        <p:spPr>
          <a:xfrm>
            <a:off x="4173480" y="6108030"/>
            <a:ext cx="34428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/index.html</a:t>
            </a:r>
          </a:p>
        </p:txBody>
      </p:sp>
      <p:sp>
        <p:nvSpPr>
          <p:cNvPr id="443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5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46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7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48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49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50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53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54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57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58" name="please send /about.html"/>
          <p:cNvSpPr txBox="1"/>
          <p:nvPr/>
        </p:nvSpPr>
        <p:spPr>
          <a:xfrm>
            <a:off x="4146543" y="6108030"/>
            <a:ext cx="3496717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/about.html</a:t>
            </a:r>
          </a:p>
        </p:txBody>
      </p:sp>
      <p:sp>
        <p:nvSpPr>
          <p:cNvPr id="459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1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62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3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64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65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66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69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70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1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73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74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75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7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78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9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80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81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82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85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86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89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90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91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3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94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5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96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97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98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9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04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05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06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08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12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15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16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17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8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1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26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9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33" name="Rectangle"/>
          <p:cNvSpPr/>
          <p:nvPr/>
        </p:nvSpPr>
        <p:spPr>
          <a:xfrm>
            <a:off x="5105400" y="1383604"/>
            <a:ext cx="2972842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35" name="Rectangle"/>
          <p:cNvSpPr/>
          <p:nvPr/>
        </p:nvSpPr>
        <p:spPr>
          <a:xfrm>
            <a:off x="8249096" y="1383604"/>
            <a:ext cx="514946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port"/>
          <p:cNvSpPr txBox="1"/>
          <p:nvPr/>
        </p:nvSpPr>
        <p:spPr>
          <a:xfrm>
            <a:off x="8174980" y="1709637"/>
            <a:ext cx="6631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</a:t>
            </a:r>
          </a:p>
        </p:txBody>
      </p:sp>
      <p:sp>
        <p:nvSpPr>
          <p:cNvPr id="537" name="Rectangle"/>
          <p:cNvSpPr/>
          <p:nvPr/>
        </p:nvSpPr>
        <p:spPr>
          <a:xfrm>
            <a:off x="88332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source"/>
          <p:cNvSpPr txBox="1"/>
          <p:nvPr/>
        </p:nvSpPr>
        <p:spPr>
          <a:xfrm>
            <a:off x="9059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3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4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https://en.wikipedia.org/wiki/URL"/>
          <p:cNvSpPr txBox="1"/>
          <p:nvPr/>
        </p:nvSpPr>
        <p:spPr>
          <a:xfrm>
            <a:off x="3607519" y="1295756"/>
            <a:ext cx="615032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https://en.wikipedia.org/wiki/URL</a:t>
            </a:r>
          </a:p>
        </p:txBody>
      </p:sp>
      <p:sp>
        <p:nvSpPr>
          <p:cNvPr id="546" name="Rectangle"/>
          <p:cNvSpPr/>
          <p:nvPr/>
        </p:nvSpPr>
        <p:spPr>
          <a:xfrm>
            <a:off x="5105400" y="1383604"/>
            <a:ext cx="2900809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48" name="port would have defaulted to 443 if not specified"/>
          <p:cNvSpPr txBox="1"/>
          <p:nvPr/>
        </p:nvSpPr>
        <p:spPr>
          <a:xfrm>
            <a:off x="5058965" y="2060261"/>
            <a:ext cx="6133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would have defaulted to 443 if not specified</a:t>
            </a:r>
          </a:p>
        </p:txBody>
      </p:sp>
      <p:sp>
        <p:nvSpPr>
          <p:cNvPr id="549" name="Rectangle"/>
          <p:cNvSpPr/>
          <p:nvPr/>
        </p:nvSpPr>
        <p:spPr>
          <a:xfrm>
            <a:off x="80839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source"/>
          <p:cNvSpPr txBox="1"/>
          <p:nvPr/>
        </p:nvSpPr>
        <p:spPr>
          <a:xfrm>
            <a:off x="8297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5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5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5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5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5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6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6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6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6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6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68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9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70" name="how do we specify this?"/>
          <p:cNvSpPr txBox="1"/>
          <p:nvPr/>
        </p:nvSpPr>
        <p:spPr>
          <a:xfrm>
            <a:off x="7757128" y="8928099"/>
            <a:ext cx="27787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how do we specify this?</a:t>
            </a:r>
          </a:p>
        </p:txBody>
      </p:sp>
      <p:sp>
        <p:nvSpPr>
          <p:cNvPr id="57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29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695857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https://www.msyamkumar.com/cs220/s20/datasets.html</a:t>
            </a:r>
            <a:endParaRPr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7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7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7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7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8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8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8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8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8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88" name="GET /about.html HTTP/1.1…"/>
          <p:cNvSpPr txBox="1"/>
          <p:nvPr/>
        </p:nvSpPr>
        <p:spPr>
          <a:xfrm>
            <a:off x="2969584" y="7946629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/about.html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589" name="HTTP Request:"/>
          <p:cNvSpPr txBox="1"/>
          <p:nvPr/>
        </p:nvSpPr>
        <p:spPr>
          <a:xfrm>
            <a:off x="310678" y="84639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92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93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96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97" name="response"/>
          <p:cNvSpPr txBox="1"/>
          <p:nvPr/>
        </p:nvSpPr>
        <p:spPr>
          <a:xfrm>
            <a:off x="5280687" y="6108699"/>
            <a:ext cx="12284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response</a:t>
            </a:r>
          </a:p>
        </p:txBody>
      </p:sp>
      <p:sp>
        <p:nvSpPr>
          <p:cNvPr id="598" name="Line"/>
          <p:cNvSpPr/>
          <p:nvPr/>
        </p:nvSpPr>
        <p:spPr>
          <a:xfrm flipH="1" flipV="1"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0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601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2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603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604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605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606" name="HTTP/1.0 200 OK…"/>
          <p:cNvSpPr txBox="1"/>
          <p:nvPr/>
        </p:nvSpPr>
        <p:spPr>
          <a:xfrm>
            <a:off x="2969584" y="7741891"/>
            <a:ext cx="5661654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07" name="HTTP Response:"/>
          <p:cNvSpPr txBox="1"/>
          <p:nvPr/>
        </p:nvSpPr>
        <p:spPr>
          <a:xfrm>
            <a:off x="210889" y="8463906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1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1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7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8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9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20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21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22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24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data in about.html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28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29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30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31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32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33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35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37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various errors or other more complicated states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4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4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4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4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45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47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49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929292"/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rgbClr val="929292"/>
                </a:solidFill>
              </a:defRPr>
            </a:pPr>
            <a:r>
              <a:t>various errors or other more complicated states</a:t>
            </a:r>
          </a:p>
        </p:txBody>
      </p:sp>
      <p:sp>
        <p:nvSpPr>
          <p:cNvPr id="651" name="Callout"/>
          <p:cNvSpPr/>
          <p:nvPr/>
        </p:nvSpPr>
        <p:spPr>
          <a:xfrm>
            <a:off x="4227859" y="2069704"/>
            <a:ext cx="561183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2" y="0"/>
                </a:moveTo>
                <a:lnTo>
                  <a:pt x="4934" y="10359"/>
                </a:lnTo>
                <a:lnTo>
                  <a:pt x="2444" y="10359"/>
                </a:lnTo>
                <a:cubicBezTo>
                  <a:pt x="1094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1094" y="21600"/>
                  <a:pt x="2444" y="21600"/>
                </a:cubicBezTo>
                <a:lnTo>
                  <a:pt x="19156" y="21600"/>
                </a:lnTo>
                <a:cubicBezTo>
                  <a:pt x="20506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0506" y="10359"/>
                  <a:pt x="19156" y="10359"/>
                </a:cubicBezTo>
                <a:lnTo>
                  <a:pt x="14711" y="10359"/>
                </a:lnTo>
                <a:lnTo>
                  <a:pt x="982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method.  GET is simple download.…"/>
          <p:cNvSpPr txBox="1"/>
          <p:nvPr/>
        </p:nvSpPr>
        <p:spPr>
          <a:xfrm>
            <a:off x="628054" y="439311"/>
            <a:ext cx="4611292" cy="1525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method</a:t>
            </a:r>
            <a:r>
              <a:t>.  </a:t>
            </a:r>
            <a:r>
              <a:rPr i="1"/>
              <a:t>GET</a:t>
            </a:r>
            <a:r>
              <a:t> is simple download.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POST</a:t>
            </a:r>
            <a:r>
              <a:t> means we are uploading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as part of our request.  We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won’t talk about others today.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655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quests mo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Requests module</a:t>
            </a:r>
          </a:p>
        </p:txBody>
      </p:sp>
      <p:sp>
        <p:nvSpPr>
          <p:cNvPr id="658" name="Purpos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Purpose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easily send requests to a server and parse the response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i="1"/>
              <a:t>"HTTP for Humans™"</a:t>
            </a:r>
          </a:p>
          <a:p>
            <a:pPr marL="0" indent="0">
              <a:buSzTx/>
              <a:buNone/>
            </a:pPr>
            <a:r>
              <a:t>Installation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install: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pip install requests</a:t>
            </a:r>
          </a:p>
          <a:p>
            <a:pPr marL="0" indent="0">
              <a:buSzTx/>
              <a:buNone/>
            </a:pPr>
            <a:r>
              <a:t>Using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just import: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import requests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1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pic>
        <p:nvPicPr>
          <p:cNvPr id="6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5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69" name="Connection Line"/>
          <p:cNvSpPr/>
          <p:nvPr/>
        </p:nvSpPr>
        <p:spPr>
          <a:xfrm>
            <a:off x="4103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sends a GET request to tyler.caraza-harter.com,…"/>
          <p:cNvSpPr txBox="1"/>
          <p:nvPr/>
        </p:nvSpPr>
        <p:spPr>
          <a:xfrm>
            <a:off x="5488809" y="4735572"/>
            <a:ext cx="63959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sends a </a:t>
            </a:r>
            <a:r>
              <a:rPr b="1" dirty="0"/>
              <a:t>GET</a:t>
            </a:r>
            <a:r>
              <a:rPr dirty="0"/>
              <a:t> request to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,</a:t>
            </a:r>
          </a:p>
          <a:p>
            <a:pPr>
              <a:defRPr b="0"/>
            </a:pPr>
            <a:r>
              <a:rPr dirty="0"/>
              <a:t>asking for the contents of the </a:t>
            </a:r>
            <a:r>
              <a:rPr b="1" dirty="0"/>
              <a:t>/</a:t>
            </a:r>
            <a:r>
              <a:rPr b="1" dirty="0" err="1"/>
              <a:t>hello.txt</a:t>
            </a:r>
            <a:r>
              <a:rPr dirty="0"/>
              <a:t> page</a:t>
            </a:r>
          </a:p>
        </p:txBody>
      </p:sp>
      <p:pic>
        <p:nvPicPr>
          <p:cNvPr id="6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35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89871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https://www.msyamkumar.com/cs220/s20/datasets.html</a:t>
            </a:r>
            <a:endParaRPr lang="en-US"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  <a:p>
            <a:pPr marL="0" indent="0">
              <a:buSzTx/>
              <a:buNone/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dirty="0"/>
              <a:t>Why not just download data by hand?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2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1436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4" name="put response from tyler.caraza-harter.com in the resp variable"/>
          <p:cNvSpPr txBox="1"/>
          <p:nvPr/>
        </p:nvSpPr>
        <p:spPr>
          <a:xfrm>
            <a:off x="2611959" y="4780538"/>
            <a:ext cx="8263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put response from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 in the resp variable</a:t>
            </a:r>
          </a:p>
        </p:txBody>
      </p:sp>
      <p:pic>
        <p:nvPicPr>
          <p:cNvPr id="6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9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make sure we got 200 (success) back</a:t>
            </a:r>
            <a:br>
              <a:rPr dirty="0"/>
            </a:br>
            <a:r>
              <a:rPr dirty="0"/>
              <a:t>assert(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status_code</a:t>
            </a:r>
            <a:r>
              <a:rPr dirty="0"/>
              <a:t> == </a:t>
            </a:r>
            <a:r>
              <a:rPr b="1" dirty="0"/>
              <a:t>200</a:t>
            </a:r>
            <a:r>
              <a:rPr dirty="0"/>
              <a:t>)</a:t>
            </a:r>
          </a:p>
        </p:txBody>
      </p:sp>
      <p:pic>
        <p:nvPicPr>
          <p:cNvPr id="6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3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raise_for_status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</a:t>
            </a:r>
            <a:r>
              <a:rPr dirty="0"/>
              <a:t> # shortcut</a:t>
            </a:r>
          </a:p>
        </p:txBody>
      </p:sp>
      <p:pic>
        <p:nvPicPr>
          <p:cNvPr id="6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7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resp.raise_for_status</a:t>
            </a:r>
            <a:r>
              <a:rPr dirty="0"/>
              <a:t>() # shortcut</a:t>
            </a:r>
            <a:br>
              <a:rPr dirty="0"/>
            </a:br>
            <a:r>
              <a:rPr dirty="0"/>
              <a:t>print(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text</a:t>
            </a:r>
            <a:r>
              <a:rPr dirty="0"/>
              <a:t>) # "Hello! Welcome to my website."</a:t>
            </a:r>
          </a:p>
        </p:txBody>
      </p:sp>
      <p:pic>
        <p:nvPicPr>
          <p:cNvPr id="6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1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26739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json.loads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resp.text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pic>
        <p:nvPicPr>
          <p:cNvPr id="6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5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</a:t>
            </a:r>
            <a:r>
              <a:rPr strike="sngStrike" dirty="0">
                <a:solidFill>
                  <a:srgbClr val="929292"/>
                </a:solidFill>
              </a:rPr>
              <a:t>, 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</a:t>
            </a:r>
            <a:r>
              <a:t>https://</a:t>
            </a:r>
            <a:r>
              <a:rPr lang="en-US"/>
              <a:t>www</a:t>
            </a:r>
            <a:r>
              <a:rPr lang="en-US" dirty="0" err="1"/>
              <a:t>.msyamkumar</a:t>
            </a:r>
            <a:r>
              <a:rPr lang="en-US" err="1"/>
              <a:t>.</a:t>
            </a:r>
            <a:r>
              <a:rPr lang="en-US"/>
              <a:t>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strike="sngStrike" dirty="0">
                <a:solidFill>
                  <a:srgbClr val="929292"/>
                </a:solidFill>
              </a:rPr>
              <a:t>scores = </a:t>
            </a:r>
            <a:r>
              <a:rPr strike="sngStrike" dirty="0" err="1">
                <a:solidFill>
                  <a:srgbClr val="929292"/>
                </a:solidFill>
              </a:rPr>
              <a:t>json.loads</a:t>
            </a:r>
            <a:r>
              <a:rPr strike="sngStrike" dirty="0">
                <a:solidFill>
                  <a:srgbClr val="929292"/>
                </a:solidFill>
              </a:rPr>
              <a:t>(</a:t>
            </a:r>
            <a:r>
              <a:rPr strike="sngStrike" dirty="0" err="1">
                <a:solidFill>
                  <a:srgbClr val="929292"/>
                </a:solidFill>
              </a:rPr>
              <a:t>resp.text</a:t>
            </a:r>
            <a:r>
              <a:rPr strike="sngStrike" dirty="0">
                <a:solidFill>
                  <a:srgbClr val="929292"/>
                </a:solidFill>
              </a:rPr>
              <a:t>)</a:t>
            </a:r>
            <a:br>
              <a:rPr strike="sngStrike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resp.json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 </a:t>
            </a:r>
            <a:r>
              <a:rPr dirty="0"/>
              <a:t># shortcut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Demo 1: reddit bo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reddit bot</a:t>
            </a:r>
          </a:p>
        </p:txBody>
      </p:sp>
      <p:sp>
        <p:nvSpPr>
          <p:cNvPr id="699" name="Goal: fetch titles from a subreddit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fetch titles from a subreddit</a:t>
            </a: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2"/>
          <a:srcRect t="3483"/>
          <a:stretch>
            <a:fillRect/>
          </a:stretch>
        </p:blipFill>
        <p:spPr>
          <a:xfrm>
            <a:off x="2749550" y="2094607"/>
            <a:ext cx="7378700" cy="136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Image" descr="Image"/>
          <p:cNvPicPr>
            <a:picLocks noChangeAspect="1"/>
          </p:cNvPicPr>
          <p:nvPr/>
        </p:nvPicPr>
        <p:blipFill>
          <a:blip r:embed="rId3"/>
          <a:srcRect b="53179"/>
          <a:stretch>
            <a:fillRect/>
          </a:stretch>
        </p:blipFill>
        <p:spPr>
          <a:xfrm>
            <a:off x="2838450" y="4610447"/>
            <a:ext cx="10198100" cy="2759026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Rectangle"/>
          <p:cNvSpPr/>
          <p:nvPr/>
        </p:nvSpPr>
        <p:spPr>
          <a:xfrm>
            <a:off x="2336800" y="6944568"/>
            <a:ext cx="9066957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Arrow"/>
          <p:cNvSpPr/>
          <p:nvPr/>
        </p:nvSpPr>
        <p:spPr>
          <a:xfrm rot="5400000">
            <a:off x="6342707" y="33977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Let's not all hit reddit at once (feel free to use these snapshots):"/>
          <p:cNvSpPr txBox="1"/>
          <p:nvPr/>
        </p:nvSpPr>
        <p:spPr>
          <a:xfrm>
            <a:off x="1104900" y="7660977"/>
            <a:ext cx="8009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reddit at once (feel free to use these snapshots):</a:t>
            </a:r>
          </a:p>
        </p:txBody>
      </p:sp>
      <p:sp>
        <p:nvSpPr>
          <p:cNvPr id="705" name="https://tyler.caraza-harter.com/cs301/fall19/materials/code/lec-31/python.json"/>
          <p:cNvSpPr txBox="1"/>
          <p:nvPr/>
        </p:nvSpPr>
        <p:spPr>
          <a:xfrm>
            <a:off x="1104900" y="8140463"/>
            <a:ext cx="8508740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 lang="en-US" dirty="0">
                <a:hlinkClick r:id="rId5"/>
              </a:rPr>
              <a:t>https://www.msyamkumar.com/cs220/s20/materials/lectureDemo_code/lec-31/python.json</a:t>
            </a:r>
            <a:endParaRPr dirty="0">
              <a:hlinkClick r:id="rId4"/>
            </a:endParaRPr>
          </a:p>
        </p:txBody>
      </p:sp>
      <p:sp>
        <p:nvSpPr>
          <p:cNvPr id="706" name="https://tyler.caraza-harter.com/cs301/fall19/materials/code/lec-31/UWMadison.json"/>
          <p:cNvSpPr txBox="1"/>
          <p:nvPr/>
        </p:nvSpPr>
        <p:spPr>
          <a:xfrm>
            <a:off x="1104900" y="8597663"/>
            <a:ext cx="9355125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6"/>
              </a:defRPr>
            </a:lvl1pPr>
          </a:lstStyle>
          <a:p>
            <a:r>
              <a:rPr lang="en-US" dirty="0">
                <a:hlinkClick r:id="rId7"/>
              </a:rPr>
              <a:t>https://www.msyamkumar.com/cs220/s20/materials/lectureDemo_code/lec-31</a:t>
            </a:r>
            <a:r>
              <a:rPr dirty="0">
                <a:hlinkClick r:id="rId6"/>
              </a:rPr>
              <a:t>/UWMadison.json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Demo 2: Madison bus al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Madison bus alerts</a:t>
            </a:r>
          </a:p>
        </p:txBody>
      </p:sp>
      <p:sp>
        <p:nvSpPr>
          <p:cNvPr id="709" name="Goal: get text of all outstanding alerts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get text of all outstanding alerts</a:t>
            </a:r>
          </a:p>
        </p:txBody>
      </p:sp>
      <p:sp>
        <p:nvSpPr>
          <p:cNvPr id="710" name="Arrow"/>
          <p:cNvSpPr/>
          <p:nvPr/>
        </p:nvSpPr>
        <p:spPr>
          <a:xfrm rot="5400000">
            <a:off x="6461645" y="39566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Let's not all hit Madison at once (feel free to use this snapshot):"/>
          <p:cNvSpPr txBox="1"/>
          <p:nvPr/>
        </p:nvSpPr>
        <p:spPr>
          <a:xfrm>
            <a:off x="1104900" y="7660977"/>
            <a:ext cx="79588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Madison at once (feel free to use this snapshot):</a:t>
            </a:r>
          </a:p>
        </p:txBody>
      </p:sp>
      <p:sp>
        <p:nvSpPr>
          <p:cNvPr id="712" name="https://tyler.caraza-harter.com/cs301/fall19/materials/code/lec-31/TrapezeRealTimeFeed.json"/>
          <p:cNvSpPr txBox="1"/>
          <p:nvPr/>
        </p:nvSpPr>
        <p:spPr>
          <a:xfrm>
            <a:off x="1104900" y="8140463"/>
            <a:ext cx="10137391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 lang="en-US" dirty="0">
                <a:hlinkClick r:id="rId3"/>
              </a:rPr>
              <a:t>https://www.msyamkumar.com/cs220/s20/materials/lectureDemo_code/lec-31</a:t>
            </a:r>
            <a:r>
              <a:rPr lang="en-US" dirty="0"/>
              <a:t>/</a:t>
            </a:r>
            <a:r>
              <a:rPr dirty="0">
                <a:hlinkClick r:id="rId2"/>
              </a:rPr>
              <a:t>TrapezeRealTimeFeed.json</a:t>
            </a:r>
          </a:p>
        </p:txBody>
      </p:sp>
      <p:pic>
        <p:nvPicPr>
          <p:cNvPr id="71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76" y="2413793"/>
            <a:ext cx="109220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Image" descr="Image"/>
          <p:cNvPicPr>
            <a:picLocks noChangeAspect="1"/>
          </p:cNvPicPr>
          <p:nvPr/>
        </p:nvPicPr>
        <p:blipFill>
          <a:blip r:embed="rId5"/>
          <a:srcRect b="26501"/>
          <a:stretch>
            <a:fillRect/>
          </a:stretch>
        </p:blipFill>
        <p:spPr>
          <a:xfrm>
            <a:off x="353888" y="5169346"/>
            <a:ext cx="12738101" cy="1978869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Rectangle"/>
          <p:cNvSpPr/>
          <p:nvPr/>
        </p:nvSpPr>
        <p:spPr>
          <a:xfrm>
            <a:off x="372938" y="6794946"/>
            <a:ext cx="11984733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813053"/>
            <a:ext cx="4348113" cy="3492747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Demo 3: State Popula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State Populations</a:t>
            </a:r>
          </a:p>
        </p:txBody>
      </p:sp>
      <p:sp>
        <p:nvSpPr>
          <p:cNvPr id="719" name="Goal: fetch population data for all states and provide summary sta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fetch population data for all states and provide summary stats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List of state files: </a:t>
            </a:r>
            <a:r>
              <a:rPr lang="en-US" dirty="0">
                <a:hlinkClick r:id="rId3"/>
              </a:rPr>
              <a:t>https://www.msyamkumar.com/cs220/s20/materials/lectureDemo_code/lec-31/data/state_files.txt</a:t>
            </a:r>
            <a:endParaRPr u="sng" dirty="0">
              <a:hlinkClick r:id="rId4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50 JSON files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Stats about population: mean, max, min, </a:t>
            </a:r>
            <a:r>
              <a:rPr dirty="0" err="1"/>
              <a:t>etc</a:t>
            </a:r>
            <a:endParaRPr dirty="0"/>
          </a:p>
        </p:txBody>
      </p:sp>
      <p:sp>
        <p:nvSpPr>
          <p:cNvPr id="720" name="Bonus!  &quot;cache&quot; results to make reruns of notebook faster"/>
          <p:cNvSpPr txBox="1"/>
          <p:nvPr/>
        </p:nvSpPr>
        <p:spPr>
          <a:xfrm>
            <a:off x="974129" y="7898730"/>
            <a:ext cx="75259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Bonus!  </a:t>
            </a:r>
            <a:r>
              <a:rPr b="0"/>
              <a:t>"cache" results to make reruns of notebook faster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otivation 1: too much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1: too much data</a:t>
            </a:r>
          </a:p>
        </p:txBody>
      </p:sp>
      <p:sp>
        <p:nvSpPr>
          <p:cNvPr id="141" name="What if you’re analyzing language trends over time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if you’re analyzing language trends over time?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Project Gutenberg has 57K free books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Too much work to download one by one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49" y="3537610"/>
            <a:ext cx="7007302" cy="44055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otivation 2: data doesn’t always come in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769626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2: data doesn’t always come in files</a:t>
            </a:r>
          </a:p>
        </p:txBody>
      </p:sp>
      <p:sp>
        <p:nvSpPr>
          <p:cNvPr id="145" name="Many datasets are difficult to download complet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datasets are difficult to download complete</a:t>
            </a:r>
          </a:p>
          <a:p>
            <a:pPr marL="0" indent="0">
              <a:buSzTx/>
              <a:buNone/>
            </a:pPr>
            <a:r>
              <a:t>Instead, you can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make function calls to servers</a:t>
            </a:r>
            <a:b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</a:br>
            <a:r>
              <a:t>(we’ll learn how) to grab specific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OpenStreetMap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You issue calls to get specific data: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latitude/longitude rectangle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structures of interest (e.g., bike paths)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93" y="5948007"/>
            <a:ext cx="5697814" cy="299913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49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5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6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2610</Words>
  <Application>Microsoft Macintosh PowerPoint</Application>
  <PresentationFormat>Custom</PresentationFormat>
  <Paragraphs>566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Courier</vt:lpstr>
      <vt:lpstr>Gill Sans</vt:lpstr>
      <vt:lpstr>Gill Sans Light</vt:lpstr>
      <vt:lpstr>Gill Sans SemiBold</vt:lpstr>
      <vt:lpstr>Menlo Regular</vt:lpstr>
      <vt:lpstr>Times Roman</vt:lpstr>
      <vt:lpstr>White</vt:lpstr>
      <vt:lpstr>[220] Web 1</vt:lpstr>
      <vt:lpstr>Learning Objectives Today</vt:lpstr>
      <vt:lpstr>Learning Objectives Today</vt:lpstr>
      <vt:lpstr>Data Science and the Internet</vt:lpstr>
      <vt:lpstr>Data Science and the Internet</vt:lpstr>
      <vt:lpstr>Motivation 1: too much data</vt:lpstr>
      <vt:lpstr>Motivation 2: data doesn’t always come in files</vt:lpstr>
      <vt:lpstr>Learning Objectives Today</vt:lpstr>
      <vt:lpstr>Networking Basics</vt:lpstr>
      <vt:lpstr>Networking Basics</vt:lpstr>
      <vt:lpstr>Networking Basics</vt:lpstr>
      <vt:lpstr>Networking Basics</vt:lpstr>
      <vt:lpstr>Networking Basics</vt:lpstr>
      <vt:lpstr>Networking Basics</vt:lpstr>
      <vt:lpstr>How do we send a letter?</vt:lpstr>
      <vt:lpstr>Internet Protocol</vt:lpstr>
      <vt:lpstr>Internet Protocol</vt:lpstr>
      <vt:lpstr>Internet Protocol</vt:lpstr>
      <vt:lpstr>Domain Names</vt:lpstr>
      <vt:lpstr>Domain Names</vt:lpstr>
      <vt:lpstr>Port Numbers</vt:lpstr>
      <vt:lpstr>Port Numbers</vt:lpstr>
      <vt:lpstr>Port Numbers</vt:lpstr>
      <vt:lpstr>Port Numbers</vt:lpstr>
      <vt:lpstr>PowerPoint Presentation</vt:lpstr>
      <vt:lpstr>PowerPoint Presentation</vt:lpstr>
      <vt:lpstr>Learning Objectives Today</vt:lpstr>
      <vt:lpstr>HTTP</vt:lpstr>
      <vt:lpstr>HTTP</vt:lpstr>
      <vt:lpstr>HTTP</vt:lpstr>
      <vt:lpstr>HTTP</vt:lpstr>
      <vt:lpstr>HTTP</vt:lpstr>
      <vt:lpstr>HTTP</vt:lpstr>
      <vt:lpstr>PowerPoint Presentation</vt:lpstr>
      <vt:lpstr>PowerPoint Presentation</vt:lpstr>
      <vt:lpstr>URLs</vt:lpstr>
      <vt:lpstr>URLs</vt:lpstr>
      <vt:lpstr>URLs</vt:lpstr>
      <vt:lpstr>HTTP</vt:lpstr>
      <vt:lpstr>HTTP</vt:lpstr>
      <vt:lpstr>HTTP</vt:lpstr>
      <vt:lpstr>Request and Response Headers</vt:lpstr>
      <vt:lpstr>Request and Response Headers</vt:lpstr>
      <vt:lpstr>Request and Response Headers</vt:lpstr>
      <vt:lpstr>PowerPoint Presentation</vt:lpstr>
      <vt:lpstr>Learning Objectives Today</vt:lpstr>
      <vt:lpstr>Requests module</vt:lpstr>
      <vt:lpstr>GET Request</vt:lpstr>
      <vt:lpstr>GET Request</vt:lpstr>
      <vt:lpstr>GET Request</vt:lpstr>
      <vt:lpstr>GET Request</vt:lpstr>
      <vt:lpstr>GET Request</vt:lpstr>
      <vt:lpstr>GET Request</vt:lpstr>
      <vt:lpstr>JSON Responses</vt:lpstr>
      <vt:lpstr>JSON Responses</vt:lpstr>
      <vt:lpstr>Demo 1: reddit bot</vt:lpstr>
      <vt:lpstr>Demo 2: Madison bus alerts</vt:lpstr>
      <vt:lpstr>Demo 3: State Populations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Web 1</dc:title>
  <cp:lastModifiedBy>MEENA SYAMKUMAR</cp:lastModifiedBy>
  <cp:revision>7</cp:revision>
  <dcterms:modified xsi:type="dcterms:W3CDTF">2020-04-08T03:50:26Z</dcterms:modified>
</cp:coreProperties>
</file>