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0" r:id="rId51"/>
    <p:sldId id="305" r:id="rId52"/>
    <p:sldId id="306" r:id="rId53"/>
    <p:sldId id="307" r:id="rId54"/>
    <p:sldId id="308" r:id="rId55"/>
    <p:sldId id="309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Files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Files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15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16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1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0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1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2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3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5522128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227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28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29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30" name="Oval"/>
          <p:cNvSpPr/>
          <p:nvPr/>
        </p:nvSpPr>
        <p:spPr>
          <a:xfrm>
            <a:off x="7759700" y="1244277"/>
            <a:ext cx="4322713" cy="90234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785100" y="1662831"/>
            <a:ext cx="4271913" cy="105529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7708900" y="1886075"/>
            <a:ext cx="4424313" cy="461367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f = open(…)"/>
          <p:cNvSpPr txBox="1"/>
          <p:nvPr/>
        </p:nvSpPr>
        <p:spPr>
          <a:xfrm>
            <a:off x="8857902" y="130174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 = open(…)</a:t>
            </a:r>
          </a:p>
        </p:txBody>
      </p:sp>
      <p:sp>
        <p:nvSpPr>
          <p:cNvPr id="234" name="f.close()"/>
          <p:cNvSpPr txBox="1"/>
          <p:nvPr/>
        </p:nvSpPr>
        <p:spPr>
          <a:xfrm>
            <a:off x="9040812" y="2228849"/>
            <a:ext cx="17604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f.close()</a:t>
            </a:r>
          </a:p>
        </p:txBody>
      </p:sp>
      <p:sp>
        <p:nvSpPr>
          <p:cNvPr id="235" name="use file"/>
          <p:cNvSpPr txBox="1"/>
          <p:nvPr/>
        </p:nvSpPr>
        <p:spPr>
          <a:xfrm>
            <a:off x="9132267" y="1847849"/>
            <a:ext cx="15775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use file</a:t>
            </a:r>
          </a:p>
        </p:txBody>
      </p:sp>
      <p:sp>
        <p:nvSpPr>
          <p:cNvPr id="236" name="Callout"/>
          <p:cNvSpPr/>
          <p:nvPr/>
        </p:nvSpPr>
        <p:spPr>
          <a:xfrm>
            <a:off x="1079500" y="4025900"/>
            <a:ext cx="5438379" cy="1466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cubicBezTo>
                  <a:pt x="131" y="0"/>
                  <a:pt x="0" y="485"/>
                  <a:pt x="0" y="1082"/>
                </a:cubicBezTo>
                <a:lnTo>
                  <a:pt x="0" y="20524"/>
                </a:lnTo>
                <a:cubicBezTo>
                  <a:pt x="0" y="21121"/>
                  <a:pt x="131" y="21600"/>
                  <a:pt x="292" y="21600"/>
                </a:cubicBezTo>
                <a:lnTo>
                  <a:pt x="20314" y="21600"/>
                </a:lnTo>
                <a:cubicBezTo>
                  <a:pt x="20475" y="21600"/>
                  <a:pt x="20604" y="21121"/>
                  <a:pt x="20604" y="20524"/>
                </a:cubicBezTo>
                <a:lnTo>
                  <a:pt x="20604" y="11572"/>
                </a:lnTo>
                <a:lnTo>
                  <a:pt x="21600" y="9408"/>
                </a:lnTo>
                <a:lnTo>
                  <a:pt x="20604" y="7251"/>
                </a:lnTo>
                <a:lnTo>
                  <a:pt x="20604" y="1082"/>
                </a:lnTo>
                <a:cubicBezTo>
                  <a:pt x="20604" y="485"/>
                  <a:pt x="20475" y="0"/>
                  <a:pt x="20314" y="0"/>
                </a:cubicBezTo>
                <a:lnTo>
                  <a:pt x="29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using file"/>
          <p:cNvSpPr txBox="1"/>
          <p:nvPr/>
        </p:nvSpPr>
        <p:spPr>
          <a:xfrm>
            <a:off x="6723608" y="4394199"/>
            <a:ext cx="11831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using file</a:t>
            </a:r>
          </a:p>
        </p:txBody>
      </p:sp>
      <p:sp>
        <p:nvSpPr>
          <p:cNvPr id="238" name="Callout"/>
          <p:cNvSpPr/>
          <p:nvPr/>
        </p:nvSpPr>
        <p:spPr>
          <a:xfrm>
            <a:off x="1079500" y="6532860"/>
            <a:ext cx="5462588" cy="864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0" y="0"/>
                </a:moveTo>
                <a:cubicBezTo>
                  <a:pt x="130" y="0"/>
                  <a:pt x="0" y="823"/>
                  <a:pt x="0" y="1835"/>
                </a:cubicBezTo>
                <a:lnTo>
                  <a:pt x="0" y="19765"/>
                </a:lnTo>
                <a:cubicBezTo>
                  <a:pt x="0" y="20777"/>
                  <a:pt x="130" y="21600"/>
                  <a:pt x="290" y="21600"/>
                </a:cubicBezTo>
                <a:lnTo>
                  <a:pt x="20224" y="21600"/>
                </a:lnTo>
                <a:cubicBezTo>
                  <a:pt x="20384" y="21600"/>
                  <a:pt x="20512" y="20777"/>
                  <a:pt x="20512" y="19765"/>
                </a:cubicBezTo>
                <a:lnTo>
                  <a:pt x="20512" y="14817"/>
                </a:lnTo>
                <a:lnTo>
                  <a:pt x="21600" y="11157"/>
                </a:lnTo>
                <a:lnTo>
                  <a:pt x="20512" y="7488"/>
                </a:lnTo>
                <a:lnTo>
                  <a:pt x="20512" y="1835"/>
                </a:lnTo>
                <a:cubicBezTo>
                  <a:pt x="20512" y="823"/>
                  <a:pt x="20384" y="0"/>
                  <a:pt x="20224" y="0"/>
                </a:cubicBezTo>
                <a:lnTo>
                  <a:pt x="290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leanup"/>
          <p:cNvSpPr txBox="1"/>
          <p:nvPr/>
        </p:nvSpPr>
        <p:spPr>
          <a:xfrm>
            <a:off x="6792738" y="6736457"/>
            <a:ext cx="10449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cleanup</a:t>
            </a:r>
          </a:p>
        </p:txBody>
      </p:sp>
      <p:sp>
        <p:nvSpPr>
          <p:cNvPr id="240" name="imagine a file object as a sandwich…"/>
          <p:cNvSpPr txBox="1"/>
          <p:nvPr/>
        </p:nvSpPr>
        <p:spPr>
          <a:xfrm>
            <a:off x="7714902" y="476572"/>
            <a:ext cx="44123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imagine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as 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sandwich</a:t>
            </a:r>
            <a:r>
              <a:t>…</a:t>
            </a:r>
          </a:p>
        </p:txBody>
      </p:sp>
      <p:sp>
        <p:nvSpPr>
          <p:cNvPr id="241" name="Reasons for closing…"/>
          <p:cNvSpPr txBox="1"/>
          <p:nvPr/>
        </p:nvSpPr>
        <p:spPr>
          <a:xfrm>
            <a:off x="7717622" y="5198881"/>
            <a:ext cx="4829027" cy="397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Reasons for closing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avoid data loss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limited number of open files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244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50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promise</a:t>
            </a:r>
            <a:br>
              <a:rPr dirty="0"/>
            </a:br>
            <a:r>
              <a:rPr lang="en-US" dirty="0"/>
              <a:t> </a:t>
            </a:r>
            <a:r>
              <a:rPr dirty="0"/>
              <a:t>to always</a:t>
            </a:r>
            <a:br>
              <a:rPr dirty="0"/>
            </a:br>
            <a:r>
              <a:rPr lang="en-US" dirty="0"/>
              <a:t> </a:t>
            </a:r>
            <a:r>
              <a:rPr dirty="0"/>
              <a:t>close my files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 = open(“file.txt”)    data = f.read()…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29292"/>
                </a:solidFill>
              </a:rPr>
              <a:t>f = open(“file.txt”)</a:t>
            </a:r>
            <a:br/>
            <a:br/>
            <a:br/>
            <a:br/>
            <a:r>
              <a:t>data = 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.read()</a:t>
            </a:r>
          </a:p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print(data)</a:t>
            </a:r>
            <a:br/>
            <a:br/>
            <a:br/>
            <a:br/>
            <a:r>
              <a:rPr>
                <a:solidFill>
                  <a:srgbClr val="929292"/>
                </a:solidFill>
              </a:rPr>
              <a:t>f.close()</a:t>
            </a:r>
          </a:p>
        </p:txBody>
      </p:sp>
      <p:sp>
        <p:nvSpPr>
          <p:cNvPr id="25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257" name="read() method…"/>
          <p:cNvSpPr txBox="1"/>
          <p:nvPr/>
        </p:nvSpPr>
        <p:spPr>
          <a:xfrm>
            <a:off x="7138813" y="7198436"/>
            <a:ext cx="5200701" cy="204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read()</a:t>
            </a:r>
            <a:r>
              <a:t> method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fetch entire file contents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return as a string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0284" y="4562557"/>
            <a:ext cx="1414432" cy="1957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44" h="21600" extrusionOk="0">
                <a:moveTo>
                  <a:pt x="4104" y="0"/>
                </a:moveTo>
                <a:cubicBezTo>
                  <a:pt x="-4256" y="9843"/>
                  <a:pt x="157" y="17043"/>
                  <a:pt x="17344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9" name="data is: “I promise\nto always\nclose my files”"/>
          <p:cNvSpPr txBox="1"/>
          <p:nvPr/>
        </p:nvSpPr>
        <p:spPr>
          <a:xfrm>
            <a:off x="1819735" y="6292849"/>
            <a:ext cx="7971682" cy="46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is: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“I promise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to always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\n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close my files”</a:t>
            </a:r>
          </a:p>
        </p:txBody>
      </p:sp>
      <p:sp>
        <p:nvSpPr>
          <p:cNvPr id="260" name="Option 1"/>
          <p:cNvSpPr/>
          <p:nvPr/>
        </p:nvSpPr>
        <p:spPr>
          <a:xfrm>
            <a:off x="3962400" y="39941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1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ading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a file</a:t>
            </a:r>
          </a:p>
        </p:txBody>
      </p:sp>
      <p:sp>
        <p:nvSpPr>
          <p:cNvPr id="264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522932" y="2315517"/>
            <a:ext cx="5477422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265" name="Option 2"/>
          <p:cNvSpPr/>
          <p:nvPr/>
        </p:nvSpPr>
        <p:spPr>
          <a:xfrm>
            <a:off x="4826000" y="4006850"/>
            <a:ext cx="1866404" cy="721569"/>
          </a:xfrm>
          <a:prstGeom prst="roundRect">
            <a:avLst>
              <a:gd name="adj" fmla="val 2640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Option 2</a:t>
            </a:r>
          </a:p>
        </p:txBody>
      </p:sp>
      <p:sp>
        <p:nvSpPr>
          <p:cNvPr id="266" name="file objects are iterators!"/>
          <p:cNvSpPr txBox="1"/>
          <p:nvPr/>
        </p:nvSpPr>
        <p:spPr>
          <a:xfrm>
            <a:off x="7024513" y="4086936"/>
            <a:ext cx="4890196" cy="294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file objects are iterators!</a:t>
            </a:r>
          </a:p>
          <a:p>
            <a:pPr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26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27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27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274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275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276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277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278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279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280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281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2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283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284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286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292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3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294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296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298" name="The Vocabulary…"/>
          <p:cNvSpPr txBox="1"/>
          <p:nvPr/>
        </p:nvSpPr>
        <p:spPr>
          <a:xfrm>
            <a:off x="317971" y="440542"/>
            <a:ext cx="5155109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The Vocabulary</a:t>
            </a:r>
          </a:p>
          <a:p>
            <a:pPr>
              <a:defRPr sz="4800"/>
            </a:pPr>
            <a:r>
              <a:t>of Iteration</a:t>
            </a:r>
          </a:p>
        </p:txBody>
      </p:sp>
      <p:sp>
        <p:nvSpPr>
          <p:cNvPr id="299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00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301" name="dict.keys() dict.values()"/>
          <p:cNvSpPr/>
          <p:nvPr/>
        </p:nvSpPr>
        <p:spPr>
          <a:xfrm>
            <a:off x="4787343" y="20635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302" name="Line"/>
          <p:cNvSpPr/>
          <p:nvPr/>
        </p:nvSpPr>
        <p:spPr>
          <a:xfrm rot="6998583">
            <a:off x="3929492" y="4385807"/>
            <a:ext cx="4036265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4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305" name="file object"/>
          <p:cNvSpPr/>
          <p:nvPr/>
        </p:nvSpPr>
        <p:spPr>
          <a:xfrm>
            <a:off x="6001219" y="886966"/>
            <a:ext cx="2206042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file object</a:t>
            </a:r>
          </a:p>
        </p:txBody>
      </p:sp>
      <p:sp>
        <p:nvSpPr>
          <p:cNvPr id="306" name="Line"/>
          <p:cNvSpPr/>
          <p:nvPr/>
        </p:nvSpPr>
        <p:spPr>
          <a:xfrm rot="6998583">
            <a:off x="5599379" y="2855011"/>
            <a:ext cx="3669097" cy="724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59" extrusionOk="0">
                <a:moveTo>
                  <a:pt x="0" y="20859"/>
                </a:moveTo>
                <a:cubicBezTo>
                  <a:pt x="1199" y="14535"/>
                  <a:pt x="2642" y="9430"/>
                  <a:pt x="4245" y="5838"/>
                </a:cubicBezTo>
                <a:cubicBezTo>
                  <a:pt x="6282" y="1276"/>
                  <a:pt x="8532" y="-741"/>
                  <a:pt x="10749" y="831"/>
                </a:cubicBezTo>
                <a:cubicBezTo>
                  <a:pt x="12541" y="2102"/>
                  <a:pt x="14362" y="5481"/>
                  <a:pt x="16131" y="6615"/>
                </a:cubicBezTo>
                <a:cubicBezTo>
                  <a:pt x="18127" y="7895"/>
                  <a:pt x="19997" y="646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call next(f)"/>
          <p:cNvSpPr txBox="1"/>
          <p:nvPr/>
        </p:nvSpPr>
        <p:spPr>
          <a:xfrm>
            <a:off x="8214345" y="5101083"/>
            <a:ext cx="18765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call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next(f)</a:t>
            </a:r>
          </a:p>
        </p:txBody>
      </p:sp>
      <p:sp>
        <p:nvSpPr>
          <p:cNvPr id="308" name="iterate over f with a for loop"/>
          <p:cNvSpPr txBox="1"/>
          <p:nvPr/>
        </p:nvSpPr>
        <p:spPr>
          <a:xfrm>
            <a:off x="6896646" y="8150973"/>
            <a:ext cx="36581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iterate over f with a for loop</a:t>
            </a:r>
          </a:p>
        </p:txBody>
      </p:sp>
      <p:sp>
        <p:nvSpPr>
          <p:cNvPr id="309" name="convert it…"/>
          <p:cNvSpPr txBox="1"/>
          <p:nvPr/>
        </p:nvSpPr>
        <p:spPr>
          <a:xfrm>
            <a:off x="324098" y="2541578"/>
            <a:ext cx="14031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convert it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a list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312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315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316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317" name="generator object"/>
          <p:cNvSpPr/>
          <p:nvPr/>
        </p:nvSpPr>
        <p:spPr>
          <a:xfrm>
            <a:off x="7887171" y="3543300"/>
            <a:ext cx="274627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object</a:t>
            </a:r>
          </a:p>
        </p:txBody>
      </p:sp>
      <p:sp>
        <p:nvSpPr>
          <p:cNvPr id="318" name="generator function"/>
          <p:cNvSpPr/>
          <p:nvPr/>
        </p:nvSpPr>
        <p:spPr>
          <a:xfrm>
            <a:off x="8598371" y="2044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generator function</a:t>
            </a:r>
          </a:p>
        </p:txBody>
      </p:sp>
      <p:sp>
        <p:nvSpPr>
          <p:cNvPr id="319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0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321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322" name="yield keyword"/>
          <p:cNvSpPr/>
          <p:nvPr/>
        </p:nvSpPr>
        <p:spPr>
          <a:xfrm>
            <a:off x="8598371" y="26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yield</a:t>
            </a:r>
            <a:r>
              <a:t> keyword</a:t>
            </a:r>
          </a:p>
        </p:txBody>
      </p:sp>
      <p:sp>
        <p:nvSpPr>
          <p:cNvPr id="323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324" name="Line"/>
          <p:cNvSpPr/>
          <p:nvPr/>
        </p:nvSpPr>
        <p:spPr>
          <a:xfrm flipV="1">
            <a:off x="10045700" y="816867"/>
            <a:ext cx="0" cy="1189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contains a"/>
          <p:cNvSpPr txBox="1"/>
          <p:nvPr/>
        </p:nvSpPr>
        <p:spPr>
          <a:xfrm>
            <a:off x="10233322" y="1183133"/>
            <a:ext cx="12757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contains a</a:t>
            </a:r>
          </a:p>
        </p:txBody>
      </p:sp>
      <p:sp>
        <p:nvSpPr>
          <p:cNvPr id="326" name="returns a"/>
          <p:cNvSpPr txBox="1"/>
          <p:nvPr/>
        </p:nvSpPr>
        <p:spPr>
          <a:xfrm>
            <a:off x="9994974" y="2822016"/>
            <a:ext cx="1142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returns a</a:t>
            </a:r>
          </a:p>
        </p:txBody>
      </p:sp>
      <p:sp>
        <p:nvSpPr>
          <p:cNvPr id="327" name="Line"/>
          <p:cNvSpPr/>
          <p:nvPr/>
        </p:nvSpPr>
        <p:spPr>
          <a:xfrm flipH="1">
            <a:off x="9638307" y="2641599"/>
            <a:ext cx="407393" cy="8236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329" name="Line"/>
          <p:cNvSpPr/>
          <p:nvPr/>
        </p:nvSpPr>
        <p:spPr>
          <a:xfrm flipH="1">
            <a:off x="7623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33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37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39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341" name="The Vocabulary…"/>
          <p:cNvSpPr txBox="1"/>
          <p:nvPr/>
        </p:nvSpPr>
        <p:spPr>
          <a:xfrm>
            <a:off x="317971" y="440542"/>
            <a:ext cx="5155109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The Vocabulary</a:t>
            </a:r>
          </a:p>
          <a:p>
            <a:pPr>
              <a:defRPr sz="4800"/>
            </a:pPr>
            <a:r>
              <a:t>of Iteration</a:t>
            </a:r>
          </a:p>
        </p:txBody>
      </p:sp>
      <p:sp>
        <p:nvSpPr>
          <p:cNvPr id="342" name="is an"/>
          <p:cNvSpPr txBox="1"/>
          <p:nvPr/>
        </p:nvSpPr>
        <p:spPr>
          <a:xfrm>
            <a:off x="8094984" y="4231716"/>
            <a:ext cx="6502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343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344" name="dict.keys() dict.values()"/>
          <p:cNvSpPr/>
          <p:nvPr/>
        </p:nvSpPr>
        <p:spPr>
          <a:xfrm>
            <a:off x="4787343" y="20635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345" name="Line"/>
          <p:cNvSpPr/>
          <p:nvPr/>
        </p:nvSpPr>
        <p:spPr>
          <a:xfrm rot="6998583">
            <a:off x="3929492" y="4385807"/>
            <a:ext cx="4036265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348" name="file object"/>
          <p:cNvSpPr/>
          <p:nvPr/>
        </p:nvSpPr>
        <p:spPr>
          <a:xfrm>
            <a:off x="6001219" y="886966"/>
            <a:ext cx="2206042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file object</a:t>
            </a:r>
          </a:p>
        </p:txBody>
      </p:sp>
      <p:sp>
        <p:nvSpPr>
          <p:cNvPr id="349" name="Line"/>
          <p:cNvSpPr/>
          <p:nvPr/>
        </p:nvSpPr>
        <p:spPr>
          <a:xfrm rot="6998583">
            <a:off x="5599379" y="2855011"/>
            <a:ext cx="3669097" cy="724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59" extrusionOk="0">
                <a:moveTo>
                  <a:pt x="0" y="20859"/>
                </a:moveTo>
                <a:cubicBezTo>
                  <a:pt x="1199" y="14535"/>
                  <a:pt x="2642" y="9430"/>
                  <a:pt x="4245" y="5838"/>
                </a:cubicBezTo>
                <a:cubicBezTo>
                  <a:pt x="6282" y="1276"/>
                  <a:pt x="8532" y="-741"/>
                  <a:pt x="10749" y="831"/>
                </a:cubicBezTo>
                <a:cubicBezTo>
                  <a:pt x="12541" y="2102"/>
                  <a:pt x="14362" y="5481"/>
                  <a:pt x="16131" y="6615"/>
                </a:cubicBezTo>
                <a:cubicBezTo>
                  <a:pt x="18127" y="7895"/>
                  <a:pt x="19997" y="646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call next(f)"/>
          <p:cNvSpPr txBox="1"/>
          <p:nvPr/>
        </p:nvSpPr>
        <p:spPr>
          <a:xfrm>
            <a:off x="8214345" y="5101083"/>
            <a:ext cx="187657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call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next(f)</a:t>
            </a:r>
          </a:p>
        </p:txBody>
      </p:sp>
      <p:sp>
        <p:nvSpPr>
          <p:cNvPr id="351" name="iterate over f with a for loop"/>
          <p:cNvSpPr txBox="1"/>
          <p:nvPr/>
        </p:nvSpPr>
        <p:spPr>
          <a:xfrm>
            <a:off x="6896646" y="8150973"/>
            <a:ext cx="36581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iterate over f with a for loop</a:t>
            </a:r>
          </a:p>
        </p:txBody>
      </p:sp>
      <p:sp>
        <p:nvSpPr>
          <p:cNvPr id="352" name="convert it…"/>
          <p:cNvSpPr txBox="1"/>
          <p:nvPr/>
        </p:nvSpPr>
        <p:spPr>
          <a:xfrm>
            <a:off x="324098" y="2541578"/>
            <a:ext cx="14031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convert it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a list</a:t>
            </a:r>
          </a:p>
        </p:txBody>
      </p:sp>
      <p:sp>
        <p:nvSpPr>
          <p:cNvPr id="353" name="f = open(&quot;file.txt&quot;)…"/>
          <p:cNvSpPr/>
          <p:nvPr/>
        </p:nvSpPr>
        <p:spPr>
          <a:xfrm>
            <a:off x="1878098" y="2328118"/>
            <a:ext cx="3812855" cy="1189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lines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list</a:t>
            </a:r>
            <a:r>
              <a:t>(f)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  <p:sp>
        <p:nvSpPr>
          <p:cNvPr id="354" name="f = open(&quot;file.txt&quot;)…"/>
          <p:cNvSpPr/>
          <p:nvPr/>
        </p:nvSpPr>
        <p:spPr>
          <a:xfrm>
            <a:off x="9056105" y="3992331"/>
            <a:ext cx="3812855" cy="118973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first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next</a:t>
            </a:r>
            <a:r>
              <a:t>(f)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  <p:sp>
        <p:nvSpPr>
          <p:cNvPr id="355" name="f = open(&quot;file.txt&quot;)…"/>
          <p:cNvSpPr/>
          <p:nvPr/>
        </p:nvSpPr>
        <p:spPr>
          <a:xfrm>
            <a:off x="8516921" y="6382617"/>
            <a:ext cx="3812855" cy="169148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 = open("file.txt")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for</a:t>
            </a:r>
            <a:r>
              <a:t> l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</a:t>
            </a:r>
            <a:r>
              <a:t> f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: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print(l)</a:t>
            </a:r>
          </a:p>
          <a:p>
            <a:pPr indent="63500" algn="l">
              <a:defRPr sz="2200" b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f.close()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58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0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450385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/>
            <a:br/>
            <a:br/>
            <a:r>
              <a:t>f.close()</a:t>
            </a:r>
          </a:p>
        </p:txBody>
      </p:sp>
      <p:sp>
        <p:nvSpPr>
          <p:cNvPr id="361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lation to Recent Topics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Relation to Recent Topics...</a:t>
            </a:r>
          </a:p>
        </p:txBody>
      </p:sp>
      <p:sp>
        <p:nvSpPr>
          <p:cNvPr id="123" name="1"/>
          <p:cNvSpPr/>
          <p:nvPr/>
        </p:nvSpPr>
        <p:spPr>
          <a:xfrm>
            <a:off x="2298700" y="2743200"/>
            <a:ext cx="844501" cy="844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4" name="2"/>
          <p:cNvSpPr/>
          <p:nvPr/>
        </p:nvSpPr>
        <p:spPr>
          <a:xfrm>
            <a:off x="2298700" y="4267200"/>
            <a:ext cx="844501" cy="8445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5" name="file objects are a type of iterator (lecture 25)"/>
          <p:cNvSpPr txBox="1"/>
          <p:nvPr/>
        </p:nvSpPr>
        <p:spPr>
          <a:xfrm>
            <a:off x="3505200" y="2929489"/>
            <a:ext cx="570027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rPr dirty="0"/>
              <a:t>file objects are a type of iterator (lecture 2</a:t>
            </a:r>
            <a:r>
              <a:rPr lang="en-US" dirty="0"/>
              <a:t>4</a:t>
            </a:r>
            <a:r>
              <a:rPr dirty="0"/>
              <a:t>)</a:t>
            </a:r>
          </a:p>
        </p:txBody>
      </p:sp>
      <p:sp>
        <p:nvSpPr>
          <p:cNvPr id="126" name="exceptions occur a lot with files (lecture 26)…"/>
          <p:cNvSpPr txBox="1"/>
          <p:nvPr/>
        </p:nvSpPr>
        <p:spPr>
          <a:xfrm>
            <a:off x="3505200" y="4458767"/>
            <a:ext cx="563776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exceptions occur a lot with files (lecture 2</a:t>
            </a:r>
            <a:r>
              <a:rPr lang="en-US"/>
              <a:t>5</a:t>
            </a:r>
            <a:r>
              <a:t>)</a:t>
            </a:r>
          </a:p>
          <a:p>
            <a:pPr algn="l">
              <a:defRPr b="0" i="1">
                <a:solidFill>
                  <a:srgbClr val="929292"/>
                </a:solidFill>
              </a:defRPr>
            </a:pPr>
            <a:r>
              <a:rPr dirty="0"/>
              <a:t>not found, out of space, no permissions,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f = open(“file.txt”, “w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67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70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76" name="I promise to always close my files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 promise</a:t>
            </a:r>
            <a:br>
              <a:rPr lang="en-US" dirty="0"/>
            </a:br>
            <a:r>
              <a:rPr lang="en-US" dirty="0"/>
              <a:t> to always</a:t>
            </a:r>
            <a:br>
              <a:rPr lang="en-US" dirty="0"/>
            </a:br>
            <a:r>
              <a:rPr lang="en-US" dirty="0"/>
              <a:t> close my files</a:t>
            </a:r>
          </a:p>
        </p:txBody>
      </p:sp>
      <p:sp>
        <p:nvSpPr>
          <p:cNvPr id="381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8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79" name="Arrow"/>
          <p:cNvSpPr/>
          <p:nvPr/>
        </p:nvSpPr>
        <p:spPr>
          <a:xfrm>
            <a:off x="215900" y="2226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et’s run it!"/>
          <p:cNvSpPr txBox="1"/>
          <p:nvPr/>
        </p:nvSpPr>
        <p:spPr>
          <a:xfrm>
            <a:off x="8390458" y="7696199"/>
            <a:ext cx="18194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let’s run it!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84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87" name="Callout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39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390" name="Arrow"/>
          <p:cNvSpPr/>
          <p:nvPr/>
        </p:nvSpPr>
        <p:spPr>
          <a:xfrm>
            <a:off x="215900" y="39794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opening with “w” is…"/>
          <p:cNvSpPr txBox="1"/>
          <p:nvPr/>
        </p:nvSpPr>
        <p:spPr>
          <a:xfrm>
            <a:off x="7594227" y="6451599"/>
            <a:ext cx="34118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 with “w” is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dangerous.  It immediately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wipes out your file.</a:t>
            </a:r>
          </a:p>
        </p:txBody>
      </p:sp>
      <p:sp>
        <p:nvSpPr>
          <p:cNvPr id="392" name="(or creates a new one if there isn’t already a file.txt)"/>
          <p:cNvSpPr txBox="1"/>
          <p:nvPr/>
        </p:nvSpPr>
        <p:spPr>
          <a:xfrm>
            <a:off x="7547793" y="8153400"/>
            <a:ext cx="350475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(or creates a new one if</a:t>
            </a:r>
            <a:br/>
            <a:r>
              <a:t>there isn’t already a file.txt)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39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399" name="hello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02" name="Arrow"/>
          <p:cNvSpPr/>
          <p:nvPr/>
        </p:nvSpPr>
        <p:spPr>
          <a:xfrm>
            <a:off x="215900" y="43858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0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09" name="hello world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</a:p>
        </p:txBody>
      </p:sp>
      <p:sp>
        <p:nvSpPr>
          <p:cNvPr id="41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12" name="Arrow"/>
          <p:cNvSpPr/>
          <p:nvPr/>
        </p:nvSpPr>
        <p:spPr>
          <a:xfrm>
            <a:off x="215900" y="48430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1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1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23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22" name="Arrow"/>
          <p:cNvSpPr/>
          <p:nvPr/>
        </p:nvSpPr>
        <p:spPr>
          <a:xfrm>
            <a:off x="215900" y="6557541"/>
            <a:ext cx="725835" cy="725835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Write a fi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Write a file</a:t>
            </a:r>
          </a:p>
        </p:txBody>
      </p:sp>
      <p:pic>
        <p:nvPicPr>
          <p:cNvPr id="426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quare"/>
          <p:cNvSpPr/>
          <p:nvPr/>
        </p:nvSpPr>
        <p:spPr>
          <a:xfrm>
            <a:off x="6769100" y="14605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f = open(“file.txt”, “w”)    f.write(“hello”) f.write(“ world\n”) f.write(“!!!!!\n”)    f.close()"/>
          <p:cNvSpPr txBox="1">
            <a:spLocks noGrp="1"/>
          </p:cNvSpPr>
          <p:nvPr>
            <p:ph type="body" sz="half" idx="1"/>
          </p:nvPr>
        </p:nvSpPr>
        <p:spPr>
          <a:xfrm>
            <a:off x="903932" y="2315517"/>
            <a:ext cx="5526287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open(“file.txt”,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“w”</a:t>
            </a:r>
            <a:r>
              <a:t>)</a:t>
            </a:r>
            <a:br/>
            <a:br/>
            <a:br/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(“hello”)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 world\n”)</a:t>
            </a:r>
            <a:br/>
            <a:r>
              <a:t>f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.write</a:t>
            </a:r>
            <a:r>
              <a:t>(“!!!!!\n”)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429" name="hello world !!!!!!"/>
          <p:cNvSpPr/>
          <p:nvPr/>
        </p:nvSpPr>
        <p:spPr>
          <a:xfrm>
            <a:off x="6946900" y="2807493"/>
            <a:ext cx="3335735" cy="333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0" y="0"/>
                </a:moveTo>
                <a:lnTo>
                  <a:pt x="1642" y="10431"/>
                </a:lnTo>
                <a:lnTo>
                  <a:pt x="650" y="10431"/>
                </a:lnTo>
                <a:cubicBezTo>
                  <a:pt x="292" y="10431"/>
                  <a:pt x="0" y="10723"/>
                  <a:pt x="0" y="11081"/>
                </a:cubicBezTo>
                <a:lnTo>
                  <a:pt x="0" y="20953"/>
                </a:lnTo>
                <a:cubicBezTo>
                  <a:pt x="0" y="21311"/>
                  <a:pt x="292" y="21600"/>
                  <a:pt x="650" y="21600"/>
                </a:cubicBezTo>
                <a:lnTo>
                  <a:pt x="20952" y="21600"/>
                </a:lnTo>
                <a:cubicBezTo>
                  <a:pt x="21311" y="21600"/>
                  <a:pt x="21600" y="21311"/>
                  <a:pt x="21600" y="20953"/>
                </a:cubicBezTo>
                <a:lnTo>
                  <a:pt x="21600" y="11081"/>
                </a:lnTo>
                <a:cubicBezTo>
                  <a:pt x="21600" y="10723"/>
                  <a:pt x="21311" y="10431"/>
                  <a:pt x="20952" y="10431"/>
                </a:cubicBezTo>
                <a:lnTo>
                  <a:pt x="4238" y="10431"/>
                </a:lnTo>
                <a:lnTo>
                  <a:pt x="294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39700" algn="l">
              <a:spcBef>
                <a:spcPts val="1000"/>
              </a:spcBef>
              <a:defRPr sz="1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hello world</a:t>
            </a:r>
            <a:endParaRPr lang="en-US" dirty="0"/>
          </a:p>
          <a:p>
            <a:pPr indent="139700" algn="l">
              <a:spcBef>
                <a:spcPts val="100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!!!!!!</a:t>
            </a:r>
          </a:p>
        </p:txBody>
      </p:sp>
      <p:sp>
        <p:nvSpPr>
          <p:cNvPr id="435" name="Connection Line"/>
          <p:cNvSpPr/>
          <p:nvPr/>
        </p:nvSpPr>
        <p:spPr>
          <a:xfrm>
            <a:off x="4469807" y="1751593"/>
            <a:ext cx="1300561" cy="706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4" extrusionOk="0">
                <a:moveTo>
                  <a:pt x="21600" y="19674"/>
                </a:moveTo>
                <a:cubicBezTo>
                  <a:pt x="20197" y="4465"/>
                  <a:pt x="12997" y="-1926"/>
                  <a:pt x="0" y="501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1" name="“w” mode indicates we want to write to this file"/>
          <p:cNvSpPr txBox="1"/>
          <p:nvPr/>
        </p:nvSpPr>
        <p:spPr>
          <a:xfrm>
            <a:off x="1172035" y="1326356"/>
            <a:ext cx="35132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“w” mode indicates we want to write to this file</a:t>
            </a:r>
          </a:p>
        </p:txBody>
      </p:sp>
      <p:sp>
        <p:nvSpPr>
          <p:cNvPr id="432" name="Oval"/>
          <p:cNvSpPr/>
          <p:nvPr/>
        </p:nvSpPr>
        <p:spPr>
          <a:xfrm>
            <a:off x="4152900" y="4508524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Oval"/>
          <p:cNvSpPr/>
          <p:nvPr/>
        </p:nvSpPr>
        <p:spPr>
          <a:xfrm>
            <a:off x="9037798" y="4805982"/>
            <a:ext cx="524744" cy="49527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be careful with newlines…"/>
          <p:cNvSpPr txBox="1"/>
          <p:nvPr/>
        </p:nvSpPr>
        <p:spPr>
          <a:xfrm>
            <a:off x="7189936" y="6616699"/>
            <a:ext cx="422046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careful with newlines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(write doesn't add them like print does)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38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  <a:endParaRPr b="1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45" name="&gt;&gt;&gt; import os…"/>
          <p:cNvSpPr txBox="1"/>
          <p:nvPr/>
        </p:nvSpPr>
        <p:spPr>
          <a:xfrm>
            <a:off x="981397" y="5505450"/>
            <a:ext cx="578450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t>(“.”)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[“file.txt”, “main.py”, “data”]</a:t>
            </a:r>
          </a:p>
        </p:txBody>
      </p:sp>
      <p:sp>
        <p:nvSpPr>
          <p:cNvPr id="446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9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24" y="2571415"/>
            <a:ext cx="6667501" cy="500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0" name="&gt;&gt;&gt; import os…"/>
          <p:cNvSpPr txBox="1"/>
          <p:nvPr/>
        </p:nvSpPr>
        <p:spPr>
          <a:xfrm>
            <a:off x="981397" y="5505450"/>
            <a:ext cx="505286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  <a:r>
              <a:t>(“data”)</a:t>
            </a:r>
            <a:b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[“movies.csv”, “snapshots”]</a:t>
            </a:r>
          </a:p>
        </p:txBody>
      </p:sp>
      <p:sp>
        <p:nvSpPr>
          <p:cNvPr id="451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5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5988050"/>
            <a:ext cx="5435600" cy="359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5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sp>
        <p:nvSpPr>
          <p:cNvPr id="456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  <p:pic>
        <p:nvPicPr>
          <p:cNvPr id="4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424" y="2825415"/>
            <a:ext cx="6667501" cy="500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&gt;&gt;&gt; import os…"/>
          <p:cNvSpPr txBox="1"/>
          <p:nvPr/>
        </p:nvSpPr>
        <p:spPr>
          <a:xfrm>
            <a:off x="981397" y="5505450"/>
            <a:ext cx="3772496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os.mkdir</a:t>
            </a:r>
            <a:r>
              <a:t>(“test”)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6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t>(“file.txt”)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os.path.exists</a:t>
            </a:r>
            <a:r>
              <a:t>(“haha.txt”)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7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(“haha.txt”)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&gt;&gt;&gt; import os…"/>
          <p:cNvSpPr txBox="1"/>
          <p:nvPr/>
        </p:nvSpPr>
        <p:spPr>
          <a:xfrm>
            <a:off x="981397" y="5505450"/>
            <a:ext cx="5601594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(“file.txt”)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8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&gt;&gt;&gt; import os…"/>
          <p:cNvSpPr txBox="1"/>
          <p:nvPr/>
        </p:nvSpPr>
        <p:spPr>
          <a:xfrm>
            <a:off x="981397" y="5505450"/>
            <a:ext cx="486995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os.path.isfile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0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os.path.join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97150"/>
            <a:ext cx="67183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&gt;&gt;&gt; import os…"/>
          <p:cNvSpPr txBox="1"/>
          <p:nvPr/>
        </p:nvSpPr>
        <p:spPr>
          <a:xfrm>
            <a:off x="981397" y="5505450"/>
            <a:ext cx="4687045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os.path.isdir</a:t>
            </a:r>
            <a:r>
              <a:t>(“data”)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495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496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data/movies.csv</a:t>
            </a:r>
          </a:p>
        </p:txBody>
      </p:sp>
      <p:sp>
        <p:nvSpPr>
          <p:cNvPr id="498" name="on Mac/Linux"/>
          <p:cNvSpPr txBox="1"/>
          <p:nvPr/>
        </p:nvSpPr>
        <p:spPr>
          <a:xfrm>
            <a:off x="1029121" y="7713661"/>
            <a:ext cx="1777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Mac/Linux</a:t>
            </a:r>
          </a:p>
        </p:txBody>
      </p:sp>
      <p:sp>
        <p:nvSpPr>
          <p:cNvPr id="499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2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reading/writing</a:t>
            </a:r>
          </a:p>
          <a:p>
            <a:pPr marL="0" indent="0">
              <a:buSzTx/>
              <a:buNone/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listdir, mkdir, exists, isdir, isfile, join</a:t>
            </a:r>
          </a:p>
          <a:p>
            <a:pPr marL="0" indent="0">
              <a:buSzTx/>
              <a:buNone/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OS Module (Operating System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OS Module (Operating System)</a:t>
            </a:r>
          </a:p>
        </p:txBody>
      </p:sp>
      <p:sp>
        <p:nvSpPr>
          <p:cNvPr id="502" name="Many functions in os and os.path for working w/ fil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functions in os and os.path for working w/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os.listdir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os.mkdir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os.path.exists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os.path.isfile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os.path.isdir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</a:p>
        </p:txBody>
      </p:sp>
      <p:pic>
        <p:nvPicPr>
          <p:cNvPr id="503" name="Image" descr="Image"/>
          <p:cNvPicPr>
            <a:picLocks noChangeAspect="1"/>
          </p:cNvPicPr>
          <p:nvPr/>
        </p:nvPicPr>
        <p:blipFill>
          <a:blip r:embed="rId2"/>
          <a:srcRect b="36581"/>
          <a:stretch>
            <a:fillRect/>
          </a:stretch>
        </p:blipFill>
        <p:spPr>
          <a:xfrm>
            <a:off x="6038850" y="2597150"/>
            <a:ext cx="6718300" cy="3229720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&gt;&gt;&gt; import os…"/>
          <p:cNvSpPr txBox="1"/>
          <p:nvPr/>
        </p:nvSpPr>
        <p:spPr>
          <a:xfrm>
            <a:off x="981397" y="5505450"/>
            <a:ext cx="7064872" cy="120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import os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os.path.join</a:t>
            </a:r>
            <a:r>
              <a:t>(“data”, “movies.csv”)</a:t>
            </a:r>
            <a:br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data\movies.csv</a:t>
            </a:r>
          </a:p>
        </p:txBody>
      </p:sp>
      <p:sp>
        <p:nvSpPr>
          <p:cNvPr id="505" name="on Windows"/>
          <p:cNvSpPr txBox="1"/>
          <p:nvPr/>
        </p:nvSpPr>
        <p:spPr>
          <a:xfrm>
            <a:off x="978420" y="7713661"/>
            <a:ext cx="167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 Windows</a:t>
            </a:r>
          </a:p>
        </p:txBody>
      </p:sp>
      <p:sp>
        <p:nvSpPr>
          <p:cNvPr id="506" name="Line"/>
          <p:cNvSpPr/>
          <p:nvPr/>
        </p:nvSpPr>
        <p:spPr>
          <a:xfrm flipV="1">
            <a:off x="1816100" y="7184528"/>
            <a:ext cx="0" cy="448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ath = &quot;\&quot;.join(&quot;data&quot;, &quot;movies.csv&quot;)…"/>
          <p:cNvSpPr txBox="1"/>
          <p:nvPr/>
        </p:nvSpPr>
        <p:spPr>
          <a:xfrm>
            <a:off x="683964" y="2197100"/>
            <a:ext cx="7064872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"\".join("data", "movies.csv")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</p:txBody>
      </p:sp>
      <p:sp>
        <p:nvSpPr>
          <p:cNvPr id="509" name="Your project:"/>
          <p:cNvSpPr txBox="1"/>
          <p:nvPr/>
        </p:nvSpPr>
        <p:spPr>
          <a:xfrm>
            <a:off x="635000" y="1657349"/>
            <a:ext cx="21285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Your project:</a:t>
            </a:r>
          </a:p>
        </p:txBody>
      </p:sp>
      <p:pic>
        <p:nvPicPr>
          <p:cNvPr id="510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41260" y="4623289"/>
            <a:ext cx="8827480" cy="101601"/>
          </a:xfrm>
          <a:prstGeom prst="rect">
            <a:avLst/>
          </a:prstGeom>
        </p:spPr>
      </p:pic>
      <p:sp>
        <p:nvSpPr>
          <p:cNvPr id="512" name="Arrow"/>
          <p:cNvSpPr/>
          <p:nvPr/>
        </p:nvSpPr>
        <p:spPr>
          <a:xfrm rot="5400000">
            <a:off x="3581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you run test.py"/>
          <p:cNvSpPr txBox="1"/>
          <p:nvPr/>
        </p:nvSpPr>
        <p:spPr>
          <a:xfrm>
            <a:off x="2986484" y="5108308"/>
            <a:ext cx="2459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you run test.py</a:t>
            </a:r>
          </a:p>
        </p:txBody>
      </p:sp>
      <p:sp>
        <p:nvSpPr>
          <p:cNvPr id="514" name="Arrow"/>
          <p:cNvSpPr/>
          <p:nvPr/>
        </p:nvSpPr>
        <p:spPr>
          <a:xfrm rot="5400000">
            <a:off x="3581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Dingbat Check"/>
          <p:cNvSpPr/>
          <p:nvPr/>
        </p:nvSpPr>
        <p:spPr>
          <a:xfrm>
            <a:off x="3565629" y="7353634"/>
            <a:ext cx="1301542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Arrow"/>
          <p:cNvSpPr/>
          <p:nvPr/>
        </p:nvSpPr>
        <p:spPr>
          <a:xfrm>
            <a:off x="7860605" y="2165350"/>
            <a:ext cx="1454845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7" name="..."/>
          <p:cNvSpPr txBox="1"/>
          <p:nvPr/>
        </p:nvSpPr>
        <p:spPr>
          <a:xfrm>
            <a:off x="9427219" y="2197100"/>
            <a:ext cx="2816871" cy="12065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...</a:t>
            </a:r>
          </a:p>
        </p:txBody>
      </p:sp>
      <p:sp>
        <p:nvSpPr>
          <p:cNvPr id="518" name="submit"/>
          <p:cNvSpPr txBox="1"/>
          <p:nvPr/>
        </p:nvSpPr>
        <p:spPr>
          <a:xfrm>
            <a:off x="7851452" y="2571749"/>
            <a:ext cx="11880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submit</a:t>
            </a:r>
          </a:p>
        </p:txBody>
      </p:sp>
      <p:sp>
        <p:nvSpPr>
          <p:cNvPr id="519" name="Arrow"/>
          <p:cNvSpPr/>
          <p:nvPr/>
        </p:nvSpPr>
        <p:spPr>
          <a:xfrm rot="5400000">
            <a:off x="10185400" y="3619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0" name="we run test.py"/>
          <p:cNvSpPr txBox="1"/>
          <p:nvPr/>
        </p:nvSpPr>
        <p:spPr>
          <a:xfrm>
            <a:off x="9655001" y="5108308"/>
            <a:ext cx="2330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run test.py</a:t>
            </a:r>
          </a:p>
        </p:txBody>
      </p:sp>
      <p:sp>
        <p:nvSpPr>
          <p:cNvPr id="521" name="Arrow"/>
          <p:cNvSpPr/>
          <p:nvPr/>
        </p:nvSpPr>
        <p:spPr>
          <a:xfrm rot="5400000">
            <a:off x="10185400" y="5778989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2" name="Windows"/>
          <p:cNvSpPr txBox="1"/>
          <p:nvPr/>
        </p:nvSpPr>
        <p:spPr>
          <a:xfrm>
            <a:off x="2720826" y="346036"/>
            <a:ext cx="299114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Windows</a:t>
            </a:r>
          </a:p>
        </p:txBody>
      </p:sp>
      <p:sp>
        <p:nvSpPr>
          <p:cNvPr id="523" name="Linux"/>
          <p:cNvSpPr txBox="1"/>
          <p:nvPr/>
        </p:nvSpPr>
        <p:spPr>
          <a:xfrm>
            <a:off x="9901683" y="346036"/>
            <a:ext cx="183743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Linux</a:t>
            </a:r>
          </a:p>
        </p:txBody>
      </p:sp>
      <p:sp>
        <p:nvSpPr>
          <p:cNvPr id="524" name="Dingbat X"/>
          <p:cNvSpPr/>
          <p:nvPr/>
        </p:nvSpPr>
        <p:spPr>
          <a:xfrm>
            <a:off x="10257540" y="7353634"/>
            <a:ext cx="1156230" cy="136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2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0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3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4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2819400"/>
            <a:ext cx="5422900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38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39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run once"/>
          <p:cNvSpPr txBox="1"/>
          <p:nvPr/>
        </p:nvSpPr>
        <p:spPr>
          <a:xfrm>
            <a:off x="8576493" y="5307602"/>
            <a:ext cx="146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once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44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45" name="import os…"/>
          <p:cNvSpPr txBox="1"/>
          <p:nvPr/>
        </p:nvSpPr>
        <p:spPr>
          <a:xfrm>
            <a:off x="2312562" y="5969000"/>
            <a:ext cx="8379676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run again: CRASH!"/>
          <p:cNvSpPr txBox="1"/>
          <p:nvPr/>
        </p:nvSpPr>
        <p:spPr>
          <a:xfrm>
            <a:off x="8571788" y="5307602"/>
            <a:ext cx="2991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again: CRASH!</a:t>
            </a:r>
          </a:p>
        </p:txBody>
      </p:sp>
      <p:sp>
        <p:nvSpPr>
          <p:cNvPr id="548" name="Traceback (most recent call last):…"/>
          <p:cNvSpPr txBox="1"/>
          <p:nvPr/>
        </p:nvSpPr>
        <p:spPr>
          <a:xfrm>
            <a:off x="4036947" y="7950199"/>
            <a:ext cx="8739040" cy="1524001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File "test2.py", line 3,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    os.mkdir('dump')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FileExistsError: [Errno 17] File exists: 'dump'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Excep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Exceptions</a:t>
            </a:r>
          </a:p>
        </p:txBody>
      </p:sp>
      <p:sp>
        <p:nvSpPr>
          <p:cNvPr id="551" name="Working with files leads to many exception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8622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Working with files leads to many exceptions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missing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lacking permissions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not enough space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mixing up directories and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corrupt formats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etc, etc</a:t>
            </a:r>
          </a:p>
        </p:txBody>
      </p:sp>
      <p:sp>
        <p:nvSpPr>
          <p:cNvPr id="552" name="import os…"/>
          <p:cNvSpPr txBox="1"/>
          <p:nvPr/>
        </p:nvSpPr>
        <p:spPr>
          <a:xfrm>
            <a:off x="2312562" y="5969000"/>
            <a:ext cx="8379676" cy="340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os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try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os.mkdir(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except</a:t>
            </a:r>
            <a:r>
              <a:t> FileExistsError: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pass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# ignore it if dump already existed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br/>
            <a:r>
              <a:rPr>
                <a:solidFill>
                  <a:srgbClr val="CD7923"/>
                </a:solidFill>
              </a:rPr>
              <a:t>f</a:t>
            </a:r>
            <a: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t>(os.path.join(</a:t>
            </a:r>
            <a:r>
              <a:rPr>
                <a:solidFill>
                  <a:srgbClr val="AF3782"/>
                </a:solidFill>
              </a:rPr>
              <a:t>'dump'</a:t>
            </a:r>
            <a:r>
              <a:t>, </a:t>
            </a:r>
            <a:r>
              <a:rPr>
                <a:solidFill>
                  <a:srgbClr val="AF3782"/>
                </a:solidFill>
              </a:rPr>
              <a:t>'out.txt'</a:t>
            </a:r>
            <a:r>
              <a:t>), </a:t>
            </a:r>
            <a:r>
              <a:rPr>
                <a:solidFill>
                  <a:srgbClr val="AF3782"/>
                </a:solidFill>
              </a:rPr>
              <a:t>'w'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'hi'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pic>
        <p:nvPicPr>
          <p:cNvPr id="5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38450"/>
            <a:ext cx="5397500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run again with try/except"/>
          <p:cNvSpPr txBox="1"/>
          <p:nvPr/>
        </p:nvSpPr>
        <p:spPr>
          <a:xfrm>
            <a:off x="8571788" y="5307602"/>
            <a:ext cx="32254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 again with try/except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557" name="Basic file interac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Basic file interactions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opening/closing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reading/writing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OS module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listdir, mkdir, exists, isdir, isfile, join</a:t>
            </a:r>
          </a:p>
          <a:p>
            <a:pPr marL="0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File exceptions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Encodings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14349"/>
            <a:ext cx="182701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O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U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35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42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37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43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40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41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ukulele"/>
          <p:cNvSpPr txBox="1"/>
          <p:nvPr/>
        </p:nvSpPr>
        <p:spPr>
          <a:xfrm>
            <a:off x="10440292" y="508932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strike="sngStrike" dirty="0"/>
              <a:t>ukulele</a:t>
            </a:r>
          </a:p>
        </p:txBody>
      </p:sp>
      <p:sp>
        <p:nvSpPr>
          <p:cNvPr id="560" name="A 00001…"/>
          <p:cNvSpPr txBox="1"/>
          <p:nvPr/>
        </p:nvSpPr>
        <p:spPr>
          <a:xfrm>
            <a:off x="633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11111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1" name="N 01110…"/>
          <p:cNvSpPr txBox="1"/>
          <p:nvPr/>
        </p:nvSpPr>
        <p:spPr>
          <a:xfrm>
            <a:off x="3160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2" name="A 00001…"/>
          <p:cNvSpPr txBox="1"/>
          <p:nvPr/>
        </p:nvSpPr>
        <p:spPr>
          <a:xfrm>
            <a:off x="73645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00001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00010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 00011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 00100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 00000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 00110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G 00111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H 01000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 01001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 01010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K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10101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M 01101</a:t>
            </a:r>
          </a:p>
        </p:txBody>
      </p:sp>
      <p:sp>
        <p:nvSpPr>
          <p:cNvPr id="563" name="N 01110…"/>
          <p:cNvSpPr txBox="1"/>
          <p:nvPr/>
        </p:nvSpPr>
        <p:spPr>
          <a:xfrm>
            <a:off x="9891861" y="1822450"/>
            <a:ext cx="2187278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N 01110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 10000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Q 10001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 10010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 10011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T 10100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U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01100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 10110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10111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11000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11001</a:t>
            </a:r>
          </a:p>
          <a:p>
            <a:pPr>
              <a:defRPr sz="3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11010</a:t>
            </a:r>
          </a:p>
        </p:txBody>
      </p:sp>
      <p:sp>
        <p:nvSpPr>
          <p:cNvPr id="564" name="Rectangle"/>
          <p:cNvSpPr/>
          <p:nvPr/>
        </p:nvSpPr>
        <p:spPr>
          <a:xfrm>
            <a:off x="508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5" name="Rectangle"/>
          <p:cNvSpPr/>
          <p:nvPr/>
        </p:nvSpPr>
        <p:spPr>
          <a:xfrm>
            <a:off x="7239000" y="1758950"/>
            <a:ext cx="4874965" cy="699770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encoding 1"/>
          <p:cNvSpPr txBox="1"/>
          <p:nvPr/>
        </p:nvSpPr>
        <p:spPr>
          <a:xfrm>
            <a:off x="2062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1</a:t>
            </a:r>
          </a:p>
        </p:txBody>
      </p:sp>
      <p:sp>
        <p:nvSpPr>
          <p:cNvPr id="567" name="encoding 2"/>
          <p:cNvSpPr txBox="1"/>
          <p:nvPr/>
        </p:nvSpPr>
        <p:spPr>
          <a:xfrm>
            <a:off x="8793708" y="8807449"/>
            <a:ext cx="17655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encoding 2</a:t>
            </a:r>
          </a:p>
        </p:txBody>
      </p:sp>
      <p:sp>
        <p:nvSpPr>
          <p:cNvPr id="568" name="Exercise: person 1 encodes a word with encoding 1,…"/>
          <p:cNvSpPr txBox="1"/>
          <p:nvPr/>
        </p:nvSpPr>
        <p:spPr>
          <a:xfrm>
            <a:off x="378968" y="398710"/>
            <a:ext cx="6911579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Exercise: </a:t>
            </a:r>
            <a:r>
              <a:rPr b="0"/>
              <a:t>person 1 encodes a word with encoding 1,</a:t>
            </a:r>
          </a:p>
          <a:p>
            <a:pPr algn="l"/>
            <a:r>
              <a:t>                 </a:t>
            </a:r>
            <a:r>
              <a:rPr b="0"/>
              <a:t>person 2 decodes with encoding 2</a:t>
            </a:r>
          </a:p>
        </p:txBody>
      </p:sp>
      <p:sp>
        <p:nvSpPr>
          <p:cNvPr id="569" name="Word:"/>
          <p:cNvSpPr txBox="1"/>
          <p:nvPr/>
        </p:nvSpPr>
        <p:spPr>
          <a:xfrm>
            <a:off x="9279086" y="577849"/>
            <a:ext cx="10760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Word:</a:t>
            </a:r>
          </a:p>
        </p:txBody>
      </p:sp>
      <p:sp>
        <p:nvSpPr>
          <p:cNvPr id="13" name="ukulele">
            <a:extLst>
              <a:ext uri="{FF2B5EF4-FFF2-40B4-BE49-F238E27FC236}">
                <a16:creationId xmlns:a16="http://schemas.microsoft.com/office/drawing/2014/main" id="{CDC15A98-28EA-B644-81DE-C2B63A72A1F3}"/>
              </a:ext>
            </a:extLst>
          </p:cNvPr>
          <p:cNvSpPr txBox="1"/>
          <p:nvPr/>
        </p:nvSpPr>
        <p:spPr>
          <a:xfrm>
            <a:off x="10419462" y="898148"/>
            <a:ext cx="183062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1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lol?e?e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5931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74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5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76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77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78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80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1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82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5" name="Windows computer prints “baÃ±o” instead of “baño”"/>
          <p:cNvSpPr txBox="1"/>
          <p:nvPr/>
        </p:nvSpPr>
        <p:spPr>
          <a:xfrm>
            <a:off x="2845469" y="8026118"/>
            <a:ext cx="731386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Windows computer prints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“baÃ±o”</a:t>
            </a:r>
            <a:r>
              <a:t> instead of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“baño”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Rectangle"/>
          <p:cNvSpPr/>
          <p:nvPr/>
        </p:nvSpPr>
        <p:spPr>
          <a:xfrm>
            <a:off x="318368" y="2056755"/>
            <a:ext cx="5205264" cy="545802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8" name="Rectangle"/>
          <p:cNvSpPr/>
          <p:nvPr/>
        </p:nvSpPr>
        <p:spPr>
          <a:xfrm>
            <a:off x="444500" y="2755900"/>
            <a:ext cx="4872981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9" name="Encoding Defaults Done Wro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Encoding Defaults Done Wrong</a:t>
            </a:r>
          </a:p>
        </p:txBody>
      </p:sp>
      <p:sp>
        <p:nvSpPr>
          <p:cNvPr id="590" name="Square"/>
          <p:cNvSpPr/>
          <p:nvPr/>
        </p:nvSpPr>
        <p:spPr>
          <a:xfrm>
            <a:off x="7454900" y="2056755"/>
            <a:ext cx="5457280" cy="54580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Mac"/>
          <p:cNvSpPr txBox="1"/>
          <p:nvPr/>
        </p:nvSpPr>
        <p:spPr>
          <a:xfrm>
            <a:off x="2552948" y="1479872"/>
            <a:ext cx="736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Mac</a:t>
            </a:r>
          </a:p>
        </p:txBody>
      </p:sp>
      <p:sp>
        <p:nvSpPr>
          <p:cNvPr id="592" name="Windows"/>
          <p:cNvSpPr txBox="1"/>
          <p:nvPr/>
        </p:nvSpPr>
        <p:spPr>
          <a:xfrm>
            <a:off x="9407177" y="1384299"/>
            <a:ext cx="1552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Windows</a:t>
            </a:r>
          </a:p>
        </p:txBody>
      </p:sp>
      <p:sp>
        <p:nvSpPr>
          <p:cNvPr id="593" name="f = open('example.txt', 'w',          encoding='utf-8')…"/>
          <p:cNvSpPr txBox="1"/>
          <p:nvPr/>
        </p:nvSpPr>
        <p:spPr>
          <a:xfrm>
            <a:off x="508868" y="2895599"/>
            <a:ext cx="482426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'w'</a:t>
            </a:r>
            <a:r>
              <a:rPr>
                <a:solidFill>
                  <a:srgbClr val="000000"/>
                </a:solidFill>
              </a:rPr>
              <a:t>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encoding=</a:t>
            </a:r>
            <a:r>
              <a:t>'utf-8'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f.write(</a:t>
            </a:r>
            <a:r>
              <a:rPr>
                <a:solidFill>
                  <a:srgbClr val="AF3782"/>
                </a:solidFill>
              </a:rPr>
              <a:t>'baño'</a:t>
            </a:r>
            <a: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4" name="Rectangle"/>
          <p:cNvSpPr/>
          <p:nvPr/>
        </p:nvSpPr>
        <p:spPr>
          <a:xfrm>
            <a:off x="7683500" y="2755900"/>
            <a:ext cx="5000080" cy="15065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f = open('example.txt', ‘r',…"/>
          <p:cNvSpPr txBox="1"/>
          <p:nvPr/>
        </p:nvSpPr>
        <p:spPr>
          <a:xfrm>
            <a:off x="7687301" y="2819399"/>
            <a:ext cx="49924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7D7CA6"/>
                </a:solidFill>
              </a:rPr>
              <a:t>open</a:t>
            </a:r>
            <a:r>
              <a:rPr>
                <a:solidFill>
                  <a:srgbClr val="000000"/>
                </a:solidFill>
              </a:rPr>
              <a:t>(</a:t>
            </a:r>
            <a:r>
              <a:t>'example.txt'</a:t>
            </a:r>
            <a:r>
              <a:rPr>
                <a:solidFill>
                  <a:srgbClr val="000000"/>
                </a:solidFill>
              </a:rPr>
              <a:t>, </a:t>
            </a:r>
            <a:r>
              <a:t>‘r'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encoding=</a:t>
            </a:r>
            <a:r>
              <a:t>'cp1252'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(f.read())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0">
                <a:latin typeface="Menlo"/>
                <a:ea typeface="Menlo"/>
                <a:cs typeface="Menlo"/>
                <a:sym typeface="Menlo"/>
              </a:defRPr>
            </a:pPr>
            <a:r>
              <a:t>f.close()</a:t>
            </a:r>
          </a:p>
        </p:txBody>
      </p:sp>
      <p:sp>
        <p:nvSpPr>
          <p:cNvPr id="596" name="example.txt"/>
          <p:cNvSpPr/>
          <p:nvPr/>
        </p:nvSpPr>
        <p:spPr>
          <a:xfrm>
            <a:off x="1628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7" name="example.txt"/>
          <p:cNvSpPr/>
          <p:nvPr/>
        </p:nvSpPr>
        <p:spPr>
          <a:xfrm>
            <a:off x="8994626" y="5537200"/>
            <a:ext cx="2504728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example.txt</a:t>
            </a:r>
          </a:p>
        </p:txBody>
      </p:sp>
      <p:sp>
        <p:nvSpPr>
          <p:cNvPr id="598" name="Line"/>
          <p:cNvSpPr/>
          <p:nvPr/>
        </p:nvSpPr>
        <p:spPr>
          <a:xfrm flipH="1">
            <a:off x="2781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Line"/>
          <p:cNvSpPr/>
          <p:nvPr/>
        </p:nvSpPr>
        <p:spPr>
          <a:xfrm flipV="1">
            <a:off x="10147299" y="4202929"/>
            <a:ext cx="1" cy="155094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Line"/>
          <p:cNvSpPr/>
          <p:nvPr/>
        </p:nvSpPr>
        <p:spPr>
          <a:xfrm>
            <a:off x="3924300" y="6107929"/>
            <a:ext cx="5156200" cy="1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1" name="Takeaway: if you see weird characters printed by…"/>
          <p:cNvSpPr txBox="1"/>
          <p:nvPr/>
        </p:nvSpPr>
        <p:spPr>
          <a:xfrm>
            <a:off x="2643435" y="8229318"/>
            <a:ext cx="7717930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Takeaway</a:t>
            </a:r>
            <a:r>
              <a:t>: if you see weird characters printed by</a:t>
            </a:r>
          </a:p>
          <a:p>
            <a:pPr>
              <a:defRPr b="0"/>
            </a:pPr>
            <a:r>
              <a:t>your program, it’s a good time to learn more about encodings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oding Demos"/>
          <p:cNvSpPr txBox="1">
            <a:spLocks noGrp="1"/>
          </p:cNvSpPr>
          <p:nvPr>
            <p:ph type="title"/>
          </p:nvPr>
        </p:nvSpPr>
        <p:spPr>
          <a:xfrm>
            <a:off x="952500" y="4191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Coding Demos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Demo 1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Score Tracker</a:t>
            </a:r>
          </a:p>
        </p:txBody>
      </p:sp>
      <p:sp>
        <p:nvSpPr>
          <p:cNvPr id="606" name="Goal: tally up points, and print who is winning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tally up points, and print who is winning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Person who just scored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Everybody’s score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900" dirty="0"/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bob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1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prompt&gt; 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python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point.py</a:t>
            </a:r>
            <a:r>
              <a:rPr sz="2800" b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 err="1"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: 2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bob: 1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Demo 2: File Find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File Finder</a:t>
            </a:r>
          </a:p>
        </p:txBody>
      </p:sp>
      <p:sp>
        <p:nvSpPr>
          <p:cNvPr id="609" name="Goal: search directories (recursively) for a given file name, then print that file…"/>
          <p:cNvSpPr txBox="1">
            <a:spLocks noGrp="1"/>
          </p:cNvSpPr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search directories (recursively) for a given file name, then print that file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filename to search for</a:t>
            </a:r>
          </a:p>
          <a:p>
            <a:pPr marL="0" lvl="5" indent="0">
              <a:spcBef>
                <a:spcPts val="1600"/>
              </a:spcBef>
              <a:buSzTx/>
              <a:buNone/>
            </a:pPr>
            <a:endParaRPr/>
          </a:p>
          <a:p>
            <a:pPr marL="0" lvl="5" indent="0">
              <a:spcBef>
                <a:spcPts val="1600"/>
              </a:spcBef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contents of that file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quare"/>
          <p:cNvSpPr/>
          <p:nvPr/>
        </p:nvSpPr>
        <p:spPr>
          <a:xfrm>
            <a:off x="8153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we’re running the code here"/>
          <p:cNvSpPr txBox="1"/>
          <p:nvPr/>
        </p:nvSpPr>
        <p:spPr>
          <a:xfrm>
            <a:off x="7643428" y="3448049"/>
            <a:ext cx="33134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we’re running the code here</a:t>
            </a:r>
          </a:p>
        </p:txBody>
      </p:sp>
      <p:sp>
        <p:nvSpPr>
          <p:cNvPr id="150" name="f = open(path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58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2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59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0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55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56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5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rcRect l="5796" t="7672" r="2472" b="20068"/>
          <a:stretch>
            <a:fillRect/>
          </a:stretch>
        </p:blipFill>
        <p:spPr>
          <a:xfrm>
            <a:off x="5688806" y="66030"/>
            <a:ext cx="7222878" cy="504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quare"/>
          <p:cNvSpPr/>
          <p:nvPr/>
        </p:nvSpPr>
        <p:spPr>
          <a:xfrm>
            <a:off x="6756400" y="147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suppose we want to open file.txt"/>
          <p:cNvSpPr txBox="1"/>
          <p:nvPr/>
        </p:nvSpPr>
        <p:spPr>
          <a:xfrm>
            <a:off x="7375828" y="3448049"/>
            <a:ext cx="38486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suppose we want to open file.txt</a:t>
            </a:r>
          </a:p>
        </p:txBody>
      </p:sp>
      <p:sp>
        <p:nvSpPr>
          <p:cNvPr id="166" name="f = open(“file.txt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“file.txt”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74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8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75" name="Connection Line"/>
          <p:cNvSpPr/>
          <p:nvPr/>
        </p:nvSpPr>
        <p:spPr>
          <a:xfrm>
            <a:off x="37074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1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72" name="file path"/>
          <p:cNvSpPr txBox="1"/>
          <p:nvPr/>
        </p:nvSpPr>
        <p:spPr>
          <a:xfrm>
            <a:off x="4073835" y="35432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73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69850"/>
            <a:ext cx="7391400" cy="778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181" name="f = open(    “data/movies.csv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“data/movies.csv”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3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192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3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6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187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188" name="Square"/>
          <p:cNvSpPr/>
          <p:nvPr/>
        </p:nvSpPr>
        <p:spPr>
          <a:xfrm>
            <a:off x="7264400" y="40132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data/movies.csv"/>
          <p:cNvSpPr txBox="1"/>
          <p:nvPr/>
        </p:nvSpPr>
        <p:spPr>
          <a:xfrm>
            <a:off x="8714252" y="6241436"/>
            <a:ext cx="2187837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</a:t>
            </a:r>
            <a:r>
              <a:rPr b="1"/>
              <a:t>movies.csv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ile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File objects</a:t>
            </a:r>
          </a:p>
        </p:txBody>
      </p:sp>
      <p:sp>
        <p:nvSpPr>
          <p:cNvPr id="196" name="f = open(   “data/snapshots/A”)    # read data from f # OR # write data to f    f.close()"/>
          <p:cNvSpPr txBox="1">
            <a:spLocks noGrp="1"/>
          </p:cNvSpPr>
          <p:nvPr>
            <p:ph type="body" sz="half" idx="1"/>
          </p:nvPr>
        </p:nvSpPr>
        <p:spPr>
          <a:xfrm>
            <a:off x="1333500" y="2315517"/>
            <a:ext cx="4666854" cy="69984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3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f = open(</a:t>
            </a:r>
            <a:br/>
            <a:r>
              <a:t> 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“data/snapshots/A”</a:t>
            </a:r>
            <a:r>
              <a:t>)</a:t>
            </a:r>
            <a:br/>
            <a:br/>
            <a:br/>
            <a:br/>
            <a:r>
              <a:t># read data from f</a:t>
            </a:r>
            <a:br/>
            <a:r>
              <a:t># OR</a:t>
            </a:r>
            <a:br/>
            <a:r>
              <a:t># write data to f</a:t>
            </a:r>
            <a:br/>
            <a:br/>
            <a:br/>
            <a:br/>
            <a:r>
              <a:t>f.close()</a:t>
            </a:r>
          </a:p>
        </p:txBody>
      </p:sp>
      <p:sp>
        <p:nvSpPr>
          <p:cNvPr id="197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/>
          <a:srcRect b="3848"/>
          <a:stretch>
            <a:fillRect/>
          </a:stretch>
        </p:blipFill>
        <p:spPr>
          <a:xfrm>
            <a:off x="6064250" y="292100"/>
            <a:ext cx="6743700" cy="906070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main.py:"/>
          <p:cNvSpPr txBox="1"/>
          <p:nvPr/>
        </p:nvSpPr>
        <p:spPr>
          <a:xfrm>
            <a:off x="119384" y="2247899"/>
            <a:ext cx="11074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main.py:</a:t>
            </a:r>
          </a:p>
        </p:txBody>
      </p:sp>
      <p:sp>
        <p:nvSpPr>
          <p:cNvPr id="210" name="Connection Line"/>
          <p:cNvSpPr/>
          <p:nvPr/>
        </p:nvSpPr>
        <p:spPr>
          <a:xfrm>
            <a:off x="2669568" y="1722916"/>
            <a:ext cx="323072" cy="720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77" h="21600" extrusionOk="0">
                <a:moveTo>
                  <a:pt x="99" y="21600"/>
                </a:moveTo>
                <a:cubicBezTo>
                  <a:pt x="-923" y="11602"/>
                  <a:pt x="5936" y="4402"/>
                  <a:pt x="20677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1" name="built-in open function"/>
          <p:cNvSpPr txBox="1"/>
          <p:nvPr/>
        </p:nvSpPr>
        <p:spPr>
          <a:xfrm>
            <a:off x="3062528" y="1409699"/>
            <a:ext cx="27637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built-in open function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4082223" y="3340281"/>
            <a:ext cx="262569" cy="52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10" h="20375" extrusionOk="0">
                <a:moveTo>
                  <a:pt x="834" y="0"/>
                </a:moveTo>
                <a:cubicBezTo>
                  <a:pt x="-2390" y="14869"/>
                  <a:pt x="3735" y="21600"/>
                  <a:pt x="19210" y="20192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1523031" y="2832281"/>
            <a:ext cx="301208" cy="922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8" h="21600" extrusionOk="0">
                <a:moveTo>
                  <a:pt x="344" y="0"/>
                </a:moveTo>
                <a:cubicBezTo>
                  <a:pt x="-1632" y="13604"/>
                  <a:pt x="4909" y="20804"/>
                  <a:pt x="19968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4" name="file object"/>
          <p:cNvSpPr txBox="1"/>
          <p:nvPr/>
        </p:nvSpPr>
        <p:spPr>
          <a:xfrm>
            <a:off x="1894128" y="3441699"/>
            <a:ext cx="1332608" cy="457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</a:t>
            </a:r>
          </a:p>
        </p:txBody>
      </p:sp>
      <p:sp>
        <p:nvSpPr>
          <p:cNvPr id="205" name="file path"/>
          <p:cNvSpPr txBox="1"/>
          <p:nvPr/>
        </p:nvSpPr>
        <p:spPr>
          <a:xfrm>
            <a:off x="4419311" y="3644899"/>
            <a:ext cx="11005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path</a:t>
            </a:r>
          </a:p>
        </p:txBody>
      </p:sp>
      <p:sp>
        <p:nvSpPr>
          <p:cNvPr id="206" name="Square"/>
          <p:cNvSpPr/>
          <p:nvPr/>
        </p:nvSpPr>
        <p:spPr>
          <a:xfrm>
            <a:off x="6210300" y="6527800"/>
            <a:ext cx="1270000" cy="127000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data/snapshots/A"/>
          <p:cNvSpPr txBox="1"/>
          <p:nvPr/>
        </p:nvSpPr>
        <p:spPr>
          <a:xfrm>
            <a:off x="7433071" y="8667136"/>
            <a:ext cx="2083198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data/snapshots/</a:t>
            </a:r>
            <a:r>
              <a:rPr b="1"/>
              <a:t>A</a:t>
            </a:r>
          </a:p>
        </p:txBody>
      </p:sp>
      <p:sp>
        <p:nvSpPr>
          <p:cNvPr id="208" name="Line"/>
          <p:cNvSpPr/>
          <p:nvPr/>
        </p:nvSpPr>
        <p:spPr>
          <a:xfrm flipH="1">
            <a:off x="9914185" y="1964009"/>
            <a:ext cx="245816" cy="136589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8622059" y="4663504"/>
            <a:ext cx="422227" cy="1114525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3261</Words>
  <Application>Microsoft Macintosh PowerPoint</Application>
  <PresentationFormat>Custom</PresentationFormat>
  <Paragraphs>670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Courier</vt:lpstr>
      <vt:lpstr>Gill Sans</vt:lpstr>
      <vt:lpstr>Gill Sans Light</vt:lpstr>
      <vt:lpstr>Gill Sans SemiBold</vt:lpstr>
      <vt:lpstr>Menlo</vt:lpstr>
      <vt:lpstr>White</vt:lpstr>
      <vt:lpstr>[220] Files</vt:lpstr>
      <vt:lpstr>Relation to Recent Topics...</vt:lpstr>
      <vt:lpstr>Learning Objectives Today</vt:lpstr>
      <vt:lpstr>Learning Objectives Today</vt:lpstr>
      <vt:lpstr>File objects</vt:lpstr>
      <vt:lpstr>File objects</vt:lpstr>
      <vt:lpstr>File objects</vt:lpstr>
      <vt:lpstr>File objects</vt:lpstr>
      <vt:lpstr>File objects</vt:lpstr>
      <vt:lpstr>File objects</vt:lpstr>
      <vt:lpstr>File objects</vt:lpstr>
      <vt:lpstr>File objects</vt:lpstr>
      <vt:lpstr>Learning Objectives Today</vt:lpstr>
      <vt:lpstr>Reading a file</vt:lpstr>
      <vt:lpstr>Reading a file</vt:lpstr>
      <vt:lpstr>Reading a file</vt:lpstr>
      <vt:lpstr>PowerPoint Presentation</vt:lpstr>
      <vt:lpstr>PowerPoint Presentation</vt:lpstr>
      <vt:lpstr>Write a file</vt:lpstr>
      <vt:lpstr>Write a file</vt:lpstr>
      <vt:lpstr>Write a file</vt:lpstr>
      <vt:lpstr>Write a file</vt:lpstr>
      <vt:lpstr>Write a file</vt:lpstr>
      <vt:lpstr>Write a file</vt:lpstr>
      <vt:lpstr>Write a file</vt:lpstr>
      <vt:lpstr>Write a file</vt:lpstr>
      <vt:lpstr>Learning Objectives Today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OS Module (Operating System)</vt:lpstr>
      <vt:lpstr>PowerPoint Presentation</vt:lpstr>
      <vt:lpstr>Learning Objectives Today</vt:lpstr>
      <vt:lpstr>Exceptions</vt:lpstr>
      <vt:lpstr>Exceptions</vt:lpstr>
      <vt:lpstr>Exceptions</vt:lpstr>
      <vt:lpstr>Exceptions</vt:lpstr>
      <vt:lpstr>Exceptions</vt:lpstr>
      <vt:lpstr>Learning Objectives Today</vt:lpstr>
      <vt:lpstr>PowerPoint Presentation</vt:lpstr>
      <vt:lpstr>PowerPoint Presentation</vt:lpstr>
      <vt:lpstr>Encoding Defaults Done Wrong</vt:lpstr>
      <vt:lpstr>Encoding Defaults Done Wrong</vt:lpstr>
      <vt:lpstr>Coding Demos</vt:lpstr>
      <vt:lpstr>Demo 1: Score Tracker</vt:lpstr>
      <vt:lpstr>Demo 2: File Finder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Files</dc:title>
  <cp:lastModifiedBy>MEENA SYAMKUMAR</cp:lastModifiedBy>
  <cp:revision>17</cp:revision>
  <dcterms:modified xsi:type="dcterms:W3CDTF">2020-10-31T16:08:50Z</dcterms:modified>
</cp:coreProperties>
</file>