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8" r:id="rId3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2"/>
  </p:normalViewPr>
  <p:slideViewPr>
    <p:cSldViewPr snapToGrid="0" snapToObjects="1">
      <p:cViewPr varScale="1">
        <p:scale>
          <a:sx n="61" d="100"/>
          <a:sy n="61" d="100"/>
        </p:scale>
        <p:origin x="17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Advanced Functions"/>
          <p:cNvSpPr txBox="1">
            <a:spLocks noGrp="1"/>
          </p:cNvSpPr>
          <p:nvPr>
            <p:ph type="ctrTitle"/>
          </p:nvPr>
        </p:nvSpPr>
        <p:spPr>
          <a:xfrm>
            <a:off x="210740" y="2765351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 / 319</a:t>
            </a:r>
            <a:r>
              <a:rPr dirty="0"/>
              <a:t>] </a:t>
            </a:r>
            <a:r>
              <a:rPr lang="en-US" dirty="0"/>
              <a:t>Functions as Objects</a:t>
            </a:r>
            <a:endParaRPr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2A5C9A6-DEC3-F346-B55F-A0894DA40F3F}"/>
              </a:ext>
            </a:extLst>
          </p:cNvPr>
          <p:cNvSpPr txBox="1">
            <a:spLocks/>
          </p:cNvSpPr>
          <p:nvPr/>
        </p:nvSpPr>
        <p:spPr bwMode="auto">
          <a:xfrm>
            <a:off x="1270000" y="6270135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>
            <a:lvl1pPr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9525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3970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7780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2225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6797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31369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5941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40513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3700" b="0" dirty="0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Meena </a:t>
            </a:r>
            <a:r>
              <a:rPr lang="en-US" altLang="en-US" sz="3700" b="0" dirty="0" err="1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Syamkumar</a:t>
            </a:r>
            <a:endParaRPr lang="en-US" altLang="en-US" sz="3700" b="0" dirty="0">
              <a:latin typeface="Gill Sans" panose="020B0502020104020203" pitchFamily="34" charset="-79"/>
              <a:ea typeface="Gill Sans" panose="020B0502020104020203" pitchFamily="34" charset="-79"/>
              <a:cs typeface="Gill Sans" panose="020B0502020104020203" pitchFamily="34" charset="-79"/>
              <a:sym typeface="Gill Sans" panose="020B0502020104020203" pitchFamily="34" charset="-79"/>
            </a:endParaRPr>
          </a:p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3700" b="0" dirty="0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Andy </a:t>
            </a:r>
            <a:r>
              <a:rPr lang="en-US" altLang="en-US" sz="3700" b="0" dirty="0" err="1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Kuemmel</a:t>
            </a:r>
            <a:endParaRPr lang="en-US" altLang="en-US" sz="3700" b="0" dirty="0">
              <a:latin typeface="Gill Sans" panose="020B0502020104020203" pitchFamily="34" charset="-79"/>
              <a:ea typeface="Gill Sans" panose="020B0502020104020203" pitchFamily="34" charset="-79"/>
              <a:cs typeface="Gill Sans" panose="020B0502020104020203" pitchFamily="34" charset="-79"/>
              <a:sym typeface="Gill Sans" panose="020B0502020104020203" pitchFamily="34" charset="-79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95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96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97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198" name="Arrow"/>
          <p:cNvSpPr/>
          <p:nvPr/>
        </p:nvSpPr>
        <p:spPr>
          <a:xfrm>
            <a:off x="508000" y="19431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9" name="Explanation: x should reference a new list object"/>
          <p:cNvSpPr txBox="1"/>
          <p:nvPr/>
        </p:nvSpPr>
        <p:spPr>
          <a:xfrm>
            <a:off x="5369371" y="596230"/>
            <a:ext cx="654337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x should reference a new list object</a:t>
            </a:r>
          </a:p>
        </p:txBody>
      </p:sp>
      <p:sp>
        <p:nvSpPr>
          <p:cNvPr id="200" name="Explanation: y should reference whatever x references"/>
          <p:cNvSpPr txBox="1"/>
          <p:nvPr/>
        </p:nvSpPr>
        <p:spPr>
          <a:xfrm>
            <a:off x="5369371" y="1104230"/>
            <a:ext cx="725656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y should reference whatever x references</a:t>
            </a:r>
          </a:p>
        </p:txBody>
      </p:sp>
      <p:sp>
        <p:nvSpPr>
          <p:cNvPr id="201" name="x"/>
          <p:cNvSpPr txBox="1"/>
          <p:nvPr/>
        </p:nvSpPr>
        <p:spPr>
          <a:xfrm>
            <a:off x="6610034" y="66674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02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3" name="y"/>
          <p:cNvSpPr txBox="1"/>
          <p:nvPr/>
        </p:nvSpPr>
        <p:spPr>
          <a:xfrm>
            <a:off x="6614946" y="71754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04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5" name="Line"/>
          <p:cNvSpPr/>
          <p:nvPr/>
        </p:nvSpPr>
        <p:spPr>
          <a:xfrm flipV="1">
            <a:off x="9613900" y="5753099"/>
            <a:ext cx="0" cy="3621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6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207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208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211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12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215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216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217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218" name="Arrow"/>
          <p:cNvSpPr/>
          <p:nvPr/>
        </p:nvSpPr>
        <p:spPr>
          <a:xfrm>
            <a:off x="508000" y="2794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9" name="Explanation: x should reference a new list object"/>
          <p:cNvSpPr txBox="1"/>
          <p:nvPr/>
        </p:nvSpPr>
        <p:spPr>
          <a:xfrm>
            <a:off x="5369371" y="596230"/>
            <a:ext cx="654337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x should reference a new list object</a:t>
            </a:r>
          </a:p>
        </p:txBody>
      </p:sp>
      <p:sp>
        <p:nvSpPr>
          <p:cNvPr id="220" name="Explanation: y should reference whatever x references"/>
          <p:cNvSpPr txBox="1"/>
          <p:nvPr/>
        </p:nvSpPr>
        <p:spPr>
          <a:xfrm>
            <a:off x="5369371" y="1104230"/>
            <a:ext cx="725656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y should reference whatever x references</a:t>
            </a:r>
          </a:p>
        </p:txBody>
      </p:sp>
      <p:sp>
        <p:nvSpPr>
          <p:cNvPr id="221" name="Explanation: f should reference a new function object"/>
          <p:cNvSpPr txBox="1"/>
          <p:nvPr/>
        </p:nvSpPr>
        <p:spPr>
          <a:xfrm>
            <a:off x="5369371" y="2069430"/>
            <a:ext cx="711815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f should reference a new function object</a:t>
            </a:r>
          </a:p>
        </p:txBody>
      </p:sp>
      <p:sp>
        <p:nvSpPr>
          <p:cNvPr id="222" name="x"/>
          <p:cNvSpPr txBox="1"/>
          <p:nvPr/>
        </p:nvSpPr>
        <p:spPr>
          <a:xfrm>
            <a:off x="6610034" y="66674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23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4" name="y"/>
          <p:cNvSpPr txBox="1"/>
          <p:nvPr/>
        </p:nvSpPr>
        <p:spPr>
          <a:xfrm>
            <a:off x="6614946" y="71754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25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6" name="f"/>
          <p:cNvSpPr txBox="1"/>
          <p:nvPr/>
        </p:nvSpPr>
        <p:spPr>
          <a:xfrm>
            <a:off x="6647539" y="7683499"/>
            <a:ext cx="2268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</a:t>
            </a:r>
          </a:p>
        </p:txBody>
      </p:sp>
      <p:sp>
        <p:nvSpPr>
          <p:cNvPr id="227" name="Square"/>
          <p:cNvSpPr/>
          <p:nvPr/>
        </p:nvSpPr>
        <p:spPr>
          <a:xfrm>
            <a:off x="6951447" y="7696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8" name="Line"/>
          <p:cNvSpPr/>
          <p:nvPr/>
        </p:nvSpPr>
        <p:spPr>
          <a:xfrm flipV="1">
            <a:off x="9613900" y="5753099"/>
            <a:ext cx="0" cy="3621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9" name="function object"/>
          <p:cNvSpPr/>
          <p:nvPr/>
        </p:nvSpPr>
        <p:spPr>
          <a:xfrm>
            <a:off x="10096500" y="7785100"/>
            <a:ext cx="2515444" cy="461059"/>
          </a:xfrm>
          <a:prstGeom prst="roundRect">
            <a:avLst>
              <a:gd name="adj" fmla="val 312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 object</a:t>
            </a:r>
          </a:p>
        </p:txBody>
      </p:sp>
      <p:sp>
        <p:nvSpPr>
          <p:cNvPr id="230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231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232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236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37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38" name="Connection Line"/>
          <p:cNvSpPr/>
          <p:nvPr/>
        </p:nvSpPr>
        <p:spPr>
          <a:xfrm>
            <a:off x="7157399" y="7749873"/>
            <a:ext cx="2947046" cy="17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7" extrusionOk="0">
                <a:moveTo>
                  <a:pt x="0" y="16307"/>
                </a:moveTo>
                <a:cubicBezTo>
                  <a:pt x="8569" y="-3674"/>
                  <a:pt x="15769" y="-5293"/>
                  <a:pt x="21600" y="1145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241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242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243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244" name="Arrow"/>
          <p:cNvSpPr/>
          <p:nvPr/>
        </p:nvSpPr>
        <p:spPr>
          <a:xfrm>
            <a:off x="508000" y="3429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5" name="Explanation: x should reference a new list object"/>
          <p:cNvSpPr txBox="1"/>
          <p:nvPr/>
        </p:nvSpPr>
        <p:spPr>
          <a:xfrm>
            <a:off x="5369371" y="596230"/>
            <a:ext cx="654337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x should reference a new list object</a:t>
            </a:r>
          </a:p>
        </p:txBody>
      </p:sp>
      <p:sp>
        <p:nvSpPr>
          <p:cNvPr id="246" name="Explanation: y should reference whatever x references"/>
          <p:cNvSpPr txBox="1"/>
          <p:nvPr/>
        </p:nvSpPr>
        <p:spPr>
          <a:xfrm>
            <a:off x="5369371" y="1104230"/>
            <a:ext cx="725656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y should reference whatever x references</a:t>
            </a:r>
          </a:p>
        </p:txBody>
      </p:sp>
      <p:sp>
        <p:nvSpPr>
          <p:cNvPr id="247" name="Explanation: f should reference a new function object"/>
          <p:cNvSpPr txBox="1"/>
          <p:nvPr/>
        </p:nvSpPr>
        <p:spPr>
          <a:xfrm>
            <a:off x="5369371" y="2069430"/>
            <a:ext cx="711815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f should reference a new function object</a:t>
            </a:r>
          </a:p>
        </p:txBody>
      </p:sp>
      <p:sp>
        <p:nvSpPr>
          <p:cNvPr id="248" name="x"/>
          <p:cNvSpPr txBox="1"/>
          <p:nvPr/>
        </p:nvSpPr>
        <p:spPr>
          <a:xfrm>
            <a:off x="6610034" y="66674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49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0" name="y"/>
          <p:cNvSpPr txBox="1"/>
          <p:nvPr/>
        </p:nvSpPr>
        <p:spPr>
          <a:xfrm>
            <a:off x="6614946" y="71754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51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2" name="f"/>
          <p:cNvSpPr txBox="1"/>
          <p:nvPr/>
        </p:nvSpPr>
        <p:spPr>
          <a:xfrm>
            <a:off x="6647539" y="7683499"/>
            <a:ext cx="2268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</a:t>
            </a:r>
          </a:p>
        </p:txBody>
      </p:sp>
      <p:sp>
        <p:nvSpPr>
          <p:cNvPr id="253" name="Square"/>
          <p:cNvSpPr/>
          <p:nvPr/>
        </p:nvSpPr>
        <p:spPr>
          <a:xfrm>
            <a:off x="6951447" y="7696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4" name="Line"/>
          <p:cNvSpPr/>
          <p:nvPr/>
        </p:nvSpPr>
        <p:spPr>
          <a:xfrm flipV="1">
            <a:off x="9613900" y="5753099"/>
            <a:ext cx="0" cy="3621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5" name="function object"/>
          <p:cNvSpPr/>
          <p:nvPr/>
        </p:nvSpPr>
        <p:spPr>
          <a:xfrm>
            <a:off x="10096500" y="7785100"/>
            <a:ext cx="2515444" cy="461059"/>
          </a:xfrm>
          <a:prstGeom prst="roundRect">
            <a:avLst>
              <a:gd name="adj" fmla="val 312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 object</a:t>
            </a:r>
          </a:p>
        </p:txBody>
      </p:sp>
      <p:sp>
        <p:nvSpPr>
          <p:cNvPr id="256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257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258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262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3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4" name="Connection Line"/>
          <p:cNvSpPr/>
          <p:nvPr/>
        </p:nvSpPr>
        <p:spPr>
          <a:xfrm>
            <a:off x="7157399" y="7749873"/>
            <a:ext cx="2947046" cy="17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7" extrusionOk="0">
                <a:moveTo>
                  <a:pt x="0" y="16307"/>
                </a:moveTo>
                <a:cubicBezTo>
                  <a:pt x="8569" y="-3674"/>
                  <a:pt x="15769" y="-5293"/>
                  <a:pt x="21600" y="1145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267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268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269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270" name="Arrow"/>
          <p:cNvSpPr/>
          <p:nvPr/>
        </p:nvSpPr>
        <p:spPr>
          <a:xfrm>
            <a:off x="508000" y="3683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1" name="Explanation: x should reference a new list object"/>
          <p:cNvSpPr txBox="1"/>
          <p:nvPr/>
        </p:nvSpPr>
        <p:spPr>
          <a:xfrm>
            <a:off x="5369371" y="596230"/>
            <a:ext cx="654337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x should reference a new list object</a:t>
            </a:r>
          </a:p>
        </p:txBody>
      </p:sp>
      <p:sp>
        <p:nvSpPr>
          <p:cNvPr id="272" name="Explanation: y should reference whatever x references"/>
          <p:cNvSpPr txBox="1"/>
          <p:nvPr/>
        </p:nvSpPr>
        <p:spPr>
          <a:xfrm>
            <a:off x="5369371" y="1104230"/>
            <a:ext cx="725656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y should reference whatever x references</a:t>
            </a:r>
          </a:p>
        </p:txBody>
      </p:sp>
      <p:sp>
        <p:nvSpPr>
          <p:cNvPr id="273" name="Explanation: f should reference a new function object"/>
          <p:cNvSpPr txBox="1"/>
          <p:nvPr/>
        </p:nvSpPr>
        <p:spPr>
          <a:xfrm>
            <a:off x="5369371" y="2069430"/>
            <a:ext cx="711815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f should reference a new function object</a:t>
            </a:r>
          </a:p>
        </p:txBody>
      </p:sp>
      <p:sp>
        <p:nvSpPr>
          <p:cNvPr id="274" name="Explanation: g should reference whatever f references"/>
          <p:cNvSpPr txBox="1"/>
          <p:nvPr/>
        </p:nvSpPr>
        <p:spPr>
          <a:xfrm>
            <a:off x="5369371" y="3593430"/>
            <a:ext cx="717693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g should reference whatever f references</a:t>
            </a:r>
          </a:p>
        </p:txBody>
      </p:sp>
      <p:sp>
        <p:nvSpPr>
          <p:cNvPr id="275" name="x"/>
          <p:cNvSpPr txBox="1"/>
          <p:nvPr/>
        </p:nvSpPr>
        <p:spPr>
          <a:xfrm>
            <a:off x="6610034" y="66674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76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7" name="y"/>
          <p:cNvSpPr txBox="1"/>
          <p:nvPr/>
        </p:nvSpPr>
        <p:spPr>
          <a:xfrm>
            <a:off x="6614946" y="71754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78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9" name="f"/>
          <p:cNvSpPr txBox="1"/>
          <p:nvPr/>
        </p:nvSpPr>
        <p:spPr>
          <a:xfrm>
            <a:off x="6647539" y="7683499"/>
            <a:ext cx="2268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</a:t>
            </a:r>
          </a:p>
        </p:txBody>
      </p:sp>
      <p:sp>
        <p:nvSpPr>
          <p:cNvPr id="280" name="Square"/>
          <p:cNvSpPr/>
          <p:nvPr/>
        </p:nvSpPr>
        <p:spPr>
          <a:xfrm>
            <a:off x="6951447" y="7696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1" name="g"/>
          <p:cNvSpPr txBox="1"/>
          <p:nvPr/>
        </p:nvSpPr>
        <p:spPr>
          <a:xfrm>
            <a:off x="6617997" y="8191499"/>
            <a:ext cx="2859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</a:t>
            </a:r>
          </a:p>
        </p:txBody>
      </p:sp>
      <p:sp>
        <p:nvSpPr>
          <p:cNvPr id="282" name="Square"/>
          <p:cNvSpPr/>
          <p:nvPr/>
        </p:nvSpPr>
        <p:spPr>
          <a:xfrm>
            <a:off x="6951447" y="820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3" name="Line"/>
          <p:cNvSpPr/>
          <p:nvPr/>
        </p:nvSpPr>
        <p:spPr>
          <a:xfrm flipV="1">
            <a:off x="9613900" y="5753099"/>
            <a:ext cx="0" cy="3621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4" name="function object"/>
          <p:cNvSpPr/>
          <p:nvPr/>
        </p:nvSpPr>
        <p:spPr>
          <a:xfrm>
            <a:off x="10096500" y="7785100"/>
            <a:ext cx="2515444" cy="461059"/>
          </a:xfrm>
          <a:prstGeom prst="roundRect">
            <a:avLst>
              <a:gd name="adj" fmla="val 312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 object</a:t>
            </a:r>
          </a:p>
        </p:txBody>
      </p:sp>
      <p:sp>
        <p:nvSpPr>
          <p:cNvPr id="285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286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287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292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93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94" name="Connection Line"/>
          <p:cNvSpPr/>
          <p:nvPr/>
        </p:nvSpPr>
        <p:spPr>
          <a:xfrm>
            <a:off x="7157399" y="7749873"/>
            <a:ext cx="2947046" cy="17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7" extrusionOk="0">
                <a:moveTo>
                  <a:pt x="0" y="16307"/>
                </a:moveTo>
                <a:cubicBezTo>
                  <a:pt x="8569" y="-3674"/>
                  <a:pt x="15769" y="-5293"/>
                  <a:pt x="21600" y="1145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95" name="Connection Line"/>
          <p:cNvSpPr/>
          <p:nvPr/>
        </p:nvSpPr>
        <p:spPr>
          <a:xfrm>
            <a:off x="7157399" y="8205099"/>
            <a:ext cx="2932411" cy="261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85" extrusionOk="0">
                <a:moveTo>
                  <a:pt x="0" y="16093"/>
                </a:moveTo>
                <a:cubicBezTo>
                  <a:pt x="7716" y="21600"/>
                  <a:pt x="14916" y="1623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298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299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00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301" name="Arrow"/>
          <p:cNvSpPr/>
          <p:nvPr/>
        </p:nvSpPr>
        <p:spPr>
          <a:xfrm>
            <a:off x="508000" y="4445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2" name="Explanation: x should reference a new list object"/>
          <p:cNvSpPr txBox="1"/>
          <p:nvPr/>
        </p:nvSpPr>
        <p:spPr>
          <a:xfrm>
            <a:off x="5369371" y="596230"/>
            <a:ext cx="654337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x should reference a new list object</a:t>
            </a:r>
          </a:p>
        </p:txBody>
      </p:sp>
      <p:sp>
        <p:nvSpPr>
          <p:cNvPr id="303" name="Explanation: y should reference whatever x references"/>
          <p:cNvSpPr txBox="1"/>
          <p:nvPr/>
        </p:nvSpPr>
        <p:spPr>
          <a:xfrm>
            <a:off x="5369371" y="1104230"/>
            <a:ext cx="725656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y should reference whatever x references</a:t>
            </a:r>
          </a:p>
        </p:txBody>
      </p:sp>
      <p:sp>
        <p:nvSpPr>
          <p:cNvPr id="304" name="Explanation: f should reference a new function object"/>
          <p:cNvSpPr txBox="1"/>
          <p:nvPr/>
        </p:nvSpPr>
        <p:spPr>
          <a:xfrm>
            <a:off x="5369371" y="2069430"/>
            <a:ext cx="711815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f should reference a new function object</a:t>
            </a:r>
          </a:p>
        </p:txBody>
      </p:sp>
      <p:sp>
        <p:nvSpPr>
          <p:cNvPr id="305" name="Explanation: g should reference whatever f references"/>
          <p:cNvSpPr txBox="1"/>
          <p:nvPr/>
        </p:nvSpPr>
        <p:spPr>
          <a:xfrm>
            <a:off x="5369371" y="3593430"/>
            <a:ext cx="717693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g should reference whatever f references</a:t>
            </a:r>
          </a:p>
        </p:txBody>
      </p:sp>
      <p:sp>
        <p:nvSpPr>
          <p:cNvPr id="306" name="x"/>
          <p:cNvSpPr txBox="1"/>
          <p:nvPr/>
        </p:nvSpPr>
        <p:spPr>
          <a:xfrm>
            <a:off x="6610034" y="66674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307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8" name="y"/>
          <p:cNvSpPr txBox="1"/>
          <p:nvPr/>
        </p:nvSpPr>
        <p:spPr>
          <a:xfrm>
            <a:off x="6614946" y="71754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309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0" name="f"/>
          <p:cNvSpPr txBox="1"/>
          <p:nvPr/>
        </p:nvSpPr>
        <p:spPr>
          <a:xfrm>
            <a:off x="6647539" y="7683499"/>
            <a:ext cx="2268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</a:t>
            </a:r>
          </a:p>
        </p:txBody>
      </p:sp>
      <p:sp>
        <p:nvSpPr>
          <p:cNvPr id="311" name="Square"/>
          <p:cNvSpPr/>
          <p:nvPr/>
        </p:nvSpPr>
        <p:spPr>
          <a:xfrm>
            <a:off x="6951447" y="7696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2" name="g"/>
          <p:cNvSpPr txBox="1"/>
          <p:nvPr/>
        </p:nvSpPr>
        <p:spPr>
          <a:xfrm>
            <a:off x="6617997" y="8191499"/>
            <a:ext cx="2859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</a:t>
            </a:r>
          </a:p>
        </p:txBody>
      </p:sp>
      <p:sp>
        <p:nvSpPr>
          <p:cNvPr id="313" name="Square"/>
          <p:cNvSpPr/>
          <p:nvPr/>
        </p:nvSpPr>
        <p:spPr>
          <a:xfrm>
            <a:off x="6951447" y="820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4" name="Line"/>
          <p:cNvSpPr/>
          <p:nvPr/>
        </p:nvSpPr>
        <p:spPr>
          <a:xfrm flipV="1">
            <a:off x="9613900" y="5753099"/>
            <a:ext cx="0" cy="3621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5" name="z"/>
          <p:cNvSpPr txBox="1"/>
          <p:nvPr/>
        </p:nvSpPr>
        <p:spPr>
          <a:xfrm>
            <a:off x="6619709" y="8699499"/>
            <a:ext cx="2824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z</a:t>
            </a:r>
          </a:p>
        </p:txBody>
      </p:sp>
      <p:sp>
        <p:nvSpPr>
          <p:cNvPr id="316" name="Square"/>
          <p:cNvSpPr/>
          <p:nvPr/>
        </p:nvSpPr>
        <p:spPr>
          <a:xfrm>
            <a:off x="6951447" y="8712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7" name="function object"/>
          <p:cNvSpPr/>
          <p:nvPr/>
        </p:nvSpPr>
        <p:spPr>
          <a:xfrm>
            <a:off x="10096500" y="7785100"/>
            <a:ext cx="2515444" cy="461059"/>
          </a:xfrm>
          <a:prstGeom prst="roundRect">
            <a:avLst>
              <a:gd name="adj" fmla="val 312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 object</a:t>
            </a:r>
          </a:p>
        </p:txBody>
      </p:sp>
      <p:sp>
        <p:nvSpPr>
          <p:cNvPr id="318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319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320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325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26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27" name="Connection Line"/>
          <p:cNvSpPr/>
          <p:nvPr/>
        </p:nvSpPr>
        <p:spPr>
          <a:xfrm>
            <a:off x="7157399" y="7749873"/>
            <a:ext cx="2947046" cy="17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7" extrusionOk="0">
                <a:moveTo>
                  <a:pt x="0" y="16307"/>
                </a:moveTo>
                <a:cubicBezTo>
                  <a:pt x="8569" y="-3674"/>
                  <a:pt x="15769" y="-5293"/>
                  <a:pt x="21600" y="1145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28" name="Connection Line"/>
          <p:cNvSpPr/>
          <p:nvPr/>
        </p:nvSpPr>
        <p:spPr>
          <a:xfrm>
            <a:off x="7157399" y="8205099"/>
            <a:ext cx="2932411" cy="261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85" extrusionOk="0">
                <a:moveTo>
                  <a:pt x="0" y="16093"/>
                </a:moveTo>
                <a:cubicBezTo>
                  <a:pt x="7716" y="21600"/>
                  <a:pt x="14916" y="1623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31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32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33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334" name="Arrow"/>
          <p:cNvSpPr/>
          <p:nvPr/>
        </p:nvSpPr>
        <p:spPr>
          <a:xfrm>
            <a:off x="508000" y="4572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5" name="Explanation: x should reference a new list object"/>
          <p:cNvSpPr txBox="1"/>
          <p:nvPr/>
        </p:nvSpPr>
        <p:spPr>
          <a:xfrm>
            <a:off x="5369371" y="596230"/>
            <a:ext cx="654337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x should reference a new list object</a:t>
            </a:r>
          </a:p>
        </p:txBody>
      </p:sp>
      <p:sp>
        <p:nvSpPr>
          <p:cNvPr id="336" name="Explanation: y should reference whatever x references"/>
          <p:cNvSpPr txBox="1"/>
          <p:nvPr/>
        </p:nvSpPr>
        <p:spPr>
          <a:xfrm>
            <a:off x="5369371" y="1104230"/>
            <a:ext cx="725656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y should reference whatever x references</a:t>
            </a:r>
          </a:p>
        </p:txBody>
      </p:sp>
      <p:sp>
        <p:nvSpPr>
          <p:cNvPr id="337" name="Explanation: f should reference a new function object"/>
          <p:cNvSpPr txBox="1"/>
          <p:nvPr/>
        </p:nvSpPr>
        <p:spPr>
          <a:xfrm>
            <a:off x="5369371" y="2069430"/>
            <a:ext cx="711815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f should reference a new function object</a:t>
            </a:r>
          </a:p>
        </p:txBody>
      </p:sp>
      <p:sp>
        <p:nvSpPr>
          <p:cNvPr id="338" name="Explanation: g should reference whatever f references"/>
          <p:cNvSpPr txBox="1"/>
          <p:nvPr/>
        </p:nvSpPr>
        <p:spPr>
          <a:xfrm>
            <a:off x="5369371" y="3593430"/>
            <a:ext cx="717693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g should reference whatever f references</a:t>
            </a:r>
          </a:p>
        </p:txBody>
      </p:sp>
      <p:sp>
        <p:nvSpPr>
          <p:cNvPr id="339" name="Explanation: z should reference whatever f returns"/>
          <p:cNvSpPr txBox="1"/>
          <p:nvPr/>
        </p:nvSpPr>
        <p:spPr>
          <a:xfrm>
            <a:off x="5369371" y="4482430"/>
            <a:ext cx="678924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z should reference whatever f returns</a:t>
            </a:r>
          </a:p>
        </p:txBody>
      </p:sp>
      <p:sp>
        <p:nvSpPr>
          <p:cNvPr id="340" name="x"/>
          <p:cNvSpPr txBox="1"/>
          <p:nvPr/>
        </p:nvSpPr>
        <p:spPr>
          <a:xfrm>
            <a:off x="6610034" y="66674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341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2" name="y"/>
          <p:cNvSpPr txBox="1"/>
          <p:nvPr/>
        </p:nvSpPr>
        <p:spPr>
          <a:xfrm>
            <a:off x="6614946" y="71754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343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4" name="f"/>
          <p:cNvSpPr txBox="1"/>
          <p:nvPr/>
        </p:nvSpPr>
        <p:spPr>
          <a:xfrm>
            <a:off x="6647539" y="7683499"/>
            <a:ext cx="2268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</a:t>
            </a:r>
          </a:p>
        </p:txBody>
      </p:sp>
      <p:sp>
        <p:nvSpPr>
          <p:cNvPr id="345" name="Square"/>
          <p:cNvSpPr/>
          <p:nvPr/>
        </p:nvSpPr>
        <p:spPr>
          <a:xfrm>
            <a:off x="6951447" y="7696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6" name="g"/>
          <p:cNvSpPr txBox="1"/>
          <p:nvPr/>
        </p:nvSpPr>
        <p:spPr>
          <a:xfrm>
            <a:off x="6617997" y="8191499"/>
            <a:ext cx="2859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</a:t>
            </a:r>
          </a:p>
        </p:txBody>
      </p:sp>
      <p:sp>
        <p:nvSpPr>
          <p:cNvPr id="347" name="Square"/>
          <p:cNvSpPr/>
          <p:nvPr/>
        </p:nvSpPr>
        <p:spPr>
          <a:xfrm>
            <a:off x="6951447" y="820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8" name="Line"/>
          <p:cNvSpPr/>
          <p:nvPr/>
        </p:nvSpPr>
        <p:spPr>
          <a:xfrm flipV="1">
            <a:off x="9613900" y="5753099"/>
            <a:ext cx="0" cy="3621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9" name="z"/>
          <p:cNvSpPr txBox="1"/>
          <p:nvPr/>
        </p:nvSpPr>
        <p:spPr>
          <a:xfrm>
            <a:off x="6619709" y="8699499"/>
            <a:ext cx="2824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z</a:t>
            </a:r>
          </a:p>
        </p:txBody>
      </p:sp>
      <p:sp>
        <p:nvSpPr>
          <p:cNvPr id="350" name="Square"/>
          <p:cNvSpPr/>
          <p:nvPr/>
        </p:nvSpPr>
        <p:spPr>
          <a:xfrm>
            <a:off x="6951447" y="8712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1" name="function object"/>
          <p:cNvSpPr/>
          <p:nvPr/>
        </p:nvSpPr>
        <p:spPr>
          <a:xfrm>
            <a:off x="10096500" y="7785100"/>
            <a:ext cx="2515444" cy="461059"/>
          </a:xfrm>
          <a:prstGeom prst="roundRect">
            <a:avLst>
              <a:gd name="adj" fmla="val 312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 object</a:t>
            </a:r>
          </a:p>
        </p:txBody>
      </p:sp>
      <p:sp>
        <p:nvSpPr>
          <p:cNvPr id="352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353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354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355" name="&quot;hi&quot;"/>
          <p:cNvSpPr txBox="1"/>
          <p:nvPr/>
        </p:nvSpPr>
        <p:spPr>
          <a:xfrm>
            <a:off x="11079559" y="8654641"/>
            <a:ext cx="5493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"hi"</a:t>
            </a:r>
          </a:p>
        </p:txBody>
      </p:sp>
      <p:sp>
        <p:nvSpPr>
          <p:cNvPr id="361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62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63" name="Connection Line"/>
          <p:cNvSpPr/>
          <p:nvPr/>
        </p:nvSpPr>
        <p:spPr>
          <a:xfrm>
            <a:off x="7157399" y="7749873"/>
            <a:ext cx="2947046" cy="17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7" extrusionOk="0">
                <a:moveTo>
                  <a:pt x="0" y="16307"/>
                </a:moveTo>
                <a:cubicBezTo>
                  <a:pt x="8569" y="-3674"/>
                  <a:pt x="15769" y="-5293"/>
                  <a:pt x="21600" y="1145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64" name="Connection Line"/>
          <p:cNvSpPr/>
          <p:nvPr/>
        </p:nvSpPr>
        <p:spPr>
          <a:xfrm>
            <a:off x="7157399" y="8205099"/>
            <a:ext cx="2932411" cy="261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85" extrusionOk="0">
                <a:moveTo>
                  <a:pt x="0" y="16093"/>
                </a:moveTo>
                <a:cubicBezTo>
                  <a:pt x="7716" y="21600"/>
                  <a:pt x="14916" y="1623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65" name="Connection Line"/>
          <p:cNvSpPr/>
          <p:nvPr/>
        </p:nvSpPr>
        <p:spPr>
          <a:xfrm>
            <a:off x="7157399" y="8923641"/>
            <a:ext cx="3849837" cy="16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9" extrusionOk="0">
                <a:moveTo>
                  <a:pt x="0" y="2139"/>
                </a:moveTo>
                <a:cubicBezTo>
                  <a:pt x="8563" y="21600"/>
                  <a:pt x="15763" y="20887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68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69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70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371" name="Arrow"/>
          <p:cNvSpPr/>
          <p:nvPr/>
        </p:nvSpPr>
        <p:spPr>
          <a:xfrm>
            <a:off x="508000" y="4572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2" name="Explanation: x should reference a new list object"/>
          <p:cNvSpPr txBox="1"/>
          <p:nvPr/>
        </p:nvSpPr>
        <p:spPr>
          <a:xfrm>
            <a:off x="5369371" y="596230"/>
            <a:ext cx="654337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x should reference a new list object</a:t>
            </a:r>
          </a:p>
        </p:txBody>
      </p:sp>
      <p:sp>
        <p:nvSpPr>
          <p:cNvPr id="373" name="Explanation: y should reference whatever x references"/>
          <p:cNvSpPr txBox="1"/>
          <p:nvPr/>
        </p:nvSpPr>
        <p:spPr>
          <a:xfrm>
            <a:off x="5369371" y="1104230"/>
            <a:ext cx="725656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y should reference whatever x references</a:t>
            </a:r>
          </a:p>
        </p:txBody>
      </p:sp>
      <p:sp>
        <p:nvSpPr>
          <p:cNvPr id="374" name="Explanation: f should reference a new function object"/>
          <p:cNvSpPr txBox="1"/>
          <p:nvPr/>
        </p:nvSpPr>
        <p:spPr>
          <a:xfrm>
            <a:off x="5369371" y="2069430"/>
            <a:ext cx="711815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f should reference a new function object</a:t>
            </a:r>
          </a:p>
        </p:txBody>
      </p:sp>
      <p:sp>
        <p:nvSpPr>
          <p:cNvPr id="375" name="Explanation: g should reference whatever f references"/>
          <p:cNvSpPr txBox="1"/>
          <p:nvPr/>
        </p:nvSpPr>
        <p:spPr>
          <a:xfrm>
            <a:off x="5369371" y="3593430"/>
            <a:ext cx="717693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g should reference whatever f references</a:t>
            </a:r>
          </a:p>
        </p:txBody>
      </p:sp>
      <p:sp>
        <p:nvSpPr>
          <p:cNvPr id="376" name="Explanation: z should reference whatever f returns"/>
          <p:cNvSpPr txBox="1"/>
          <p:nvPr/>
        </p:nvSpPr>
        <p:spPr>
          <a:xfrm>
            <a:off x="5369371" y="4482430"/>
            <a:ext cx="678924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z should reference whatever f returns</a:t>
            </a:r>
          </a:p>
        </p:txBody>
      </p:sp>
      <p:sp>
        <p:nvSpPr>
          <p:cNvPr id="377" name="x"/>
          <p:cNvSpPr txBox="1"/>
          <p:nvPr/>
        </p:nvSpPr>
        <p:spPr>
          <a:xfrm>
            <a:off x="6610034" y="66674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378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9" name="y"/>
          <p:cNvSpPr txBox="1"/>
          <p:nvPr/>
        </p:nvSpPr>
        <p:spPr>
          <a:xfrm>
            <a:off x="6614946" y="71754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380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1" name="f"/>
          <p:cNvSpPr txBox="1"/>
          <p:nvPr/>
        </p:nvSpPr>
        <p:spPr>
          <a:xfrm>
            <a:off x="6647539" y="7683499"/>
            <a:ext cx="2268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</a:t>
            </a:r>
          </a:p>
        </p:txBody>
      </p:sp>
      <p:sp>
        <p:nvSpPr>
          <p:cNvPr id="382" name="Square"/>
          <p:cNvSpPr/>
          <p:nvPr/>
        </p:nvSpPr>
        <p:spPr>
          <a:xfrm>
            <a:off x="6951447" y="7696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3" name="g"/>
          <p:cNvSpPr txBox="1"/>
          <p:nvPr/>
        </p:nvSpPr>
        <p:spPr>
          <a:xfrm>
            <a:off x="6617997" y="8191499"/>
            <a:ext cx="2859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</a:t>
            </a:r>
          </a:p>
        </p:txBody>
      </p:sp>
      <p:sp>
        <p:nvSpPr>
          <p:cNvPr id="384" name="Square"/>
          <p:cNvSpPr/>
          <p:nvPr/>
        </p:nvSpPr>
        <p:spPr>
          <a:xfrm>
            <a:off x="6951447" y="820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5" name="Line"/>
          <p:cNvSpPr/>
          <p:nvPr/>
        </p:nvSpPr>
        <p:spPr>
          <a:xfrm flipV="1">
            <a:off x="9613900" y="5753099"/>
            <a:ext cx="0" cy="3621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6" name="z"/>
          <p:cNvSpPr txBox="1"/>
          <p:nvPr/>
        </p:nvSpPr>
        <p:spPr>
          <a:xfrm>
            <a:off x="6619709" y="8699499"/>
            <a:ext cx="2824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z</a:t>
            </a:r>
          </a:p>
        </p:txBody>
      </p:sp>
      <p:sp>
        <p:nvSpPr>
          <p:cNvPr id="387" name="Square"/>
          <p:cNvSpPr/>
          <p:nvPr/>
        </p:nvSpPr>
        <p:spPr>
          <a:xfrm>
            <a:off x="6951447" y="8712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8" name="function object"/>
          <p:cNvSpPr/>
          <p:nvPr/>
        </p:nvSpPr>
        <p:spPr>
          <a:xfrm>
            <a:off x="10096500" y="7785100"/>
            <a:ext cx="2515444" cy="461059"/>
          </a:xfrm>
          <a:prstGeom prst="roundRect">
            <a:avLst>
              <a:gd name="adj" fmla="val 312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 object</a:t>
            </a:r>
          </a:p>
        </p:txBody>
      </p:sp>
      <p:sp>
        <p:nvSpPr>
          <p:cNvPr id="389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390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391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392" name="&quot;hi&quot;"/>
          <p:cNvSpPr txBox="1"/>
          <p:nvPr/>
        </p:nvSpPr>
        <p:spPr>
          <a:xfrm>
            <a:off x="11079559" y="8654641"/>
            <a:ext cx="5493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"hi"</a:t>
            </a:r>
          </a:p>
        </p:txBody>
      </p:sp>
      <p:sp>
        <p:nvSpPr>
          <p:cNvPr id="399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00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01" name="Connection Line"/>
          <p:cNvSpPr/>
          <p:nvPr/>
        </p:nvSpPr>
        <p:spPr>
          <a:xfrm>
            <a:off x="7157399" y="7749873"/>
            <a:ext cx="2947046" cy="17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7" extrusionOk="0">
                <a:moveTo>
                  <a:pt x="0" y="16307"/>
                </a:moveTo>
                <a:cubicBezTo>
                  <a:pt x="8569" y="-3674"/>
                  <a:pt x="15769" y="-5293"/>
                  <a:pt x="21600" y="1145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02" name="Connection Line"/>
          <p:cNvSpPr/>
          <p:nvPr/>
        </p:nvSpPr>
        <p:spPr>
          <a:xfrm>
            <a:off x="7157399" y="8205099"/>
            <a:ext cx="2932411" cy="261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85" extrusionOk="0">
                <a:moveTo>
                  <a:pt x="0" y="16093"/>
                </a:moveTo>
                <a:cubicBezTo>
                  <a:pt x="7716" y="21600"/>
                  <a:pt x="14916" y="1623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03" name="Connection Line"/>
          <p:cNvSpPr/>
          <p:nvPr/>
        </p:nvSpPr>
        <p:spPr>
          <a:xfrm>
            <a:off x="7157399" y="8923641"/>
            <a:ext cx="3849837" cy="16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9" extrusionOk="0">
                <a:moveTo>
                  <a:pt x="0" y="2139"/>
                </a:moveTo>
                <a:cubicBezTo>
                  <a:pt x="8563" y="21600"/>
                  <a:pt x="15763" y="20887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98" name="both of these calls would…"/>
          <p:cNvSpPr txBox="1"/>
          <p:nvPr/>
        </p:nvSpPr>
        <p:spPr>
          <a:xfrm>
            <a:off x="753770" y="6197600"/>
            <a:ext cx="3383608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both of these calls would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have run the same code,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returning the same result: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z = f()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z = g()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406" name="very similar (reference new object)"/>
          <p:cNvSpPr txBox="1"/>
          <p:nvPr/>
        </p:nvSpPr>
        <p:spPr>
          <a:xfrm>
            <a:off x="7594345" y="1243930"/>
            <a:ext cx="485060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very similar</a:t>
            </a:r>
            <a:r>
              <a:rPr b="0"/>
              <a:t> (reference new object)</a:t>
            </a:r>
          </a:p>
        </p:txBody>
      </p:sp>
      <p:sp>
        <p:nvSpPr>
          <p:cNvPr id="407" name="Rectangle"/>
          <p:cNvSpPr/>
          <p:nvPr/>
        </p:nvSpPr>
        <p:spPr>
          <a:xfrm>
            <a:off x="1346200" y="2032000"/>
            <a:ext cx="3909120" cy="1164035"/>
          </a:xfrm>
          <a:prstGeom prst="rect">
            <a:avLst/>
          </a:prstGeom>
          <a:ln w="38100">
            <a:solidFill>
              <a:srgbClr val="929292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8" name="Line"/>
          <p:cNvSpPr/>
          <p:nvPr/>
        </p:nvSpPr>
        <p:spPr>
          <a:xfrm flipH="1" flipV="1">
            <a:off x="4335561" y="880715"/>
            <a:ext cx="3106640" cy="5797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9" name="Line"/>
          <p:cNvSpPr/>
          <p:nvPr/>
        </p:nvSpPr>
        <p:spPr>
          <a:xfrm flipH="1">
            <a:off x="5426918" y="1587500"/>
            <a:ext cx="2015283" cy="98782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412" name="very similar (reference new object)"/>
          <p:cNvSpPr txBox="1"/>
          <p:nvPr/>
        </p:nvSpPr>
        <p:spPr>
          <a:xfrm>
            <a:off x="7594345" y="1243930"/>
            <a:ext cx="485060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very similar</a:t>
            </a:r>
            <a:r>
              <a:rPr b="0"/>
              <a:t> (reference new object)</a:t>
            </a:r>
          </a:p>
        </p:txBody>
      </p:sp>
      <p:sp>
        <p:nvSpPr>
          <p:cNvPr id="413" name="Rectangle"/>
          <p:cNvSpPr/>
          <p:nvPr/>
        </p:nvSpPr>
        <p:spPr>
          <a:xfrm>
            <a:off x="1346200" y="2032000"/>
            <a:ext cx="3909120" cy="1164035"/>
          </a:xfrm>
          <a:prstGeom prst="rect">
            <a:avLst/>
          </a:prstGeom>
          <a:ln w="38100">
            <a:solidFill>
              <a:srgbClr val="929292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4" name="Line"/>
          <p:cNvSpPr/>
          <p:nvPr/>
        </p:nvSpPr>
        <p:spPr>
          <a:xfrm flipH="1" flipV="1">
            <a:off x="4335561" y="880715"/>
            <a:ext cx="3106640" cy="5797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5" name="Line"/>
          <p:cNvSpPr/>
          <p:nvPr/>
        </p:nvSpPr>
        <p:spPr>
          <a:xfrm flipH="1">
            <a:off x="5426918" y="1587500"/>
            <a:ext cx="2015283" cy="98782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6" name="very similar (reference existing object)"/>
          <p:cNvSpPr txBox="1"/>
          <p:nvPr/>
        </p:nvSpPr>
        <p:spPr>
          <a:xfrm>
            <a:off x="7594345" y="1878930"/>
            <a:ext cx="527089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very similar</a:t>
            </a:r>
            <a:r>
              <a:rPr b="0"/>
              <a:t> (reference existing object)</a:t>
            </a:r>
          </a:p>
        </p:txBody>
      </p:sp>
      <p:sp>
        <p:nvSpPr>
          <p:cNvPr id="417" name="Line"/>
          <p:cNvSpPr/>
          <p:nvPr/>
        </p:nvSpPr>
        <p:spPr>
          <a:xfrm rot="11335747">
            <a:off x="3116257" y="1557387"/>
            <a:ext cx="4367959" cy="200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0" y="0"/>
                </a:moveTo>
                <a:cubicBezTo>
                  <a:pt x="3558" y="14340"/>
                  <a:pt x="7168" y="21564"/>
                  <a:pt x="10787" y="21582"/>
                </a:cubicBezTo>
                <a:cubicBezTo>
                  <a:pt x="14414" y="21600"/>
                  <a:pt x="18033" y="14376"/>
                  <a:pt x="21600" y="0"/>
                </a:cubicBezTo>
              </a:path>
            </a:pathLst>
          </a:cu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8" name="Line"/>
          <p:cNvSpPr/>
          <p:nvPr/>
        </p:nvSpPr>
        <p:spPr>
          <a:xfrm rot="9607703">
            <a:off x="2996140" y="3001325"/>
            <a:ext cx="4650310" cy="387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2" extrusionOk="0">
                <a:moveTo>
                  <a:pt x="0" y="21542"/>
                </a:moveTo>
                <a:cubicBezTo>
                  <a:pt x="3462" y="7337"/>
                  <a:pt x="7096" y="59"/>
                  <a:pt x="10756" y="1"/>
                </a:cubicBezTo>
                <a:cubicBezTo>
                  <a:pt x="14445" y="-58"/>
                  <a:pt x="18110" y="7221"/>
                  <a:pt x="21600" y="21542"/>
                </a:cubicBezTo>
              </a:path>
            </a:pathLst>
          </a:cu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421" name="very similar (reference new object)"/>
          <p:cNvSpPr txBox="1"/>
          <p:nvPr/>
        </p:nvSpPr>
        <p:spPr>
          <a:xfrm>
            <a:off x="7594345" y="1243930"/>
            <a:ext cx="485060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very similar</a:t>
            </a:r>
            <a:r>
              <a:rPr b="0"/>
              <a:t> (reference new object)</a:t>
            </a:r>
          </a:p>
        </p:txBody>
      </p:sp>
      <p:sp>
        <p:nvSpPr>
          <p:cNvPr id="422" name="Rectangle"/>
          <p:cNvSpPr/>
          <p:nvPr/>
        </p:nvSpPr>
        <p:spPr>
          <a:xfrm>
            <a:off x="1346200" y="2032000"/>
            <a:ext cx="3909120" cy="1164035"/>
          </a:xfrm>
          <a:prstGeom prst="rect">
            <a:avLst/>
          </a:prstGeom>
          <a:ln w="38100">
            <a:solidFill>
              <a:srgbClr val="929292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H="1" flipV="1">
            <a:off x="4335561" y="880715"/>
            <a:ext cx="3106640" cy="5797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H="1">
            <a:off x="5426918" y="1587500"/>
            <a:ext cx="2015283" cy="98782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5" name="very similar (reference existing object)"/>
          <p:cNvSpPr txBox="1"/>
          <p:nvPr/>
        </p:nvSpPr>
        <p:spPr>
          <a:xfrm>
            <a:off x="7594345" y="1878930"/>
            <a:ext cx="527089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very similar</a:t>
            </a:r>
            <a:r>
              <a:rPr b="0"/>
              <a:t> (reference existing object)</a:t>
            </a:r>
          </a:p>
        </p:txBody>
      </p:sp>
      <p:sp>
        <p:nvSpPr>
          <p:cNvPr id="426" name="Line"/>
          <p:cNvSpPr/>
          <p:nvPr/>
        </p:nvSpPr>
        <p:spPr>
          <a:xfrm rot="11335747">
            <a:off x="3116257" y="1557387"/>
            <a:ext cx="4367959" cy="200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0" y="0"/>
                </a:moveTo>
                <a:cubicBezTo>
                  <a:pt x="3558" y="14340"/>
                  <a:pt x="7168" y="21564"/>
                  <a:pt x="10787" y="21582"/>
                </a:cubicBezTo>
                <a:cubicBezTo>
                  <a:pt x="14414" y="21600"/>
                  <a:pt x="18033" y="14376"/>
                  <a:pt x="21600" y="0"/>
                </a:cubicBezTo>
              </a:path>
            </a:pathLst>
          </a:cu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7" name="Line"/>
          <p:cNvSpPr/>
          <p:nvPr/>
        </p:nvSpPr>
        <p:spPr>
          <a:xfrm rot="9607703">
            <a:off x="2996140" y="3001325"/>
            <a:ext cx="4650310" cy="387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2" extrusionOk="0">
                <a:moveTo>
                  <a:pt x="0" y="21542"/>
                </a:moveTo>
                <a:cubicBezTo>
                  <a:pt x="3462" y="7337"/>
                  <a:pt x="7096" y="59"/>
                  <a:pt x="10756" y="1"/>
                </a:cubicBezTo>
                <a:cubicBezTo>
                  <a:pt x="14445" y="-58"/>
                  <a:pt x="18110" y="7221"/>
                  <a:pt x="21600" y="21542"/>
                </a:cubicBezTo>
              </a:path>
            </a:pathLst>
          </a:cu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8" name="very different (invoke vs. reference)"/>
          <p:cNvSpPr txBox="1"/>
          <p:nvPr/>
        </p:nvSpPr>
        <p:spPr>
          <a:xfrm>
            <a:off x="6248145" y="4415740"/>
            <a:ext cx="4950471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very different</a:t>
            </a:r>
            <a:r>
              <a:rPr b="0"/>
              <a:t> (invoke vs. reference)</a:t>
            </a:r>
          </a:p>
        </p:txBody>
      </p:sp>
      <p:sp>
        <p:nvSpPr>
          <p:cNvPr id="429" name="Line"/>
          <p:cNvSpPr/>
          <p:nvPr/>
        </p:nvSpPr>
        <p:spPr>
          <a:xfrm flipH="1" flipV="1">
            <a:off x="3065561" y="4001725"/>
            <a:ext cx="3106640" cy="57978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0" name="Line"/>
          <p:cNvSpPr/>
          <p:nvPr/>
        </p:nvSpPr>
        <p:spPr>
          <a:xfrm flipH="1">
            <a:off x="3359943" y="4708510"/>
            <a:ext cx="2812257" cy="3750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adical Claim:…"/>
          <p:cNvSpPr txBox="1">
            <a:spLocks noGrp="1"/>
          </p:cNvSpPr>
          <p:nvPr>
            <p:ph type="subTitle" sz="half" idx="1"/>
          </p:nvPr>
        </p:nvSpPr>
        <p:spPr>
          <a:xfrm>
            <a:off x="1270000" y="1750838"/>
            <a:ext cx="10464800" cy="2568924"/>
          </a:xfrm>
          <a:prstGeom prst="rect">
            <a:avLst/>
          </a:prstGeom>
        </p:spPr>
        <p:txBody>
          <a:bodyPr/>
          <a:lstStyle/>
          <a:p>
            <a:pPr algn="l">
              <a:defRPr sz="6400"/>
            </a:pPr>
            <a:r>
              <a:t>Radical Claim:</a:t>
            </a:r>
          </a:p>
          <a:p>
            <a:pPr algn="l">
              <a:spcBef>
                <a:spcPts val="2000"/>
              </a:spcBef>
              <a:defRPr sz="64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Functions are Objects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ODING DEMOS…"/>
          <p:cNvSpPr txBox="1"/>
          <p:nvPr/>
        </p:nvSpPr>
        <p:spPr>
          <a:xfrm>
            <a:off x="4031257" y="4032249"/>
            <a:ext cx="4942286" cy="168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CODING DEMOS</a:t>
            </a:r>
          </a:p>
          <a:p>
            <a:pPr>
              <a:defRPr sz="61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[Python Tutor]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Function References (Part 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Function References (Part 1)</a:t>
            </a:r>
          </a:p>
        </p:txBody>
      </p:sp>
      <p:sp>
        <p:nvSpPr>
          <p:cNvPr id="435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Outline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functions as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s</a:t>
            </a:r>
            <a:r>
              <a:rPr dirty="0"/>
              <a:t>ort</a:t>
            </a:r>
            <a:endParaRPr lang="en-US" dirty="0"/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lambda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38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935613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“Baker”),</a:t>
            </a:r>
            <a:br/>
            <a:r>
              <a:t>    (“Alice”, “Clark”),</a:t>
            </a:r>
            <a:br/>
            <a:r>
              <a:t>    (“Bob”, “Adams”),</a:t>
            </a:r>
            <a:br/>
            <a:r>
              <a:t>]</a:t>
            </a:r>
            <a:br/>
            <a:endParaRPr/>
          </a:p>
        </p:txBody>
      </p:sp>
      <p:graphicFrame>
        <p:nvGraphicFramePr>
          <p:cNvPr id="439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42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8611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Catherine</a:t>
            </a:r>
            <a:r>
              <a:t>”, “Baker”),</a:t>
            </a:r>
            <a:br/>
            <a:r>
              <a:t>    (“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Alice</a:t>
            </a:r>
            <a:r>
              <a:t>”, “Clark”),</a:t>
            </a:r>
            <a:br/>
            <a:r>
              <a:t>    (“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Bob</a:t>
            </a:r>
            <a:r>
              <a:t>”, “Adams”),</a:t>
            </a:r>
            <a:br/>
            <a:r>
              <a:t>]</a:t>
            </a:r>
            <a:br/>
            <a:endParaRPr/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.sort()</a:t>
            </a:r>
          </a:p>
        </p:txBody>
      </p:sp>
      <p:graphicFrame>
        <p:nvGraphicFramePr>
          <p:cNvPr id="443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4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45" name="Table"/>
          <p:cNvGraphicFramePr/>
          <p:nvPr/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6" name="sorting tuples is done…"/>
          <p:cNvSpPr txBox="1"/>
          <p:nvPr/>
        </p:nvSpPr>
        <p:spPr>
          <a:xfrm>
            <a:off x="1747515" y="6534149"/>
            <a:ext cx="352618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sorting tuples is done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on first element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(ties go to 2nd element)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49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748536" cy="5003057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“Baker”),</a:t>
            </a:r>
            <a:br/>
            <a:r>
              <a:t>    (“Alice”, “Clark”),</a:t>
            </a:r>
            <a:br/>
            <a:r>
              <a:t>    (“Bob”, “Adams”),</a:t>
            </a:r>
            <a:br/>
            <a:r>
              <a:t>]</a:t>
            </a:r>
            <a:br/>
            <a:endParaRPr/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.sort()</a:t>
            </a:r>
          </a:p>
        </p:txBody>
      </p:sp>
      <p:graphicFrame>
        <p:nvGraphicFramePr>
          <p:cNvPr id="450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1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52" name="Table"/>
          <p:cNvGraphicFramePr/>
          <p:nvPr/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3" name="what if we want to…"/>
          <p:cNvSpPr txBox="1"/>
          <p:nvPr/>
        </p:nvSpPr>
        <p:spPr>
          <a:xfrm>
            <a:off x="1748110" y="6711950"/>
            <a:ext cx="35249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what if we want to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sort by the last name?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56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988497" cy="5003057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“Baker”),</a:t>
            </a:r>
            <a:br/>
            <a:r>
              <a:t>    (“Alice”, “Clark”),</a:t>
            </a:r>
            <a:br/>
            <a:r>
              <a:t>    (“Bob”, “Adams”),</a:t>
            </a:r>
            <a:br/>
            <a:r>
              <a:t>]</a:t>
            </a:r>
            <a:br/>
            <a:endParaRPr/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.sort()</a:t>
            </a:r>
          </a:p>
        </p:txBody>
      </p:sp>
      <p:graphicFrame>
        <p:nvGraphicFramePr>
          <p:cNvPr id="457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8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59" name="Table"/>
          <p:cNvGraphicFramePr/>
          <p:nvPr/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0" name="what if we want to…"/>
          <p:cNvSpPr txBox="1"/>
          <p:nvPr/>
        </p:nvSpPr>
        <p:spPr>
          <a:xfrm>
            <a:off x="1748110" y="6711950"/>
            <a:ext cx="35249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what if we want to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sort by the last name?</a:t>
            </a:r>
          </a:p>
        </p:txBody>
      </p:sp>
      <p:sp>
        <p:nvSpPr>
          <p:cNvPr id="461" name="or by the length of the name?"/>
          <p:cNvSpPr txBox="1"/>
          <p:nvPr/>
        </p:nvSpPr>
        <p:spPr>
          <a:xfrm>
            <a:off x="1173336" y="7905749"/>
            <a:ext cx="467454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or by the length of the name?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64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741194" cy="727184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Baker</a:t>
            </a:r>
            <a:r>
              <a:t>”),</a:t>
            </a:r>
            <a:br/>
            <a:r>
              <a:t>    (“Alice”,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Clark</a:t>
            </a:r>
            <a:r>
              <a:t>”),</a:t>
            </a:r>
            <a:br/>
            <a:r>
              <a:t>    (“Bob”,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Adams</a:t>
            </a:r>
            <a:r>
              <a:t>”),</a:t>
            </a:r>
            <a:br/>
            <a:r>
              <a:t>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</a:t>
            </a:r>
            <a:r>
              <a:rPr b="1"/>
              <a:t>extract</a:t>
            </a:r>
            <a:r>
              <a:t>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</a:t>
            </a:r>
            <a:r>
              <a:t>):</a:t>
            </a:r>
            <a:br/>
            <a:r>
              <a:t>    return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name_tuple[1]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names.sort(key=</a:t>
            </a:r>
            <a:r>
              <a:rPr b="1"/>
              <a:t>extract</a:t>
            </a:r>
            <a:r>
              <a:t>)</a:t>
            </a:r>
          </a:p>
        </p:txBody>
      </p:sp>
      <p:graphicFrame>
        <p:nvGraphicFramePr>
          <p:cNvPr id="465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6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69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741194" cy="727184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Baker</a:t>
            </a:r>
            <a:r>
              <a:t>”),</a:t>
            </a:r>
            <a:br/>
            <a:r>
              <a:t>    (“Alice”,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Clark</a:t>
            </a:r>
            <a:r>
              <a:t>”),</a:t>
            </a:r>
            <a:br/>
            <a:r>
              <a:t>    (“Bob”,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Adams</a:t>
            </a:r>
            <a:r>
              <a:t>”),</a:t>
            </a:r>
            <a:br/>
            <a:r>
              <a:t>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</a:t>
            </a:r>
            <a:r>
              <a:rPr b="1"/>
              <a:t>extract</a:t>
            </a:r>
            <a:r>
              <a:t>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</a:t>
            </a:r>
            <a:r>
              <a:t>):</a:t>
            </a:r>
            <a:br/>
            <a:r>
              <a:t>    return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name_tuple[1]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names.sort(key=</a:t>
            </a:r>
            <a:r>
              <a:rPr b="1"/>
              <a:t>extract</a:t>
            </a:r>
            <a:r>
              <a:t>)</a:t>
            </a:r>
          </a:p>
        </p:txBody>
      </p:sp>
      <p:graphicFrame>
        <p:nvGraphicFramePr>
          <p:cNvPr id="470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1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72" name="Table"/>
          <p:cNvGraphicFramePr/>
          <p:nvPr/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75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6138119" cy="727184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Baker</a:t>
            </a:r>
            <a:r>
              <a:t>”),</a:t>
            </a:r>
            <a:br/>
            <a:r>
              <a:t>    (“Alice”,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Clark</a:t>
            </a:r>
            <a:r>
              <a:t>”),</a:t>
            </a:r>
            <a:br/>
            <a:r>
              <a:t>    (“Bob”,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Adams</a:t>
            </a:r>
            <a:r>
              <a:t>”),</a:t>
            </a:r>
            <a:br/>
            <a:r>
              <a:t>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</a:t>
            </a:r>
            <a:r>
              <a:rPr b="1"/>
              <a:t>extract</a:t>
            </a:r>
            <a:r>
              <a:t>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</a:t>
            </a:r>
            <a:r>
              <a:t>):</a:t>
            </a:r>
            <a:br/>
            <a:r>
              <a:t>    return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len(name_tuple[0])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names.sort(key=</a:t>
            </a:r>
            <a:r>
              <a:rPr b="1"/>
              <a:t>extract</a:t>
            </a:r>
            <a:r>
              <a:t>)</a:t>
            </a:r>
          </a:p>
        </p:txBody>
      </p:sp>
      <p:graphicFrame>
        <p:nvGraphicFramePr>
          <p:cNvPr id="476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7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80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6138119" cy="727184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Baker</a:t>
            </a:r>
            <a:r>
              <a:t>”),</a:t>
            </a:r>
            <a:br/>
            <a:r>
              <a:t>    (“Alice”,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Clark</a:t>
            </a:r>
            <a:r>
              <a:t>”),</a:t>
            </a:r>
            <a:br/>
            <a:r>
              <a:t>    (“Bob”,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Adams</a:t>
            </a:r>
            <a:r>
              <a:t>”),</a:t>
            </a:r>
            <a:br/>
            <a:r>
              <a:t>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</a:t>
            </a:r>
            <a:r>
              <a:rPr b="1"/>
              <a:t>extract</a:t>
            </a:r>
            <a:r>
              <a:t>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</a:t>
            </a:r>
            <a:r>
              <a:t>):</a:t>
            </a:r>
            <a:br/>
            <a:r>
              <a:t>    return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len(name_tuple[0])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names.sort(key=</a:t>
            </a:r>
            <a:r>
              <a:rPr b="1"/>
              <a:t>extract</a:t>
            </a:r>
            <a:r>
              <a:t>)</a:t>
            </a:r>
          </a:p>
        </p:txBody>
      </p:sp>
      <p:graphicFrame>
        <p:nvGraphicFramePr>
          <p:cNvPr id="481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2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83" name="Table"/>
          <p:cNvGraphicFramePr/>
          <p:nvPr/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adical Claim:…"/>
          <p:cNvSpPr txBox="1">
            <a:spLocks noGrp="1"/>
          </p:cNvSpPr>
          <p:nvPr>
            <p:ph type="subTitle" sz="half" idx="1"/>
          </p:nvPr>
        </p:nvSpPr>
        <p:spPr>
          <a:xfrm>
            <a:off x="1270000" y="1750838"/>
            <a:ext cx="10464800" cy="2568924"/>
          </a:xfrm>
          <a:prstGeom prst="rect">
            <a:avLst/>
          </a:prstGeom>
        </p:spPr>
        <p:txBody>
          <a:bodyPr/>
          <a:lstStyle/>
          <a:p>
            <a:pPr algn="l">
              <a:defRPr sz="6400"/>
            </a:pPr>
            <a:r>
              <a:t>Radical Claim:</a:t>
            </a:r>
          </a:p>
          <a:p>
            <a:pPr algn="l">
              <a:spcBef>
                <a:spcPts val="2000"/>
              </a:spcBef>
              <a:defRPr sz="64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Functions are Objects</a:t>
            </a:r>
          </a:p>
        </p:txBody>
      </p:sp>
      <p:sp>
        <p:nvSpPr>
          <p:cNvPr id="129" name="implications:…"/>
          <p:cNvSpPr txBox="1"/>
          <p:nvPr/>
        </p:nvSpPr>
        <p:spPr>
          <a:xfrm>
            <a:off x="2588920" y="5198720"/>
            <a:ext cx="7910960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implications: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variables can reference functions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lists/dicts can reference functions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we can pass function references to other functions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we can pass lists of function references to other functions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...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ODING DEMOS…"/>
          <p:cNvSpPr txBox="1"/>
          <p:nvPr/>
        </p:nvSpPr>
        <p:spPr>
          <a:xfrm>
            <a:off x="3536844" y="3986813"/>
            <a:ext cx="5931112" cy="1779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rPr dirty="0"/>
              <a:t>CODING DEMOS</a:t>
            </a:r>
          </a:p>
          <a:p>
            <a:pPr>
              <a:defRPr sz="61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[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r>
              <a:rPr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4449633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Function References (Part 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Function References (Part 1)</a:t>
            </a:r>
          </a:p>
        </p:txBody>
      </p:sp>
      <p:sp>
        <p:nvSpPr>
          <p:cNvPr id="435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Outline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functions as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dirty="0">
                <a:solidFill>
                  <a:schemeClr val="tx1"/>
                </a:solidFill>
              </a:rPr>
              <a:t>ort</a:t>
            </a:r>
            <a:endParaRPr lang="en-US" dirty="0">
              <a:solidFill>
                <a:schemeClr val="tx1"/>
              </a:solidFill>
            </a:endParaRP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lambda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118440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Example: Sorting Names"/>
          <p:cNvSpPr txBox="1">
            <a:spLocks noGrp="1"/>
          </p:cNvSpPr>
          <p:nvPr>
            <p:ph type="title"/>
          </p:nvPr>
        </p:nvSpPr>
        <p:spPr>
          <a:xfrm>
            <a:off x="671033" y="564416"/>
            <a:ext cx="12333767" cy="9023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4800"/>
            </a:lvl1pPr>
          </a:lstStyle>
          <a:p>
            <a:r>
              <a:rPr dirty="0"/>
              <a:t>Example: Sorting </a:t>
            </a:r>
            <a:r>
              <a:rPr lang="en-US" dirty="0"/>
              <a:t>Dictionary by keys using lambdas</a:t>
            </a:r>
            <a:endParaRPr dirty="0"/>
          </a:p>
        </p:txBody>
      </p:sp>
      <p:sp>
        <p:nvSpPr>
          <p:cNvPr id="480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728025" y="2672418"/>
            <a:ext cx="6138119" cy="727184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buSzTx/>
              <a:buNone/>
            </a:pPr>
            <a:r>
              <a:rPr lang="en-US" i="1" dirty="0"/>
              <a:t>lambda functions are a way to abstract a function reference</a:t>
            </a:r>
          </a:p>
          <a:p>
            <a:pPr marL="0" indent="0">
              <a:buSzTx/>
              <a:buNone/>
            </a:pPr>
            <a:r>
              <a:rPr lang="en-US" b="1" i="1" dirty="0">
                <a:solidFill>
                  <a:srgbClr val="FF0000"/>
                </a:solidFill>
              </a:rPr>
              <a:t>lambda arguments: expression</a:t>
            </a:r>
          </a:p>
          <a:p>
            <a:pPr marL="0" indent="0">
              <a:buSzTx/>
              <a:buNone/>
            </a:pPr>
            <a:r>
              <a:rPr lang="en-US" dirty="0"/>
              <a:t>Dictionary: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b="1" dirty="0"/>
              <a:t>players</a:t>
            </a:r>
            <a:r>
              <a:rPr dirty="0"/>
              <a:t> = </a:t>
            </a:r>
            <a:r>
              <a:rPr lang="en-US" sz="2600" dirty="0">
                <a:sym typeface="Courier"/>
              </a:rPr>
              <a:t>{"bob": 20, "</a:t>
            </a:r>
            <a:r>
              <a:rPr lang="en-US" sz="2600" dirty="0" err="1">
                <a:sym typeface="Courier"/>
              </a:rPr>
              <a:t>alice</a:t>
            </a:r>
            <a:r>
              <a:rPr lang="en-US" sz="2600" dirty="0">
                <a:sym typeface="Courier"/>
              </a:rPr>
              <a:t>": 8, "</a:t>
            </a:r>
            <a:r>
              <a:rPr lang="en-US" sz="2600" dirty="0" err="1">
                <a:sym typeface="Courier"/>
              </a:rPr>
              <a:t>alex</a:t>
            </a:r>
            <a:r>
              <a:rPr lang="en-US" sz="2600" dirty="0">
                <a:sym typeface="Courier"/>
              </a:rPr>
              <a:t>": 9}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600" dirty="0" err="1">
                <a:sym typeface="Courier"/>
              </a:rPr>
              <a:t>dict</a:t>
            </a:r>
            <a:r>
              <a:rPr lang="en-US" sz="2600" dirty="0">
                <a:sym typeface="Courier"/>
              </a:rPr>
              <a:t>(sorted(</a:t>
            </a:r>
            <a:r>
              <a:rPr lang="en-US" sz="2600" dirty="0" err="1">
                <a:sym typeface="Courier"/>
              </a:rPr>
              <a:t>players.items</a:t>
            </a:r>
            <a:r>
              <a:rPr lang="en-US" sz="2600" dirty="0">
                <a:sym typeface="Courier"/>
              </a:rPr>
              <a:t>(), key = lambda item: item[0]))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endParaRPr lang="en-US" sz="2600" dirty="0">
              <a:sym typeface="Courier"/>
            </a:endParaRPr>
          </a:p>
        </p:txBody>
      </p:sp>
      <p:graphicFrame>
        <p:nvGraphicFramePr>
          <p:cNvPr id="481" name="Table"/>
          <p:cNvGraphicFramePr/>
          <p:nvPr>
            <p:extLst>
              <p:ext uri="{D42A27DB-BD31-4B8C-83A1-F6EECF244321}">
                <p14:modId xmlns:p14="http://schemas.microsoft.com/office/powerpoint/2010/main" val="487174354"/>
              </p:ext>
            </p:extLst>
          </p:nvPr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bob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20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ym typeface="Gill Sans"/>
                        </a:rPr>
                        <a:t>alice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8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ym typeface="Gill Sans"/>
                        </a:rPr>
                        <a:t>alex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9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2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83" name="Table"/>
          <p:cNvGraphicFramePr/>
          <p:nvPr>
            <p:extLst>
              <p:ext uri="{D42A27DB-BD31-4B8C-83A1-F6EECF244321}">
                <p14:modId xmlns:p14="http://schemas.microsoft.com/office/powerpoint/2010/main" val="2938194584"/>
              </p:ext>
            </p:extLst>
          </p:nvPr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alex</a:t>
                      </a:r>
                      <a:endParaRPr sz="2200" dirty="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9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alice</a:t>
                      </a:r>
                      <a:endParaRPr sz="2200" dirty="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8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bob</a:t>
                      </a:r>
                      <a:endParaRPr sz="2200" dirty="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20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00637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Example: Sorting Names"/>
          <p:cNvSpPr txBox="1">
            <a:spLocks noGrp="1"/>
          </p:cNvSpPr>
          <p:nvPr>
            <p:ph type="title"/>
          </p:nvPr>
        </p:nvSpPr>
        <p:spPr>
          <a:xfrm>
            <a:off x="755660" y="588541"/>
            <a:ext cx="12057321" cy="9023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4800"/>
            </a:lvl1pPr>
          </a:lstStyle>
          <a:p>
            <a:r>
              <a:rPr lang="en-US" dirty="0"/>
              <a:t>Example: Sorting Dictionary by values using lambdas</a:t>
            </a:r>
            <a:endParaRPr dirty="0"/>
          </a:p>
        </p:txBody>
      </p:sp>
      <p:sp>
        <p:nvSpPr>
          <p:cNvPr id="480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755660" y="2463874"/>
            <a:ext cx="6138119" cy="727184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buSzTx/>
              <a:buNone/>
            </a:pPr>
            <a:r>
              <a:rPr lang="en-US" i="1" dirty="0"/>
              <a:t>lambda functions are a way to abstract a function reference</a:t>
            </a:r>
          </a:p>
          <a:p>
            <a:pPr marL="0" indent="0">
              <a:buSzTx/>
              <a:buNone/>
            </a:pPr>
            <a:r>
              <a:rPr lang="en-US" b="1" i="1" dirty="0">
                <a:solidFill>
                  <a:srgbClr val="FF0000"/>
                </a:solidFill>
              </a:rPr>
              <a:t>lambda arguments: expression</a:t>
            </a:r>
          </a:p>
          <a:p>
            <a:pPr marL="0" indent="0">
              <a:buSzTx/>
              <a:buNone/>
            </a:pPr>
            <a:r>
              <a:rPr lang="en-US" dirty="0"/>
              <a:t>Dictionary: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b="1" dirty="0"/>
              <a:t>players</a:t>
            </a:r>
            <a:r>
              <a:rPr dirty="0"/>
              <a:t> = </a:t>
            </a:r>
            <a:r>
              <a:rPr lang="en-US" sz="2600" dirty="0">
                <a:sym typeface="Courier"/>
              </a:rPr>
              <a:t>{"bob": 20, "</a:t>
            </a:r>
            <a:r>
              <a:rPr lang="en-US" sz="2600" dirty="0" err="1">
                <a:sym typeface="Courier"/>
              </a:rPr>
              <a:t>alice</a:t>
            </a:r>
            <a:r>
              <a:rPr lang="en-US" sz="2600" dirty="0">
                <a:sym typeface="Courier"/>
              </a:rPr>
              <a:t>": 8, "</a:t>
            </a:r>
            <a:r>
              <a:rPr lang="en-US" sz="2600" dirty="0" err="1">
                <a:sym typeface="Courier"/>
              </a:rPr>
              <a:t>alex</a:t>
            </a:r>
            <a:r>
              <a:rPr lang="en-US" sz="2600" dirty="0">
                <a:sym typeface="Courier"/>
              </a:rPr>
              <a:t>": 9}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600" dirty="0" err="1">
                <a:sym typeface="Courier"/>
              </a:rPr>
              <a:t>dict</a:t>
            </a:r>
            <a:r>
              <a:rPr lang="en-US" sz="2600" dirty="0">
                <a:sym typeface="Courier"/>
              </a:rPr>
              <a:t>(sorted(</a:t>
            </a:r>
            <a:r>
              <a:rPr lang="en-US" sz="2600" dirty="0" err="1">
                <a:sym typeface="Courier"/>
              </a:rPr>
              <a:t>players.items</a:t>
            </a:r>
            <a:r>
              <a:rPr lang="en-US" sz="2600" dirty="0">
                <a:sym typeface="Courier"/>
              </a:rPr>
              <a:t>(), key = lambda item: item[1]))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endParaRPr lang="en-US" sz="2600" dirty="0">
              <a:sym typeface="Courier"/>
            </a:endParaRPr>
          </a:p>
        </p:txBody>
      </p:sp>
      <p:graphicFrame>
        <p:nvGraphicFramePr>
          <p:cNvPr id="481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bob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20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ym typeface="Gill Sans"/>
                        </a:rPr>
                        <a:t>alice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8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ym typeface="Gill Sans"/>
                        </a:rPr>
                        <a:t>alex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9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2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83" name="Table"/>
          <p:cNvGraphicFramePr/>
          <p:nvPr>
            <p:extLst>
              <p:ext uri="{D42A27DB-BD31-4B8C-83A1-F6EECF244321}">
                <p14:modId xmlns:p14="http://schemas.microsoft.com/office/powerpoint/2010/main" val="4194601449"/>
              </p:ext>
            </p:extLst>
          </p:nvPr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olidFill>
                            <a:schemeClr val="tx1"/>
                          </a:solidFill>
                          <a:sym typeface="Gill Sans"/>
                        </a:rPr>
                        <a:t>alice</a:t>
                      </a:r>
                      <a:endParaRPr sz="2200" dirty="0">
                        <a:solidFill>
                          <a:schemeClr val="tx1"/>
                        </a:solidFill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8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olidFill>
                            <a:schemeClr val="tx1"/>
                          </a:solidFill>
                          <a:sym typeface="Gill Sans"/>
                        </a:rPr>
                        <a:t>alex</a:t>
                      </a:r>
                      <a:endParaRPr sz="2200" dirty="0">
                        <a:solidFill>
                          <a:schemeClr val="tx1"/>
                        </a:solidFill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9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sym typeface="Gill Sans"/>
                        </a:rPr>
                        <a:t>bob</a:t>
                      </a:r>
                      <a:endParaRPr sz="2200" dirty="0">
                        <a:solidFill>
                          <a:schemeClr val="tx1"/>
                        </a:solidFill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20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02349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unction References (Part 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Function References (Part 1)</a:t>
            </a:r>
          </a:p>
        </p:txBody>
      </p:sp>
      <p:sp>
        <p:nvSpPr>
          <p:cNvPr id="132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Outline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functions as objects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s</a:t>
            </a:r>
            <a:r>
              <a:rPr dirty="0"/>
              <a:t>ort</a:t>
            </a:r>
            <a:endParaRPr lang="en-US" dirty="0"/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lambda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135" name="your notes should probably include this example, with an explanation of what each of the 5 steps do!…"/>
          <p:cNvSpPr/>
          <p:nvPr/>
        </p:nvSpPr>
        <p:spPr>
          <a:xfrm>
            <a:off x="6188298" y="1515740"/>
            <a:ext cx="6380759" cy="263272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01600" algn="l">
              <a:defRPr sz="3200" b="0">
                <a:solidFill>
                  <a:srgbClr val="FFFFFF"/>
                </a:solidFill>
              </a:defRPr>
            </a:pPr>
            <a:r>
              <a:t>your notes should probably include this example, with an explanation of what each of the 5 steps do!</a:t>
            </a:r>
          </a:p>
          <a:p>
            <a:pPr indent="101600" algn="l">
              <a:defRPr sz="3200" b="0">
                <a:solidFill>
                  <a:srgbClr val="FFFFFF"/>
                </a:solidFill>
              </a:defRPr>
            </a:pPr>
            <a:endParaRPr/>
          </a:p>
          <a:p>
            <a:pPr indent="101600" algn="l">
              <a:defRPr sz="3200" b="0" i="1">
                <a:solidFill>
                  <a:srgbClr val="FFFFFF"/>
                </a:solidFill>
              </a:defRPr>
            </a:pPr>
            <a:r>
              <a:t>which line of code is most novel for us?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138" name="Arrow"/>
          <p:cNvSpPr/>
          <p:nvPr/>
        </p:nvSpPr>
        <p:spPr>
          <a:xfrm>
            <a:off x="508000" y="5334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9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40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41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42" name="Line"/>
          <p:cNvSpPr/>
          <p:nvPr/>
        </p:nvSpPr>
        <p:spPr>
          <a:xfrm flipV="1">
            <a:off x="9613900" y="5753099"/>
            <a:ext cx="0" cy="3621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45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46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47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148" name="Arrow"/>
          <p:cNvSpPr/>
          <p:nvPr/>
        </p:nvSpPr>
        <p:spPr>
          <a:xfrm>
            <a:off x="508000" y="762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9" name="Explanation: x should reference a new list object"/>
          <p:cNvSpPr txBox="1"/>
          <p:nvPr/>
        </p:nvSpPr>
        <p:spPr>
          <a:xfrm>
            <a:off x="5369371" y="596230"/>
            <a:ext cx="654337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x should reference a new list object</a:t>
            </a:r>
          </a:p>
        </p:txBody>
      </p:sp>
      <p:sp>
        <p:nvSpPr>
          <p:cNvPr id="150" name="x"/>
          <p:cNvSpPr txBox="1"/>
          <p:nvPr/>
        </p:nvSpPr>
        <p:spPr>
          <a:xfrm>
            <a:off x="6610034" y="66674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151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2" name="Line"/>
          <p:cNvSpPr/>
          <p:nvPr/>
        </p:nvSpPr>
        <p:spPr>
          <a:xfrm flipV="1">
            <a:off x="9613900" y="5753099"/>
            <a:ext cx="0" cy="3621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3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54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55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157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60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61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62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163" name="Arrow"/>
          <p:cNvSpPr/>
          <p:nvPr/>
        </p:nvSpPr>
        <p:spPr>
          <a:xfrm>
            <a:off x="508000" y="1016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4" name="Explanation: x should reference a new list object"/>
          <p:cNvSpPr txBox="1"/>
          <p:nvPr/>
        </p:nvSpPr>
        <p:spPr>
          <a:xfrm>
            <a:off x="5369371" y="596230"/>
            <a:ext cx="654337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x should reference a new list object</a:t>
            </a:r>
          </a:p>
        </p:txBody>
      </p:sp>
      <p:sp>
        <p:nvSpPr>
          <p:cNvPr id="165" name="x"/>
          <p:cNvSpPr txBox="1"/>
          <p:nvPr/>
        </p:nvSpPr>
        <p:spPr>
          <a:xfrm>
            <a:off x="6610034" y="66674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166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7" name="Line"/>
          <p:cNvSpPr/>
          <p:nvPr/>
        </p:nvSpPr>
        <p:spPr>
          <a:xfrm flipV="1">
            <a:off x="9613900" y="5753099"/>
            <a:ext cx="0" cy="3621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8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69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70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172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75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76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77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178" name="Arrow"/>
          <p:cNvSpPr/>
          <p:nvPr/>
        </p:nvSpPr>
        <p:spPr>
          <a:xfrm>
            <a:off x="508000" y="13589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9" name="Explanation: x should reference a new list object"/>
          <p:cNvSpPr txBox="1"/>
          <p:nvPr/>
        </p:nvSpPr>
        <p:spPr>
          <a:xfrm>
            <a:off x="5369371" y="596230"/>
            <a:ext cx="654337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x should reference a new list object</a:t>
            </a:r>
          </a:p>
        </p:txBody>
      </p:sp>
      <p:sp>
        <p:nvSpPr>
          <p:cNvPr id="180" name="Explanation: y should reference whatever x references"/>
          <p:cNvSpPr txBox="1"/>
          <p:nvPr/>
        </p:nvSpPr>
        <p:spPr>
          <a:xfrm>
            <a:off x="5369371" y="1104230"/>
            <a:ext cx="725656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y should reference whatever x references</a:t>
            </a:r>
          </a:p>
        </p:txBody>
      </p:sp>
      <p:sp>
        <p:nvSpPr>
          <p:cNvPr id="181" name="x"/>
          <p:cNvSpPr txBox="1"/>
          <p:nvPr/>
        </p:nvSpPr>
        <p:spPr>
          <a:xfrm>
            <a:off x="6610034" y="66674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182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3" name="y"/>
          <p:cNvSpPr txBox="1"/>
          <p:nvPr/>
        </p:nvSpPr>
        <p:spPr>
          <a:xfrm>
            <a:off x="6614946" y="71754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184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5" name="Line"/>
          <p:cNvSpPr/>
          <p:nvPr/>
        </p:nvSpPr>
        <p:spPr>
          <a:xfrm flipV="1">
            <a:off x="9613900" y="5753099"/>
            <a:ext cx="0" cy="3621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6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87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88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191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92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1601</Words>
  <Application>Microsoft Macintosh PowerPoint</Application>
  <PresentationFormat>Custom</PresentationFormat>
  <Paragraphs>470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Courier</vt:lpstr>
      <vt:lpstr>Gill Sans</vt:lpstr>
      <vt:lpstr>Gill Sans Light</vt:lpstr>
      <vt:lpstr>Gill Sans SemiBold</vt:lpstr>
      <vt:lpstr>Menlo</vt:lpstr>
      <vt:lpstr>White</vt:lpstr>
      <vt:lpstr>[220 / 319] Functions as Objects</vt:lpstr>
      <vt:lpstr>PowerPoint Presentation</vt:lpstr>
      <vt:lpstr>PowerPoint Presentation</vt:lpstr>
      <vt:lpstr>Function References (Part 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 References (Part 1)</vt:lpstr>
      <vt:lpstr>Example: Sorting Names</vt:lpstr>
      <vt:lpstr>Example: Sorting Names</vt:lpstr>
      <vt:lpstr>Example: Sorting Names</vt:lpstr>
      <vt:lpstr>Example: Sorting Names</vt:lpstr>
      <vt:lpstr>Example: Sorting Names</vt:lpstr>
      <vt:lpstr>Example: Sorting Names</vt:lpstr>
      <vt:lpstr>Example: Sorting Names</vt:lpstr>
      <vt:lpstr>Example: Sorting Names</vt:lpstr>
      <vt:lpstr>PowerPoint Presentation</vt:lpstr>
      <vt:lpstr>Function References (Part 1)</vt:lpstr>
      <vt:lpstr>Example: Sorting Dictionary by keys using lambdas</vt:lpstr>
      <vt:lpstr>Example: Sorting Dictionary by values using lambdas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Advanced Functions</dc:title>
  <cp:lastModifiedBy>MEENA SYAMKUMAR</cp:lastModifiedBy>
  <cp:revision>11</cp:revision>
  <dcterms:modified xsi:type="dcterms:W3CDTF">2021-03-18T17:58:59Z</dcterms:modified>
</cp:coreProperties>
</file>