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sldIdLst>
    <p:sldId id="326" r:id="rId2"/>
    <p:sldId id="332" r:id="rId3"/>
    <p:sldId id="33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329" r:id="rId19"/>
    <p:sldId id="273" r:id="rId20"/>
    <p:sldId id="274" r:id="rId21"/>
    <p:sldId id="275" r:id="rId22"/>
    <p:sldId id="276" r:id="rId23"/>
    <p:sldId id="277" r:id="rId24"/>
    <p:sldId id="278" r:id="rId25"/>
    <p:sldId id="334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31" r:id="rId38"/>
    <p:sldId id="290" r:id="rId39"/>
    <p:sldId id="291" r:id="rId40"/>
    <p:sldId id="292" r:id="rId41"/>
    <p:sldId id="293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 varScale="1">
        <p:scale>
          <a:sx n="61" d="100"/>
          <a:sy n="61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tif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7" Type="http://schemas.openxmlformats.org/officeDocument/2006/relationships/hyperlink" Target="https://www.sqlite.org/mostdeployed.html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tif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3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</a:t>
            </a:r>
            <a:r>
              <a:rPr lang="en-US" dirty="0"/>
              <a:t>Database 1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b="1" dirty="0"/>
              <a:t>Meena </a:t>
            </a:r>
            <a:r>
              <a:rPr lang="en-US" altLang="en-US" b="1" dirty="0" err="1"/>
              <a:t>Syamkumar</a:t>
            </a:r>
            <a:endParaRPr lang="en-US" altLang="en-US" b="1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Andy </a:t>
            </a:r>
            <a:r>
              <a:rPr lang="en-US" altLang="en-US" b="1" dirty="0" err="1"/>
              <a:t>Kuemmel</a:t>
            </a:r>
            <a:endParaRPr lang="en-US" altLang="en-US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haracteristics…"/>
          <p:cNvSpPr txBox="1">
            <a:spLocks noGrp="1"/>
          </p:cNvSpPr>
          <p:nvPr>
            <p:ph type="body" sz="quarter" idx="1"/>
          </p:nvPr>
        </p:nvSpPr>
        <p:spPr>
          <a:xfrm>
            <a:off x="698500" y="6924575"/>
            <a:ext cx="5342980" cy="226333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600" b="1"/>
            </a:pPr>
            <a:r>
              <a:rPr dirty="0"/>
              <a:t>Characteristics</a:t>
            </a:r>
          </a:p>
          <a:p>
            <a:pPr marL="634999" indent="-444499">
              <a:spcBef>
                <a:spcPts val="0"/>
              </a:spcBef>
              <a:defRPr sz="2600"/>
            </a:pPr>
            <a:r>
              <a:rPr dirty="0"/>
              <a:t>one table</a:t>
            </a:r>
          </a:p>
          <a:p>
            <a:pPr marL="634999" indent="-444499">
              <a:spcBef>
                <a:spcPts val="0"/>
              </a:spcBef>
              <a:defRPr sz="2600"/>
            </a:pPr>
            <a:r>
              <a:rPr dirty="0"/>
              <a:t>columns </a:t>
            </a:r>
            <a:r>
              <a:rPr i="1" dirty="0"/>
              <a:t>sometimes</a:t>
            </a:r>
            <a:r>
              <a:rPr dirty="0"/>
              <a:t> named</a:t>
            </a:r>
          </a:p>
          <a:p>
            <a:pPr marL="634999" indent="-444499">
              <a:spcBef>
                <a:spcPts val="0"/>
              </a:spcBef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everything is a string</a:t>
            </a:r>
          </a:p>
        </p:txBody>
      </p:sp>
      <p:sp>
        <p:nvSpPr>
          <p:cNvPr id="180" name="Line"/>
          <p:cNvSpPr/>
          <p:nvPr/>
        </p:nvSpPr>
        <p:spPr>
          <a:xfrm flipV="1">
            <a:off x="6502400" y="236065"/>
            <a:ext cx="0" cy="9094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CSV"/>
          <p:cNvSpPr txBox="1"/>
          <p:nvPr/>
        </p:nvSpPr>
        <p:spPr>
          <a:xfrm>
            <a:off x="2565648" y="234950"/>
            <a:ext cx="119330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CSV</a:t>
            </a:r>
          </a:p>
        </p:txBody>
      </p:sp>
      <p:sp>
        <p:nvSpPr>
          <p:cNvPr id="182" name="SQL Database"/>
          <p:cNvSpPr txBox="1"/>
          <p:nvPr/>
        </p:nvSpPr>
        <p:spPr>
          <a:xfrm>
            <a:off x="8100913" y="234950"/>
            <a:ext cx="363557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SQL Database</a:t>
            </a:r>
          </a:p>
        </p:txBody>
      </p:sp>
      <p:graphicFrame>
        <p:nvGraphicFramePr>
          <p:cNvPr id="183" name="Table"/>
          <p:cNvGraphicFramePr/>
          <p:nvPr>
            <p:extLst>
              <p:ext uri="{D42A27DB-BD31-4B8C-83A1-F6EECF244321}">
                <p14:modId xmlns:p14="http://schemas.microsoft.com/office/powerpoint/2010/main" val="656873806"/>
              </p:ext>
            </p:extLst>
          </p:nvPr>
        </p:nvGraphicFramePr>
        <p:xfrm>
          <a:off x="698501" y="1780541"/>
          <a:ext cx="5041203" cy="34950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25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4" name="Table"/>
          <p:cNvGraphicFramePr/>
          <p:nvPr>
            <p:extLst>
              <p:ext uri="{D42A27DB-BD31-4B8C-83A1-F6EECF244321}">
                <p14:modId xmlns:p14="http://schemas.microsoft.com/office/powerpoint/2010/main" val="141526443"/>
              </p:ext>
            </p:extLst>
          </p:nvPr>
        </p:nvGraphicFramePr>
        <p:xfrm>
          <a:off x="6855994" y="1653541"/>
          <a:ext cx="2186577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5" name="Table"/>
          <p:cNvGraphicFramePr/>
          <p:nvPr>
            <p:extLst>
              <p:ext uri="{D42A27DB-BD31-4B8C-83A1-F6EECF244321}">
                <p14:modId xmlns:p14="http://schemas.microsoft.com/office/powerpoint/2010/main" val="1741149984"/>
              </p:ext>
            </p:extLst>
          </p:nvPr>
        </p:nvGraphicFramePr>
        <p:xfrm>
          <a:off x="10015105" y="1488441"/>
          <a:ext cx="2726291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7" name="Characteristics…"/>
          <p:cNvSpPr txBox="1"/>
          <p:nvPr/>
        </p:nvSpPr>
        <p:spPr>
          <a:xfrm>
            <a:off x="7048500" y="7229375"/>
            <a:ext cx="5740400" cy="226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600"/>
            </a:pPr>
            <a:r>
              <a:rPr dirty="0"/>
              <a:t>Characteristics</a:t>
            </a:r>
          </a:p>
          <a:p>
            <a:pPr marL="634999" indent="-444499" algn="l">
              <a:buSzPct val="145000"/>
              <a:buChar char="•"/>
              <a:defRPr sz="2600" b="0"/>
            </a:pPr>
            <a:r>
              <a:rPr dirty="0"/>
              <a:t>collection of tables, each named</a:t>
            </a:r>
          </a:p>
          <a:p>
            <a:pPr marL="634999" indent="-444499" algn="l">
              <a:buSzPct val="145000"/>
              <a:buChar char="•"/>
              <a:defRPr sz="2600" b="0"/>
            </a:pPr>
            <a:r>
              <a:rPr dirty="0"/>
              <a:t>columns </a:t>
            </a:r>
            <a:r>
              <a:rPr i="1" dirty="0"/>
              <a:t>always</a:t>
            </a:r>
            <a:r>
              <a:rPr dirty="0"/>
              <a:t> named</a:t>
            </a:r>
          </a:p>
          <a:p>
            <a:pPr marL="634999" indent="-444499" algn="l">
              <a:buSzPct val="145000"/>
              <a:buChar char="•"/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types per column (enforced)</a:t>
            </a:r>
          </a:p>
        </p:txBody>
      </p:sp>
      <p:sp>
        <p:nvSpPr>
          <p:cNvPr id="189" name="capitals"/>
          <p:cNvSpPr txBox="1"/>
          <p:nvPr/>
        </p:nvSpPr>
        <p:spPr>
          <a:xfrm>
            <a:off x="7444371" y="1100079"/>
            <a:ext cx="10934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capitals</a:t>
            </a:r>
          </a:p>
        </p:txBody>
      </p:sp>
      <p:sp>
        <p:nvSpPr>
          <p:cNvPr id="190" name="populations"/>
          <p:cNvSpPr txBox="1"/>
          <p:nvPr/>
        </p:nvSpPr>
        <p:spPr>
          <a:xfrm>
            <a:off x="10583358" y="960379"/>
            <a:ext cx="167055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populations</a:t>
            </a:r>
          </a:p>
        </p:txBody>
      </p:sp>
      <p:sp>
        <p:nvSpPr>
          <p:cNvPr id="195" name="Connection Line"/>
          <p:cNvSpPr/>
          <p:nvPr/>
        </p:nvSpPr>
        <p:spPr>
          <a:xfrm>
            <a:off x="11873030" y="6637525"/>
            <a:ext cx="298790" cy="37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89" h="21600" extrusionOk="0">
                <a:moveTo>
                  <a:pt x="0" y="21600"/>
                </a:moveTo>
                <a:cubicBezTo>
                  <a:pt x="15311" y="18354"/>
                  <a:pt x="21600" y="11154"/>
                  <a:pt x="18868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4" name="no text allowed"/>
          <p:cNvSpPr txBox="1"/>
          <p:nvPr/>
        </p:nvSpPr>
        <p:spPr>
          <a:xfrm>
            <a:off x="9847124" y="6813296"/>
            <a:ext cx="1956929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no text allowed</a:t>
            </a:r>
          </a:p>
        </p:txBody>
      </p:sp>
      <p:graphicFrame>
        <p:nvGraphicFramePr>
          <p:cNvPr id="19" name="Table">
            <a:extLst>
              <a:ext uri="{FF2B5EF4-FFF2-40B4-BE49-F238E27FC236}">
                <a16:creationId xmlns:a16="http://schemas.microsoft.com/office/drawing/2014/main" id="{D3ECCEFC-92BB-46B6-819A-39896D5909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2859534"/>
              </p:ext>
            </p:extLst>
          </p:nvPr>
        </p:nvGraphicFramePr>
        <p:xfrm>
          <a:off x="6731728" y="4345519"/>
          <a:ext cx="3575535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55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County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un_emp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Dane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536416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0.02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counties">
            <a:extLst>
              <a:ext uri="{FF2B5EF4-FFF2-40B4-BE49-F238E27FC236}">
                <a16:creationId xmlns:a16="http://schemas.microsoft.com/office/drawing/2014/main" id="{A6120448-B4CC-4599-ADCD-ED31776DF997}"/>
              </a:ext>
            </a:extLst>
          </p:cNvPr>
          <p:cNvSpPr txBox="1"/>
          <p:nvPr/>
        </p:nvSpPr>
        <p:spPr>
          <a:xfrm>
            <a:off x="8123271" y="3830579"/>
            <a:ext cx="124784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rPr dirty="0"/>
              <a:t>counties</a:t>
            </a:r>
          </a:p>
        </p:txBody>
      </p:sp>
      <p:sp>
        <p:nvSpPr>
          <p:cNvPr id="21" name="areas">
            <a:extLst>
              <a:ext uri="{FF2B5EF4-FFF2-40B4-BE49-F238E27FC236}">
                <a16:creationId xmlns:a16="http://schemas.microsoft.com/office/drawing/2014/main" id="{F788FD2A-06BE-40F5-9333-3E37392B92AC}"/>
              </a:ext>
            </a:extLst>
          </p:cNvPr>
          <p:cNvSpPr txBox="1"/>
          <p:nvPr/>
        </p:nvSpPr>
        <p:spPr>
          <a:xfrm>
            <a:off x="11277436" y="3830579"/>
            <a:ext cx="81465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areas</a:t>
            </a:r>
          </a:p>
        </p:txBody>
      </p:sp>
      <p:graphicFrame>
        <p:nvGraphicFramePr>
          <p:cNvPr id="22" name="Table">
            <a:extLst>
              <a:ext uri="{FF2B5EF4-FFF2-40B4-BE49-F238E27FC236}">
                <a16:creationId xmlns:a16="http://schemas.microsoft.com/office/drawing/2014/main" id="{8AB4DCD3-E53E-458E-866E-B48484AB0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18112"/>
              </p:ext>
            </p:extLst>
          </p:nvPr>
        </p:nvGraphicFramePr>
        <p:xfrm>
          <a:off x="10805548" y="4345519"/>
          <a:ext cx="1884032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198" name="1. More Structure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0578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More Structure</a:t>
            </a:r>
          </a:p>
        </p:txBody>
      </p:sp>
      <p:sp>
        <p:nvSpPr>
          <p:cNvPr id="199" name="Database"/>
          <p:cNvSpPr txBox="1"/>
          <p:nvPr/>
        </p:nvSpPr>
        <p:spPr>
          <a:xfrm>
            <a:off x="1663377" y="3935355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00" name="Table"/>
          <p:cNvGraphicFramePr/>
          <p:nvPr/>
        </p:nvGraphicFramePr>
        <p:xfrm>
          <a:off x="791120" y="4540582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same fields and same…"/>
          <p:cNvSpPr txBox="1"/>
          <p:nvPr/>
        </p:nvSpPr>
        <p:spPr>
          <a:xfrm>
            <a:off x="911795" y="6757306"/>
            <a:ext cx="282461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same fields and same</a:t>
            </a:r>
          </a:p>
          <a:p>
            <a:pPr>
              <a:defRPr b="0"/>
            </a:pPr>
            <a:r>
              <a:t>types in every column</a:t>
            </a:r>
          </a:p>
        </p:txBody>
      </p:sp>
      <p:sp>
        <p:nvSpPr>
          <p:cNvPr id="202" name="CSV"/>
          <p:cNvSpPr txBox="1"/>
          <p:nvPr/>
        </p:nvSpPr>
        <p:spPr>
          <a:xfrm>
            <a:off x="6123706" y="3935355"/>
            <a:ext cx="757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CSV</a:t>
            </a:r>
          </a:p>
        </p:txBody>
      </p:sp>
      <p:sp>
        <p:nvSpPr>
          <p:cNvPr id="203" name="A,B,C…"/>
          <p:cNvSpPr/>
          <p:nvPr/>
        </p:nvSpPr>
        <p:spPr>
          <a:xfrm>
            <a:off x="4976713" y="4546932"/>
            <a:ext cx="3051374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200" b="0"/>
            </a:pPr>
            <a:r>
              <a:t>A,B,C</a:t>
            </a:r>
          </a:p>
          <a:p>
            <a:pPr algn="l">
              <a:defRPr sz="2200" b="0"/>
            </a:pPr>
            <a:r>
              <a:t>string,string,string</a:t>
            </a:r>
          </a:p>
          <a:p>
            <a:pPr algn="l">
              <a:defRPr sz="2200" b="0"/>
            </a:pPr>
            <a:r>
              <a:t>string,string,string</a:t>
            </a:r>
          </a:p>
          <a:p>
            <a:pPr algn="l">
              <a:defRPr sz="2200" b="0"/>
            </a:pPr>
            <a:r>
              <a:t>string,string,string</a:t>
            </a:r>
          </a:p>
          <a:p>
            <a:pPr algn="l">
              <a:defRPr sz="2200" b="0"/>
            </a:pPr>
            <a:r>
              <a:t>string,string,string</a:t>
            </a:r>
          </a:p>
        </p:txBody>
      </p:sp>
      <p:sp>
        <p:nvSpPr>
          <p:cNvPr id="204" name="JSON"/>
          <p:cNvSpPr txBox="1"/>
          <p:nvPr/>
        </p:nvSpPr>
        <p:spPr>
          <a:xfrm>
            <a:off x="9963224" y="3935355"/>
            <a:ext cx="9523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</a:t>
            </a:r>
          </a:p>
        </p:txBody>
      </p:sp>
      <p:sp>
        <p:nvSpPr>
          <p:cNvPr id="205" name="[{&quot;A&quot;:&quot;val&quot;, &quot;B&quot;:10, &quot;C&quot;:3.14},…"/>
          <p:cNvSpPr/>
          <p:nvPr/>
        </p:nvSpPr>
        <p:spPr>
          <a:xfrm>
            <a:off x="8498954" y="4546932"/>
            <a:ext cx="3880892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200" b="0"/>
            </a:pPr>
            <a:r>
              <a:t>[{"A":"val", "B":10, "C":3.14},</a:t>
            </a:r>
          </a:p>
          <a:p>
            <a:pPr algn="l">
              <a:defRPr sz="2200" b="0"/>
            </a:pPr>
            <a:r>
              <a:t>{"A":"val"},</a:t>
            </a:r>
          </a:p>
          <a:p>
            <a:pPr algn="l">
              <a:defRPr sz="2200" b="0"/>
            </a:pPr>
            <a:r>
              <a:t>{"A":"v2", "B": 9, "C":False},</a:t>
            </a:r>
          </a:p>
        </p:txBody>
      </p:sp>
      <p:sp>
        <p:nvSpPr>
          <p:cNvPr id="206" name="everything is a string"/>
          <p:cNvSpPr txBox="1"/>
          <p:nvPr/>
        </p:nvSpPr>
        <p:spPr>
          <a:xfrm>
            <a:off x="5176118" y="6820806"/>
            <a:ext cx="26525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everything is a string</a:t>
            </a:r>
          </a:p>
        </p:txBody>
      </p:sp>
      <p:sp>
        <p:nvSpPr>
          <p:cNvPr id="207" name="types, but…"/>
          <p:cNvSpPr txBox="1"/>
          <p:nvPr/>
        </p:nvSpPr>
        <p:spPr>
          <a:xfrm>
            <a:off x="9640862" y="6820806"/>
            <a:ext cx="15970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types, but…</a:t>
            </a:r>
          </a:p>
        </p:txBody>
      </p:sp>
      <p:sp>
        <p:nvSpPr>
          <p:cNvPr id="208" name="missing values"/>
          <p:cNvSpPr txBox="1"/>
          <p:nvPr/>
        </p:nvSpPr>
        <p:spPr>
          <a:xfrm>
            <a:off x="9524032" y="7328806"/>
            <a:ext cx="18307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missing values</a:t>
            </a:r>
          </a:p>
        </p:txBody>
      </p:sp>
      <p:sp>
        <p:nvSpPr>
          <p:cNvPr id="209" name="types may differ across columns"/>
          <p:cNvSpPr txBox="1"/>
          <p:nvPr/>
        </p:nvSpPr>
        <p:spPr>
          <a:xfrm>
            <a:off x="8422704" y="7836806"/>
            <a:ext cx="4033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types may differ across columns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21" name="1. More Structure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0578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2. Sharing</a:t>
            </a:r>
          </a:p>
        </p:txBody>
      </p:sp>
      <p:sp>
        <p:nvSpPr>
          <p:cNvPr id="222" name="Database"/>
          <p:cNvSpPr txBox="1"/>
          <p:nvPr/>
        </p:nvSpPr>
        <p:spPr>
          <a:xfrm>
            <a:off x="5723656" y="6107055"/>
            <a:ext cx="1557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23" name="Table"/>
          <p:cNvGraphicFramePr/>
          <p:nvPr/>
        </p:nvGraphicFramePr>
        <p:xfrm>
          <a:off x="4851400" y="67122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" name="regular file"/>
          <p:cNvSpPr txBox="1"/>
          <p:nvPr/>
        </p:nvSpPr>
        <p:spPr>
          <a:xfrm>
            <a:off x="5610100" y="31733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25" name="Rectangle"/>
          <p:cNvSpPr/>
          <p:nvPr/>
        </p:nvSpPr>
        <p:spPr>
          <a:xfrm>
            <a:off x="4976713" y="3784932"/>
            <a:ext cx="3051374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6" name="program 1"/>
          <p:cNvSpPr txBox="1"/>
          <p:nvPr/>
        </p:nvSpPr>
        <p:spPr>
          <a:xfrm>
            <a:off x="1299436" y="5810250"/>
            <a:ext cx="1388928" cy="444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program 1</a:t>
            </a:r>
          </a:p>
        </p:txBody>
      </p:sp>
      <p:sp>
        <p:nvSpPr>
          <p:cNvPr id="227" name="program 2"/>
          <p:cNvSpPr txBox="1"/>
          <p:nvPr/>
        </p:nvSpPr>
        <p:spPr>
          <a:xfrm>
            <a:off x="9681436" y="5810250"/>
            <a:ext cx="1388928" cy="444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program 2</a:t>
            </a:r>
          </a:p>
        </p:txBody>
      </p:sp>
      <p:sp>
        <p:nvSpPr>
          <p:cNvPr id="228" name="Line"/>
          <p:cNvSpPr/>
          <p:nvPr/>
        </p:nvSpPr>
        <p:spPr>
          <a:xfrm flipV="1">
            <a:off x="2463800" y="4725293"/>
            <a:ext cx="2362101" cy="9897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9" name="Line"/>
          <p:cNvSpPr/>
          <p:nvPr/>
        </p:nvSpPr>
        <p:spPr>
          <a:xfrm>
            <a:off x="2463799" y="6350000"/>
            <a:ext cx="2164409" cy="8850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0" name="Line"/>
          <p:cNvSpPr/>
          <p:nvPr/>
        </p:nvSpPr>
        <p:spPr>
          <a:xfrm flipH="1" flipV="1">
            <a:off x="8178800" y="4725292"/>
            <a:ext cx="2362101" cy="9897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Line"/>
          <p:cNvSpPr/>
          <p:nvPr/>
        </p:nvSpPr>
        <p:spPr>
          <a:xfrm flipH="1">
            <a:off x="8305799" y="6350000"/>
            <a:ext cx="2164409" cy="8850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yikes!"/>
          <p:cNvSpPr txBox="1"/>
          <p:nvPr/>
        </p:nvSpPr>
        <p:spPr>
          <a:xfrm>
            <a:off x="8470900" y="3784599"/>
            <a:ext cx="990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yikes!</a:t>
            </a:r>
          </a:p>
        </p:txBody>
      </p:sp>
      <p:sp>
        <p:nvSpPr>
          <p:cNvPr id="233" name="this is OK"/>
          <p:cNvSpPr txBox="1"/>
          <p:nvPr/>
        </p:nvSpPr>
        <p:spPr>
          <a:xfrm>
            <a:off x="5693742" y="8969351"/>
            <a:ext cx="1617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rPr dirty="0"/>
              <a:t>this is OK</a:t>
            </a:r>
          </a:p>
        </p:txBody>
      </p:sp>
      <p:sp>
        <p:nvSpPr>
          <p:cNvPr id="234" name="writes"/>
          <p:cNvSpPr txBox="1"/>
          <p:nvPr/>
        </p:nvSpPr>
        <p:spPr>
          <a:xfrm rot="20104314">
            <a:off x="3100687" y="4837361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5" name="writes"/>
          <p:cNvSpPr txBox="1"/>
          <p:nvPr/>
        </p:nvSpPr>
        <p:spPr>
          <a:xfrm rot="1149424">
            <a:off x="3100687" y="6323262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6" name="writes"/>
          <p:cNvSpPr txBox="1"/>
          <p:nvPr/>
        </p:nvSpPr>
        <p:spPr>
          <a:xfrm rot="20211843">
            <a:off x="8535987" y="6519991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7" name="writes"/>
          <p:cNvSpPr txBox="1"/>
          <p:nvPr/>
        </p:nvSpPr>
        <p:spPr>
          <a:xfrm rot="1560342">
            <a:off x="8535987" y="4614991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8" name="yikes!"/>
          <p:cNvSpPr txBox="1"/>
          <p:nvPr/>
        </p:nvSpPr>
        <p:spPr>
          <a:xfrm>
            <a:off x="3517900" y="3784599"/>
            <a:ext cx="990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yikes!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41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19241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</a:pPr>
            <a:r>
              <a:t>2. Sharing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3. Queries</a:t>
            </a:r>
          </a:p>
        </p:txBody>
      </p:sp>
      <p:sp>
        <p:nvSpPr>
          <p:cNvPr id="242" name="Database"/>
          <p:cNvSpPr txBox="1"/>
          <p:nvPr/>
        </p:nvSpPr>
        <p:spPr>
          <a:xfrm>
            <a:off x="8810600" y="6589655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43" name="Table"/>
          <p:cNvGraphicFramePr/>
          <p:nvPr/>
        </p:nvGraphicFramePr>
        <p:xfrm>
          <a:off x="7938343" y="71948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4" name="regular file"/>
          <p:cNvSpPr txBox="1"/>
          <p:nvPr/>
        </p:nvSpPr>
        <p:spPr>
          <a:xfrm>
            <a:off x="2410544" y="67039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45" name="Rectangle"/>
          <p:cNvSpPr/>
          <p:nvPr/>
        </p:nvSpPr>
        <p:spPr>
          <a:xfrm>
            <a:off x="1777156" y="7315531"/>
            <a:ext cx="3051375" cy="186774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6" name="Line"/>
          <p:cNvSpPr/>
          <p:nvPr/>
        </p:nvSpPr>
        <p:spPr>
          <a:xfrm flipV="1">
            <a:off x="4419599" y="5673825"/>
            <a:ext cx="1" cy="1641376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Python code to find…"/>
          <p:cNvSpPr txBox="1"/>
          <p:nvPr/>
        </p:nvSpPr>
        <p:spPr>
          <a:xfrm>
            <a:off x="3001565" y="4521199"/>
            <a:ext cx="329327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code to find</a:t>
            </a:r>
          </a:p>
          <a:p>
            <a:r>
              <a:t>actor who appeared</a:t>
            </a:r>
          </a:p>
          <a:p>
            <a:r>
              <a:t>in most movies</a:t>
            </a:r>
          </a:p>
        </p:txBody>
      </p:sp>
      <p:sp>
        <p:nvSpPr>
          <p:cNvPr id="248" name="Line"/>
          <p:cNvSpPr/>
          <p:nvPr/>
        </p:nvSpPr>
        <p:spPr>
          <a:xfrm>
            <a:off x="9169400" y="4724068"/>
            <a:ext cx="1" cy="172391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which actor appeared…"/>
          <p:cNvSpPr txBox="1"/>
          <p:nvPr/>
        </p:nvSpPr>
        <p:spPr>
          <a:xfrm>
            <a:off x="7132091" y="3766038"/>
            <a:ext cx="35412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which actor appeared</a:t>
            </a:r>
          </a:p>
          <a:p>
            <a:r>
              <a:t>in the most movies?</a:t>
            </a:r>
          </a:p>
        </p:txBody>
      </p:sp>
      <p:sp>
        <p:nvSpPr>
          <p:cNvPr id="250" name="Line"/>
          <p:cNvSpPr/>
          <p:nvPr/>
        </p:nvSpPr>
        <p:spPr>
          <a:xfrm flipV="1">
            <a:off x="10998200" y="5294725"/>
            <a:ext cx="0" cy="1893145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Christopher Lee"/>
          <p:cNvSpPr txBox="1"/>
          <p:nvPr/>
        </p:nvSpPr>
        <p:spPr>
          <a:xfrm>
            <a:off x="9689256" y="4876799"/>
            <a:ext cx="26178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Christopher Lee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54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19241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</a:pPr>
            <a:r>
              <a:t>2. Sharing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3. Queries</a:t>
            </a:r>
          </a:p>
        </p:txBody>
      </p:sp>
      <p:sp>
        <p:nvSpPr>
          <p:cNvPr id="255" name="Database"/>
          <p:cNvSpPr txBox="1"/>
          <p:nvPr/>
        </p:nvSpPr>
        <p:spPr>
          <a:xfrm>
            <a:off x="8810600" y="6589655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56" name="Table"/>
          <p:cNvGraphicFramePr/>
          <p:nvPr/>
        </p:nvGraphicFramePr>
        <p:xfrm>
          <a:off x="7938343" y="71948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7" name="regular file"/>
          <p:cNvSpPr txBox="1"/>
          <p:nvPr/>
        </p:nvSpPr>
        <p:spPr>
          <a:xfrm>
            <a:off x="2410544" y="67039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58" name="Rectangle"/>
          <p:cNvSpPr/>
          <p:nvPr/>
        </p:nvSpPr>
        <p:spPr>
          <a:xfrm>
            <a:off x="1777156" y="7315531"/>
            <a:ext cx="3051375" cy="186774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 flipV="1">
            <a:off x="4419599" y="5686525"/>
            <a:ext cx="1" cy="1641376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Python code to find…"/>
          <p:cNvSpPr txBox="1"/>
          <p:nvPr/>
        </p:nvSpPr>
        <p:spPr>
          <a:xfrm>
            <a:off x="3001565" y="4521199"/>
            <a:ext cx="329327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code to find</a:t>
            </a:r>
          </a:p>
          <a:p>
            <a:r>
              <a:t>actor who appeared</a:t>
            </a:r>
          </a:p>
          <a:p>
            <a:r>
              <a:t>in most movies</a:t>
            </a:r>
          </a:p>
        </p:txBody>
      </p:sp>
      <p:sp>
        <p:nvSpPr>
          <p:cNvPr id="261" name="Line"/>
          <p:cNvSpPr/>
          <p:nvPr/>
        </p:nvSpPr>
        <p:spPr>
          <a:xfrm>
            <a:off x="9169400" y="4724068"/>
            <a:ext cx="1" cy="172391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" name="Line"/>
          <p:cNvSpPr/>
          <p:nvPr/>
        </p:nvSpPr>
        <p:spPr>
          <a:xfrm flipV="1">
            <a:off x="10998200" y="5294725"/>
            <a:ext cx="0" cy="1893145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" name="Christopher Lee"/>
          <p:cNvSpPr txBox="1"/>
          <p:nvPr/>
        </p:nvSpPr>
        <p:spPr>
          <a:xfrm>
            <a:off x="9689256" y="4876799"/>
            <a:ext cx="26178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Christopher Lee</a:t>
            </a:r>
          </a:p>
        </p:txBody>
      </p:sp>
      <p:sp>
        <p:nvSpPr>
          <p:cNvPr id="264" name="question formulated in SQL…"/>
          <p:cNvSpPr/>
          <p:nvPr/>
        </p:nvSpPr>
        <p:spPr>
          <a:xfrm>
            <a:off x="7060356" y="3733965"/>
            <a:ext cx="3835252" cy="87694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question formulated in SQL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(structured query language)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67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</a:pPr>
            <a:r>
              <a:t>2. Sharing</a:t>
            </a:r>
          </a:p>
          <a:p>
            <a:pPr marL="0" indent="0">
              <a:buSzTx/>
              <a:buNone/>
            </a:pPr>
            <a:r>
              <a:t>3. Queries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4. Performance</a:t>
            </a:r>
          </a:p>
        </p:txBody>
      </p:sp>
      <p:sp>
        <p:nvSpPr>
          <p:cNvPr id="268" name="Let's play a game where we pretend to be a database!"/>
          <p:cNvSpPr txBox="1"/>
          <p:nvPr/>
        </p:nvSpPr>
        <p:spPr>
          <a:xfrm>
            <a:off x="2131110" y="6139439"/>
            <a:ext cx="782516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/>
            </a:lvl1pPr>
          </a:lstStyle>
          <a:p>
            <a:r>
              <a:t>Let's play a game where we pretend to be a database!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71" name="Table"/>
          <p:cNvGraphicFramePr/>
          <p:nvPr/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72" name="Stopwatch"/>
          <p:cNvSpPr/>
          <p:nvPr/>
        </p:nvSpPr>
        <p:spPr>
          <a:xfrm>
            <a:off x="3072021" y="6205696"/>
            <a:ext cx="1951224" cy="225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83" y="0"/>
                </a:moveTo>
                <a:cubicBezTo>
                  <a:pt x="8677" y="0"/>
                  <a:pt x="8349" y="285"/>
                  <a:pt x="8349" y="636"/>
                </a:cubicBezTo>
                <a:cubicBezTo>
                  <a:pt x="8349" y="987"/>
                  <a:pt x="8677" y="1271"/>
                  <a:pt x="9083" y="1271"/>
                </a:cubicBezTo>
                <a:lnTo>
                  <a:pt x="10064" y="1271"/>
                </a:lnTo>
                <a:lnTo>
                  <a:pt x="10064" y="2960"/>
                </a:lnTo>
                <a:cubicBezTo>
                  <a:pt x="4451" y="3288"/>
                  <a:pt x="0" y="7336"/>
                  <a:pt x="0" y="12268"/>
                </a:cubicBezTo>
                <a:cubicBezTo>
                  <a:pt x="0" y="17414"/>
                  <a:pt x="4845" y="21600"/>
                  <a:pt x="10800" y="21600"/>
                </a:cubicBezTo>
                <a:cubicBezTo>
                  <a:pt x="16755" y="21600"/>
                  <a:pt x="21600" y="17414"/>
                  <a:pt x="21600" y="12268"/>
                </a:cubicBezTo>
                <a:cubicBezTo>
                  <a:pt x="21600" y="9530"/>
                  <a:pt x="20228" y="7065"/>
                  <a:pt x="18048" y="5356"/>
                </a:cubicBezTo>
                <a:cubicBezTo>
                  <a:pt x="18095" y="5326"/>
                  <a:pt x="18139" y="5288"/>
                  <a:pt x="18173" y="5243"/>
                </a:cubicBezTo>
                <a:lnTo>
                  <a:pt x="18534" y="4762"/>
                </a:lnTo>
                <a:cubicBezTo>
                  <a:pt x="18681" y="4567"/>
                  <a:pt x="18616" y="4303"/>
                  <a:pt x="18389" y="4177"/>
                </a:cubicBezTo>
                <a:lnTo>
                  <a:pt x="16675" y="3215"/>
                </a:lnTo>
                <a:cubicBezTo>
                  <a:pt x="16448" y="3088"/>
                  <a:pt x="16144" y="3144"/>
                  <a:pt x="15997" y="3340"/>
                </a:cubicBezTo>
                <a:lnTo>
                  <a:pt x="15636" y="3822"/>
                </a:lnTo>
                <a:cubicBezTo>
                  <a:pt x="15615" y="3849"/>
                  <a:pt x="15599" y="3878"/>
                  <a:pt x="15587" y="3907"/>
                </a:cubicBezTo>
                <a:cubicBezTo>
                  <a:pt x="14351" y="3376"/>
                  <a:pt x="12983" y="3045"/>
                  <a:pt x="11536" y="2960"/>
                </a:cubicBezTo>
                <a:lnTo>
                  <a:pt x="11536" y="1271"/>
                </a:lnTo>
                <a:lnTo>
                  <a:pt x="12517" y="1271"/>
                </a:lnTo>
                <a:cubicBezTo>
                  <a:pt x="12923" y="1271"/>
                  <a:pt x="13251" y="987"/>
                  <a:pt x="13251" y="636"/>
                </a:cubicBezTo>
                <a:cubicBezTo>
                  <a:pt x="13251" y="285"/>
                  <a:pt x="12923" y="0"/>
                  <a:pt x="12517" y="0"/>
                </a:cubicBezTo>
                <a:lnTo>
                  <a:pt x="9083" y="0"/>
                </a:lnTo>
                <a:close/>
                <a:moveTo>
                  <a:pt x="10800" y="4207"/>
                </a:moveTo>
                <a:cubicBezTo>
                  <a:pt x="15944" y="4207"/>
                  <a:pt x="20129" y="7823"/>
                  <a:pt x="20129" y="12268"/>
                </a:cubicBezTo>
                <a:cubicBezTo>
                  <a:pt x="20129" y="16713"/>
                  <a:pt x="15944" y="20329"/>
                  <a:pt x="10800" y="20329"/>
                </a:cubicBezTo>
                <a:cubicBezTo>
                  <a:pt x="5656" y="20329"/>
                  <a:pt x="1471" y="16713"/>
                  <a:pt x="1471" y="12268"/>
                </a:cubicBezTo>
                <a:cubicBezTo>
                  <a:pt x="1471" y="7823"/>
                  <a:pt x="5656" y="4207"/>
                  <a:pt x="10800" y="4207"/>
                </a:cubicBezTo>
                <a:close/>
                <a:moveTo>
                  <a:pt x="10800" y="6222"/>
                </a:moveTo>
                <a:cubicBezTo>
                  <a:pt x="10394" y="6222"/>
                  <a:pt x="10064" y="6505"/>
                  <a:pt x="10064" y="6856"/>
                </a:cubicBezTo>
                <a:lnTo>
                  <a:pt x="10064" y="12268"/>
                </a:lnTo>
                <a:cubicBezTo>
                  <a:pt x="10064" y="12619"/>
                  <a:pt x="10394" y="12904"/>
                  <a:pt x="10800" y="12904"/>
                </a:cubicBezTo>
                <a:cubicBezTo>
                  <a:pt x="11206" y="12904"/>
                  <a:pt x="11536" y="12619"/>
                  <a:pt x="11536" y="12268"/>
                </a:cubicBezTo>
                <a:lnTo>
                  <a:pt x="11536" y="6856"/>
                </a:lnTo>
                <a:cubicBezTo>
                  <a:pt x="11536" y="6505"/>
                  <a:pt x="11206" y="6222"/>
                  <a:pt x="10800" y="622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77" name="Table"/>
          <p:cNvGraphicFramePr/>
          <p:nvPr>
            <p:extLst>
              <p:ext uri="{D42A27DB-BD31-4B8C-83A1-F6EECF244321}">
                <p14:modId xmlns:p14="http://schemas.microsoft.com/office/powerpoint/2010/main" val="1713670101"/>
              </p:ext>
            </p:extLst>
          </p:nvPr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78" name="Stopwatch"/>
          <p:cNvSpPr/>
          <p:nvPr/>
        </p:nvSpPr>
        <p:spPr>
          <a:xfrm>
            <a:off x="3072021" y="6205696"/>
            <a:ext cx="1951224" cy="225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83" y="0"/>
                </a:moveTo>
                <a:cubicBezTo>
                  <a:pt x="8677" y="0"/>
                  <a:pt x="8349" y="285"/>
                  <a:pt x="8349" y="636"/>
                </a:cubicBezTo>
                <a:cubicBezTo>
                  <a:pt x="8349" y="987"/>
                  <a:pt x="8677" y="1271"/>
                  <a:pt x="9083" y="1271"/>
                </a:cubicBezTo>
                <a:lnTo>
                  <a:pt x="10064" y="1271"/>
                </a:lnTo>
                <a:lnTo>
                  <a:pt x="10064" y="2960"/>
                </a:lnTo>
                <a:cubicBezTo>
                  <a:pt x="4451" y="3288"/>
                  <a:pt x="0" y="7336"/>
                  <a:pt x="0" y="12268"/>
                </a:cubicBezTo>
                <a:cubicBezTo>
                  <a:pt x="0" y="17414"/>
                  <a:pt x="4845" y="21600"/>
                  <a:pt x="10800" y="21600"/>
                </a:cubicBezTo>
                <a:cubicBezTo>
                  <a:pt x="16755" y="21600"/>
                  <a:pt x="21600" y="17414"/>
                  <a:pt x="21600" y="12268"/>
                </a:cubicBezTo>
                <a:cubicBezTo>
                  <a:pt x="21600" y="9530"/>
                  <a:pt x="20228" y="7065"/>
                  <a:pt x="18048" y="5356"/>
                </a:cubicBezTo>
                <a:cubicBezTo>
                  <a:pt x="18095" y="5326"/>
                  <a:pt x="18139" y="5288"/>
                  <a:pt x="18173" y="5243"/>
                </a:cubicBezTo>
                <a:lnTo>
                  <a:pt x="18534" y="4762"/>
                </a:lnTo>
                <a:cubicBezTo>
                  <a:pt x="18681" y="4567"/>
                  <a:pt x="18616" y="4303"/>
                  <a:pt x="18389" y="4177"/>
                </a:cubicBezTo>
                <a:lnTo>
                  <a:pt x="16675" y="3215"/>
                </a:lnTo>
                <a:cubicBezTo>
                  <a:pt x="16448" y="3088"/>
                  <a:pt x="16144" y="3144"/>
                  <a:pt x="15997" y="3340"/>
                </a:cubicBezTo>
                <a:lnTo>
                  <a:pt x="15636" y="3822"/>
                </a:lnTo>
                <a:cubicBezTo>
                  <a:pt x="15615" y="3849"/>
                  <a:pt x="15599" y="3878"/>
                  <a:pt x="15587" y="3907"/>
                </a:cubicBezTo>
                <a:cubicBezTo>
                  <a:pt x="14351" y="3376"/>
                  <a:pt x="12983" y="3045"/>
                  <a:pt x="11536" y="2960"/>
                </a:cubicBezTo>
                <a:lnTo>
                  <a:pt x="11536" y="1271"/>
                </a:lnTo>
                <a:lnTo>
                  <a:pt x="12517" y="1271"/>
                </a:lnTo>
                <a:cubicBezTo>
                  <a:pt x="12923" y="1271"/>
                  <a:pt x="13251" y="987"/>
                  <a:pt x="13251" y="636"/>
                </a:cubicBezTo>
                <a:cubicBezTo>
                  <a:pt x="13251" y="285"/>
                  <a:pt x="12923" y="0"/>
                  <a:pt x="12517" y="0"/>
                </a:cubicBezTo>
                <a:lnTo>
                  <a:pt x="9083" y="0"/>
                </a:lnTo>
                <a:close/>
                <a:moveTo>
                  <a:pt x="10800" y="4207"/>
                </a:moveTo>
                <a:cubicBezTo>
                  <a:pt x="15944" y="4207"/>
                  <a:pt x="20129" y="7823"/>
                  <a:pt x="20129" y="12268"/>
                </a:cubicBezTo>
                <a:cubicBezTo>
                  <a:pt x="20129" y="16713"/>
                  <a:pt x="15944" y="20329"/>
                  <a:pt x="10800" y="20329"/>
                </a:cubicBezTo>
                <a:cubicBezTo>
                  <a:pt x="5656" y="20329"/>
                  <a:pt x="1471" y="16713"/>
                  <a:pt x="1471" y="12268"/>
                </a:cubicBezTo>
                <a:cubicBezTo>
                  <a:pt x="1471" y="7823"/>
                  <a:pt x="5656" y="4207"/>
                  <a:pt x="10800" y="4207"/>
                </a:cubicBezTo>
                <a:close/>
                <a:moveTo>
                  <a:pt x="10800" y="6222"/>
                </a:moveTo>
                <a:cubicBezTo>
                  <a:pt x="10394" y="6222"/>
                  <a:pt x="10064" y="6505"/>
                  <a:pt x="10064" y="6856"/>
                </a:cubicBezTo>
                <a:lnTo>
                  <a:pt x="10064" y="12268"/>
                </a:lnTo>
                <a:cubicBezTo>
                  <a:pt x="10064" y="12619"/>
                  <a:pt x="10394" y="12904"/>
                  <a:pt x="10800" y="12904"/>
                </a:cubicBezTo>
                <a:cubicBezTo>
                  <a:pt x="11206" y="12904"/>
                  <a:pt x="11536" y="12619"/>
                  <a:pt x="11536" y="12268"/>
                </a:cubicBezTo>
                <a:lnTo>
                  <a:pt x="11536" y="6856"/>
                </a:lnTo>
                <a:cubicBezTo>
                  <a:pt x="11536" y="6505"/>
                  <a:pt x="11206" y="6222"/>
                  <a:pt x="10800" y="622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77" name="Table"/>
          <p:cNvGraphicFramePr/>
          <p:nvPr>
            <p:extLst>
              <p:ext uri="{D42A27DB-BD31-4B8C-83A1-F6EECF244321}">
                <p14:modId xmlns:p14="http://schemas.microsoft.com/office/powerpoint/2010/main" val="3631658720"/>
              </p:ext>
            </p:extLst>
          </p:nvPr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78" name="Stopwatch"/>
          <p:cNvSpPr/>
          <p:nvPr/>
        </p:nvSpPr>
        <p:spPr>
          <a:xfrm>
            <a:off x="3072021" y="6205696"/>
            <a:ext cx="1951224" cy="225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83" y="0"/>
                </a:moveTo>
                <a:cubicBezTo>
                  <a:pt x="8677" y="0"/>
                  <a:pt x="8349" y="285"/>
                  <a:pt x="8349" y="636"/>
                </a:cubicBezTo>
                <a:cubicBezTo>
                  <a:pt x="8349" y="987"/>
                  <a:pt x="8677" y="1271"/>
                  <a:pt x="9083" y="1271"/>
                </a:cubicBezTo>
                <a:lnTo>
                  <a:pt x="10064" y="1271"/>
                </a:lnTo>
                <a:lnTo>
                  <a:pt x="10064" y="2960"/>
                </a:lnTo>
                <a:cubicBezTo>
                  <a:pt x="4451" y="3288"/>
                  <a:pt x="0" y="7336"/>
                  <a:pt x="0" y="12268"/>
                </a:cubicBezTo>
                <a:cubicBezTo>
                  <a:pt x="0" y="17414"/>
                  <a:pt x="4845" y="21600"/>
                  <a:pt x="10800" y="21600"/>
                </a:cubicBezTo>
                <a:cubicBezTo>
                  <a:pt x="16755" y="21600"/>
                  <a:pt x="21600" y="17414"/>
                  <a:pt x="21600" y="12268"/>
                </a:cubicBezTo>
                <a:cubicBezTo>
                  <a:pt x="21600" y="9530"/>
                  <a:pt x="20228" y="7065"/>
                  <a:pt x="18048" y="5356"/>
                </a:cubicBezTo>
                <a:cubicBezTo>
                  <a:pt x="18095" y="5326"/>
                  <a:pt x="18139" y="5288"/>
                  <a:pt x="18173" y="5243"/>
                </a:cubicBezTo>
                <a:lnTo>
                  <a:pt x="18534" y="4762"/>
                </a:lnTo>
                <a:cubicBezTo>
                  <a:pt x="18681" y="4567"/>
                  <a:pt x="18616" y="4303"/>
                  <a:pt x="18389" y="4177"/>
                </a:cubicBezTo>
                <a:lnTo>
                  <a:pt x="16675" y="3215"/>
                </a:lnTo>
                <a:cubicBezTo>
                  <a:pt x="16448" y="3088"/>
                  <a:pt x="16144" y="3144"/>
                  <a:pt x="15997" y="3340"/>
                </a:cubicBezTo>
                <a:lnTo>
                  <a:pt x="15636" y="3822"/>
                </a:lnTo>
                <a:cubicBezTo>
                  <a:pt x="15615" y="3849"/>
                  <a:pt x="15599" y="3878"/>
                  <a:pt x="15587" y="3907"/>
                </a:cubicBezTo>
                <a:cubicBezTo>
                  <a:pt x="14351" y="3376"/>
                  <a:pt x="12983" y="3045"/>
                  <a:pt x="11536" y="2960"/>
                </a:cubicBezTo>
                <a:lnTo>
                  <a:pt x="11536" y="1271"/>
                </a:lnTo>
                <a:lnTo>
                  <a:pt x="12517" y="1271"/>
                </a:lnTo>
                <a:cubicBezTo>
                  <a:pt x="12923" y="1271"/>
                  <a:pt x="13251" y="987"/>
                  <a:pt x="13251" y="636"/>
                </a:cubicBezTo>
                <a:cubicBezTo>
                  <a:pt x="13251" y="285"/>
                  <a:pt x="12923" y="0"/>
                  <a:pt x="12517" y="0"/>
                </a:cubicBezTo>
                <a:lnTo>
                  <a:pt x="9083" y="0"/>
                </a:lnTo>
                <a:close/>
                <a:moveTo>
                  <a:pt x="10800" y="4207"/>
                </a:moveTo>
                <a:cubicBezTo>
                  <a:pt x="15944" y="4207"/>
                  <a:pt x="20129" y="7823"/>
                  <a:pt x="20129" y="12268"/>
                </a:cubicBezTo>
                <a:cubicBezTo>
                  <a:pt x="20129" y="16713"/>
                  <a:pt x="15944" y="20329"/>
                  <a:pt x="10800" y="20329"/>
                </a:cubicBezTo>
                <a:cubicBezTo>
                  <a:pt x="5656" y="20329"/>
                  <a:pt x="1471" y="16713"/>
                  <a:pt x="1471" y="12268"/>
                </a:cubicBezTo>
                <a:cubicBezTo>
                  <a:pt x="1471" y="7823"/>
                  <a:pt x="5656" y="4207"/>
                  <a:pt x="10800" y="4207"/>
                </a:cubicBezTo>
                <a:close/>
                <a:moveTo>
                  <a:pt x="10800" y="6222"/>
                </a:moveTo>
                <a:cubicBezTo>
                  <a:pt x="10394" y="6222"/>
                  <a:pt x="10064" y="6505"/>
                  <a:pt x="10064" y="6856"/>
                </a:cubicBezTo>
                <a:lnTo>
                  <a:pt x="10064" y="12268"/>
                </a:lnTo>
                <a:cubicBezTo>
                  <a:pt x="10064" y="12619"/>
                  <a:pt x="10394" y="12904"/>
                  <a:pt x="10800" y="12904"/>
                </a:cubicBezTo>
                <a:cubicBezTo>
                  <a:pt x="11206" y="12904"/>
                  <a:pt x="11536" y="12619"/>
                  <a:pt x="11536" y="12268"/>
                </a:cubicBezTo>
                <a:lnTo>
                  <a:pt x="11536" y="6856"/>
                </a:lnTo>
                <a:cubicBezTo>
                  <a:pt x="11536" y="6505"/>
                  <a:pt x="11206" y="6222"/>
                  <a:pt x="10800" y="622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68130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81" name="Table"/>
          <p:cNvGraphicFramePr/>
          <p:nvPr/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82" name="Which question took longer to answer?  Why?"/>
          <p:cNvSpPr txBox="1"/>
          <p:nvPr/>
        </p:nvSpPr>
        <p:spPr>
          <a:xfrm>
            <a:off x="1677962" y="6832599"/>
            <a:ext cx="5330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Which question took longer to answer?  Why?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301 Progres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Learning objectives – database topic</a:t>
            </a:r>
            <a:endParaRPr dirty="0"/>
          </a:p>
        </p:txBody>
      </p:sp>
      <p:sp>
        <p:nvSpPr>
          <p:cNvPr id="132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SzTx/>
              <a:buNone/>
            </a:pPr>
            <a:r>
              <a:rPr lang="en-US" dirty="0">
                <a:solidFill>
                  <a:schemeClr val="tx1"/>
                </a:solidFill>
              </a:rPr>
              <a:t>Today’s lecture</a:t>
            </a:r>
            <a:endParaRPr dirty="0">
              <a:solidFill>
                <a:schemeClr val="tx1"/>
              </a:solidFill>
            </a:endParaRP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”narrowing down” specific data from a big table – pandas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SQL Data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schemas: tables, columns, types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advantages over JSON/CSV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SQL Queries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select, where, limit, sort by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sqlite3 module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Pandas/DB integration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SzTx/>
              <a:buNone/>
            </a:pPr>
            <a:r>
              <a:rPr lang="en-US" dirty="0">
                <a:solidFill>
                  <a:schemeClr val="tx1"/>
                </a:solidFill>
              </a:rPr>
              <a:t>Next lecture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Summarizing data</a:t>
            </a:r>
          </a:p>
          <a:p>
            <a:pPr marL="0" indent="0">
              <a:buSzTx/>
              <a:buNone/>
            </a:pPr>
            <a:r>
              <a:rPr lang="en-US" dirty="0">
                <a:solidFill>
                  <a:schemeClr val="tx1"/>
                </a:solidFill>
              </a:rPr>
              <a:t>Next to next lecture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worksheets - SQL practice</a:t>
            </a:r>
          </a:p>
          <a:p>
            <a:pPr marL="635000" indent="-444500">
              <a:spcBef>
                <a:spcPts val="0"/>
              </a:spcBef>
              <a:defRPr sz="2800"/>
            </a:pPr>
            <a:endParaRPr lang="en-US" dirty="0">
              <a:solidFill>
                <a:schemeClr val="tx1"/>
              </a:solidFill>
            </a:endParaRPr>
          </a:p>
          <a:p>
            <a:pPr marL="635000" indent="-444500">
              <a:spcBef>
                <a:spcPts val="0"/>
              </a:spcBef>
              <a:defRPr sz="2800"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7150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Table"/>
          <p:cNvGraphicFramePr/>
          <p:nvPr>
            <p:extLst>
              <p:ext uri="{D42A27DB-BD31-4B8C-83A1-F6EECF244321}">
                <p14:modId xmlns:p14="http://schemas.microsoft.com/office/powerpoint/2010/main" val="2279628677"/>
              </p:ext>
            </p:extLst>
          </p:nvPr>
        </p:nvGraphicFramePr>
        <p:xfrm>
          <a:off x="8610600" y="3976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285" name="Table"/>
          <p:cNvGraphicFramePr/>
          <p:nvPr>
            <p:extLst>
              <p:ext uri="{D42A27DB-BD31-4B8C-83A1-F6EECF244321}">
                <p14:modId xmlns:p14="http://schemas.microsoft.com/office/powerpoint/2010/main" val="2005549003"/>
              </p:ext>
            </p:extLst>
          </p:nvPr>
        </p:nvGraphicFramePr>
        <p:xfrm>
          <a:off x="4673600" y="3976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 dirty="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86" name="DBs can keep multiple copies of the same data…"/>
          <p:cNvSpPr txBox="1">
            <a:spLocks noGrp="1"/>
          </p:cNvSpPr>
          <p:nvPr>
            <p:ph type="body" sz="half" idx="1"/>
          </p:nvPr>
        </p:nvSpPr>
        <p:spPr>
          <a:xfrm>
            <a:off x="304800" y="762396"/>
            <a:ext cx="4141788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200"/>
            </a:pPr>
            <a:r>
              <a:t>DBs can keep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multiple copies</a:t>
            </a:r>
            <a:r>
              <a:t> of the same data</a:t>
            </a:r>
          </a:p>
          <a:p>
            <a:pPr marL="482600" indent="-342900">
              <a:spcBef>
                <a:spcPts val="0"/>
              </a:spcBef>
              <a:defRPr sz="2200"/>
            </a:pPr>
            <a:r>
              <a:t>which organizations to use are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configured</a:t>
            </a:r>
            <a:r>
              <a:t> (indexing)</a:t>
            </a:r>
          </a:p>
          <a:p>
            <a:pPr marL="482600" indent="-342900">
              <a:spcBef>
                <a:spcPts val="0"/>
              </a:spcBef>
              <a:defRPr sz="2200"/>
            </a:pPr>
            <a:r>
              <a:t>which copy to use is used is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automatically determined </a:t>
            </a:r>
            <a:r>
              <a:t>based on the question being asked</a:t>
            </a:r>
          </a:p>
        </p:txBody>
      </p:sp>
      <p:sp>
        <p:nvSpPr>
          <p:cNvPr id="287" name="copy 1"/>
          <p:cNvSpPr txBox="1"/>
          <p:nvPr/>
        </p:nvSpPr>
        <p:spPr>
          <a:xfrm>
            <a:off x="5952405" y="9245599"/>
            <a:ext cx="109999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copy 1</a:t>
            </a:r>
          </a:p>
        </p:txBody>
      </p:sp>
      <p:sp>
        <p:nvSpPr>
          <p:cNvPr id="288" name="copy 2"/>
          <p:cNvSpPr txBox="1"/>
          <p:nvPr/>
        </p:nvSpPr>
        <p:spPr>
          <a:xfrm>
            <a:off x="9914487" y="9245599"/>
            <a:ext cx="109999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copy 2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91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1. More Structure</a:t>
            </a:r>
          </a:p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2. Sharing</a:t>
            </a:r>
          </a:p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3. Queries</a:t>
            </a:r>
          </a:p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4. Performance</a:t>
            </a:r>
          </a:p>
        </p:txBody>
      </p:sp>
      <p:sp>
        <p:nvSpPr>
          <p:cNvPr id="292" name="Why not use a database?"/>
          <p:cNvSpPr txBox="1"/>
          <p:nvPr/>
        </p:nvSpPr>
        <p:spPr>
          <a:xfrm>
            <a:off x="952500" y="5715000"/>
            <a:ext cx="11099800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Why not use a database?</a:t>
            </a:r>
          </a:p>
        </p:txBody>
      </p:sp>
      <p:sp>
        <p:nvSpPr>
          <p:cNvPr id="293" name="It’s often overkill.  For many situations, a simple JSON or CSV is easier to use."/>
          <p:cNvSpPr txBox="1"/>
          <p:nvPr/>
        </p:nvSpPr>
        <p:spPr>
          <a:xfrm>
            <a:off x="952500" y="7175896"/>
            <a:ext cx="11099800" cy="2234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It’s often overkill.</a:t>
            </a:r>
            <a:br/>
            <a:br/>
            <a:r>
              <a:t>For many situations, a simple JSON or CSV is easier to use.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296" name="Tabular Data: CSVs vs. Databas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Tabular Data: CSVs vs. Databases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Common SQL Databases</a:t>
            </a:r>
          </a:p>
          <a:p>
            <a:pPr marL="0" indent="0">
              <a:buSzTx/>
              <a:buNone/>
            </a:pPr>
            <a:r>
              <a:t>Example: Madison bus-route data</a:t>
            </a:r>
          </a:p>
          <a:p>
            <a:pPr marL="0" indent="0">
              <a:buSzTx/>
              <a:buNone/>
            </a:pPr>
            <a:r>
              <a:t>SQL: Structured Query Language</a:t>
            </a:r>
          </a:p>
          <a:p>
            <a:pPr marL="0" indent="0">
              <a:buSzTx/>
              <a:buNone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opular SQL Databa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Popular SQL Databases</a:t>
            </a:r>
          </a:p>
        </p:txBody>
      </p:sp>
      <p:sp>
        <p:nvSpPr>
          <p:cNvPr id="299" name="There are minor differences in how you use these (e.g., what column types are available and how you query for data).…"/>
          <p:cNvSpPr txBox="1"/>
          <p:nvPr/>
        </p:nvSpPr>
        <p:spPr>
          <a:xfrm>
            <a:off x="5568655" y="2603500"/>
            <a:ext cx="717564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There are minor differences in how you use these (e.g., what column types are available and how you query for data).</a:t>
            </a:r>
          </a:p>
          <a:p>
            <a:pPr algn="l"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endParaRPr/>
          </a:p>
          <a:p>
            <a:pPr algn="l"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Most experience with one DB will translate to work with other DBs.</a:t>
            </a:r>
          </a:p>
        </p:txBody>
      </p:sp>
      <p:pic>
        <p:nvPicPr>
          <p:cNvPr id="30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90" y="7252099"/>
            <a:ext cx="2473557" cy="1168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Image" descr="Image"/>
          <p:cNvPicPr>
            <a:picLocks noChangeAspect="1"/>
          </p:cNvPicPr>
          <p:nvPr/>
        </p:nvPicPr>
        <p:blipFill>
          <a:blip r:embed="rId3"/>
          <a:srcRect l="18395" t="33603" r="18395" b="33603"/>
          <a:stretch>
            <a:fillRect/>
          </a:stretch>
        </p:blipFill>
        <p:spPr>
          <a:xfrm>
            <a:off x="1524187" y="2952795"/>
            <a:ext cx="2544763" cy="662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3797847"/>
            <a:ext cx="3078538" cy="1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699" y="5524973"/>
            <a:ext cx="2801739" cy="1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1663700"/>
            <a:ext cx="3078538" cy="781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opular SQL Databa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Popular SQL Databases</a:t>
            </a:r>
          </a:p>
        </p:txBody>
      </p:sp>
      <p:sp>
        <p:nvSpPr>
          <p:cNvPr id="307" name="Why learn SQLite?…"/>
          <p:cNvSpPr txBox="1"/>
          <p:nvPr/>
        </p:nvSpPr>
        <p:spPr>
          <a:xfrm>
            <a:off x="7279484" y="7013904"/>
            <a:ext cx="5528314" cy="1880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Why learn SQLite?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easy to install/use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sqlite3 </a:t>
            </a:r>
            <a:r>
              <a:rPr b="1"/>
              <a:t>module</a:t>
            </a:r>
            <a:r>
              <a:t> comes with Python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it’s public domain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several billion deployments</a:t>
            </a:r>
          </a:p>
        </p:txBody>
      </p:sp>
      <p:pic>
        <p:nvPicPr>
          <p:cNvPr id="30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90" y="7252099"/>
            <a:ext cx="2473557" cy="1168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Image" descr="Image"/>
          <p:cNvPicPr>
            <a:picLocks noChangeAspect="1"/>
          </p:cNvPicPr>
          <p:nvPr/>
        </p:nvPicPr>
        <p:blipFill>
          <a:blip r:embed="rId3"/>
          <a:srcRect l="18395" t="33603" r="18395" b="33603"/>
          <a:stretch>
            <a:fillRect/>
          </a:stretch>
        </p:blipFill>
        <p:spPr>
          <a:xfrm>
            <a:off x="1524187" y="2952795"/>
            <a:ext cx="2544763" cy="662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3797847"/>
            <a:ext cx="3078538" cy="1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699" y="5524973"/>
            <a:ext cx="2801739" cy="1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1663700"/>
            <a:ext cx="3078538" cy="781741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Arrow"/>
          <p:cNvSpPr/>
          <p:nvPr/>
        </p:nvSpPr>
        <p:spPr>
          <a:xfrm>
            <a:off x="4311650" y="7346950"/>
            <a:ext cx="28017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4" name="in CS 301"/>
          <p:cNvSpPr txBox="1"/>
          <p:nvPr/>
        </p:nvSpPr>
        <p:spPr>
          <a:xfrm>
            <a:off x="4632320" y="7745988"/>
            <a:ext cx="13144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r>
              <a:rPr dirty="0"/>
              <a:t>in CS </a:t>
            </a:r>
            <a:r>
              <a:rPr lang="en-US" dirty="0"/>
              <a:t>220</a:t>
            </a:r>
            <a:endParaRPr dirty="0"/>
          </a:p>
        </p:txBody>
      </p:sp>
      <p:sp>
        <p:nvSpPr>
          <p:cNvPr id="315" name="https://www.sqlite.org/mostdeployed.html…"/>
          <p:cNvSpPr txBox="1"/>
          <p:nvPr/>
        </p:nvSpPr>
        <p:spPr>
          <a:xfrm>
            <a:off x="6459473" y="2463799"/>
            <a:ext cx="5252096" cy="275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 b="0"/>
            </a:pPr>
            <a:r>
              <a:rPr u="sng">
                <a:hlinkClick r:id="rId7"/>
              </a:rPr>
              <a:t>https://www.sqlite.org/mostdeployed.html</a:t>
            </a:r>
          </a:p>
          <a:p>
            <a:pPr algn="l">
              <a:defRPr sz="2000" b="0"/>
            </a:pPr>
            <a:r>
              <a:t> - Every Android device</a:t>
            </a:r>
          </a:p>
          <a:p>
            <a:pPr algn="l">
              <a:defRPr sz="2000" b="0"/>
            </a:pPr>
            <a:r>
              <a:t> - Every iPhone and iOS device</a:t>
            </a:r>
          </a:p>
          <a:p>
            <a:pPr algn="l">
              <a:defRPr sz="2000" b="0"/>
            </a:pPr>
            <a:r>
              <a:t> - Every Mac</a:t>
            </a:r>
          </a:p>
          <a:p>
            <a:pPr algn="l">
              <a:defRPr sz="2000" b="0"/>
            </a:pPr>
            <a:r>
              <a:t> - Every Windows 10 machine</a:t>
            </a:r>
          </a:p>
          <a:p>
            <a:pPr algn="l">
              <a:defRPr sz="2000" b="0"/>
            </a:pPr>
            <a:r>
              <a:t> - Every Firefox, Chrome, and Safari web browser</a:t>
            </a:r>
          </a:p>
          <a:p>
            <a:pPr algn="l">
              <a:defRPr sz="2000" b="0"/>
            </a:pPr>
            <a:r>
              <a:t> - Every instance of Skype</a:t>
            </a:r>
          </a:p>
          <a:p>
            <a:pPr algn="l">
              <a:defRPr sz="2000" b="0"/>
            </a:pPr>
            <a:r>
              <a:t> - Every instance of iTunes</a:t>
            </a:r>
          </a:p>
          <a:p>
            <a:pPr algn="l">
              <a:defRPr sz="2000" b="0"/>
            </a:pPr>
            <a:r>
              <a:t> - Every Dropbox client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301 Progress"/>
          <p:cNvSpPr txBox="1">
            <a:spLocks noGrp="1"/>
          </p:cNvSpPr>
          <p:nvPr>
            <p:ph type="title"/>
          </p:nvPr>
        </p:nvSpPr>
        <p:spPr>
          <a:xfrm>
            <a:off x="1356537" y="4209313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lang="en-US" dirty="0"/>
              <a:t>Download </a:t>
            </a:r>
            <a:r>
              <a:rPr lang="en-US" dirty="0" err="1"/>
              <a:t>bus.db</a:t>
            </a:r>
            <a:r>
              <a:rPr lang="en-US" dirty="0"/>
              <a:t> and template notebook from today’s lecture entry to follow along lecture demos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36813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318" name="Tabular Data: CSVs vs. Databas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Tabular Data: CSVs vs. Databases</a:t>
            </a:r>
          </a:p>
          <a:p>
            <a:pPr marL="0" indent="0">
              <a:buSzTx/>
              <a:buNone/>
            </a:pPr>
            <a:r>
              <a:t>Common SQL Databases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Example: Madison bus-route data</a:t>
            </a:r>
          </a:p>
          <a:p>
            <a:pPr marL="0" indent="0">
              <a:buSzTx/>
              <a:buNone/>
            </a:pPr>
            <a:r>
              <a:t>SQL: Structured Query Language</a:t>
            </a:r>
          </a:p>
          <a:p>
            <a:pPr marL="0" indent="0">
              <a:buSzTx/>
              <a:buNone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Madison Bus Data: http://data-cityofmadison.opendata.arcgis.com/datasets/metro-transit-ridership-by-route-week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defTabSz="327152">
              <a:defRPr sz="2688"/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Madison Bus Data</a:t>
            </a:r>
            <a:r>
              <a:t>: http://data-cityofmadison.opendata.arcgis.com/datasets/metro-transit-ridership-by-route-weekday</a:t>
            </a:r>
          </a:p>
        </p:txBody>
      </p:sp>
      <p:pic>
        <p:nvPicPr>
          <p:cNvPr id="3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1606550"/>
            <a:ext cx="6934200" cy="4483100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&quot;Metro Transit ridership by route weekday. March, 2015. Caution should be used with this data. Daily bus stop boardings were estimated using a 12-day sample of weekday farebox records and AVL logs, and the GTFS file, from March 2015 from Metro Transit.&quot;"/>
          <p:cNvSpPr txBox="1"/>
          <p:nvPr/>
        </p:nvSpPr>
        <p:spPr>
          <a:xfrm>
            <a:off x="2396728" y="6875685"/>
            <a:ext cx="8508008" cy="1869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900"/>
              </a:lnSpc>
              <a:defRPr b="0" i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"Metro Transit ridership by route weekday. March, 2015. Caution should be used with this data. Daily bus stop boardings were estimated using a 12-day sample of weekday farebox records and AVL logs, and the GTFS file, from March 2015 from Metro Transit."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Arrow"/>
          <p:cNvSpPr/>
          <p:nvPr/>
        </p:nvSpPr>
        <p:spPr>
          <a:xfrm rot="5400000"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5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27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pic>
        <p:nvPicPr>
          <p:cNvPr id="3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44450"/>
            <a:ext cx="10502900" cy="37973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32" y="254000"/>
            <a:ext cx="10033001" cy="3632200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Arrow"/>
          <p:cNvSpPr/>
          <p:nvPr/>
        </p:nvSpPr>
        <p:spPr>
          <a:xfrm rot="5400000"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35" name="boarding…"/>
          <p:cNvSpPr/>
          <p:nvPr/>
        </p:nvSpPr>
        <p:spPr>
          <a:xfrm>
            <a:off x="7531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boarding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36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sp>
        <p:nvSpPr>
          <p:cNvPr id="337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301 Progres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What we don’t cover …</a:t>
            </a:r>
            <a:endParaRPr dirty="0"/>
          </a:p>
        </p:txBody>
      </p:sp>
      <p:sp>
        <p:nvSpPr>
          <p:cNvPr id="132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Schema design: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What tables does a database have?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What columns does a table have?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What are the relationship between the columns?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Changes to database data: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Add a row, remove a row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Concurrency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Joins: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Combining multiple tables with related information</a:t>
            </a:r>
          </a:p>
          <a:p>
            <a:pPr marL="635000" indent="-444500">
              <a:spcBef>
                <a:spcPts val="0"/>
              </a:spcBef>
              <a:defRPr sz="2800"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9377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Arrow"/>
          <p:cNvSpPr/>
          <p:nvPr/>
        </p:nvSpPr>
        <p:spPr>
          <a:xfrm rot="16200000"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1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42" name="boarding…"/>
          <p:cNvSpPr/>
          <p:nvPr/>
        </p:nvSpPr>
        <p:spPr>
          <a:xfrm>
            <a:off x="7531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boarding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43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sp>
        <p:nvSpPr>
          <p:cNvPr id="344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45" name="how do we use this data?"/>
          <p:cNvSpPr txBox="1"/>
          <p:nvPr/>
        </p:nvSpPr>
        <p:spPr>
          <a:xfrm>
            <a:off x="5002286" y="3536949"/>
            <a:ext cx="3000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how do we use this data?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Modules we’ve learned this semest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Modules we’ve learned this semester</a:t>
            </a:r>
          </a:p>
        </p:txBody>
      </p:sp>
      <p:sp>
        <p:nvSpPr>
          <p:cNvPr id="348" name="math…"/>
          <p:cNvSpPr txBox="1">
            <a:spLocks noGrp="1"/>
          </p:cNvSpPr>
          <p:nvPr>
            <p:ph type="body" idx="1"/>
          </p:nvPr>
        </p:nvSpPr>
        <p:spPr>
          <a:xfrm>
            <a:off x="952500" y="16005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698500">
              <a:spcBef>
                <a:spcPts val="0"/>
              </a:spcBef>
            </a:pPr>
            <a:r>
              <a:t>math</a:t>
            </a:r>
          </a:p>
          <a:p>
            <a:pPr marL="698500">
              <a:spcBef>
                <a:spcPts val="0"/>
              </a:spcBef>
            </a:pPr>
            <a:r>
              <a:t>collections</a:t>
            </a:r>
          </a:p>
          <a:p>
            <a:pPr marL="698500">
              <a:spcBef>
                <a:spcPts val="0"/>
              </a:spcBef>
            </a:pPr>
            <a:r>
              <a:t>json</a:t>
            </a:r>
          </a:p>
          <a:p>
            <a:pPr marL="698500">
              <a:spcBef>
                <a:spcPts val="0"/>
              </a:spcBef>
            </a:pPr>
            <a:r>
              <a:t>csv</a:t>
            </a:r>
          </a:p>
          <a:p>
            <a:pPr marL="698500">
              <a:spcBef>
                <a:spcPts val="0"/>
              </a:spcBef>
            </a:pPr>
            <a:r>
              <a:t>sys</a:t>
            </a:r>
          </a:p>
          <a:p>
            <a:pPr marL="698500">
              <a:spcBef>
                <a:spcPts val="0"/>
              </a:spcBef>
            </a:pPr>
            <a:r>
              <a:t>os</a:t>
            </a:r>
          </a:p>
          <a:p>
            <a:pPr marL="698500">
              <a:spcBef>
                <a:spcPts val="0"/>
              </a:spcBef>
            </a:pPr>
            <a:r>
              <a:t>copy</a:t>
            </a:r>
          </a:p>
          <a:p>
            <a:pPr marL="698500">
              <a:spcBef>
                <a:spcPts val="0"/>
              </a:spcBef>
            </a:pPr>
            <a:r>
              <a:t>recordclass</a:t>
            </a:r>
          </a:p>
          <a:p>
            <a:pPr marL="698500">
              <a:spcBef>
                <a:spcPts val="0"/>
              </a:spcBef>
            </a:pPr>
            <a:r>
              <a:t>requests</a:t>
            </a:r>
          </a:p>
          <a:p>
            <a:pPr marL="698500">
              <a:spcBef>
                <a:spcPts val="0"/>
              </a:spcBef>
            </a:pPr>
            <a:r>
              <a:t>bs4 (BeautifulSoup)</a:t>
            </a:r>
          </a:p>
          <a:p>
            <a:pPr marL="698500">
              <a:spcBef>
                <a:spcPts val="0"/>
              </a:spcBef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pandas</a:t>
            </a:r>
          </a:p>
          <a:p>
            <a:pPr marL="698500">
              <a:spcBef>
                <a:spcPts val="0"/>
              </a:spcBef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sqlite3</a:t>
            </a:r>
          </a:p>
        </p:txBody>
      </p:sp>
      <p:sp>
        <p:nvSpPr>
          <p:cNvPr id="349" name="Arrow"/>
          <p:cNvSpPr/>
          <p:nvPr/>
        </p:nvSpPr>
        <p:spPr>
          <a:xfrm rot="10800000">
            <a:off x="2959100" y="7058223"/>
            <a:ext cx="692746" cy="472877"/>
          </a:xfrm>
          <a:prstGeom prst="rightArrow">
            <a:avLst>
              <a:gd name="adj1" fmla="val 32000"/>
              <a:gd name="adj2" fmla="val 93757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Arrow"/>
          <p:cNvSpPr/>
          <p:nvPr/>
        </p:nvSpPr>
        <p:spPr>
          <a:xfrm rot="10800000">
            <a:off x="2971800" y="6562923"/>
            <a:ext cx="692746" cy="472877"/>
          </a:xfrm>
          <a:prstGeom prst="rightArrow">
            <a:avLst>
              <a:gd name="adj1" fmla="val 32000"/>
              <a:gd name="adj2" fmla="val 93757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1" name="directly access SQLite databases (comes with Python)"/>
          <p:cNvSpPr txBox="1"/>
          <p:nvPr/>
        </p:nvSpPr>
        <p:spPr>
          <a:xfrm>
            <a:off x="3810000" y="7066061"/>
            <a:ext cx="67498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directly access SQLite databases (comes with Python)</a:t>
            </a:r>
          </a:p>
        </p:txBody>
      </p:sp>
      <p:sp>
        <p:nvSpPr>
          <p:cNvPr id="352" name="integrates with SQLite"/>
          <p:cNvSpPr txBox="1"/>
          <p:nvPr/>
        </p:nvSpPr>
        <p:spPr>
          <a:xfrm>
            <a:off x="3949700" y="6570761"/>
            <a:ext cx="289024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rPr dirty="0"/>
              <a:t>integrates with SQLite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Line"/>
          <p:cNvSpPr/>
          <p:nvPr/>
        </p:nvSpPr>
        <p:spPr>
          <a:xfrm flipV="1">
            <a:off x="5029200" y="2131462"/>
            <a:ext cx="0" cy="4167738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Line"/>
          <p:cNvSpPr/>
          <p:nvPr/>
        </p:nvSpPr>
        <p:spPr>
          <a:xfrm flipV="1">
            <a:off x="6172200" y="2131462"/>
            <a:ext cx="0" cy="4167738"/>
          </a:xfrm>
          <a:prstGeom prst="line">
            <a:avLst/>
          </a:prstGeom>
          <a:ln w="381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6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7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58" name="boarding…"/>
          <p:cNvSpPr/>
          <p:nvPr/>
        </p:nvSpPr>
        <p:spPr>
          <a:xfrm>
            <a:off x="7531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boarding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59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sp>
        <p:nvSpPr>
          <p:cNvPr id="360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61" name="Rectangle"/>
          <p:cNvSpPr/>
          <p:nvPr/>
        </p:nvSpPr>
        <p:spPr>
          <a:xfrm>
            <a:off x="3556000" y="1079500"/>
            <a:ext cx="3888135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2" name="python"/>
          <p:cNvSpPr txBox="1"/>
          <p:nvPr/>
        </p:nvSpPr>
        <p:spPr>
          <a:xfrm>
            <a:off x="3518520" y="533399"/>
            <a:ext cx="9639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python</a:t>
            </a:r>
          </a:p>
        </p:txBody>
      </p:sp>
      <p:sp>
        <p:nvSpPr>
          <p:cNvPr id="363" name="your code"/>
          <p:cNvSpPr/>
          <p:nvPr/>
        </p:nvSpPr>
        <p:spPr>
          <a:xfrm>
            <a:off x="3683000" y="1493589"/>
            <a:ext cx="3634135" cy="6292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your code</a:t>
            </a:r>
          </a:p>
        </p:txBody>
      </p:sp>
      <p:sp>
        <p:nvSpPr>
          <p:cNvPr id="364" name="python's sqlite3 module"/>
          <p:cNvSpPr/>
          <p:nvPr/>
        </p:nvSpPr>
        <p:spPr>
          <a:xfrm>
            <a:off x="3683000" y="3525589"/>
            <a:ext cx="3634135" cy="6292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python's sqlite3 module</a:t>
            </a:r>
          </a:p>
        </p:txBody>
      </p:sp>
      <p:sp>
        <p:nvSpPr>
          <p:cNvPr id="365" name="pandas"/>
          <p:cNvSpPr/>
          <p:nvPr/>
        </p:nvSpPr>
        <p:spPr>
          <a:xfrm>
            <a:off x="5583783" y="2509589"/>
            <a:ext cx="1680121" cy="6292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pandas</a:t>
            </a:r>
          </a:p>
        </p:txBody>
      </p:sp>
      <p:sp>
        <p:nvSpPr>
          <p:cNvPr id="366" name="Line"/>
          <p:cNvSpPr/>
          <p:nvPr/>
        </p:nvSpPr>
        <p:spPr>
          <a:xfrm flipV="1">
            <a:off x="6553200" y="4318591"/>
            <a:ext cx="2661792" cy="1980610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7" name="sqlite3 tool"/>
          <p:cNvSpPr/>
          <p:nvPr/>
        </p:nvSpPr>
        <p:spPr>
          <a:xfrm>
            <a:off x="8326983" y="3652589"/>
            <a:ext cx="1780432" cy="6292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sqlite3 tool</a:t>
            </a:r>
          </a:p>
        </p:txBody>
      </p:sp>
      <p:sp>
        <p:nvSpPr>
          <p:cNvPr id="368" name="this semester, we'll only…"/>
          <p:cNvSpPr txBox="1"/>
          <p:nvPr/>
        </p:nvSpPr>
        <p:spPr>
          <a:xfrm>
            <a:off x="8814444" y="1244600"/>
            <a:ext cx="322451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this semester, we'll only</a:t>
            </a:r>
          </a:p>
          <a:p>
            <a:pPr>
              <a:defRPr b="0" i="1"/>
            </a:pPr>
            <a:r>
              <a:t>query data through pandas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71" name="import sqlite3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430993" cy="1735982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</p:txBody>
      </p:sp>
      <p:sp>
        <p:nvSpPr>
          <p:cNvPr id="376" name="Connection Line"/>
          <p:cNvSpPr/>
          <p:nvPr/>
        </p:nvSpPr>
        <p:spPr>
          <a:xfrm>
            <a:off x="6592727" y="30463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73" name="database filename…"/>
          <p:cNvSpPr txBox="1"/>
          <p:nvPr/>
        </p:nvSpPr>
        <p:spPr>
          <a:xfrm>
            <a:off x="7612278" y="3509467"/>
            <a:ext cx="479941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database filename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represented as a string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will create if doesn’t already exist</a:t>
            </a:r>
            <a:br/>
            <a:r>
              <a:t>(no "w" necessary)</a:t>
            </a:r>
          </a:p>
        </p:txBody>
      </p:sp>
      <p:sp>
        <p:nvSpPr>
          <p:cNvPr id="377" name="Connection Line"/>
          <p:cNvSpPr/>
          <p:nvPr/>
        </p:nvSpPr>
        <p:spPr>
          <a:xfrm>
            <a:off x="4162655" y="3015882"/>
            <a:ext cx="924323" cy="785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4258" y="18564"/>
                  <a:pt x="21458" y="11364"/>
                  <a:pt x="2160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75" name="connect for databases is analogous to open for files"/>
          <p:cNvSpPr txBox="1"/>
          <p:nvPr/>
        </p:nvSpPr>
        <p:spPr>
          <a:xfrm>
            <a:off x="690778" y="3534867"/>
            <a:ext cx="3910694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connect</a:t>
            </a:r>
            <a:r>
              <a:t> for databases is analogous to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open</a:t>
            </a:r>
            <a:r>
              <a:t> for files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80" name="import sqlite3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430993" cy="1735982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</p:txBody>
      </p:sp>
      <p:sp>
        <p:nvSpPr>
          <p:cNvPr id="383" name="Connection Line"/>
          <p:cNvSpPr/>
          <p:nvPr/>
        </p:nvSpPr>
        <p:spPr>
          <a:xfrm>
            <a:off x="1461927" y="30463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2" name="a connection object for databases is analogous to file object for files"/>
          <p:cNvSpPr txBox="1"/>
          <p:nvPr/>
        </p:nvSpPr>
        <p:spPr>
          <a:xfrm>
            <a:off x="2481478" y="3509467"/>
            <a:ext cx="3910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t>a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connection object</a:t>
            </a:r>
            <a:r>
              <a:t> for databases is analogous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file object</a:t>
            </a:r>
            <a:r>
              <a:t> for files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86" name="import sqlite3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599509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conn</a:t>
            </a:r>
            <a:r>
              <a:t>.close()</a:t>
            </a:r>
          </a:p>
        </p:txBody>
      </p:sp>
      <p:sp>
        <p:nvSpPr>
          <p:cNvPr id="389" name="Connection Line"/>
          <p:cNvSpPr/>
          <p:nvPr/>
        </p:nvSpPr>
        <p:spPr>
          <a:xfrm>
            <a:off x="1639727" y="52942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0"/>
                </a:moveTo>
                <a:cubicBezTo>
                  <a:pt x="6054" y="3286"/>
                  <a:pt x="-839" y="10486"/>
                  <a:pt x="81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8" name="close it at the end"/>
          <p:cNvSpPr txBox="1"/>
          <p:nvPr/>
        </p:nvSpPr>
        <p:spPr>
          <a:xfrm>
            <a:off x="2659278" y="5033467"/>
            <a:ext cx="39106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b="0"/>
            </a:lvl1pPr>
          </a:lstStyle>
          <a:p>
            <a:r>
              <a:t>close it at the end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92" name="import sqlite3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599509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pandas as pd</a:t>
            </a: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df</a:t>
            </a:r>
            <a:r>
              <a:t> = pd.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read_sql</a:t>
            </a:r>
            <a:r>
              <a:t>("</a:t>
            </a:r>
            <a:r>
              <a:rPr>
                <a:solidFill>
                  <a:schemeClr val="accent1"/>
                </a:solidFill>
              </a:rPr>
              <a:t>select ???? from ????</a:t>
            </a:r>
            <a:r>
              <a:t>", </a:t>
            </a:r>
            <a:r>
              <a:rPr>
                <a:solidFill>
                  <a:schemeClr val="accent3"/>
                </a:solidFill>
              </a:rPr>
              <a:t>conn</a:t>
            </a:r>
            <a:r>
              <a:t>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conn</a:t>
            </a:r>
            <a:r>
              <a:t>.close()</a:t>
            </a:r>
          </a:p>
        </p:txBody>
      </p:sp>
      <p:sp>
        <p:nvSpPr>
          <p:cNvPr id="396" name="Connection Line"/>
          <p:cNvSpPr/>
          <p:nvPr/>
        </p:nvSpPr>
        <p:spPr>
          <a:xfrm>
            <a:off x="5542491" y="3833755"/>
            <a:ext cx="521842" cy="674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92" y="20018"/>
                  <a:pt x="18192" y="12818"/>
                  <a:pt x="2160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94" name="ask this question query"/>
          <p:cNvSpPr txBox="1"/>
          <p:nvPr/>
        </p:nvSpPr>
        <p:spPr>
          <a:xfrm>
            <a:off x="2521711" y="4246202"/>
            <a:ext cx="31316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t>ask this </a:t>
            </a:r>
            <a:r>
              <a:rPr strike="sngStrike"/>
              <a:t>question</a:t>
            </a:r>
            <a:r>
              <a:t> query</a:t>
            </a:r>
          </a:p>
        </p:txBody>
      </p:sp>
      <p:sp>
        <p:nvSpPr>
          <p:cNvPr id="395" name="Line"/>
          <p:cNvSpPr/>
          <p:nvPr/>
        </p:nvSpPr>
        <p:spPr>
          <a:xfrm rot="18900000">
            <a:off x="3135087" y="60114"/>
            <a:ext cx="5622483" cy="6320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00" y="650"/>
                  <a:pt x="481" y="1277"/>
                  <a:pt x="838" y="1869"/>
                </a:cubicBezTo>
                <a:cubicBezTo>
                  <a:pt x="1953" y="3718"/>
                  <a:pt x="3683" y="5098"/>
                  <a:pt x="5405" y="6489"/>
                </a:cubicBezTo>
                <a:cubicBezTo>
                  <a:pt x="7128" y="7881"/>
                  <a:pt x="8868" y="9316"/>
                  <a:pt x="10659" y="10653"/>
                </a:cubicBezTo>
                <a:cubicBezTo>
                  <a:pt x="14015" y="13159"/>
                  <a:pt x="17662" y="15454"/>
                  <a:pt x="20024" y="18766"/>
                </a:cubicBezTo>
                <a:cubicBezTo>
                  <a:pt x="20660" y="19657"/>
                  <a:pt x="21188" y="20607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F8E4-C444-4270-A11C-DCC695A4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2717800"/>
            <a:ext cx="11099800" cy="2159000"/>
          </a:xfrm>
        </p:spPr>
        <p:txBody>
          <a:bodyPr/>
          <a:lstStyle/>
          <a:p>
            <a:r>
              <a:rPr lang="en-US" dirty="0"/>
              <a:t>Demo  Time</a:t>
            </a:r>
          </a:p>
        </p:txBody>
      </p:sp>
    </p:spTree>
    <p:extLst>
      <p:ext uri="{BB962C8B-B14F-4D97-AF65-F5344CB8AC3E}">
        <p14:creationId xmlns:p14="http://schemas.microsoft.com/office/powerpoint/2010/main" val="387083391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342900"/>
            <a:ext cx="12344400" cy="297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Image" descr="Image"/>
          <p:cNvPicPr>
            <a:picLocks noChangeAspect="1"/>
          </p:cNvPicPr>
          <p:nvPr/>
        </p:nvPicPr>
        <p:blipFill>
          <a:blip r:embed="rId3"/>
          <a:srcRect b="28068"/>
          <a:stretch>
            <a:fillRect/>
          </a:stretch>
        </p:blipFill>
        <p:spPr>
          <a:xfrm>
            <a:off x="393700" y="6013450"/>
            <a:ext cx="8661400" cy="28410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47" y="3485457"/>
            <a:ext cx="11826106" cy="2216170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demo: poke around DB…"/>
          <p:cNvSpPr txBox="1"/>
          <p:nvPr/>
        </p:nvSpPr>
        <p:spPr>
          <a:xfrm>
            <a:off x="9402737" y="7026994"/>
            <a:ext cx="3292526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demo: </a:t>
            </a:r>
            <a:r>
              <a:rPr b="0"/>
              <a:t>poke around DB</a:t>
            </a:r>
          </a:p>
          <a:p>
            <a:r>
              <a:rPr b="0"/>
              <a:t>(will explain more soon)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REATE TABLE IF NOT EXISTS &quot;boarding&quot; (…"/>
          <p:cNvSpPr txBox="1"/>
          <p:nvPr/>
        </p:nvSpPr>
        <p:spPr>
          <a:xfrm>
            <a:off x="2875280" y="667122"/>
            <a:ext cx="9265097" cy="784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t> IF NOT EXISTS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"boarding"</a:t>
            </a:r>
            <a:r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"index"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"StopID"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"Route"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"Lat"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"Lon"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"DailyBoardings"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CREATE INDEX "ix_boarding_index"ON "boarding" ("index");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t> IF NOT EXISTS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"routes"</a:t>
            </a:r>
            <a:r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"index"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"OBJECTID"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"trips_routes_route_id"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"route_short_name"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"route_url" TEXT,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"ShapeSTLength"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CREATE INDEX "ix_routes_index"ON "routes" ("index");</a:t>
            </a:r>
          </a:p>
        </p:txBody>
      </p:sp>
      <p:sp>
        <p:nvSpPr>
          <p:cNvPr id="404" name="table names"/>
          <p:cNvSpPr txBox="1"/>
          <p:nvPr/>
        </p:nvSpPr>
        <p:spPr>
          <a:xfrm>
            <a:off x="8496101" y="2292349"/>
            <a:ext cx="19942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table names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301 Progres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220</a:t>
            </a:r>
            <a:r>
              <a:rPr dirty="0"/>
              <a:t> Progress</a:t>
            </a:r>
          </a:p>
        </p:txBody>
      </p:sp>
      <p:sp>
        <p:nvSpPr>
          <p:cNvPr id="132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Languages learned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Python</a:t>
            </a:r>
            <a:r>
              <a:t> [</a:t>
            </a:r>
            <a:r>
              <a:rPr b="1"/>
              <a:t>Programming</a:t>
            </a:r>
            <a:r>
              <a:t> Language]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HTML</a:t>
            </a:r>
            <a:r>
              <a:t> [</a:t>
            </a:r>
            <a:r>
              <a:rPr b="1"/>
              <a:t>Markup</a:t>
            </a:r>
            <a:r>
              <a:t> Language]</a:t>
            </a:r>
            <a:br/>
            <a:endParaRPr/>
          </a:p>
          <a:p>
            <a:pPr marL="0" indent="0">
              <a:buSzTx/>
              <a:buNone/>
            </a:pPr>
            <a:r>
              <a:t>Data storage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CSV</a:t>
            </a:r>
            <a:r>
              <a:t>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JSON</a:t>
            </a:r>
            <a:r>
              <a:t> files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REATE TABLE IF NOT EXISTS &quot;boarding&quot; (…"/>
          <p:cNvSpPr txBox="1"/>
          <p:nvPr/>
        </p:nvSpPr>
        <p:spPr>
          <a:xfrm>
            <a:off x="2875280" y="667122"/>
            <a:ext cx="9265097" cy="800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t> IF NOT EXISTS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"boarding"</a:t>
            </a:r>
            <a:r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index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StopID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Lat</a:t>
            </a:r>
            <a:r>
              <a:t>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Lon</a:t>
            </a:r>
            <a:r>
              <a:t>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DailyBoardings</a:t>
            </a:r>
            <a:r>
              <a:t>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CREATE INDEX "ix_boarding_index"ON "boarding" ("index");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t> IF NOT EXISTS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"routes"</a:t>
            </a:r>
            <a:r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index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OBJECTID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trips_routes_route_id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route_short_name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route_url</a:t>
            </a:r>
            <a:r>
              <a:t>" TEXT,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ShapeSTLength</a:t>
            </a:r>
            <a:r>
              <a:t>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CREATE INDEX "ix_routes_index"ON "routes" ("index");</a:t>
            </a:r>
          </a:p>
        </p:txBody>
      </p:sp>
      <p:sp>
        <p:nvSpPr>
          <p:cNvPr id="407" name="look for column names in parens"/>
          <p:cNvSpPr txBox="1"/>
          <p:nvPr/>
        </p:nvSpPr>
        <p:spPr>
          <a:xfrm>
            <a:off x="7500036" y="1295399"/>
            <a:ext cx="51583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look for column names in parens</a:t>
            </a:r>
          </a:p>
        </p:txBody>
      </p:sp>
      <p:sp>
        <p:nvSpPr>
          <p:cNvPr id="408" name="columns…"/>
          <p:cNvSpPr txBox="1"/>
          <p:nvPr/>
        </p:nvSpPr>
        <p:spPr>
          <a:xfrm>
            <a:off x="7641742" y="1866900"/>
            <a:ext cx="1962747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columns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index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StopID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Route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Lat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Lon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Daily Boardings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REATE TABLE IF NOT EXISTS &quot;boarding&quot; (…"/>
          <p:cNvSpPr txBox="1"/>
          <p:nvPr/>
        </p:nvSpPr>
        <p:spPr>
          <a:xfrm>
            <a:off x="2875280" y="667122"/>
            <a:ext cx="8891858" cy="7858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rPr dirty="0"/>
              <a:t> IF NOT EXISTS 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"boarding"</a:t>
            </a:r>
            <a:r>
              <a:rPr dirty="0"/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index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StopID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</a:t>
            </a:r>
            <a:r>
              <a:rPr dirty="0"/>
              <a:t>"</a:t>
            </a:r>
            <a:r>
              <a:rPr lang="en-US" dirty="0"/>
              <a:t>  </a:t>
            </a:r>
            <a:r>
              <a:rPr dirty="0"/>
              <a:t>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Lat</a:t>
            </a:r>
            <a:r>
              <a:rPr dirty="0"/>
              <a:t>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Lon</a:t>
            </a:r>
            <a:r>
              <a:rPr dirty="0"/>
              <a:t>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DailyBoardings</a:t>
            </a:r>
            <a:r>
              <a:rPr dirty="0"/>
              <a:t>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CREATE INDEX "</a:t>
            </a:r>
            <a:r>
              <a:rPr dirty="0" err="1"/>
              <a:t>ix_boarding_index"ON</a:t>
            </a:r>
            <a:r>
              <a:rPr dirty="0"/>
              <a:t> "boarding" ("index");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rPr dirty="0"/>
              <a:t> IF NOT EXISTS 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"routes"</a:t>
            </a:r>
            <a:r>
              <a:rPr dirty="0"/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index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OBJECTID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trips_routes_route_id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route_short_name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route_url</a:t>
            </a:r>
            <a:r>
              <a:rPr dirty="0"/>
              <a:t>" TEXT,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ShapeSTLength</a:t>
            </a:r>
            <a:r>
              <a:rPr dirty="0"/>
              <a:t>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CREATE INDEX "</a:t>
            </a:r>
            <a:r>
              <a:rPr dirty="0" err="1"/>
              <a:t>ix_routes_index"ON</a:t>
            </a:r>
            <a:r>
              <a:rPr dirty="0"/>
              <a:t> "routes" ("index");</a:t>
            </a:r>
          </a:p>
        </p:txBody>
      </p:sp>
      <p:sp>
        <p:nvSpPr>
          <p:cNvPr id="411" name="types..."/>
          <p:cNvSpPr txBox="1"/>
          <p:nvPr/>
        </p:nvSpPr>
        <p:spPr>
          <a:xfrm>
            <a:off x="9444459" y="2114549"/>
            <a:ext cx="1215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types...</a:t>
            </a:r>
          </a:p>
        </p:txBody>
      </p:sp>
      <p:sp>
        <p:nvSpPr>
          <p:cNvPr id="412" name="Rectangle"/>
          <p:cNvSpPr/>
          <p:nvPr/>
        </p:nvSpPr>
        <p:spPr>
          <a:xfrm>
            <a:off x="4231976" y="1149350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3" name="Rectangle"/>
          <p:cNvSpPr/>
          <p:nvPr/>
        </p:nvSpPr>
        <p:spPr>
          <a:xfrm>
            <a:off x="4656633" y="1623670"/>
            <a:ext cx="1855094" cy="8293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4" name="Rectangle"/>
          <p:cNvSpPr/>
          <p:nvPr/>
        </p:nvSpPr>
        <p:spPr>
          <a:xfrm>
            <a:off x="4037135" y="2419650"/>
            <a:ext cx="1238995" cy="88397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Rectangle"/>
          <p:cNvSpPr/>
          <p:nvPr/>
        </p:nvSpPr>
        <p:spPr>
          <a:xfrm>
            <a:off x="6156864" y="3262251"/>
            <a:ext cx="1133450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6" name="Rectangle"/>
          <p:cNvSpPr/>
          <p:nvPr/>
        </p:nvSpPr>
        <p:spPr>
          <a:xfrm>
            <a:off x="4231976" y="4963748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7" name="Rectangle"/>
          <p:cNvSpPr/>
          <p:nvPr/>
        </p:nvSpPr>
        <p:spPr>
          <a:xfrm>
            <a:off x="5276130" y="5399407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8" name="Rectangle"/>
          <p:cNvSpPr/>
          <p:nvPr/>
        </p:nvSpPr>
        <p:spPr>
          <a:xfrm>
            <a:off x="7321209" y="5814109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9" name="Rectangle"/>
          <p:cNvSpPr/>
          <p:nvPr/>
        </p:nvSpPr>
        <p:spPr>
          <a:xfrm>
            <a:off x="6769931" y="6270725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0" name="Rectangle"/>
          <p:cNvSpPr/>
          <p:nvPr/>
        </p:nvSpPr>
        <p:spPr>
          <a:xfrm>
            <a:off x="5097288" y="6706384"/>
            <a:ext cx="1133450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1" name="Rectangle"/>
          <p:cNvSpPr/>
          <p:nvPr/>
        </p:nvSpPr>
        <p:spPr>
          <a:xfrm>
            <a:off x="6230738" y="7121086"/>
            <a:ext cx="1133450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427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9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0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1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2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3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4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5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7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8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9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0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1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2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3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4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5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6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7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8" name="Rectangle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9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0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1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2" name="Rectangle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3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4" name="Rectangle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5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7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8" name="Rectangle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9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0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1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2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3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4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5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6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467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468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471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2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3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4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5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7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8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9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0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1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2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3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4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5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6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7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8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9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0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1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2" name="Rectangle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3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4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5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6" name="Rectangle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7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8" name="Rectangle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9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0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1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2" name="Rectangle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3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4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5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6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7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9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0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511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512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  <p:sp>
        <p:nvSpPr>
          <p:cNvPr id="513" name="FROM: which table?"/>
          <p:cNvSpPr txBox="1"/>
          <p:nvPr/>
        </p:nvSpPr>
        <p:spPr>
          <a:xfrm>
            <a:off x="2151682" y="7078320"/>
            <a:ext cx="2766716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FROM: </a:t>
            </a:r>
            <a:r>
              <a:rPr b="0"/>
              <a:t>which table?</a:t>
            </a:r>
          </a:p>
        </p:txBody>
      </p:sp>
      <p:sp>
        <p:nvSpPr>
          <p:cNvPr id="514" name="Arrow"/>
          <p:cNvSpPr/>
          <p:nvPr/>
        </p:nvSpPr>
        <p:spPr>
          <a:xfrm>
            <a:off x="8642350" y="2175891"/>
            <a:ext cx="537717" cy="537718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col1"/>
          <p:cNvSpPr txBox="1"/>
          <p:nvPr/>
        </p:nvSpPr>
        <p:spPr>
          <a:xfrm>
            <a:off x="95054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516" name="col2"/>
          <p:cNvSpPr txBox="1"/>
          <p:nvPr/>
        </p:nvSpPr>
        <p:spPr>
          <a:xfrm>
            <a:off x="105976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col2</a:t>
            </a:r>
          </a:p>
        </p:txBody>
      </p:sp>
      <p:sp>
        <p:nvSpPr>
          <p:cNvPr id="517" name="col3"/>
          <p:cNvSpPr txBox="1"/>
          <p:nvPr/>
        </p:nvSpPr>
        <p:spPr>
          <a:xfrm>
            <a:off x="117025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0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1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2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3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4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525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6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7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8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9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1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2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3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4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5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6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7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8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9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0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1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2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3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4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5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6" name="Rectangle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8" name="Rectangle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9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0" name="Rectangle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1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2" name="Rectangle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3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4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5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6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7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8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9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560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561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  <p:sp>
        <p:nvSpPr>
          <p:cNvPr id="562" name="FROM: which table?…"/>
          <p:cNvSpPr txBox="1"/>
          <p:nvPr/>
        </p:nvSpPr>
        <p:spPr>
          <a:xfrm>
            <a:off x="2151682" y="7078320"/>
            <a:ext cx="3450730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FROM: </a:t>
            </a:r>
            <a:r>
              <a:rPr b="0"/>
              <a:t>which table?</a:t>
            </a:r>
          </a:p>
          <a:p>
            <a:pPr algn="l"/>
            <a:r>
              <a:t>SELECT:</a:t>
            </a:r>
            <a:r>
              <a:rPr b="0"/>
              <a:t> which columns?</a:t>
            </a:r>
          </a:p>
        </p:txBody>
      </p:sp>
      <p:sp>
        <p:nvSpPr>
          <p:cNvPr id="563" name="Arrow"/>
          <p:cNvSpPr/>
          <p:nvPr/>
        </p:nvSpPr>
        <p:spPr>
          <a:xfrm>
            <a:off x="8642350" y="2175891"/>
            <a:ext cx="537717" cy="537718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4" name="Arrow"/>
          <p:cNvSpPr/>
          <p:nvPr/>
        </p:nvSpPr>
        <p:spPr>
          <a:xfrm rot="16200000">
            <a:off x="95282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Arrow"/>
          <p:cNvSpPr/>
          <p:nvPr/>
        </p:nvSpPr>
        <p:spPr>
          <a:xfrm rot="16200000">
            <a:off x="117253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col1"/>
          <p:cNvSpPr txBox="1"/>
          <p:nvPr/>
        </p:nvSpPr>
        <p:spPr>
          <a:xfrm>
            <a:off x="95054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567" name="col2"/>
          <p:cNvSpPr txBox="1"/>
          <p:nvPr/>
        </p:nvSpPr>
        <p:spPr>
          <a:xfrm>
            <a:off x="105976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col2</a:t>
            </a:r>
          </a:p>
        </p:txBody>
      </p:sp>
      <p:sp>
        <p:nvSpPr>
          <p:cNvPr id="568" name="col3"/>
          <p:cNvSpPr txBox="1"/>
          <p:nvPr/>
        </p:nvSpPr>
        <p:spPr>
          <a:xfrm>
            <a:off x="117025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1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3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4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5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6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7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8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9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580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1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2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3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4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5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6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7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8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9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0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1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2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3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4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5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6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7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8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9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0" name="Rectangle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1" name="Rectangle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2" name="Rectangle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3" name="Rectangle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4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5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6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7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8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9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0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611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612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  <p:sp>
        <p:nvSpPr>
          <p:cNvPr id="613" name="FROM: which table?…"/>
          <p:cNvSpPr txBox="1"/>
          <p:nvPr/>
        </p:nvSpPr>
        <p:spPr>
          <a:xfrm>
            <a:off x="2151682" y="7078320"/>
            <a:ext cx="3535413" cy="1172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FROM: </a:t>
            </a:r>
            <a:r>
              <a:rPr b="0"/>
              <a:t>which table?</a:t>
            </a:r>
          </a:p>
          <a:p>
            <a:pPr algn="l"/>
            <a:r>
              <a:t>SELECT:</a:t>
            </a:r>
            <a:r>
              <a:rPr b="0"/>
              <a:t> which columns?</a:t>
            </a:r>
          </a:p>
          <a:p>
            <a:pPr algn="l"/>
            <a:r>
              <a:t>WHERE:</a:t>
            </a:r>
            <a:r>
              <a:rPr b="0"/>
              <a:t> which rows?</a:t>
            </a:r>
          </a:p>
        </p:txBody>
      </p:sp>
      <p:sp>
        <p:nvSpPr>
          <p:cNvPr id="614" name="Arrow"/>
          <p:cNvSpPr/>
          <p:nvPr/>
        </p:nvSpPr>
        <p:spPr>
          <a:xfrm>
            <a:off x="8642350" y="2175891"/>
            <a:ext cx="537717" cy="537718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5" name="Arrow"/>
          <p:cNvSpPr/>
          <p:nvPr/>
        </p:nvSpPr>
        <p:spPr>
          <a:xfrm rot="16200000">
            <a:off x="95282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6" name="Arrow"/>
          <p:cNvSpPr/>
          <p:nvPr/>
        </p:nvSpPr>
        <p:spPr>
          <a:xfrm rot="16200000">
            <a:off x="117253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7" name="Arrow"/>
          <p:cNvSpPr/>
          <p:nvPr/>
        </p:nvSpPr>
        <p:spPr>
          <a:xfrm>
            <a:off x="8705850" y="34353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8" name="Arrow"/>
          <p:cNvSpPr/>
          <p:nvPr/>
        </p:nvSpPr>
        <p:spPr>
          <a:xfrm>
            <a:off x="8705850" y="45021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9" name="Arrow"/>
          <p:cNvSpPr/>
          <p:nvPr/>
        </p:nvSpPr>
        <p:spPr>
          <a:xfrm>
            <a:off x="8705850" y="50609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0" name="col1"/>
          <p:cNvSpPr txBox="1"/>
          <p:nvPr/>
        </p:nvSpPr>
        <p:spPr>
          <a:xfrm>
            <a:off x="95054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621" name="col2"/>
          <p:cNvSpPr txBox="1"/>
          <p:nvPr/>
        </p:nvSpPr>
        <p:spPr>
          <a:xfrm>
            <a:off x="105976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col2</a:t>
            </a:r>
          </a:p>
        </p:txBody>
      </p:sp>
      <p:sp>
        <p:nvSpPr>
          <p:cNvPr id="622" name="col3"/>
          <p:cNvSpPr txBox="1"/>
          <p:nvPr/>
        </p:nvSpPr>
        <p:spPr>
          <a:xfrm>
            <a:off x="117025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5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7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8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9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0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1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2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3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4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5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636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7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8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9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3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4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5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6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7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8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9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0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1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2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3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4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5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6" name="Rectangle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7" name="Rectangle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8" name="Rectangle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9" name="Rectangle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0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1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2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3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4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665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666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  <p:sp>
        <p:nvSpPr>
          <p:cNvPr id="667" name="FROM: which table?…"/>
          <p:cNvSpPr txBox="1"/>
          <p:nvPr/>
        </p:nvSpPr>
        <p:spPr>
          <a:xfrm>
            <a:off x="2151682" y="7078320"/>
            <a:ext cx="3535413" cy="15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FROM: </a:t>
            </a:r>
            <a:r>
              <a:rPr b="0"/>
              <a:t>which table?</a:t>
            </a:r>
          </a:p>
          <a:p>
            <a:pPr algn="l"/>
            <a:r>
              <a:t>SELECT:</a:t>
            </a:r>
            <a:r>
              <a:rPr b="0"/>
              <a:t> which columns?</a:t>
            </a:r>
          </a:p>
          <a:p>
            <a:pPr algn="l"/>
            <a:r>
              <a:t>WHERE:</a:t>
            </a:r>
            <a:r>
              <a:rPr b="0"/>
              <a:t> which rows?</a:t>
            </a:r>
          </a:p>
          <a:p>
            <a:pPr algn="l"/>
            <a:r>
              <a:t>LIMIT:</a:t>
            </a:r>
            <a:r>
              <a:rPr b="0"/>
              <a:t> how many rows?</a:t>
            </a:r>
          </a:p>
        </p:txBody>
      </p:sp>
      <p:sp>
        <p:nvSpPr>
          <p:cNvPr id="668" name="Arrow"/>
          <p:cNvSpPr/>
          <p:nvPr/>
        </p:nvSpPr>
        <p:spPr>
          <a:xfrm>
            <a:off x="8642350" y="2175891"/>
            <a:ext cx="537717" cy="537718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9" name="Arrow"/>
          <p:cNvSpPr/>
          <p:nvPr/>
        </p:nvSpPr>
        <p:spPr>
          <a:xfrm rot="16200000">
            <a:off x="95282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0" name="Arrow"/>
          <p:cNvSpPr/>
          <p:nvPr/>
        </p:nvSpPr>
        <p:spPr>
          <a:xfrm rot="16200000">
            <a:off x="117253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1" name="Arrow"/>
          <p:cNvSpPr/>
          <p:nvPr/>
        </p:nvSpPr>
        <p:spPr>
          <a:xfrm>
            <a:off x="8705850" y="34353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2" name="Arrow"/>
          <p:cNvSpPr/>
          <p:nvPr/>
        </p:nvSpPr>
        <p:spPr>
          <a:xfrm>
            <a:off x="8705850" y="45021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3" name="Arrow"/>
          <p:cNvSpPr/>
          <p:nvPr/>
        </p:nvSpPr>
        <p:spPr>
          <a:xfrm>
            <a:off x="8705850" y="50609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4" name="col1"/>
          <p:cNvSpPr txBox="1"/>
          <p:nvPr/>
        </p:nvSpPr>
        <p:spPr>
          <a:xfrm>
            <a:off x="95054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675" name="col2"/>
          <p:cNvSpPr txBox="1"/>
          <p:nvPr/>
        </p:nvSpPr>
        <p:spPr>
          <a:xfrm>
            <a:off x="105976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col2</a:t>
            </a:r>
          </a:p>
        </p:txBody>
      </p:sp>
      <p:sp>
        <p:nvSpPr>
          <p:cNvPr id="676" name="col3"/>
          <p:cNvSpPr txBox="1"/>
          <p:nvPr/>
        </p:nvSpPr>
        <p:spPr>
          <a:xfrm>
            <a:off x="117025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9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0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1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2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3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4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5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6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7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8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9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690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1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2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3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4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5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7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8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9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0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1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2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3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4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5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6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7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8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9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0" name="A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11" name="B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12" name="C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13" name="D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</a:t>
            </a:r>
          </a:p>
        </p:txBody>
      </p:sp>
      <p:sp>
        <p:nvSpPr>
          <p:cNvPr id="714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5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6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7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8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719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720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  <p:sp>
        <p:nvSpPr>
          <p:cNvPr id="721" name="FROM: which table?…"/>
          <p:cNvSpPr txBox="1"/>
          <p:nvPr/>
        </p:nvSpPr>
        <p:spPr>
          <a:xfrm>
            <a:off x="2151682" y="7078320"/>
            <a:ext cx="3535413" cy="15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FROM: </a:t>
            </a:r>
            <a:r>
              <a:rPr b="0"/>
              <a:t>which table?</a:t>
            </a:r>
          </a:p>
          <a:p>
            <a:pPr algn="l"/>
            <a:r>
              <a:t>SELECT:</a:t>
            </a:r>
            <a:r>
              <a:rPr b="0"/>
              <a:t> which columns?</a:t>
            </a:r>
          </a:p>
          <a:p>
            <a:pPr algn="l"/>
            <a:r>
              <a:t>WHERE:</a:t>
            </a:r>
            <a:r>
              <a:rPr b="0"/>
              <a:t> which rows?</a:t>
            </a:r>
          </a:p>
          <a:p>
            <a:pPr algn="l"/>
            <a:r>
              <a:t>LIMIT:</a:t>
            </a:r>
            <a:r>
              <a:rPr b="0"/>
              <a:t> how many rows?</a:t>
            </a:r>
          </a:p>
        </p:txBody>
      </p:sp>
      <p:sp>
        <p:nvSpPr>
          <p:cNvPr id="722" name="Arrow"/>
          <p:cNvSpPr/>
          <p:nvPr/>
        </p:nvSpPr>
        <p:spPr>
          <a:xfrm>
            <a:off x="8642350" y="2175891"/>
            <a:ext cx="537717" cy="537718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3" name="Arrow"/>
          <p:cNvSpPr/>
          <p:nvPr/>
        </p:nvSpPr>
        <p:spPr>
          <a:xfrm rot="16200000">
            <a:off x="95282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4" name="Arrow"/>
          <p:cNvSpPr/>
          <p:nvPr/>
        </p:nvSpPr>
        <p:spPr>
          <a:xfrm rot="16200000">
            <a:off x="117253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5" name="Arrow"/>
          <p:cNvSpPr/>
          <p:nvPr/>
        </p:nvSpPr>
        <p:spPr>
          <a:xfrm>
            <a:off x="8705850" y="34353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6" name="Arrow"/>
          <p:cNvSpPr/>
          <p:nvPr/>
        </p:nvSpPr>
        <p:spPr>
          <a:xfrm>
            <a:off x="8705850" y="45021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7" name="Arrow"/>
          <p:cNvSpPr/>
          <p:nvPr/>
        </p:nvSpPr>
        <p:spPr>
          <a:xfrm>
            <a:off x="8705850" y="50609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8" name="A"/>
          <p:cNvSpPr/>
          <p:nvPr/>
        </p:nvSpPr>
        <p:spPr>
          <a:xfrm>
            <a:off x="9937750" y="7328792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29" name="B"/>
          <p:cNvSpPr/>
          <p:nvPr/>
        </p:nvSpPr>
        <p:spPr>
          <a:xfrm>
            <a:off x="11017250" y="7328792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30" name="C"/>
          <p:cNvSpPr/>
          <p:nvPr/>
        </p:nvSpPr>
        <p:spPr>
          <a:xfrm>
            <a:off x="9937750" y="7862192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31" name="D"/>
          <p:cNvSpPr/>
          <p:nvPr/>
        </p:nvSpPr>
        <p:spPr>
          <a:xfrm>
            <a:off x="11017250" y="7862192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</a:t>
            </a:r>
          </a:p>
        </p:txBody>
      </p:sp>
      <p:sp>
        <p:nvSpPr>
          <p:cNvPr id="732" name="col1"/>
          <p:cNvSpPr txBox="1"/>
          <p:nvPr/>
        </p:nvSpPr>
        <p:spPr>
          <a:xfrm>
            <a:off x="95054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733" name="col2"/>
          <p:cNvSpPr txBox="1"/>
          <p:nvPr/>
        </p:nvSpPr>
        <p:spPr>
          <a:xfrm>
            <a:off x="105976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col2</a:t>
            </a:r>
          </a:p>
        </p:txBody>
      </p:sp>
      <p:sp>
        <p:nvSpPr>
          <p:cNvPr id="734" name="col3"/>
          <p:cNvSpPr txBox="1"/>
          <p:nvPr/>
        </p:nvSpPr>
        <p:spPr>
          <a:xfrm>
            <a:off x="117025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  <p:sp>
        <p:nvSpPr>
          <p:cNvPr id="735" name="col1"/>
          <p:cNvSpPr txBox="1"/>
          <p:nvPr/>
        </p:nvSpPr>
        <p:spPr>
          <a:xfrm>
            <a:off x="10191216" y="6907915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736" name="col3"/>
          <p:cNvSpPr txBox="1"/>
          <p:nvPr/>
        </p:nvSpPr>
        <p:spPr>
          <a:xfrm>
            <a:off x="11289766" y="6907915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  <p:sp>
        <p:nvSpPr>
          <p:cNvPr id="737" name="a query result…"/>
          <p:cNvSpPr txBox="1"/>
          <p:nvPr/>
        </p:nvSpPr>
        <p:spPr>
          <a:xfrm>
            <a:off x="7432683" y="7440210"/>
            <a:ext cx="202436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 query result</a:t>
            </a:r>
          </a:p>
          <a:p>
            <a: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looks like a table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40" name="SELECT"/>
          <p:cNvSpPr txBox="1"/>
          <p:nvPr/>
        </p:nvSpPr>
        <p:spPr>
          <a:xfrm>
            <a:off x="2530170" y="3905250"/>
            <a:ext cx="1522078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4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42" name="FROM"/>
          <p:cNvSpPr txBox="1"/>
          <p:nvPr/>
        </p:nvSpPr>
        <p:spPr>
          <a:xfrm>
            <a:off x="7254570" y="3905250"/>
            <a:ext cx="124440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43" name="Rounded Rectangle"/>
          <p:cNvSpPr/>
          <p:nvPr/>
        </p:nvSpPr>
        <p:spPr>
          <a:xfrm>
            <a:off x="4457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4" name="Rounded Rectangle"/>
          <p:cNvSpPr/>
          <p:nvPr/>
        </p:nvSpPr>
        <p:spPr>
          <a:xfrm>
            <a:off x="88265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5" name=";"/>
          <p:cNvSpPr txBox="1"/>
          <p:nvPr/>
        </p:nvSpPr>
        <p:spPr>
          <a:xfrm>
            <a:off x="11445570" y="3905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48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49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50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51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2" name="Rounded Rectangl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3" name=";"/>
          <p:cNvSpPr txBox="1"/>
          <p:nvPr/>
        </p:nvSpPr>
        <p:spPr>
          <a:xfrm>
            <a:off x="6365570" y="4794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301 Progres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220</a:t>
            </a:r>
            <a:r>
              <a:rPr dirty="0"/>
              <a:t> Progress</a:t>
            </a:r>
          </a:p>
        </p:txBody>
      </p:sp>
      <p:sp>
        <p:nvSpPr>
          <p:cNvPr id="135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Languages learned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Python</a:t>
            </a:r>
            <a:r>
              <a:t> [</a:t>
            </a:r>
            <a:r>
              <a:rPr b="1"/>
              <a:t>Programming</a:t>
            </a:r>
            <a:r>
              <a:t> Language]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HTML</a:t>
            </a:r>
            <a:r>
              <a:t> [</a:t>
            </a:r>
            <a:r>
              <a:rPr b="1"/>
              <a:t>Markup</a:t>
            </a:r>
            <a:r>
              <a:t> Language]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SQL</a:t>
            </a:r>
            <a:r>
              <a:t> [</a:t>
            </a:r>
            <a:r>
              <a:rPr b="1"/>
              <a:t>Query</a:t>
            </a:r>
            <a:r>
              <a:t> Language]</a:t>
            </a:r>
          </a:p>
          <a:p>
            <a:pPr marL="0" indent="0">
              <a:buSzTx/>
              <a:buNone/>
            </a:pPr>
            <a:r>
              <a:t>Data storage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CSV</a:t>
            </a:r>
            <a:r>
              <a:t>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JSON</a:t>
            </a:r>
            <a:r>
              <a:t>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SQL databases</a:t>
            </a:r>
          </a:p>
        </p:txBody>
      </p:sp>
      <p:sp>
        <p:nvSpPr>
          <p:cNvPr id="136" name="structured query language"/>
          <p:cNvSpPr txBox="1"/>
          <p:nvPr/>
        </p:nvSpPr>
        <p:spPr>
          <a:xfrm>
            <a:off x="4957266" y="7543799"/>
            <a:ext cx="30902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structured query language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56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57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58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59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0" name="Rounded Rectangl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1" name="optional stuff"/>
          <p:cNvSpPr/>
          <p:nvPr/>
        </p:nvSpPr>
        <p:spPr>
          <a:xfrm>
            <a:off x="2603500" y="5701995"/>
            <a:ext cx="3928815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rgbClr val="929292"/>
                </a:solidFill>
              </a:defRPr>
            </a:lvl1pPr>
          </a:lstStyle>
          <a:p>
            <a:r>
              <a:t>optional stuff</a:t>
            </a:r>
          </a:p>
        </p:txBody>
      </p:sp>
      <p:sp>
        <p:nvSpPr>
          <p:cNvPr id="762" name=";"/>
          <p:cNvSpPr txBox="1"/>
          <p:nvPr/>
        </p:nvSpPr>
        <p:spPr>
          <a:xfrm>
            <a:off x="6632270" y="5683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65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66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67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68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9" name="table nam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table name</a:t>
            </a:r>
          </a:p>
        </p:txBody>
      </p:sp>
      <p:sp>
        <p:nvSpPr>
          <p:cNvPr id="770" name=";"/>
          <p:cNvSpPr txBox="1"/>
          <p:nvPr/>
        </p:nvSpPr>
        <p:spPr>
          <a:xfrm>
            <a:off x="6365570" y="4794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73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74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75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76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79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80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81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82" name="which columns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which columns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85" name="select *"/>
          <p:cNvSpPr txBox="1"/>
          <p:nvPr/>
        </p:nvSpPr>
        <p:spPr>
          <a:xfrm>
            <a:off x="2542870" y="4146550"/>
            <a:ext cx="142171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*</a:t>
            </a:r>
          </a:p>
        </p:txBody>
      </p:sp>
      <p:sp>
        <p:nvSpPr>
          <p:cNvPr id="786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87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88" name="star means all of them"/>
          <p:cNvSpPr txBox="1"/>
          <p:nvPr/>
        </p:nvSpPr>
        <p:spPr>
          <a:xfrm>
            <a:off x="5570214" y="2971799"/>
            <a:ext cx="27025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star means all of them</a:t>
            </a:r>
          </a:p>
        </p:txBody>
      </p:sp>
      <p:pic>
        <p:nvPicPr>
          <p:cNvPr id="789" name="Image" descr="Image"/>
          <p:cNvPicPr>
            <a:picLocks noChangeAspect="1"/>
          </p:cNvPicPr>
          <p:nvPr/>
        </p:nvPicPr>
        <p:blipFill>
          <a:blip r:embed="rId2"/>
          <a:srcRect l="11173"/>
          <a:stretch>
            <a:fillRect/>
          </a:stretch>
        </p:blipFill>
        <p:spPr>
          <a:xfrm>
            <a:off x="4347567" y="5682944"/>
            <a:ext cx="4929783" cy="3467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90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791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94" name="select Route, DailyBoardings"/>
          <p:cNvSpPr txBox="1"/>
          <p:nvPr/>
        </p:nvSpPr>
        <p:spPr>
          <a:xfrm>
            <a:off x="2542870" y="4146550"/>
            <a:ext cx="508084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Route, DailyBoardings</a:t>
            </a:r>
          </a:p>
        </p:txBody>
      </p:sp>
      <p:sp>
        <p:nvSpPr>
          <p:cNvPr id="795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96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97" name="Result:"/>
          <p:cNvSpPr txBox="1"/>
          <p:nvPr/>
        </p:nvSpPr>
        <p:spPr>
          <a:xfrm>
            <a:off x="4285282" y="58948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7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50" y="5556250"/>
            <a:ext cx="1943100" cy="34925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99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02" name="select *"/>
          <p:cNvSpPr txBox="1"/>
          <p:nvPr/>
        </p:nvSpPr>
        <p:spPr>
          <a:xfrm>
            <a:off x="2542870" y="4146550"/>
            <a:ext cx="142171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*</a:t>
            </a:r>
          </a:p>
        </p:txBody>
      </p:sp>
      <p:sp>
        <p:nvSpPr>
          <p:cNvPr id="803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04" name="from routes;"/>
          <p:cNvSpPr txBox="1"/>
          <p:nvPr/>
        </p:nvSpPr>
        <p:spPr>
          <a:xfrm>
            <a:off x="2555570" y="4794250"/>
            <a:ext cx="230366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routes;</a:t>
            </a:r>
          </a:p>
        </p:txBody>
      </p:sp>
      <p:sp>
        <p:nvSpPr>
          <p:cNvPr id="805" name="Result:"/>
          <p:cNvSpPr txBox="1"/>
          <p:nvPr/>
        </p:nvSpPr>
        <p:spPr>
          <a:xfrm>
            <a:off x="716582" y="68854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06" name="…"/>
          <p:cNvSpPr txBox="1"/>
          <p:nvPr/>
        </p:nvSpPr>
        <p:spPr>
          <a:xfrm>
            <a:off x="6369050" y="83820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0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5748753"/>
            <a:ext cx="9702800" cy="27305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10" name="select route_url"/>
          <p:cNvSpPr txBox="1"/>
          <p:nvPr/>
        </p:nvSpPr>
        <p:spPr>
          <a:xfrm>
            <a:off x="2542870" y="4146550"/>
            <a:ext cx="292648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route_url</a:t>
            </a:r>
          </a:p>
        </p:txBody>
      </p:sp>
      <p:sp>
        <p:nvSpPr>
          <p:cNvPr id="81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12" name="from routes;"/>
          <p:cNvSpPr txBox="1"/>
          <p:nvPr/>
        </p:nvSpPr>
        <p:spPr>
          <a:xfrm>
            <a:off x="2555570" y="4794250"/>
            <a:ext cx="230366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routes;</a:t>
            </a:r>
          </a:p>
        </p:txBody>
      </p:sp>
      <p:sp>
        <p:nvSpPr>
          <p:cNvPr id="813" name="Result:"/>
          <p:cNvSpPr txBox="1"/>
          <p:nvPr/>
        </p:nvSpPr>
        <p:spPr>
          <a:xfrm>
            <a:off x="3185119" y="66187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14" name="…"/>
          <p:cNvSpPr txBox="1"/>
          <p:nvPr/>
        </p:nvSpPr>
        <p:spPr>
          <a:xfrm>
            <a:off x="6305550" y="87122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1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5727700"/>
            <a:ext cx="3835400" cy="31242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18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819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20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821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2" name="Rounded Rectangl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3" name="optional stuff"/>
          <p:cNvSpPr/>
          <p:nvPr/>
        </p:nvSpPr>
        <p:spPr>
          <a:xfrm>
            <a:off x="2603500" y="5701995"/>
            <a:ext cx="3928815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rgbClr val="929292"/>
                </a:solidFill>
              </a:defRPr>
            </a:lvl1pPr>
          </a:lstStyle>
          <a:p>
            <a:r>
              <a:t>optional stuff</a:t>
            </a:r>
          </a:p>
        </p:txBody>
      </p:sp>
      <p:sp>
        <p:nvSpPr>
          <p:cNvPr id="824" name=";"/>
          <p:cNvSpPr txBox="1"/>
          <p:nvPr/>
        </p:nvSpPr>
        <p:spPr>
          <a:xfrm>
            <a:off x="6632270" y="5683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  <p:sp>
        <p:nvSpPr>
          <p:cNvPr id="825" name="where"/>
          <p:cNvSpPr txBox="1"/>
          <p:nvPr/>
        </p:nvSpPr>
        <p:spPr>
          <a:xfrm>
            <a:off x="1230709" y="7670799"/>
            <a:ext cx="1069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where</a:t>
            </a:r>
          </a:p>
        </p:txBody>
      </p:sp>
      <p:sp>
        <p:nvSpPr>
          <p:cNvPr id="826" name="order by"/>
          <p:cNvSpPr txBox="1"/>
          <p:nvPr/>
        </p:nvSpPr>
        <p:spPr>
          <a:xfrm>
            <a:off x="3551708" y="7670799"/>
            <a:ext cx="1430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order by</a:t>
            </a:r>
          </a:p>
        </p:txBody>
      </p:sp>
      <p:sp>
        <p:nvSpPr>
          <p:cNvPr id="827" name="limit"/>
          <p:cNvSpPr txBox="1"/>
          <p:nvPr/>
        </p:nvSpPr>
        <p:spPr>
          <a:xfrm>
            <a:off x="6507744" y="7670799"/>
            <a:ext cx="8390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limit</a:t>
            </a:r>
          </a:p>
        </p:txBody>
      </p:sp>
      <p:sp>
        <p:nvSpPr>
          <p:cNvPr id="828" name="Line"/>
          <p:cNvSpPr/>
          <p:nvPr/>
        </p:nvSpPr>
        <p:spPr>
          <a:xfrm>
            <a:off x="5613400" y="6197599"/>
            <a:ext cx="983778" cy="14262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9" name="Line"/>
          <p:cNvSpPr/>
          <p:nvPr/>
        </p:nvSpPr>
        <p:spPr>
          <a:xfrm flipH="1">
            <a:off x="4305422" y="6197600"/>
            <a:ext cx="291979" cy="1421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0" name="Line"/>
          <p:cNvSpPr/>
          <p:nvPr/>
        </p:nvSpPr>
        <p:spPr>
          <a:xfrm flipH="1">
            <a:off x="2331543" y="6197600"/>
            <a:ext cx="995858" cy="14264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33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pic>
        <p:nvPicPr>
          <p:cNvPr id="834" name="Image" descr="Image"/>
          <p:cNvPicPr>
            <a:picLocks noChangeAspect="1"/>
          </p:cNvPicPr>
          <p:nvPr/>
        </p:nvPicPr>
        <p:blipFill>
          <a:blip r:embed="rId2"/>
          <a:srcRect l="11173"/>
          <a:stretch>
            <a:fillRect/>
          </a:stretch>
        </p:blipFill>
        <p:spPr>
          <a:xfrm>
            <a:off x="4347567" y="5682944"/>
            <a:ext cx="4929783" cy="3467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35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36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sp>
        <p:nvSpPr>
          <p:cNvPr id="837" name="select *…"/>
          <p:cNvSpPr txBox="1"/>
          <p:nvPr/>
        </p:nvSpPr>
        <p:spPr>
          <a:xfrm>
            <a:off x="2542870" y="3130245"/>
            <a:ext cx="2690342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boarding;</a:t>
            </a:r>
          </a:p>
        </p:txBody>
      </p:sp>
      <p:sp>
        <p:nvSpPr>
          <p:cNvPr id="838" name="Rounded Rectangle"/>
          <p:cNvSpPr/>
          <p:nvPr/>
        </p:nvSpPr>
        <p:spPr>
          <a:xfrm>
            <a:off x="5524500" y="5537200"/>
            <a:ext cx="571500" cy="3758590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39" name="SQL Data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SQL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schemas: tables, columns, types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advantages over JSON/CSV</a:t>
            </a:r>
          </a:p>
          <a:p>
            <a:pPr marL="0" indent="0">
              <a:buSzTx/>
              <a:buNone/>
            </a:pPr>
            <a:r>
              <a:rPr dirty="0"/>
              <a:t>SQL Queries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select, where, limit, sort by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sqlite3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Pandas/DB integration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41" name="select *…"/>
          <p:cNvSpPr txBox="1"/>
          <p:nvPr/>
        </p:nvSpPr>
        <p:spPr>
          <a:xfrm>
            <a:off x="2542870" y="3130245"/>
            <a:ext cx="3425119" cy="15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where Route = 80;</a:t>
            </a:r>
          </a:p>
        </p:txBody>
      </p:sp>
      <p:sp>
        <p:nvSpPr>
          <p:cNvPr id="842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43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44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007" y="5663894"/>
            <a:ext cx="4991101" cy="3505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46" name="Rounded Rectangle"/>
          <p:cNvSpPr/>
          <p:nvPr/>
        </p:nvSpPr>
        <p:spPr>
          <a:xfrm>
            <a:off x="5549900" y="5537200"/>
            <a:ext cx="571500" cy="3758590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7" name="note SQL only has one…"/>
          <p:cNvSpPr txBox="1"/>
          <p:nvPr/>
        </p:nvSpPr>
        <p:spPr>
          <a:xfrm>
            <a:off x="8585794" y="3007341"/>
            <a:ext cx="299601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N</a:t>
            </a:r>
            <a:r>
              <a:rPr dirty="0"/>
              <a:t>ote</a:t>
            </a:r>
            <a:r>
              <a:rPr lang="en-US" dirty="0"/>
              <a:t>:</a:t>
            </a:r>
            <a:r>
              <a:rPr dirty="0"/>
              <a:t> SQL only has one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equal sign for equality!</a:t>
            </a:r>
            <a:endParaRPr lang="en-US" dirty="0"/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lang="en-US" dirty="0"/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But == does work</a:t>
            </a:r>
            <a:endParaRPr dirty="0"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50" name="select *…"/>
          <p:cNvSpPr txBox="1"/>
          <p:nvPr/>
        </p:nvSpPr>
        <p:spPr>
          <a:xfrm>
            <a:off x="2542870" y="3130245"/>
            <a:ext cx="3446203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order by StopID;</a:t>
            </a:r>
          </a:p>
        </p:txBody>
      </p:sp>
      <p:sp>
        <p:nvSpPr>
          <p:cNvPr id="85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52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53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5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5847341"/>
            <a:ext cx="5041900" cy="3124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55" name="Rounded Rectangle"/>
          <p:cNvSpPr/>
          <p:nvPr/>
        </p:nvSpPr>
        <p:spPr>
          <a:xfrm>
            <a:off x="4851400" y="5644446"/>
            <a:ext cx="571500" cy="3529991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5861050"/>
            <a:ext cx="5092700" cy="2705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58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59" name="select *…"/>
          <p:cNvSpPr txBox="1"/>
          <p:nvPr/>
        </p:nvSpPr>
        <p:spPr>
          <a:xfrm>
            <a:off x="2542870" y="3130245"/>
            <a:ext cx="4245286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order by StopID DESC;</a:t>
            </a:r>
          </a:p>
        </p:txBody>
      </p:sp>
      <p:sp>
        <p:nvSpPr>
          <p:cNvPr id="860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61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62" name="…"/>
          <p:cNvSpPr txBox="1"/>
          <p:nvPr/>
        </p:nvSpPr>
        <p:spPr>
          <a:xfrm>
            <a:off x="6283096" y="84709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sp>
        <p:nvSpPr>
          <p:cNvPr id="863" name="Rounded Rectangle"/>
          <p:cNvSpPr/>
          <p:nvPr/>
        </p:nvSpPr>
        <p:spPr>
          <a:xfrm>
            <a:off x="4851400" y="5644446"/>
            <a:ext cx="571500" cy="3286409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4" name="descending means…"/>
          <p:cNvSpPr txBox="1"/>
          <p:nvPr/>
        </p:nvSpPr>
        <p:spPr>
          <a:xfrm>
            <a:off x="8988276" y="3505200"/>
            <a:ext cx="24196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descending means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biggest first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67" name="select *…"/>
          <p:cNvSpPr txBox="1"/>
          <p:nvPr/>
        </p:nvSpPr>
        <p:spPr>
          <a:xfrm>
            <a:off x="2542870" y="3130245"/>
            <a:ext cx="395032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order by StopID ASC;</a:t>
            </a:r>
          </a:p>
        </p:txBody>
      </p:sp>
      <p:sp>
        <p:nvSpPr>
          <p:cNvPr id="868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69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70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7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5847341"/>
            <a:ext cx="5041900" cy="3124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72" name="Rounded Rectangle"/>
          <p:cNvSpPr/>
          <p:nvPr/>
        </p:nvSpPr>
        <p:spPr>
          <a:xfrm>
            <a:off x="4851400" y="5644446"/>
            <a:ext cx="571500" cy="3529991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ascending means…"/>
          <p:cNvSpPr txBox="1"/>
          <p:nvPr/>
        </p:nvSpPr>
        <p:spPr>
          <a:xfrm>
            <a:off x="9073926" y="3505200"/>
            <a:ext cx="22483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ascending means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smallest first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76" name="select *…"/>
          <p:cNvSpPr txBox="1"/>
          <p:nvPr/>
        </p:nvSpPr>
        <p:spPr>
          <a:xfrm>
            <a:off x="2542870" y="2749245"/>
            <a:ext cx="3971405" cy="257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/>
            </a:pPr>
            <a:r>
              <a:t>order by StopID ASC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limit 3;</a:t>
            </a:r>
          </a:p>
        </p:txBody>
      </p:sp>
      <p:sp>
        <p:nvSpPr>
          <p:cNvPr id="877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78" name="Result:"/>
          <p:cNvSpPr txBox="1"/>
          <p:nvPr/>
        </p:nvSpPr>
        <p:spPr>
          <a:xfrm>
            <a:off x="2862882" y="6426199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8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956300"/>
            <a:ext cx="49530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80" name="only show the top N results"/>
          <p:cNvSpPr txBox="1"/>
          <p:nvPr/>
        </p:nvSpPr>
        <p:spPr>
          <a:xfrm>
            <a:off x="8405316" y="3682999"/>
            <a:ext cx="35855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only show the top N results</a:t>
            </a:r>
          </a:p>
        </p:txBody>
      </p:sp>
      <p:sp>
        <p:nvSpPr>
          <p:cNvPr id="881" name="3 results"/>
          <p:cNvSpPr txBox="1"/>
          <p:nvPr/>
        </p:nvSpPr>
        <p:spPr>
          <a:xfrm>
            <a:off x="9423970" y="6426199"/>
            <a:ext cx="11672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3 results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84" name="select *…"/>
          <p:cNvSpPr txBox="1"/>
          <p:nvPr/>
        </p:nvSpPr>
        <p:spPr>
          <a:xfrm>
            <a:off x="2542870" y="2749245"/>
            <a:ext cx="4315285" cy="258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where</a:t>
            </a:r>
            <a:r>
              <a:t> Route = 80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order by</a:t>
            </a:r>
            <a:r>
              <a:t> StopID ASC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limit</a:t>
            </a:r>
            <a:r>
              <a:t> 3;</a:t>
            </a:r>
          </a:p>
        </p:txBody>
      </p:sp>
      <p:sp>
        <p:nvSpPr>
          <p:cNvPr id="885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86" name="Result:"/>
          <p:cNvSpPr txBox="1"/>
          <p:nvPr/>
        </p:nvSpPr>
        <p:spPr>
          <a:xfrm>
            <a:off x="2862882" y="6426199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88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956300"/>
            <a:ext cx="49530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90" name="select *…"/>
          <p:cNvSpPr txBox="1"/>
          <p:nvPr/>
        </p:nvSpPr>
        <p:spPr>
          <a:xfrm>
            <a:off x="2542870" y="2749245"/>
            <a:ext cx="4315285" cy="258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where</a:t>
            </a:r>
            <a:r>
              <a:t> Route = 80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order by</a:t>
            </a:r>
            <a:r>
              <a:t> StopID ASC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limit</a:t>
            </a:r>
            <a:r>
              <a:t> 3;</a:t>
            </a:r>
          </a:p>
        </p:txBody>
      </p:sp>
      <p:sp>
        <p:nvSpPr>
          <p:cNvPr id="89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92" name="Result:"/>
          <p:cNvSpPr txBox="1"/>
          <p:nvPr/>
        </p:nvSpPr>
        <p:spPr>
          <a:xfrm>
            <a:off x="2862882" y="6426199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89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956300"/>
            <a:ext cx="49530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94" name="You can use any combination of where, order by, and limit.…"/>
          <p:cNvSpPr txBox="1"/>
          <p:nvPr/>
        </p:nvSpPr>
        <p:spPr>
          <a:xfrm>
            <a:off x="2708051" y="8288809"/>
            <a:ext cx="73844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You can use any combination of where, order by, and limit.</a:t>
            </a:r>
          </a:p>
          <a:p>
            <a:pPr>
              <a:defRPr b="0"/>
            </a:pPr>
            <a:r>
              <a:t>But whichever you use, they must appear in that order!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897" name="Tabular Data: CSVs vs. Databas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Tabular Data: CSVs vs. Databases</a:t>
            </a:r>
          </a:p>
          <a:p>
            <a:pPr marL="0" indent="0">
              <a:buSzTx/>
              <a:buNone/>
            </a:pPr>
            <a:r>
              <a:t>Common SQL Databases</a:t>
            </a:r>
          </a:p>
          <a:p>
            <a:pPr marL="0" indent="0">
              <a:buSzTx/>
              <a:buNone/>
            </a:pPr>
            <a:r>
              <a:t>Example: Madison bus-route data</a:t>
            </a:r>
          </a:p>
          <a:p>
            <a:pPr marL="0" indent="0">
              <a:buSzTx/>
              <a:buNone/>
            </a:pPr>
            <a:r>
              <a:t>SQL: Structured Query Language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Demo 1: How Many People Ride the Bu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How Many People Ride the Bus</a:t>
            </a:r>
          </a:p>
        </p:txBody>
      </p:sp>
      <p:sp>
        <p:nvSpPr>
          <p:cNvPr id="900" name="Goal: add up all boardings across all bus stops/rout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5040563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add up all boardings across all bus stops/routes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bus.db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DailyBoardings</a:t>
            </a:r>
            <a:r>
              <a:t> column in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boarding</a:t>
            </a:r>
            <a:r>
              <a:t> table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total riders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Demo 2: West-most Bus Rout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West-most Bus Route</a:t>
            </a:r>
          </a:p>
        </p:txBody>
      </p:sp>
      <p:sp>
        <p:nvSpPr>
          <p:cNvPr id="903" name="Goal: which Madison bus goes farthest west?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5040563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which Madison bus goes farthest west?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bus.db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route number of bus</a:t>
            </a:r>
            <a:br/>
            <a:r>
              <a:t>that goes farthest west</a:t>
            </a:r>
          </a:p>
        </p:txBody>
      </p:sp>
      <p:sp>
        <p:nvSpPr>
          <p:cNvPr id="904" name="smaller…"/>
          <p:cNvSpPr txBox="1"/>
          <p:nvPr/>
        </p:nvSpPr>
        <p:spPr>
          <a:xfrm>
            <a:off x="5600700" y="6039742"/>
            <a:ext cx="125387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smaller</a:t>
            </a:r>
          </a:p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longitude</a:t>
            </a:r>
          </a:p>
        </p:txBody>
      </p:sp>
      <p:sp>
        <p:nvSpPr>
          <p:cNvPr id="905" name="bigger…"/>
          <p:cNvSpPr txBox="1"/>
          <p:nvPr/>
        </p:nvSpPr>
        <p:spPr>
          <a:xfrm>
            <a:off x="11087100" y="6039742"/>
            <a:ext cx="125387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bigger</a:t>
            </a:r>
          </a:p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longitude</a:t>
            </a:r>
          </a:p>
        </p:txBody>
      </p:sp>
      <p:sp>
        <p:nvSpPr>
          <p:cNvPr id="906" name="Compass Rose"/>
          <p:cNvSpPr/>
          <p:nvPr/>
        </p:nvSpPr>
        <p:spPr>
          <a:xfrm>
            <a:off x="7597845" y="5073133"/>
            <a:ext cx="2745988" cy="2746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48" extrusionOk="0">
                <a:moveTo>
                  <a:pt x="10800" y="0"/>
                </a:moveTo>
                <a:cubicBezTo>
                  <a:pt x="10772" y="0"/>
                  <a:pt x="10743" y="52"/>
                  <a:pt x="10721" y="155"/>
                </a:cubicBezTo>
                <a:lnTo>
                  <a:pt x="10375" y="1796"/>
                </a:lnTo>
                <a:cubicBezTo>
                  <a:pt x="5746" y="1987"/>
                  <a:pt x="2007" y="5696"/>
                  <a:pt x="1760" y="10321"/>
                </a:cubicBezTo>
                <a:lnTo>
                  <a:pt x="154" y="10646"/>
                </a:lnTo>
                <a:cubicBezTo>
                  <a:pt x="-52" y="10688"/>
                  <a:pt x="-52" y="10758"/>
                  <a:pt x="154" y="10801"/>
                </a:cubicBezTo>
                <a:lnTo>
                  <a:pt x="1754" y="11141"/>
                </a:lnTo>
                <a:cubicBezTo>
                  <a:pt x="1924" y="15816"/>
                  <a:pt x="5656" y="19594"/>
                  <a:pt x="10305" y="19821"/>
                </a:cubicBezTo>
                <a:lnTo>
                  <a:pt x="10620" y="21394"/>
                </a:lnTo>
                <a:cubicBezTo>
                  <a:pt x="10662" y="21600"/>
                  <a:pt x="10731" y="21600"/>
                  <a:pt x="10775" y="21394"/>
                </a:cubicBezTo>
                <a:lnTo>
                  <a:pt x="11106" y="19825"/>
                </a:lnTo>
                <a:cubicBezTo>
                  <a:pt x="15766" y="19641"/>
                  <a:pt x="19527" y="15891"/>
                  <a:pt x="19740" y="11227"/>
                </a:cubicBezTo>
                <a:lnTo>
                  <a:pt x="21342" y="10902"/>
                </a:lnTo>
                <a:cubicBezTo>
                  <a:pt x="21548" y="10861"/>
                  <a:pt x="21548" y="10791"/>
                  <a:pt x="21342" y="10747"/>
                </a:cubicBezTo>
                <a:lnTo>
                  <a:pt x="19740" y="10407"/>
                </a:lnTo>
                <a:cubicBezTo>
                  <a:pt x="19536" y="5770"/>
                  <a:pt x="15825" y="2031"/>
                  <a:pt x="11207" y="1798"/>
                </a:cubicBezTo>
                <a:lnTo>
                  <a:pt x="10876" y="155"/>
                </a:lnTo>
                <a:cubicBezTo>
                  <a:pt x="10855" y="52"/>
                  <a:pt x="10828" y="0"/>
                  <a:pt x="10800" y="0"/>
                </a:cubicBezTo>
                <a:close/>
                <a:moveTo>
                  <a:pt x="10128" y="2961"/>
                </a:moveTo>
                <a:lnTo>
                  <a:pt x="9084" y="7911"/>
                </a:lnTo>
                <a:lnTo>
                  <a:pt x="5355" y="5093"/>
                </a:lnTo>
                <a:cubicBezTo>
                  <a:pt x="6623" y="3891"/>
                  <a:pt x="8286" y="3106"/>
                  <a:pt x="10128" y="2961"/>
                </a:cubicBezTo>
                <a:close/>
                <a:moveTo>
                  <a:pt x="11442" y="2968"/>
                </a:moveTo>
                <a:cubicBezTo>
                  <a:pt x="13320" y="3134"/>
                  <a:pt x="15011" y="3963"/>
                  <a:pt x="16277" y="5222"/>
                </a:cubicBezTo>
                <a:lnTo>
                  <a:pt x="12463" y="8045"/>
                </a:lnTo>
                <a:lnTo>
                  <a:pt x="11442" y="2968"/>
                </a:lnTo>
                <a:close/>
                <a:moveTo>
                  <a:pt x="5095" y="5348"/>
                </a:moveTo>
                <a:lnTo>
                  <a:pt x="7854" y="9089"/>
                </a:lnTo>
                <a:lnTo>
                  <a:pt x="2927" y="10086"/>
                </a:lnTo>
                <a:cubicBezTo>
                  <a:pt x="3094" y="8254"/>
                  <a:pt x="3889" y="6602"/>
                  <a:pt x="5095" y="5348"/>
                </a:cubicBezTo>
                <a:close/>
                <a:moveTo>
                  <a:pt x="16510" y="5465"/>
                </a:moveTo>
                <a:cubicBezTo>
                  <a:pt x="17671" y="6721"/>
                  <a:pt x="18428" y="8354"/>
                  <a:pt x="18576" y="10160"/>
                </a:cubicBezTo>
                <a:lnTo>
                  <a:pt x="13748" y="9136"/>
                </a:lnTo>
                <a:lnTo>
                  <a:pt x="16510" y="5465"/>
                </a:lnTo>
                <a:close/>
                <a:moveTo>
                  <a:pt x="10684" y="9451"/>
                </a:moveTo>
                <a:cubicBezTo>
                  <a:pt x="11108" y="9431"/>
                  <a:pt x="11535" y="9615"/>
                  <a:pt x="11808" y="9981"/>
                </a:cubicBezTo>
                <a:cubicBezTo>
                  <a:pt x="12244" y="10568"/>
                  <a:pt x="12124" y="11399"/>
                  <a:pt x="11539" y="11837"/>
                </a:cubicBezTo>
                <a:cubicBezTo>
                  <a:pt x="10954" y="12274"/>
                  <a:pt x="10125" y="12154"/>
                  <a:pt x="9688" y="11567"/>
                </a:cubicBezTo>
                <a:cubicBezTo>
                  <a:pt x="9252" y="10980"/>
                  <a:pt x="9372" y="10150"/>
                  <a:pt x="9957" y="9712"/>
                </a:cubicBezTo>
                <a:cubicBezTo>
                  <a:pt x="10177" y="9548"/>
                  <a:pt x="10430" y="9463"/>
                  <a:pt x="10684" y="9451"/>
                </a:cubicBezTo>
                <a:close/>
                <a:moveTo>
                  <a:pt x="2915" y="11387"/>
                </a:moveTo>
                <a:lnTo>
                  <a:pt x="7972" y="12459"/>
                </a:lnTo>
                <a:lnTo>
                  <a:pt x="5102" y="16278"/>
                </a:lnTo>
                <a:cubicBezTo>
                  <a:pt x="3860" y="14990"/>
                  <a:pt x="3053" y="13280"/>
                  <a:pt x="2915" y="11387"/>
                </a:cubicBezTo>
                <a:close/>
                <a:moveTo>
                  <a:pt x="18574" y="11461"/>
                </a:moveTo>
                <a:cubicBezTo>
                  <a:pt x="18421" y="13322"/>
                  <a:pt x="17623" y="15001"/>
                  <a:pt x="16401" y="16271"/>
                </a:cubicBezTo>
                <a:lnTo>
                  <a:pt x="13596" y="12468"/>
                </a:lnTo>
                <a:lnTo>
                  <a:pt x="18574" y="11461"/>
                </a:lnTo>
                <a:close/>
                <a:moveTo>
                  <a:pt x="12399" y="13700"/>
                </a:moveTo>
                <a:lnTo>
                  <a:pt x="16141" y="16527"/>
                </a:lnTo>
                <a:cubicBezTo>
                  <a:pt x="14870" y="17732"/>
                  <a:pt x="13201" y="18518"/>
                  <a:pt x="11353" y="18660"/>
                </a:cubicBezTo>
                <a:lnTo>
                  <a:pt x="12399" y="13700"/>
                </a:lnTo>
                <a:close/>
                <a:moveTo>
                  <a:pt x="9094" y="13803"/>
                </a:moveTo>
                <a:lnTo>
                  <a:pt x="10070" y="18653"/>
                </a:lnTo>
                <a:cubicBezTo>
                  <a:pt x="8264" y="18497"/>
                  <a:pt x="6631" y="17728"/>
                  <a:pt x="5380" y="16554"/>
                </a:cubicBezTo>
                <a:lnTo>
                  <a:pt x="9094" y="13803"/>
                </a:ln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7" name="bigger latitude"/>
          <p:cNvSpPr txBox="1"/>
          <p:nvPr/>
        </p:nvSpPr>
        <p:spPr>
          <a:xfrm>
            <a:off x="8038058" y="4152899"/>
            <a:ext cx="186556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bigger latitude</a:t>
            </a:r>
          </a:p>
        </p:txBody>
      </p:sp>
      <p:sp>
        <p:nvSpPr>
          <p:cNvPr id="908" name="smaller latitude"/>
          <p:cNvSpPr txBox="1"/>
          <p:nvPr/>
        </p:nvSpPr>
        <p:spPr>
          <a:xfrm>
            <a:off x="7969746" y="8254999"/>
            <a:ext cx="20021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smaller latitude</a:t>
            </a:r>
          </a:p>
        </p:txBody>
      </p:sp>
      <p:sp>
        <p:nvSpPr>
          <p:cNvPr id="909" name="N"/>
          <p:cNvSpPr txBox="1"/>
          <p:nvPr/>
        </p:nvSpPr>
        <p:spPr>
          <a:xfrm>
            <a:off x="8752817" y="4595211"/>
            <a:ext cx="4360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N</a:t>
            </a:r>
          </a:p>
        </p:txBody>
      </p:sp>
      <p:sp>
        <p:nvSpPr>
          <p:cNvPr id="910" name="S"/>
          <p:cNvSpPr txBox="1"/>
          <p:nvPr/>
        </p:nvSpPr>
        <p:spPr>
          <a:xfrm>
            <a:off x="8804907" y="7808311"/>
            <a:ext cx="33186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S</a:t>
            </a:r>
          </a:p>
        </p:txBody>
      </p:sp>
      <p:sp>
        <p:nvSpPr>
          <p:cNvPr id="911" name="W"/>
          <p:cNvSpPr txBox="1"/>
          <p:nvPr/>
        </p:nvSpPr>
        <p:spPr>
          <a:xfrm>
            <a:off x="7051116" y="6170011"/>
            <a:ext cx="53744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W</a:t>
            </a:r>
          </a:p>
        </p:txBody>
      </p:sp>
      <p:sp>
        <p:nvSpPr>
          <p:cNvPr id="912" name="E"/>
          <p:cNvSpPr txBox="1"/>
          <p:nvPr/>
        </p:nvSpPr>
        <p:spPr>
          <a:xfrm>
            <a:off x="10513156" y="6170011"/>
            <a:ext cx="34436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142" name="Tabular Data: CSVs vs. Databas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Tabular Data: CSVs vs. Databases</a:t>
            </a:r>
          </a:p>
          <a:p>
            <a:pPr marL="0" indent="0">
              <a:buSzTx/>
              <a:buNone/>
            </a:pPr>
            <a:r>
              <a:t>Common SQL Databases</a:t>
            </a:r>
          </a:p>
          <a:p>
            <a:pPr marL="0" indent="0">
              <a:buSzTx/>
              <a:buNone/>
            </a:pPr>
            <a:r>
              <a:t>Example: Madison bus-route data</a:t>
            </a:r>
          </a:p>
          <a:p>
            <a:pPr marL="0" indent="0">
              <a:buSzTx/>
              <a:buNone/>
            </a:pPr>
            <a:r>
              <a:t>SQL: Structured Query Language</a:t>
            </a:r>
          </a:p>
          <a:p>
            <a:pPr marL="0" indent="0">
              <a:buSzTx/>
              <a:buNone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Demo 3: Heart of Madi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3: Heart of Madison</a:t>
            </a:r>
          </a:p>
        </p:txBody>
      </p:sp>
      <p:sp>
        <p:nvSpPr>
          <p:cNvPr id="915" name="Goal: what is the central-most location of all bus pickups?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what is the central-most location of all bus pickups?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bus.db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latitude and longitude</a:t>
            </a:r>
          </a:p>
        </p:txBody>
      </p:sp>
      <p:pic>
        <p:nvPicPr>
          <p:cNvPr id="91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067050"/>
            <a:ext cx="6934200" cy="4483100"/>
          </a:xfrm>
          <a:prstGeom prst="rect">
            <a:avLst/>
          </a:prstGeom>
          <a:ln w="12700">
            <a:miter lim="400000"/>
          </a:ln>
        </p:spPr>
      </p:pic>
      <p:sp>
        <p:nvSpPr>
          <p:cNvPr id="917" name="Heart"/>
          <p:cNvSpPr/>
          <p:nvPr/>
        </p:nvSpPr>
        <p:spPr>
          <a:xfrm>
            <a:off x="9355010" y="5256619"/>
            <a:ext cx="261352" cy="230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Demo 4: Fif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4: </a:t>
            </a:r>
            <a:r>
              <a:rPr dirty="0" err="1"/>
              <a:t>Fifa</a:t>
            </a:r>
            <a:endParaRPr dirty="0"/>
          </a:p>
        </p:txBody>
      </p:sp>
      <p:sp>
        <p:nvSpPr>
          <p:cNvPr id="920" name="Goal: load Fifa.csv to a SQLite DB, then query i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657780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load Fifa.csv to a SQLite DB, then query it</a:t>
            </a:r>
          </a:p>
          <a:p>
            <a:pPr marL="0" lvl="5" indent="0">
              <a:buSzTx/>
              <a:buNone/>
            </a:pPr>
            <a:r>
              <a:t>Queries: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youngest players?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oldest players?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five oldest players?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how many players are from Brazil?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oldest players from Brazil?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5 oldest players from Brazil?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what percent of leagues have players from Brazil?  </a:t>
            </a:r>
            <a:r>
              <a:rPr sz="2400"/>
              <a:t>DISTINCT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127500"/>
            <a:ext cx="8763000" cy="4521200"/>
          </a:xfrm>
          <a:prstGeom prst="rect">
            <a:avLst/>
          </a:prstGeom>
          <a:ln w="12700">
            <a:miter lim="400000"/>
          </a:ln>
        </p:spPr>
      </p:pic>
      <p:sp>
        <p:nvSpPr>
          <p:cNvPr id="923" name="Demo 5: Vocabulary Quiz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/>
              <a:t>Challenge - </a:t>
            </a:r>
            <a:r>
              <a:t>Demo </a:t>
            </a:r>
            <a:r>
              <a:rPr dirty="0"/>
              <a:t>5: Vocabulary Quiz</a:t>
            </a:r>
          </a:p>
        </p:txBody>
      </p:sp>
      <p:sp>
        <p:nvSpPr>
          <p:cNvPr id="924" name="Goal: quiz user on words looked up while reading a Kindl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quiz user on words looked up while reading a Kindle</a:t>
            </a:r>
          </a:p>
          <a:p>
            <a:pPr marL="0" lvl="5" indent="0">
              <a:buSzTx/>
              <a:buNone/>
            </a:pPr>
            <a:r>
              <a:rPr b="1"/>
              <a:t>Input (vocab.db)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table of kindle words lookups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table of definitions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random word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real definition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fake definitions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haracteristics…"/>
          <p:cNvSpPr txBox="1">
            <a:spLocks noGrp="1"/>
          </p:cNvSpPr>
          <p:nvPr>
            <p:ph type="body" sz="quarter" idx="1"/>
          </p:nvPr>
        </p:nvSpPr>
        <p:spPr>
          <a:xfrm>
            <a:off x="698500" y="6924575"/>
            <a:ext cx="5342980" cy="226333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600" b="1"/>
            </a:pPr>
            <a:r>
              <a:t>Characteristics</a:t>
            </a:r>
          </a:p>
          <a:p>
            <a:pPr marL="634999" indent="-444499">
              <a:spcBef>
                <a:spcPts val="0"/>
              </a:spcBef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one table</a:t>
            </a:r>
          </a:p>
        </p:txBody>
      </p:sp>
      <p:sp>
        <p:nvSpPr>
          <p:cNvPr id="145" name="Line"/>
          <p:cNvSpPr/>
          <p:nvPr/>
        </p:nvSpPr>
        <p:spPr>
          <a:xfrm flipV="1">
            <a:off x="6502400" y="236065"/>
            <a:ext cx="0" cy="9094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6" name="CSV"/>
          <p:cNvSpPr txBox="1"/>
          <p:nvPr/>
        </p:nvSpPr>
        <p:spPr>
          <a:xfrm>
            <a:off x="2565648" y="234950"/>
            <a:ext cx="119330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CSV</a:t>
            </a:r>
          </a:p>
        </p:txBody>
      </p:sp>
      <p:sp>
        <p:nvSpPr>
          <p:cNvPr id="147" name="SQL Database"/>
          <p:cNvSpPr txBox="1"/>
          <p:nvPr/>
        </p:nvSpPr>
        <p:spPr>
          <a:xfrm>
            <a:off x="8100913" y="234950"/>
            <a:ext cx="363557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SQL Database</a:t>
            </a:r>
          </a:p>
        </p:txBody>
      </p:sp>
      <p:graphicFrame>
        <p:nvGraphicFramePr>
          <p:cNvPr id="148" name="Table"/>
          <p:cNvGraphicFramePr/>
          <p:nvPr>
            <p:extLst>
              <p:ext uri="{D42A27DB-BD31-4B8C-83A1-F6EECF244321}">
                <p14:modId xmlns:p14="http://schemas.microsoft.com/office/powerpoint/2010/main" val="1530879628"/>
              </p:ext>
            </p:extLst>
          </p:nvPr>
        </p:nvGraphicFramePr>
        <p:xfrm>
          <a:off x="698501" y="1843885"/>
          <a:ext cx="5088706" cy="34950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0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25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9" name="Table"/>
          <p:cNvGraphicFramePr/>
          <p:nvPr>
            <p:extLst>
              <p:ext uri="{D42A27DB-BD31-4B8C-83A1-F6EECF244321}">
                <p14:modId xmlns:p14="http://schemas.microsoft.com/office/powerpoint/2010/main" val="2716503296"/>
              </p:ext>
            </p:extLst>
          </p:nvPr>
        </p:nvGraphicFramePr>
        <p:xfrm>
          <a:off x="6882893" y="1716885"/>
          <a:ext cx="2207182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0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0" name="Table"/>
          <p:cNvGraphicFramePr/>
          <p:nvPr>
            <p:extLst>
              <p:ext uri="{D42A27DB-BD31-4B8C-83A1-F6EECF244321}">
                <p14:modId xmlns:p14="http://schemas.microsoft.com/office/powerpoint/2010/main" val="1472858632"/>
              </p:ext>
            </p:extLst>
          </p:nvPr>
        </p:nvGraphicFramePr>
        <p:xfrm>
          <a:off x="10036919" y="1551785"/>
          <a:ext cx="2751981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0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1" name="Table"/>
          <p:cNvGraphicFramePr/>
          <p:nvPr>
            <p:extLst>
              <p:ext uri="{D42A27DB-BD31-4B8C-83A1-F6EECF244321}">
                <p14:modId xmlns:p14="http://schemas.microsoft.com/office/powerpoint/2010/main" val="32454776"/>
              </p:ext>
            </p:extLst>
          </p:nvPr>
        </p:nvGraphicFramePr>
        <p:xfrm>
          <a:off x="10835299" y="4408863"/>
          <a:ext cx="1901785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0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2" name="Characteristics…"/>
          <p:cNvSpPr txBox="1"/>
          <p:nvPr/>
        </p:nvSpPr>
        <p:spPr>
          <a:xfrm>
            <a:off x="7048500" y="6924575"/>
            <a:ext cx="5740400" cy="226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600"/>
            </a:pPr>
            <a:r>
              <a:t>Characteristics</a:t>
            </a:r>
          </a:p>
          <a:p>
            <a:pPr marL="634999" indent="-444499" algn="l">
              <a:buSzPct val="145000"/>
              <a:buChar char="•"/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collection of tables, each named</a:t>
            </a:r>
          </a:p>
          <a:p>
            <a:pPr algn="l">
              <a:defRPr sz="2600" b="0"/>
            </a:pPr>
            <a:endParaRPr/>
          </a:p>
        </p:txBody>
      </p:sp>
      <p:graphicFrame>
        <p:nvGraphicFramePr>
          <p:cNvPr id="153" name="Table"/>
          <p:cNvGraphicFramePr/>
          <p:nvPr>
            <p:extLst>
              <p:ext uri="{D42A27DB-BD31-4B8C-83A1-F6EECF244321}">
                <p14:modId xmlns:p14="http://schemas.microsoft.com/office/powerpoint/2010/main" val="537456114"/>
              </p:ext>
            </p:extLst>
          </p:nvPr>
        </p:nvGraphicFramePr>
        <p:xfrm>
          <a:off x="6745539" y="4408863"/>
          <a:ext cx="3609228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6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County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un_emp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Dane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536416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0.02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" name="capitals"/>
          <p:cNvSpPr txBox="1"/>
          <p:nvPr/>
        </p:nvSpPr>
        <p:spPr>
          <a:xfrm>
            <a:off x="7481571" y="1163423"/>
            <a:ext cx="110375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capitals</a:t>
            </a:r>
          </a:p>
        </p:txBody>
      </p:sp>
      <p:sp>
        <p:nvSpPr>
          <p:cNvPr id="155" name="populations"/>
          <p:cNvSpPr txBox="1"/>
          <p:nvPr/>
        </p:nvSpPr>
        <p:spPr>
          <a:xfrm>
            <a:off x="10615120" y="1023723"/>
            <a:ext cx="168629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populations</a:t>
            </a:r>
          </a:p>
        </p:txBody>
      </p:sp>
      <p:sp>
        <p:nvSpPr>
          <p:cNvPr id="156" name="counties"/>
          <p:cNvSpPr txBox="1"/>
          <p:nvPr/>
        </p:nvSpPr>
        <p:spPr>
          <a:xfrm>
            <a:off x="8159016" y="3893923"/>
            <a:ext cx="125959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rPr dirty="0"/>
              <a:t>counties</a:t>
            </a:r>
          </a:p>
        </p:txBody>
      </p:sp>
      <p:sp>
        <p:nvSpPr>
          <p:cNvPr id="157" name="areas"/>
          <p:cNvSpPr txBox="1"/>
          <p:nvPr/>
        </p:nvSpPr>
        <p:spPr>
          <a:xfrm>
            <a:off x="11317263" y="3893923"/>
            <a:ext cx="82232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areas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haracteristics…"/>
          <p:cNvSpPr txBox="1">
            <a:spLocks noGrp="1"/>
          </p:cNvSpPr>
          <p:nvPr>
            <p:ph type="body" sz="quarter" idx="1"/>
          </p:nvPr>
        </p:nvSpPr>
        <p:spPr>
          <a:xfrm>
            <a:off x="698500" y="6924575"/>
            <a:ext cx="5342980" cy="226333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600" b="1"/>
            </a:pPr>
            <a:r>
              <a:t>Characteristics</a:t>
            </a:r>
          </a:p>
          <a:p>
            <a:pPr marL="634999" indent="-444499">
              <a:spcBef>
                <a:spcPts val="0"/>
              </a:spcBef>
              <a:defRPr sz="2600"/>
            </a:pPr>
            <a:r>
              <a:t>one table</a:t>
            </a:r>
          </a:p>
          <a:p>
            <a:pPr marL="634999" indent="-444499">
              <a:spcBef>
                <a:spcPts val="0"/>
              </a:spcBef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columns </a:t>
            </a:r>
            <a:r>
              <a:rPr i="1"/>
              <a:t>sometimes</a:t>
            </a:r>
            <a:r>
              <a:t> named</a:t>
            </a:r>
          </a:p>
        </p:txBody>
      </p:sp>
      <p:sp>
        <p:nvSpPr>
          <p:cNvPr id="160" name="Line"/>
          <p:cNvSpPr/>
          <p:nvPr/>
        </p:nvSpPr>
        <p:spPr>
          <a:xfrm flipV="1">
            <a:off x="6502400" y="236065"/>
            <a:ext cx="0" cy="9094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CSV"/>
          <p:cNvSpPr txBox="1"/>
          <p:nvPr/>
        </p:nvSpPr>
        <p:spPr>
          <a:xfrm>
            <a:off x="2565648" y="234950"/>
            <a:ext cx="119330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CSV</a:t>
            </a:r>
          </a:p>
        </p:txBody>
      </p:sp>
      <p:sp>
        <p:nvSpPr>
          <p:cNvPr id="162" name="SQL Database"/>
          <p:cNvSpPr txBox="1"/>
          <p:nvPr/>
        </p:nvSpPr>
        <p:spPr>
          <a:xfrm>
            <a:off x="8100913" y="234950"/>
            <a:ext cx="363557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SQL Database</a:t>
            </a:r>
          </a:p>
        </p:txBody>
      </p:sp>
      <p:graphicFrame>
        <p:nvGraphicFramePr>
          <p:cNvPr id="163" name="Table"/>
          <p:cNvGraphicFramePr/>
          <p:nvPr>
            <p:extLst>
              <p:ext uri="{D42A27DB-BD31-4B8C-83A1-F6EECF244321}">
                <p14:modId xmlns:p14="http://schemas.microsoft.com/office/powerpoint/2010/main" val="3112362084"/>
              </p:ext>
            </p:extLst>
          </p:nvPr>
        </p:nvGraphicFramePr>
        <p:xfrm>
          <a:off x="850613" y="1653067"/>
          <a:ext cx="5030727" cy="34950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25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4" name="Table"/>
          <p:cNvGraphicFramePr/>
          <p:nvPr>
            <p:extLst>
              <p:ext uri="{D42A27DB-BD31-4B8C-83A1-F6EECF244321}">
                <p14:modId xmlns:p14="http://schemas.microsoft.com/office/powerpoint/2010/main" val="2669756903"/>
              </p:ext>
            </p:extLst>
          </p:nvPr>
        </p:nvGraphicFramePr>
        <p:xfrm>
          <a:off x="7002174" y="1526067"/>
          <a:ext cx="2182033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5" name="Table"/>
          <p:cNvGraphicFramePr/>
          <p:nvPr>
            <p:extLst>
              <p:ext uri="{D42A27DB-BD31-4B8C-83A1-F6EECF244321}">
                <p14:modId xmlns:p14="http://schemas.microsoft.com/office/powerpoint/2010/main" val="2496026871"/>
              </p:ext>
            </p:extLst>
          </p:nvPr>
        </p:nvGraphicFramePr>
        <p:xfrm>
          <a:off x="10162407" y="1360967"/>
          <a:ext cx="2720626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" name="Characteristics…"/>
          <p:cNvSpPr txBox="1"/>
          <p:nvPr/>
        </p:nvSpPr>
        <p:spPr>
          <a:xfrm>
            <a:off x="7048500" y="6924575"/>
            <a:ext cx="5740400" cy="226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600"/>
            </a:pPr>
            <a:r>
              <a:t>Characteristics</a:t>
            </a:r>
          </a:p>
          <a:p>
            <a:pPr marL="634999" indent="-444499" algn="l">
              <a:buSzPct val="145000"/>
              <a:buChar char="•"/>
              <a:defRPr sz="2600" b="0"/>
            </a:pPr>
            <a:r>
              <a:t>collection of tables, each named</a:t>
            </a:r>
          </a:p>
          <a:p>
            <a:pPr marL="634999" indent="-444499" algn="l">
              <a:buSzPct val="145000"/>
              <a:buChar char="•"/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columns </a:t>
            </a:r>
            <a:r>
              <a:rPr i="1"/>
              <a:t>always</a:t>
            </a:r>
            <a:r>
              <a:t> named</a:t>
            </a:r>
          </a:p>
        </p:txBody>
      </p:sp>
      <p:sp>
        <p:nvSpPr>
          <p:cNvPr id="169" name="capitals"/>
          <p:cNvSpPr txBox="1"/>
          <p:nvPr/>
        </p:nvSpPr>
        <p:spPr>
          <a:xfrm>
            <a:off x="7588279" y="972605"/>
            <a:ext cx="109117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capitals</a:t>
            </a:r>
          </a:p>
        </p:txBody>
      </p:sp>
      <p:sp>
        <p:nvSpPr>
          <p:cNvPr id="170" name="populations"/>
          <p:cNvSpPr txBox="1"/>
          <p:nvPr/>
        </p:nvSpPr>
        <p:spPr>
          <a:xfrm>
            <a:off x="10728466" y="832905"/>
            <a:ext cx="16670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populations</a:t>
            </a:r>
          </a:p>
        </p:txBody>
      </p:sp>
      <p:sp>
        <p:nvSpPr>
          <p:cNvPr id="173" name="Rounded Rectangle"/>
          <p:cNvSpPr/>
          <p:nvPr/>
        </p:nvSpPr>
        <p:spPr>
          <a:xfrm>
            <a:off x="586031" y="1531275"/>
            <a:ext cx="5523165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4" name="Rounded Rectangle"/>
          <p:cNvSpPr/>
          <p:nvPr/>
        </p:nvSpPr>
        <p:spPr>
          <a:xfrm>
            <a:off x="6772300" y="1372823"/>
            <a:ext cx="2609875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Rounded Rectangle"/>
          <p:cNvSpPr/>
          <p:nvPr/>
        </p:nvSpPr>
        <p:spPr>
          <a:xfrm>
            <a:off x="10050509" y="1245823"/>
            <a:ext cx="2928892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21" name="Table">
            <a:extLst>
              <a:ext uri="{FF2B5EF4-FFF2-40B4-BE49-F238E27FC236}">
                <a16:creationId xmlns:a16="http://schemas.microsoft.com/office/drawing/2014/main" id="{2C945942-5264-4CFF-B805-7D266FE9D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920357"/>
              </p:ext>
            </p:extLst>
          </p:nvPr>
        </p:nvGraphicFramePr>
        <p:xfrm>
          <a:off x="10951099" y="4218045"/>
          <a:ext cx="1880117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">
            <a:extLst>
              <a:ext uri="{FF2B5EF4-FFF2-40B4-BE49-F238E27FC236}">
                <a16:creationId xmlns:a16="http://schemas.microsoft.com/office/drawing/2014/main" id="{8B5393E4-8BF8-48DC-9FE6-5B680C0AC2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0757288"/>
              </p:ext>
            </p:extLst>
          </p:nvPr>
        </p:nvGraphicFramePr>
        <p:xfrm>
          <a:off x="6880794" y="4218045"/>
          <a:ext cx="3568105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52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County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un_emp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Dane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536416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0.02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counties">
            <a:extLst>
              <a:ext uri="{FF2B5EF4-FFF2-40B4-BE49-F238E27FC236}">
                <a16:creationId xmlns:a16="http://schemas.microsoft.com/office/drawing/2014/main" id="{3DAECAF5-E922-4E72-A227-172F01A47BEF}"/>
              </a:ext>
            </a:extLst>
          </p:cNvPr>
          <p:cNvSpPr txBox="1"/>
          <p:nvPr/>
        </p:nvSpPr>
        <p:spPr>
          <a:xfrm>
            <a:off x="8267500" y="3703105"/>
            <a:ext cx="12452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rPr dirty="0"/>
              <a:t>counties</a:t>
            </a:r>
          </a:p>
        </p:txBody>
      </p:sp>
      <p:sp>
        <p:nvSpPr>
          <p:cNvPr id="24" name="areas">
            <a:extLst>
              <a:ext uri="{FF2B5EF4-FFF2-40B4-BE49-F238E27FC236}">
                <a16:creationId xmlns:a16="http://schemas.microsoft.com/office/drawing/2014/main" id="{B597B4C6-6D30-4F9E-A8FC-F3A542A2F7D9}"/>
              </a:ext>
            </a:extLst>
          </p:cNvPr>
          <p:cNvSpPr txBox="1"/>
          <p:nvPr/>
        </p:nvSpPr>
        <p:spPr>
          <a:xfrm>
            <a:off x="11420765" y="3703105"/>
            <a:ext cx="81295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areas</a:t>
            </a:r>
          </a:p>
        </p:txBody>
      </p:sp>
      <p:sp>
        <p:nvSpPr>
          <p:cNvPr id="176" name="Rounded Rectangle"/>
          <p:cNvSpPr/>
          <p:nvPr/>
        </p:nvSpPr>
        <p:spPr>
          <a:xfrm>
            <a:off x="10749539" y="4116023"/>
            <a:ext cx="2255261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7" name="Rounded Rectangle"/>
          <p:cNvSpPr/>
          <p:nvPr/>
        </p:nvSpPr>
        <p:spPr>
          <a:xfrm>
            <a:off x="6687845" y="4116023"/>
            <a:ext cx="3927221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3199</Words>
  <Application>Microsoft Macintosh PowerPoint</Application>
  <PresentationFormat>Custom</PresentationFormat>
  <Paragraphs>1165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Courier</vt:lpstr>
      <vt:lpstr>Gill Sans</vt:lpstr>
      <vt:lpstr>Gill Sans Light</vt:lpstr>
      <vt:lpstr>Gill Sans SemiBold</vt:lpstr>
      <vt:lpstr>White</vt:lpstr>
      <vt:lpstr>[220 / 319] Database 1</vt:lpstr>
      <vt:lpstr>Learning objectives – database topic</vt:lpstr>
      <vt:lpstr>What we don’t cover …</vt:lpstr>
      <vt:lpstr>220 Progress</vt:lpstr>
      <vt:lpstr>220 Progress</vt:lpstr>
      <vt:lpstr>Learning Objectives Today</vt:lpstr>
      <vt:lpstr>Outline</vt:lpstr>
      <vt:lpstr>PowerPoint Presentation</vt:lpstr>
      <vt:lpstr>PowerPoint Presentation</vt:lpstr>
      <vt:lpstr>PowerPoint Presentation</vt:lpstr>
      <vt:lpstr>Why use a database?</vt:lpstr>
      <vt:lpstr>Why use a database?</vt:lpstr>
      <vt:lpstr>Why use a database?</vt:lpstr>
      <vt:lpstr>Why use a database?</vt:lpstr>
      <vt:lpstr>Why use a database?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use a database?</vt:lpstr>
      <vt:lpstr>Outline</vt:lpstr>
      <vt:lpstr>Popular SQL Databases</vt:lpstr>
      <vt:lpstr>Popular SQL Databases</vt:lpstr>
      <vt:lpstr>Download bus.db and template notebook from today’s lecture entry to follow along lecture demos</vt:lpstr>
      <vt:lpstr>Outline</vt:lpstr>
      <vt:lpstr>Madison Bus Data: http://data-cityofmadison.opendata.arcgis.com/datasets/metro-transit-ridership-by-route-weekday</vt:lpstr>
      <vt:lpstr>PowerPoint Presentation</vt:lpstr>
      <vt:lpstr>PowerPoint Presentation</vt:lpstr>
      <vt:lpstr>PowerPoint Presentation</vt:lpstr>
      <vt:lpstr>Modules we’ve learned this semester</vt:lpstr>
      <vt:lpstr>PowerPoint Presentation</vt:lpstr>
      <vt:lpstr>sqlite3</vt:lpstr>
      <vt:lpstr>sqlite3</vt:lpstr>
      <vt:lpstr>sqlite3</vt:lpstr>
      <vt:lpstr>sqlite3</vt:lpstr>
      <vt:lpstr>Demo  Time</vt:lpstr>
      <vt:lpstr>PowerPoint Presentation</vt:lpstr>
      <vt:lpstr>PowerPoint Presentation</vt:lpstr>
      <vt:lpstr>PowerPoint Presentation</vt:lpstr>
      <vt:lpstr>PowerPoint Presentation</vt:lpstr>
      <vt:lpstr>Overview: Narrowing Down</vt:lpstr>
      <vt:lpstr>Overview: Narrowing Down</vt:lpstr>
      <vt:lpstr>Overview: Narrowing Down</vt:lpstr>
      <vt:lpstr>Overview: Narrowing Down</vt:lpstr>
      <vt:lpstr>Overview: Narrowing Down</vt:lpstr>
      <vt:lpstr>Overview: Narrowing Down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Outline</vt:lpstr>
      <vt:lpstr>Demo 1: How Many People Ride the Bus</vt:lpstr>
      <vt:lpstr>Demo 2: West-most Bus Route</vt:lpstr>
      <vt:lpstr>Challenge - Demo 3: Heart of Madison</vt:lpstr>
      <vt:lpstr>Challenge - Demo 4: Fifa</vt:lpstr>
      <vt:lpstr>Challenge - Demo 5: Vocabulary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Database 1</dc:title>
  <cp:lastModifiedBy>MEENA SYAMKUMAR</cp:lastModifiedBy>
  <cp:revision>22</cp:revision>
  <dcterms:modified xsi:type="dcterms:W3CDTF">2021-04-14T02:58:58Z</dcterms:modified>
</cp:coreProperties>
</file>