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77" r:id="rId5"/>
    <p:sldId id="278" r:id="rId6"/>
    <p:sldId id="279" r:id="rId7"/>
    <p:sldId id="283" r:id="rId8"/>
    <p:sldId id="280" r:id="rId9"/>
    <p:sldId id="285" r:id="rId10"/>
    <p:sldId id="290" r:id="rId11"/>
    <p:sldId id="281" r:id="rId12"/>
    <p:sldId id="286" r:id="rId13"/>
    <p:sldId id="282" r:id="rId14"/>
    <p:sldId id="287" r:id="rId15"/>
    <p:sldId id="288" r:id="rId16"/>
    <p:sldId id="289" r:id="rId17"/>
    <p:sldId id="273" r:id="rId18"/>
    <p:sldId id="274" r:id="rId19"/>
    <p:sldId id="291" r:id="rId20"/>
    <p:sldId id="275" r:id="rId21"/>
    <p:sldId id="293" r:id="rId22"/>
    <p:sldId id="294" r:id="rId2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E67"/>
    <a:srgbClr val="DCAF10"/>
    <a:srgbClr val="CAFAE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60682" autoAdjust="0"/>
  </p:normalViewPr>
  <p:slideViewPr>
    <p:cSldViewPr snapToGrid="0">
      <p:cViewPr varScale="1">
        <p:scale>
          <a:sx n="50" d="100"/>
          <a:sy n="50" d="100"/>
        </p:scale>
        <p:origin x="194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D4B32-F04A-42BF-A089-7040DB93C9CC}" type="doc">
      <dgm:prSet loTypeId="urn:microsoft.com/office/officeart/2005/8/layout/process1" loCatId="process" qsTypeId="urn:microsoft.com/office/officeart/2005/8/quickstyle/simple1" qsCatId="simple" csTypeId="urn:microsoft.com/office/officeart/2005/8/colors/accent1_2" csCatId="accent1" phldr="1"/>
      <dgm:spPr/>
    </dgm:pt>
    <dgm:pt modelId="{B5BF74E1-3356-4E75-BCA2-FA70C99E9780}">
      <dgm:prSet phldrT="[Tekst]" custT="1"/>
      <dgm:spPr/>
      <dgm:t>
        <a:bodyPr/>
        <a:lstStyle/>
        <a:p>
          <a:r>
            <a:rPr lang="en-US" sz="3000" dirty="0" err="1"/>
            <a:t>OrthoDB</a:t>
          </a:r>
          <a:endParaRPr lang="en-US" sz="3000" dirty="0"/>
        </a:p>
      </dgm:t>
    </dgm:pt>
    <dgm:pt modelId="{98A1F8E0-779A-4644-99B4-A96F80052510}" type="parTrans" cxnId="{D02760E1-CE80-454D-A73D-FFD0D4B03BD5}">
      <dgm:prSet/>
      <dgm:spPr/>
      <dgm:t>
        <a:bodyPr/>
        <a:lstStyle/>
        <a:p>
          <a:endParaRPr lang="en-US"/>
        </a:p>
      </dgm:t>
    </dgm:pt>
    <dgm:pt modelId="{741B823E-CBFA-4C04-B74F-9CB243337B74}" type="sibTrans" cxnId="{D02760E1-CE80-454D-A73D-FFD0D4B03BD5}">
      <dgm:prSet/>
      <dgm:spPr/>
      <dgm:t>
        <a:bodyPr/>
        <a:lstStyle/>
        <a:p>
          <a:endParaRPr lang="en-US"/>
        </a:p>
      </dgm:t>
    </dgm:pt>
    <dgm:pt modelId="{EEEF34B1-20B2-4507-A6F7-960B558485FD}">
      <dgm:prSet phldrT="[Tekst]" custT="1"/>
      <dgm:spPr/>
      <dgm:t>
        <a:bodyPr/>
        <a:lstStyle/>
        <a:p>
          <a:r>
            <a:rPr lang="en-US" sz="3000" dirty="0"/>
            <a:t>Prodigal</a:t>
          </a:r>
        </a:p>
      </dgm:t>
    </dgm:pt>
    <dgm:pt modelId="{F9BDA422-8E3C-48F4-A5A3-B31C559C1EC1}" type="parTrans" cxnId="{02F562ED-EB7B-4956-901A-491179E633E7}">
      <dgm:prSet/>
      <dgm:spPr/>
      <dgm:t>
        <a:bodyPr/>
        <a:lstStyle/>
        <a:p>
          <a:endParaRPr lang="en-US"/>
        </a:p>
      </dgm:t>
    </dgm:pt>
    <dgm:pt modelId="{C28E18BF-41C9-47DA-9562-86A6AF104945}" type="sibTrans" cxnId="{02F562ED-EB7B-4956-901A-491179E633E7}">
      <dgm:prSet/>
      <dgm:spPr/>
      <dgm:t>
        <a:bodyPr/>
        <a:lstStyle/>
        <a:p>
          <a:endParaRPr lang="en-US"/>
        </a:p>
      </dgm:t>
    </dgm:pt>
    <dgm:pt modelId="{A641BFC6-A090-40A5-9DF9-F2717531FBEF}">
      <dgm:prSet phldrT="[Tekst]" custT="1"/>
      <dgm:spPr/>
      <dgm:t>
        <a:bodyPr/>
        <a:lstStyle/>
        <a:p>
          <a:r>
            <a:rPr lang="en-US" sz="3000" dirty="0"/>
            <a:t>HMMER</a:t>
          </a:r>
        </a:p>
      </dgm:t>
    </dgm:pt>
    <dgm:pt modelId="{5153823C-30A5-4522-8B38-B37C9F0B48D9}" type="parTrans" cxnId="{DC318AFF-5598-418B-9926-2C735AA56012}">
      <dgm:prSet/>
      <dgm:spPr/>
      <dgm:t>
        <a:bodyPr/>
        <a:lstStyle/>
        <a:p>
          <a:endParaRPr lang="en-US"/>
        </a:p>
      </dgm:t>
    </dgm:pt>
    <dgm:pt modelId="{99DE8FE5-3825-4601-BD56-DE53E14BEBB5}" type="sibTrans" cxnId="{DC318AFF-5598-418B-9926-2C735AA56012}">
      <dgm:prSet/>
      <dgm:spPr/>
      <dgm:t>
        <a:bodyPr/>
        <a:lstStyle/>
        <a:p>
          <a:endParaRPr lang="en-US"/>
        </a:p>
      </dgm:t>
    </dgm:pt>
    <dgm:pt modelId="{7CEC95A7-3BC4-4315-A07B-DDE7A289DBA4}" type="pres">
      <dgm:prSet presAssocID="{7A5D4B32-F04A-42BF-A089-7040DB93C9CC}" presName="Name0" presStyleCnt="0">
        <dgm:presLayoutVars>
          <dgm:dir/>
          <dgm:resizeHandles val="exact"/>
        </dgm:presLayoutVars>
      </dgm:prSet>
      <dgm:spPr/>
    </dgm:pt>
    <dgm:pt modelId="{E76D94BB-5880-4A2D-A837-716C4284BF82}" type="pres">
      <dgm:prSet presAssocID="{B5BF74E1-3356-4E75-BCA2-FA70C99E9780}" presName="node" presStyleLbl="node1" presStyleIdx="0" presStyleCnt="3">
        <dgm:presLayoutVars>
          <dgm:bulletEnabled val="1"/>
        </dgm:presLayoutVars>
      </dgm:prSet>
      <dgm:spPr/>
    </dgm:pt>
    <dgm:pt modelId="{8DB73378-1F2C-4E71-AAB1-C11071926B52}" type="pres">
      <dgm:prSet presAssocID="{741B823E-CBFA-4C04-B74F-9CB243337B74}" presName="sibTrans" presStyleLbl="sibTrans2D1" presStyleIdx="0" presStyleCnt="2"/>
      <dgm:spPr/>
    </dgm:pt>
    <dgm:pt modelId="{4074CA0C-61C6-4EC7-A88C-C7440F157E08}" type="pres">
      <dgm:prSet presAssocID="{741B823E-CBFA-4C04-B74F-9CB243337B74}" presName="connectorText" presStyleLbl="sibTrans2D1" presStyleIdx="0" presStyleCnt="2"/>
      <dgm:spPr/>
    </dgm:pt>
    <dgm:pt modelId="{DFA6051D-3EDD-43A7-9093-FA88C98F034C}" type="pres">
      <dgm:prSet presAssocID="{EEEF34B1-20B2-4507-A6F7-960B558485FD}" presName="node" presStyleLbl="node1" presStyleIdx="1" presStyleCnt="3">
        <dgm:presLayoutVars>
          <dgm:bulletEnabled val="1"/>
        </dgm:presLayoutVars>
      </dgm:prSet>
      <dgm:spPr/>
    </dgm:pt>
    <dgm:pt modelId="{5E2B508E-CEEB-4D9C-9216-D1F5D7D85F52}" type="pres">
      <dgm:prSet presAssocID="{C28E18BF-41C9-47DA-9562-86A6AF104945}" presName="sibTrans" presStyleLbl="sibTrans2D1" presStyleIdx="1" presStyleCnt="2"/>
      <dgm:spPr/>
    </dgm:pt>
    <dgm:pt modelId="{234B4454-D065-4899-8AC3-A67B415872C5}" type="pres">
      <dgm:prSet presAssocID="{C28E18BF-41C9-47DA-9562-86A6AF104945}" presName="connectorText" presStyleLbl="sibTrans2D1" presStyleIdx="1" presStyleCnt="2"/>
      <dgm:spPr/>
    </dgm:pt>
    <dgm:pt modelId="{9490C143-1D85-4FFC-A9A1-2C75326009DD}" type="pres">
      <dgm:prSet presAssocID="{A641BFC6-A090-40A5-9DF9-F2717531FBEF}" presName="node" presStyleLbl="node1" presStyleIdx="2" presStyleCnt="3">
        <dgm:presLayoutVars>
          <dgm:bulletEnabled val="1"/>
        </dgm:presLayoutVars>
      </dgm:prSet>
      <dgm:spPr/>
    </dgm:pt>
  </dgm:ptLst>
  <dgm:cxnLst>
    <dgm:cxn modelId="{D7286F11-472F-411C-A483-106711735669}" type="presOf" srcId="{7A5D4B32-F04A-42BF-A089-7040DB93C9CC}" destId="{7CEC95A7-3BC4-4315-A07B-DDE7A289DBA4}" srcOrd="0" destOrd="0" presId="urn:microsoft.com/office/officeart/2005/8/layout/process1"/>
    <dgm:cxn modelId="{CFFDD147-E27E-494D-B535-52A525826BC4}" type="presOf" srcId="{EEEF34B1-20B2-4507-A6F7-960B558485FD}" destId="{DFA6051D-3EDD-43A7-9093-FA88C98F034C}" srcOrd="0" destOrd="0" presId="urn:microsoft.com/office/officeart/2005/8/layout/process1"/>
    <dgm:cxn modelId="{203BB768-55B3-4B80-9F35-4684DFBE9C2D}" type="presOf" srcId="{C28E18BF-41C9-47DA-9562-86A6AF104945}" destId="{234B4454-D065-4899-8AC3-A67B415872C5}" srcOrd="1" destOrd="0" presId="urn:microsoft.com/office/officeart/2005/8/layout/process1"/>
    <dgm:cxn modelId="{583E3690-AD76-4336-8BB0-73516DE8EA76}" type="presOf" srcId="{741B823E-CBFA-4C04-B74F-9CB243337B74}" destId="{4074CA0C-61C6-4EC7-A88C-C7440F157E08}" srcOrd="1" destOrd="0" presId="urn:microsoft.com/office/officeart/2005/8/layout/process1"/>
    <dgm:cxn modelId="{CCD97C95-C43F-410D-858D-54C49A07FF4E}" type="presOf" srcId="{A641BFC6-A090-40A5-9DF9-F2717531FBEF}" destId="{9490C143-1D85-4FFC-A9A1-2C75326009DD}" srcOrd="0" destOrd="0" presId="urn:microsoft.com/office/officeart/2005/8/layout/process1"/>
    <dgm:cxn modelId="{E6A6E5A8-2739-4367-BACB-18A4DB632D60}" type="presOf" srcId="{C28E18BF-41C9-47DA-9562-86A6AF104945}" destId="{5E2B508E-CEEB-4D9C-9216-D1F5D7D85F52}" srcOrd="0" destOrd="0" presId="urn:microsoft.com/office/officeart/2005/8/layout/process1"/>
    <dgm:cxn modelId="{8400CAC5-8BB4-48A1-B3B7-0F074C9A4236}" type="presOf" srcId="{B5BF74E1-3356-4E75-BCA2-FA70C99E9780}" destId="{E76D94BB-5880-4A2D-A837-716C4284BF82}" srcOrd="0" destOrd="0" presId="urn:microsoft.com/office/officeart/2005/8/layout/process1"/>
    <dgm:cxn modelId="{D02760E1-CE80-454D-A73D-FFD0D4B03BD5}" srcId="{7A5D4B32-F04A-42BF-A089-7040DB93C9CC}" destId="{B5BF74E1-3356-4E75-BCA2-FA70C99E9780}" srcOrd="0" destOrd="0" parTransId="{98A1F8E0-779A-4644-99B4-A96F80052510}" sibTransId="{741B823E-CBFA-4C04-B74F-9CB243337B74}"/>
    <dgm:cxn modelId="{02F562ED-EB7B-4956-901A-491179E633E7}" srcId="{7A5D4B32-F04A-42BF-A089-7040DB93C9CC}" destId="{EEEF34B1-20B2-4507-A6F7-960B558485FD}" srcOrd="1" destOrd="0" parTransId="{F9BDA422-8E3C-48F4-A5A3-B31C559C1EC1}" sibTransId="{C28E18BF-41C9-47DA-9562-86A6AF104945}"/>
    <dgm:cxn modelId="{B59367FB-75E6-4997-889B-4DD131E3B7A6}" type="presOf" srcId="{741B823E-CBFA-4C04-B74F-9CB243337B74}" destId="{8DB73378-1F2C-4E71-AAB1-C11071926B52}" srcOrd="0" destOrd="0" presId="urn:microsoft.com/office/officeart/2005/8/layout/process1"/>
    <dgm:cxn modelId="{DC318AFF-5598-418B-9926-2C735AA56012}" srcId="{7A5D4B32-F04A-42BF-A089-7040DB93C9CC}" destId="{A641BFC6-A090-40A5-9DF9-F2717531FBEF}" srcOrd="2" destOrd="0" parTransId="{5153823C-30A5-4522-8B38-B37C9F0B48D9}" sibTransId="{99DE8FE5-3825-4601-BD56-DE53E14BEBB5}"/>
    <dgm:cxn modelId="{48329384-CFED-4DE5-ABED-5BF6FF859390}" type="presParOf" srcId="{7CEC95A7-3BC4-4315-A07B-DDE7A289DBA4}" destId="{E76D94BB-5880-4A2D-A837-716C4284BF82}" srcOrd="0" destOrd="0" presId="urn:microsoft.com/office/officeart/2005/8/layout/process1"/>
    <dgm:cxn modelId="{8415E922-63B0-43EF-BC85-3D8E086CCB71}" type="presParOf" srcId="{7CEC95A7-3BC4-4315-A07B-DDE7A289DBA4}" destId="{8DB73378-1F2C-4E71-AAB1-C11071926B52}" srcOrd="1" destOrd="0" presId="urn:microsoft.com/office/officeart/2005/8/layout/process1"/>
    <dgm:cxn modelId="{6C65C740-761E-4F94-B1F1-8C7D662BC83C}" type="presParOf" srcId="{8DB73378-1F2C-4E71-AAB1-C11071926B52}" destId="{4074CA0C-61C6-4EC7-A88C-C7440F157E08}" srcOrd="0" destOrd="0" presId="urn:microsoft.com/office/officeart/2005/8/layout/process1"/>
    <dgm:cxn modelId="{7D7764CD-4649-4843-9DC3-D6BCA6C54F03}" type="presParOf" srcId="{7CEC95A7-3BC4-4315-A07B-DDE7A289DBA4}" destId="{DFA6051D-3EDD-43A7-9093-FA88C98F034C}" srcOrd="2" destOrd="0" presId="urn:microsoft.com/office/officeart/2005/8/layout/process1"/>
    <dgm:cxn modelId="{2AE11313-6DDB-4629-A7EC-4A6370925C3B}" type="presParOf" srcId="{7CEC95A7-3BC4-4315-A07B-DDE7A289DBA4}" destId="{5E2B508E-CEEB-4D9C-9216-D1F5D7D85F52}" srcOrd="3" destOrd="0" presId="urn:microsoft.com/office/officeart/2005/8/layout/process1"/>
    <dgm:cxn modelId="{A5944C28-4CE1-4DB4-A9FF-9E37E50641CD}" type="presParOf" srcId="{5E2B508E-CEEB-4D9C-9216-D1F5D7D85F52}" destId="{234B4454-D065-4899-8AC3-A67B415872C5}" srcOrd="0" destOrd="0" presId="urn:microsoft.com/office/officeart/2005/8/layout/process1"/>
    <dgm:cxn modelId="{AE5C7276-70D3-49BE-8B07-82E985740DB8}" type="presParOf" srcId="{7CEC95A7-3BC4-4315-A07B-DDE7A289DBA4}" destId="{9490C143-1D85-4FFC-A9A1-2C75326009D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5D4B32-F04A-42BF-A089-7040DB93C9CC}" type="doc">
      <dgm:prSet loTypeId="urn:microsoft.com/office/officeart/2005/8/layout/process1" loCatId="process" qsTypeId="urn:microsoft.com/office/officeart/2005/8/quickstyle/simple1" qsCatId="simple" csTypeId="urn:microsoft.com/office/officeart/2005/8/colors/accent1_2" csCatId="accent1" phldr="1"/>
      <dgm:spPr/>
    </dgm:pt>
    <dgm:pt modelId="{B5BF74E1-3356-4E75-BCA2-FA70C99E9780}">
      <dgm:prSet phldrT="[Tekst]" custT="1"/>
      <dgm:spPr/>
      <dgm:t>
        <a:bodyPr/>
        <a:lstStyle/>
        <a:p>
          <a:r>
            <a:rPr lang="en-US" sz="2200" dirty="0"/>
            <a:t>n seed genomes</a:t>
          </a:r>
        </a:p>
      </dgm:t>
    </dgm:pt>
    <dgm:pt modelId="{98A1F8E0-779A-4644-99B4-A96F80052510}" type="parTrans" cxnId="{D02760E1-CE80-454D-A73D-FFD0D4B03BD5}">
      <dgm:prSet/>
      <dgm:spPr/>
      <dgm:t>
        <a:bodyPr/>
        <a:lstStyle/>
        <a:p>
          <a:endParaRPr lang="en-US"/>
        </a:p>
      </dgm:t>
    </dgm:pt>
    <dgm:pt modelId="{741B823E-CBFA-4C04-B74F-9CB243337B74}" type="sibTrans" cxnId="{D02760E1-CE80-454D-A73D-FFD0D4B03BD5}">
      <dgm:prSet/>
      <dgm:spPr/>
      <dgm:t>
        <a:bodyPr/>
        <a:lstStyle/>
        <a:p>
          <a:endParaRPr lang="en-US"/>
        </a:p>
      </dgm:t>
    </dgm:pt>
    <dgm:pt modelId="{EEEF34B1-20B2-4507-A6F7-960B558485FD}">
      <dgm:prSet phldrT="[Tekst]" custT="1"/>
      <dgm:spPr/>
      <dgm:t>
        <a:bodyPr/>
        <a:lstStyle/>
        <a:p>
          <a:r>
            <a:rPr lang="en-US" sz="2200" dirty="0"/>
            <a:t>Candidate SCGs</a:t>
          </a:r>
        </a:p>
      </dgm:t>
    </dgm:pt>
    <dgm:pt modelId="{F9BDA422-8E3C-48F4-A5A3-B31C559C1EC1}" type="parTrans" cxnId="{02F562ED-EB7B-4956-901A-491179E633E7}">
      <dgm:prSet/>
      <dgm:spPr/>
      <dgm:t>
        <a:bodyPr/>
        <a:lstStyle/>
        <a:p>
          <a:endParaRPr lang="en-US"/>
        </a:p>
      </dgm:t>
    </dgm:pt>
    <dgm:pt modelId="{C28E18BF-41C9-47DA-9562-86A6AF104945}" type="sibTrans" cxnId="{02F562ED-EB7B-4956-901A-491179E633E7}">
      <dgm:prSet/>
      <dgm:spPr/>
      <dgm:t>
        <a:bodyPr/>
        <a:lstStyle/>
        <a:p>
          <a:endParaRPr lang="en-US"/>
        </a:p>
      </dgm:t>
    </dgm:pt>
    <dgm:pt modelId="{A641BFC6-A090-40A5-9DF9-F2717531FBEF}">
      <dgm:prSet phldrT="[Tekst]" custT="1"/>
      <dgm:spPr/>
      <dgm:t>
        <a:bodyPr/>
        <a:lstStyle/>
        <a:p>
          <a:r>
            <a:rPr lang="en-US" sz="2200" dirty="0"/>
            <a:t>Determination</a:t>
          </a:r>
          <a:r>
            <a:rPr lang="en-US" sz="2200" baseline="0" dirty="0"/>
            <a:t> of final SCGs</a:t>
          </a:r>
          <a:endParaRPr lang="en-US" sz="2200" dirty="0"/>
        </a:p>
      </dgm:t>
    </dgm:pt>
    <dgm:pt modelId="{5153823C-30A5-4522-8B38-B37C9F0B48D9}" type="parTrans" cxnId="{DC318AFF-5598-418B-9926-2C735AA56012}">
      <dgm:prSet/>
      <dgm:spPr/>
      <dgm:t>
        <a:bodyPr/>
        <a:lstStyle/>
        <a:p>
          <a:endParaRPr lang="en-US"/>
        </a:p>
      </dgm:t>
    </dgm:pt>
    <dgm:pt modelId="{99DE8FE5-3825-4601-BD56-DE53E14BEBB5}" type="sibTrans" cxnId="{DC318AFF-5598-418B-9926-2C735AA56012}">
      <dgm:prSet/>
      <dgm:spPr/>
      <dgm:t>
        <a:bodyPr/>
        <a:lstStyle/>
        <a:p>
          <a:endParaRPr lang="en-US"/>
        </a:p>
      </dgm:t>
    </dgm:pt>
    <dgm:pt modelId="{E63398C0-A535-45D2-871D-3C1DFED96894}">
      <dgm:prSet custT="1"/>
      <dgm:spPr/>
      <dgm:t>
        <a:bodyPr/>
        <a:lstStyle/>
        <a:p>
          <a:r>
            <a:rPr lang="en-US" sz="2200" dirty="0"/>
            <a:t>Identification of SCGs</a:t>
          </a:r>
        </a:p>
      </dgm:t>
    </dgm:pt>
    <dgm:pt modelId="{10A850BC-B46B-4582-94FE-F4130D39FE87}" type="parTrans" cxnId="{14CCE390-A84D-4FC9-AF14-ACD5FDDC1FE4}">
      <dgm:prSet/>
      <dgm:spPr/>
      <dgm:t>
        <a:bodyPr/>
        <a:lstStyle/>
        <a:p>
          <a:endParaRPr lang="en-US"/>
        </a:p>
      </dgm:t>
    </dgm:pt>
    <dgm:pt modelId="{5571535D-A8BB-4A56-8E07-1C538E42AEC4}" type="sibTrans" cxnId="{14CCE390-A84D-4FC9-AF14-ACD5FDDC1FE4}">
      <dgm:prSet/>
      <dgm:spPr/>
      <dgm:t>
        <a:bodyPr/>
        <a:lstStyle/>
        <a:p>
          <a:endParaRPr lang="en-US"/>
        </a:p>
      </dgm:t>
    </dgm:pt>
    <dgm:pt modelId="{7CEC95A7-3BC4-4315-A07B-DDE7A289DBA4}" type="pres">
      <dgm:prSet presAssocID="{7A5D4B32-F04A-42BF-A089-7040DB93C9CC}" presName="Name0" presStyleCnt="0">
        <dgm:presLayoutVars>
          <dgm:dir/>
          <dgm:resizeHandles val="exact"/>
        </dgm:presLayoutVars>
      </dgm:prSet>
      <dgm:spPr/>
    </dgm:pt>
    <dgm:pt modelId="{E76D94BB-5880-4A2D-A837-716C4284BF82}" type="pres">
      <dgm:prSet presAssocID="{B5BF74E1-3356-4E75-BCA2-FA70C99E9780}" presName="node" presStyleLbl="node1" presStyleIdx="0" presStyleCnt="4">
        <dgm:presLayoutVars>
          <dgm:bulletEnabled val="1"/>
        </dgm:presLayoutVars>
      </dgm:prSet>
      <dgm:spPr/>
    </dgm:pt>
    <dgm:pt modelId="{8DB73378-1F2C-4E71-AAB1-C11071926B52}" type="pres">
      <dgm:prSet presAssocID="{741B823E-CBFA-4C04-B74F-9CB243337B74}" presName="sibTrans" presStyleLbl="sibTrans2D1" presStyleIdx="0" presStyleCnt="3"/>
      <dgm:spPr/>
    </dgm:pt>
    <dgm:pt modelId="{4074CA0C-61C6-4EC7-A88C-C7440F157E08}" type="pres">
      <dgm:prSet presAssocID="{741B823E-CBFA-4C04-B74F-9CB243337B74}" presName="connectorText" presStyleLbl="sibTrans2D1" presStyleIdx="0" presStyleCnt="3"/>
      <dgm:spPr/>
    </dgm:pt>
    <dgm:pt modelId="{DFA6051D-3EDD-43A7-9093-FA88C98F034C}" type="pres">
      <dgm:prSet presAssocID="{EEEF34B1-20B2-4507-A6F7-960B558485FD}" presName="node" presStyleLbl="node1" presStyleIdx="1" presStyleCnt="4">
        <dgm:presLayoutVars>
          <dgm:bulletEnabled val="1"/>
        </dgm:presLayoutVars>
      </dgm:prSet>
      <dgm:spPr/>
    </dgm:pt>
    <dgm:pt modelId="{5E2B508E-CEEB-4D9C-9216-D1F5D7D85F52}" type="pres">
      <dgm:prSet presAssocID="{C28E18BF-41C9-47DA-9562-86A6AF104945}" presName="sibTrans" presStyleLbl="sibTrans2D1" presStyleIdx="1" presStyleCnt="3"/>
      <dgm:spPr/>
    </dgm:pt>
    <dgm:pt modelId="{234B4454-D065-4899-8AC3-A67B415872C5}" type="pres">
      <dgm:prSet presAssocID="{C28E18BF-41C9-47DA-9562-86A6AF104945}" presName="connectorText" presStyleLbl="sibTrans2D1" presStyleIdx="1" presStyleCnt="3"/>
      <dgm:spPr/>
    </dgm:pt>
    <dgm:pt modelId="{DB797D6A-4C4D-470A-A5D2-2062BF672601}" type="pres">
      <dgm:prSet presAssocID="{E63398C0-A535-45D2-871D-3C1DFED96894}" presName="node" presStyleLbl="node1" presStyleIdx="2" presStyleCnt="4">
        <dgm:presLayoutVars>
          <dgm:bulletEnabled val="1"/>
        </dgm:presLayoutVars>
      </dgm:prSet>
      <dgm:spPr/>
    </dgm:pt>
    <dgm:pt modelId="{CF85338E-2F54-4F6B-8EE3-1322B50F8890}" type="pres">
      <dgm:prSet presAssocID="{5571535D-A8BB-4A56-8E07-1C538E42AEC4}" presName="sibTrans" presStyleLbl="sibTrans2D1" presStyleIdx="2" presStyleCnt="3"/>
      <dgm:spPr/>
    </dgm:pt>
    <dgm:pt modelId="{04B85339-FA2D-4264-B20A-64AB91522F08}" type="pres">
      <dgm:prSet presAssocID="{5571535D-A8BB-4A56-8E07-1C538E42AEC4}" presName="connectorText" presStyleLbl="sibTrans2D1" presStyleIdx="2" presStyleCnt="3"/>
      <dgm:spPr/>
    </dgm:pt>
    <dgm:pt modelId="{9490C143-1D85-4FFC-A9A1-2C75326009DD}" type="pres">
      <dgm:prSet presAssocID="{A641BFC6-A090-40A5-9DF9-F2717531FBEF}" presName="node" presStyleLbl="node1" presStyleIdx="3" presStyleCnt="4">
        <dgm:presLayoutVars>
          <dgm:bulletEnabled val="1"/>
        </dgm:presLayoutVars>
      </dgm:prSet>
      <dgm:spPr/>
    </dgm:pt>
  </dgm:ptLst>
  <dgm:cxnLst>
    <dgm:cxn modelId="{D7286F11-472F-411C-A483-106711735669}" type="presOf" srcId="{7A5D4B32-F04A-42BF-A089-7040DB93C9CC}" destId="{7CEC95A7-3BC4-4315-A07B-DDE7A289DBA4}" srcOrd="0" destOrd="0" presId="urn:microsoft.com/office/officeart/2005/8/layout/process1"/>
    <dgm:cxn modelId="{A3725242-76BA-4A75-9F03-607F5CC72369}" type="presOf" srcId="{5571535D-A8BB-4A56-8E07-1C538E42AEC4}" destId="{04B85339-FA2D-4264-B20A-64AB91522F08}" srcOrd="1" destOrd="0" presId="urn:microsoft.com/office/officeart/2005/8/layout/process1"/>
    <dgm:cxn modelId="{CFFDD147-E27E-494D-B535-52A525826BC4}" type="presOf" srcId="{EEEF34B1-20B2-4507-A6F7-960B558485FD}" destId="{DFA6051D-3EDD-43A7-9093-FA88C98F034C}" srcOrd="0" destOrd="0" presId="urn:microsoft.com/office/officeart/2005/8/layout/process1"/>
    <dgm:cxn modelId="{203BB768-55B3-4B80-9F35-4684DFBE9C2D}" type="presOf" srcId="{C28E18BF-41C9-47DA-9562-86A6AF104945}" destId="{234B4454-D065-4899-8AC3-A67B415872C5}" srcOrd="1" destOrd="0" presId="urn:microsoft.com/office/officeart/2005/8/layout/process1"/>
    <dgm:cxn modelId="{70B0A68D-6F55-4508-81B9-26BAA43C56D9}" type="presOf" srcId="{E63398C0-A535-45D2-871D-3C1DFED96894}" destId="{DB797D6A-4C4D-470A-A5D2-2062BF672601}" srcOrd="0" destOrd="0" presId="urn:microsoft.com/office/officeart/2005/8/layout/process1"/>
    <dgm:cxn modelId="{583E3690-AD76-4336-8BB0-73516DE8EA76}" type="presOf" srcId="{741B823E-CBFA-4C04-B74F-9CB243337B74}" destId="{4074CA0C-61C6-4EC7-A88C-C7440F157E08}" srcOrd="1" destOrd="0" presId="urn:microsoft.com/office/officeart/2005/8/layout/process1"/>
    <dgm:cxn modelId="{14CCE390-A84D-4FC9-AF14-ACD5FDDC1FE4}" srcId="{7A5D4B32-F04A-42BF-A089-7040DB93C9CC}" destId="{E63398C0-A535-45D2-871D-3C1DFED96894}" srcOrd="2" destOrd="0" parTransId="{10A850BC-B46B-4582-94FE-F4130D39FE87}" sibTransId="{5571535D-A8BB-4A56-8E07-1C538E42AEC4}"/>
    <dgm:cxn modelId="{CCD97C95-C43F-410D-858D-54C49A07FF4E}" type="presOf" srcId="{A641BFC6-A090-40A5-9DF9-F2717531FBEF}" destId="{9490C143-1D85-4FFC-A9A1-2C75326009DD}" srcOrd="0" destOrd="0" presId="urn:microsoft.com/office/officeart/2005/8/layout/process1"/>
    <dgm:cxn modelId="{E6A6E5A8-2739-4367-BACB-18A4DB632D60}" type="presOf" srcId="{C28E18BF-41C9-47DA-9562-86A6AF104945}" destId="{5E2B508E-CEEB-4D9C-9216-D1F5D7D85F52}" srcOrd="0" destOrd="0" presId="urn:microsoft.com/office/officeart/2005/8/layout/process1"/>
    <dgm:cxn modelId="{8400CAC5-8BB4-48A1-B3B7-0F074C9A4236}" type="presOf" srcId="{B5BF74E1-3356-4E75-BCA2-FA70C99E9780}" destId="{E76D94BB-5880-4A2D-A837-716C4284BF82}" srcOrd="0" destOrd="0" presId="urn:microsoft.com/office/officeart/2005/8/layout/process1"/>
    <dgm:cxn modelId="{B9DBFADE-8007-4B25-854B-CF0EFCAD855D}" type="presOf" srcId="{5571535D-A8BB-4A56-8E07-1C538E42AEC4}" destId="{CF85338E-2F54-4F6B-8EE3-1322B50F8890}" srcOrd="0" destOrd="0" presId="urn:microsoft.com/office/officeart/2005/8/layout/process1"/>
    <dgm:cxn modelId="{D02760E1-CE80-454D-A73D-FFD0D4B03BD5}" srcId="{7A5D4B32-F04A-42BF-A089-7040DB93C9CC}" destId="{B5BF74E1-3356-4E75-BCA2-FA70C99E9780}" srcOrd="0" destOrd="0" parTransId="{98A1F8E0-779A-4644-99B4-A96F80052510}" sibTransId="{741B823E-CBFA-4C04-B74F-9CB243337B74}"/>
    <dgm:cxn modelId="{02F562ED-EB7B-4956-901A-491179E633E7}" srcId="{7A5D4B32-F04A-42BF-A089-7040DB93C9CC}" destId="{EEEF34B1-20B2-4507-A6F7-960B558485FD}" srcOrd="1" destOrd="0" parTransId="{F9BDA422-8E3C-48F4-A5A3-B31C559C1EC1}" sibTransId="{C28E18BF-41C9-47DA-9562-86A6AF104945}"/>
    <dgm:cxn modelId="{B59367FB-75E6-4997-889B-4DD131E3B7A6}" type="presOf" srcId="{741B823E-CBFA-4C04-B74F-9CB243337B74}" destId="{8DB73378-1F2C-4E71-AAB1-C11071926B52}" srcOrd="0" destOrd="0" presId="urn:microsoft.com/office/officeart/2005/8/layout/process1"/>
    <dgm:cxn modelId="{DC318AFF-5598-418B-9926-2C735AA56012}" srcId="{7A5D4B32-F04A-42BF-A089-7040DB93C9CC}" destId="{A641BFC6-A090-40A5-9DF9-F2717531FBEF}" srcOrd="3" destOrd="0" parTransId="{5153823C-30A5-4522-8B38-B37C9F0B48D9}" sibTransId="{99DE8FE5-3825-4601-BD56-DE53E14BEBB5}"/>
    <dgm:cxn modelId="{48329384-CFED-4DE5-ABED-5BF6FF859390}" type="presParOf" srcId="{7CEC95A7-3BC4-4315-A07B-DDE7A289DBA4}" destId="{E76D94BB-5880-4A2D-A837-716C4284BF82}" srcOrd="0" destOrd="0" presId="urn:microsoft.com/office/officeart/2005/8/layout/process1"/>
    <dgm:cxn modelId="{8415E922-63B0-43EF-BC85-3D8E086CCB71}" type="presParOf" srcId="{7CEC95A7-3BC4-4315-A07B-DDE7A289DBA4}" destId="{8DB73378-1F2C-4E71-AAB1-C11071926B52}" srcOrd="1" destOrd="0" presId="urn:microsoft.com/office/officeart/2005/8/layout/process1"/>
    <dgm:cxn modelId="{6C65C740-761E-4F94-B1F1-8C7D662BC83C}" type="presParOf" srcId="{8DB73378-1F2C-4E71-AAB1-C11071926B52}" destId="{4074CA0C-61C6-4EC7-A88C-C7440F157E08}" srcOrd="0" destOrd="0" presId="urn:microsoft.com/office/officeart/2005/8/layout/process1"/>
    <dgm:cxn modelId="{7D7764CD-4649-4843-9DC3-D6BCA6C54F03}" type="presParOf" srcId="{7CEC95A7-3BC4-4315-A07B-DDE7A289DBA4}" destId="{DFA6051D-3EDD-43A7-9093-FA88C98F034C}" srcOrd="2" destOrd="0" presId="urn:microsoft.com/office/officeart/2005/8/layout/process1"/>
    <dgm:cxn modelId="{2AE11313-6DDB-4629-A7EC-4A6370925C3B}" type="presParOf" srcId="{7CEC95A7-3BC4-4315-A07B-DDE7A289DBA4}" destId="{5E2B508E-CEEB-4D9C-9216-D1F5D7D85F52}" srcOrd="3" destOrd="0" presId="urn:microsoft.com/office/officeart/2005/8/layout/process1"/>
    <dgm:cxn modelId="{A5944C28-4CE1-4DB4-A9FF-9E37E50641CD}" type="presParOf" srcId="{5E2B508E-CEEB-4D9C-9216-D1F5D7D85F52}" destId="{234B4454-D065-4899-8AC3-A67B415872C5}" srcOrd="0" destOrd="0" presId="urn:microsoft.com/office/officeart/2005/8/layout/process1"/>
    <dgm:cxn modelId="{F5DF32D9-D3C3-40AA-8CF0-3109CB1E0124}" type="presParOf" srcId="{7CEC95A7-3BC4-4315-A07B-DDE7A289DBA4}" destId="{DB797D6A-4C4D-470A-A5D2-2062BF672601}" srcOrd="4" destOrd="0" presId="urn:microsoft.com/office/officeart/2005/8/layout/process1"/>
    <dgm:cxn modelId="{121824C3-1713-4156-8878-FC9E28B11B4D}" type="presParOf" srcId="{7CEC95A7-3BC4-4315-A07B-DDE7A289DBA4}" destId="{CF85338E-2F54-4F6B-8EE3-1322B50F8890}" srcOrd="5" destOrd="0" presId="urn:microsoft.com/office/officeart/2005/8/layout/process1"/>
    <dgm:cxn modelId="{5F6AAA22-BDFC-4E52-B397-19E82DD8DAF2}" type="presParOf" srcId="{CF85338E-2F54-4F6B-8EE3-1322B50F8890}" destId="{04B85339-FA2D-4264-B20A-64AB91522F08}" srcOrd="0" destOrd="0" presId="urn:microsoft.com/office/officeart/2005/8/layout/process1"/>
    <dgm:cxn modelId="{AE5C7276-70D3-49BE-8B07-82E985740DB8}" type="presParOf" srcId="{7CEC95A7-3BC4-4315-A07B-DDE7A289DBA4}" destId="{9490C143-1D85-4FFC-A9A1-2C75326009D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D94BB-5880-4A2D-A837-716C4284BF82}">
      <dsp:nvSpPr>
        <dsp:cNvPr id="0" name=""/>
        <dsp:cNvSpPr/>
      </dsp:nvSpPr>
      <dsp:spPr>
        <a:xfrm>
          <a:off x="5542" y="0"/>
          <a:ext cx="1656524" cy="9294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OrthoDB</a:t>
          </a:r>
          <a:endParaRPr lang="en-US" sz="3000" kern="1200" dirty="0"/>
        </a:p>
      </dsp:txBody>
      <dsp:txXfrm>
        <a:off x="32764" y="27222"/>
        <a:ext cx="1602080" cy="874973"/>
      </dsp:txXfrm>
    </dsp:sp>
    <dsp:sp modelId="{8DB73378-1F2C-4E71-AAB1-C11071926B52}">
      <dsp:nvSpPr>
        <dsp:cNvPr id="0" name=""/>
        <dsp:cNvSpPr/>
      </dsp:nvSpPr>
      <dsp:spPr>
        <a:xfrm>
          <a:off x="1827719" y="259299"/>
          <a:ext cx="351183" cy="4108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827719" y="341463"/>
        <a:ext cx="245828" cy="246490"/>
      </dsp:txXfrm>
    </dsp:sp>
    <dsp:sp modelId="{DFA6051D-3EDD-43A7-9093-FA88C98F034C}">
      <dsp:nvSpPr>
        <dsp:cNvPr id="0" name=""/>
        <dsp:cNvSpPr/>
      </dsp:nvSpPr>
      <dsp:spPr>
        <a:xfrm>
          <a:off x="2324677" y="0"/>
          <a:ext cx="1656524" cy="9294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Prodigal</a:t>
          </a:r>
        </a:p>
      </dsp:txBody>
      <dsp:txXfrm>
        <a:off x="2351899" y="27222"/>
        <a:ext cx="1602080" cy="874973"/>
      </dsp:txXfrm>
    </dsp:sp>
    <dsp:sp modelId="{5E2B508E-CEEB-4D9C-9216-D1F5D7D85F52}">
      <dsp:nvSpPr>
        <dsp:cNvPr id="0" name=""/>
        <dsp:cNvSpPr/>
      </dsp:nvSpPr>
      <dsp:spPr>
        <a:xfrm>
          <a:off x="4146854" y="259299"/>
          <a:ext cx="351183" cy="4108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146854" y="341463"/>
        <a:ext cx="245828" cy="246490"/>
      </dsp:txXfrm>
    </dsp:sp>
    <dsp:sp modelId="{9490C143-1D85-4FFC-A9A1-2C75326009DD}">
      <dsp:nvSpPr>
        <dsp:cNvPr id="0" name=""/>
        <dsp:cNvSpPr/>
      </dsp:nvSpPr>
      <dsp:spPr>
        <a:xfrm>
          <a:off x="4643811" y="0"/>
          <a:ext cx="1656524" cy="9294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HMMER</a:t>
          </a:r>
        </a:p>
      </dsp:txBody>
      <dsp:txXfrm>
        <a:off x="4671033" y="27222"/>
        <a:ext cx="1602080" cy="87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D94BB-5880-4A2D-A837-716C4284BF82}">
      <dsp:nvSpPr>
        <dsp:cNvPr id="0" name=""/>
        <dsp:cNvSpPr/>
      </dsp:nvSpPr>
      <dsp:spPr>
        <a:xfrm>
          <a:off x="4323" y="267757"/>
          <a:ext cx="1890524" cy="11343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 seed genomes</a:t>
          </a:r>
        </a:p>
      </dsp:txBody>
      <dsp:txXfrm>
        <a:off x="37546" y="300980"/>
        <a:ext cx="1824078" cy="1067868"/>
      </dsp:txXfrm>
    </dsp:sp>
    <dsp:sp modelId="{8DB73378-1F2C-4E71-AAB1-C11071926B52}">
      <dsp:nvSpPr>
        <dsp:cNvPr id="0" name=""/>
        <dsp:cNvSpPr/>
      </dsp:nvSpPr>
      <dsp:spPr>
        <a:xfrm>
          <a:off x="2083900" y="600490"/>
          <a:ext cx="400791" cy="4688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083900" y="694260"/>
        <a:ext cx="280554" cy="281309"/>
      </dsp:txXfrm>
    </dsp:sp>
    <dsp:sp modelId="{DFA6051D-3EDD-43A7-9093-FA88C98F034C}">
      <dsp:nvSpPr>
        <dsp:cNvPr id="0" name=""/>
        <dsp:cNvSpPr/>
      </dsp:nvSpPr>
      <dsp:spPr>
        <a:xfrm>
          <a:off x="2651057" y="267757"/>
          <a:ext cx="1890524" cy="11343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Candidate SCGs</a:t>
          </a:r>
        </a:p>
      </dsp:txBody>
      <dsp:txXfrm>
        <a:off x="2684280" y="300980"/>
        <a:ext cx="1824078" cy="1067868"/>
      </dsp:txXfrm>
    </dsp:sp>
    <dsp:sp modelId="{5E2B508E-CEEB-4D9C-9216-D1F5D7D85F52}">
      <dsp:nvSpPr>
        <dsp:cNvPr id="0" name=""/>
        <dsp:cNvSpPr/>
      </dsp:nvSpPr>
      <dsp:spPr>
        <a:xfrm>
          <a:off x="4730634" y="600490"/>
          <a:ext cx="400791" cy="4688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30634" y="694260"/>
        <a:ext cx="280554" cy="281309"/>
      </dsp:txXfrm>
    </dsp:sp>
    <dsp:sp modelId="{DB797D6A-4C4D-470A-A5D2-2062BF672601}">
      <dsp:nvSpPr>
        <dsp:cNvPr id="0" name=""/>
        <dsp:cNvSpPr/>
      </dsp:nvSpPr>
      <dsp:spPr>
        <a:xfrm>
          <a:off x="5297791" y="267757"/>
          <a:ext cx="1890524" cy="11343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Identification of SCGs</a:t>
          </a:r>
        </a:p>
      </dsp:txBody>
      <dsp:txXfrm>
        <a:off x="5331014" y="300980"/>
        <a:ext cx="1824078" cy="1067868"/>
      </dsp:txXfrm>
    </dsp:sp>
    <dsp:sp modelId="{CF85338E-2F54-4F6B-8EE3-1322B50F8890}">
      <dsp:nvSpPr>
        <dsp:cNvPr id="0" name=""/>
        <dsp:cNvSpPr/>
      </dsp:nvSpPr>
      <dsp:spPr>
        <a:xfrm>
          <a:off x="7377367" y="600490"/>
          <a:ext cx="400791" cy="4688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377367" y="694260"/>
        <a:ext cx="280554" cy="281309"/>
      </dsp:txXfrm>
    </dsp:sp>
    <dsp:sp modelId="{9490C143-1D85-4FFC-A9A1-2C75326009DD}">
      <dsp:nvSpPr>
        <dsp:cNvPr id="0" name=""/>
        <dsp:cNvSpPr/>
      </dsp:nvSpPr>
      <dsp:spPr>
        <a:xfrm>
          <a:off x="7944524" y="267757"/>
          <a:ext cx="1890524" cy="11343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Determination</a:t>
          </a:r>
          <a:r>
            <a:rPr lang="en-US" sz="2200" kern="1200" baseline="0" dirty="0"/>
            <a:t> of final SCGs</a:t>
          </a:r>
          <a:endParaRPr lang="en-US" sz="2200" kern="1200" dirty="0"/>
        </a:p>
      </dsp:txBody>
      <dsp:txXfrm>
        <a:off x="7977747" y="300980"/>
        <a:ext cx="1824078" cy="10678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59C89-5782-4BAB-8AB4-345E5C3BD8E0}" type="datetimeFigureOut">
              <a:rPr lang="en-US" smtClean="0"/>
              <a:t>6/21/2023</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381B4-1EAF-4196-93AA-CD6405F706EA}" type="slidenum">
              <a:rPr lang="en-US" smtClean="0"/>
              <a:t>‹nr.›</a:t>
            </a:fld>
            <a:endParaRPr lang="en-US"/>
          </a:p>
        </p:txBody>
      </p:sp>
    </p:spTree>
    <p:extLst>
      <p:ext uri="{BB962C8B-B14F-4D97-AF65-F5344CB8AC3E}">
        <p14:creationId xmlns:p14="http://schemas.microsoft.com/office/powerpoint/2010/main" val="359451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Good afternoon, everybody. I am Cami De Decker and I’m going to be presenting the project I worked on during my internship at the Institute of Tropical Medicine in Antwerp. </a:t>
            </a:r>
          </a:p>
        </p:txBody>
      </p:sp>
      <p:sp>
        <p:nvSpPr>
          <p:cNvPr id="4" name="Tijdelijke aanduiding voor dianummer 3"/>
          <p:cNvSpPr>
            <a:spLocks noGrp="1"/>
          </p:cNvSpPr>
          <p:nvPr>
            <p:ph type="sldNum" sz="quarter" idx="5"/>
          </p:nvPr>
        </p:nvSpPr>
        <p:spPr/>
        <p:txBody>
          <a:bodyPr/>
          <a:lstStyle/>
          <a:p>
            <a:fld id="{1CFF7E11-BB02-46A3-9211-EAA9B1DE94A5}" type="slidenum">
              <a:rPr lang="en-US" smtClean="0"/>
              <a:t>1</a:t>
            </a:fld>
            <a:endParaRPr lang="en-US"/>
          </a:p>
        </p:txBody>
      </p:sp>
    </p:spTree>
    <p:extLst>
      <p:ext uri="{BB962C8B-B14F-4D97-AF65-F5344CB8AC3E}">
        <p14:creationId xmlns:p14="http://schemas.microsoft.com/office/powerpoint/2010/main" val="3567212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tool ran very slow. In total 20 ML trees were inferred and then the best one was chosen. It did about 35-24 hours per tree. It only finished last Thursday. So this is just a quick result of the tree. I created it with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iTOL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10</a:t>
            </a:fld>
            <a:endParaRPr lang="en-US"/>
          </a:p>
        </p:txBody>
      </p:sp>
    </p:spTree>
    <p:extLst>
      <p:ext uri="{BB962C8B-B14F-4D97-AF65-F5344CB8AC3E}">
        <p14:creationId xmlns:p14="http://schemas.microsoft.com/office/powerpoint/2010/main" val="190145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last big step was to assess the pathogenicity of NTMs. The focus here was on 5 things, determining the presence/absence of genes involved in cell wall synthesis. It was also on predicting plasmids as well as detecting virulence factors, prophages and genomic islands. The method for the first thing in the list was already determined beforehand. For the other 4, tools still had to get selected. I selected them through a literature search. And I selected 3 tools and one db. I was able to run the first two tools in the list and process their data. The other tools still need to get done.</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11</a:t>
            </a:fld>
            <a:endParaRPr lang="en-US"/>
          </a:p>
        </p:txBody>
      </p:sp>
    </p:spTree>
    <p:extLst>
      <p:ext uri="{BB962C8B-B14F-4D97-AF65-F5344CB8AC3E}">
        <p14:creationId xmlns:p14="http://schemas.microsoft.com/office/powerpoint/2010/main" val="3795926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presence or absence of certain genes, a blast database was made with the tool BLAST+. The genes that were of interest, were the ones that are involved in mycolic acid (MA) and dimycocerosate (DIM) biosynthesis. So those genes that were annotated from the genome of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 tuberculosis H37Rv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were used as a reference. The sequences of these genes were downloaded 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Mycobrowser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 database was made. -in is the file with all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sequences of the reference genes.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type was in this case nucleotides. The option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parse_seqids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was specified to use the full name of each sequence. Then a BLAST search was performed for each genome.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evalue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was 1 to the power -10 (since it is only a small database, 80 seq).</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12</a:t>
            </a:fld>
            <a:endParaRPr lang="en-US"/>
          </a:p>
        </p:txBody>
      </p:sp>
    </p:spTree>
    <p:extLst>
      <p:ext uri="{BB962C8B-B14F-4D97-AF65-F5344CB8AC3E}">
        <p14:creationId xmlns:p14="http://schemas.microsoft.com/office/powerpoint/2010/main" val="4152383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each genome a .txt file was generated with the blast hits. To make one big overview file, I created a python script. This script created an Excel sheet. I used that Excel sheet to make a heatmap of all the results with the use of an R script.</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13</a:t>
            </a:fld>
            <a:endParaRPr lang="en-US"/>
          </a:p>
        </p:txBody>
      </p:sp>
    </p:spTree>
    <p:extLst>
      <p:ext uri="{BB962C8B-B14F-4D97-AF65-F5344CB8AC3E}">
        <p14:creationId xmlns:p14="http://schemas.microsoft.com/office/powerpoint/2010/main" val="420351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prediction of plasmids, a tool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PlasForest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was used. This tool is a random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forrest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classifier to identify contigs of plasmid origin in contig and scaffold genomes. Here you can see the command that I used to run it. The input files were just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files.</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14</a:t>
            </a:fld>
            <a:endParaRPr lang="en-US"/>
          </a:p>
        </p:txBody>
      </p:sp>
    </p:spTree>
    <p:extLst>
      <p:ext uri="{BB962C8B-B14F-4D97-AF65-F5344CB8AC3E}">
        <p14:creationId xmlns:p14="http://schemas.microsoft.com/office/powerpoint/2010/main" val="472328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each genome a .csv file was made. To make one big overview file of the data, I created a python script. It made a csv file and I saved it as an .xlsx file. So the file looks like this.</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15</a:t>
            </a:fld>
            <a:endParaRPr lang="en-US"/>
          </a:p>
        </p:txBody>
      </p:sp>
    </p:spTree>
    <p:extLst>
      <p:ext uri="{BB962C8B-B14F-4D97-AF65-F5344CB8AC3E}">
        <p14:creationId xmlns:p14="http://schemas.microsoft.com/office/powerpoint/2010/main" val="4103981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can be concluded that 202 high quality mycobacterial genomes were obtained. Some information about the presence/absence of genes involved in cell wall synthesis of mycobacteria as well as the presence/absence of plasmids in NTMs was gained.</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future, the other tools still have to run and their data needs to get processed. If all the data is obtained, a correlation of the data with the clinical relevance about NTMs can be made.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16</a:t>
            </a:fld>
            <a:endParaRPr lang="en-US"/>
          </a:p>
        </p:txBody>
      </p:sp>
    </p:spTree>
    <p:extLst>
      <p:ext uri="{BB962C8B-B14F-4D97-AF65-F5344CB8AC3E}">
        <p14:creationId xmlns:p14="http://schemas.microsoft.com/office/powerpoint/2010/main" val="281277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Thank you for your attention. I hope it was somewhat interesting. If there are any questions, feel free to ask.</a:t>
            </a:r>
          </a:p>
        </p:txBody>
      </p:sp>
      <p:sp>
        <p:nvSpPr>
          <p:cNvPr id="4" name="Tijdelijke aanduiding voor dianummer 3"/>
          <p:cNvSpPr>
            <a:spLocks noGrp="1"/>
          </p:cNvSpPr>
          <p:nvPr>
            <p:ph type="sldNum" sz="quarter" idx="5"/>
          </p:nvPr>
        </p:nvSpPr>
        <p:spPr/>
        <p:txBody>
          <a:bodyPr/>
          <a:lstStyle/>
          <a:p>
            <a:fld id="{4A902B01-CDFC-434D-B0DC-BC1689EE159F}" type="slidenum">
              <a:rPr lang="en-GB" smtClean="0"/>
              <a:t>17</a:t>
            </a:fld>
            <a:endParaRPr lang="en-GB"/>
          </a:p>
        </p:txBody>
      </p:sp>
    </p:spTree>
    <p:extLst>
      <p:ext uri="{BB962C8B-B14F-4D97-AF65-F5344CB8AC3E}">
        <p14:creationId xmlns:p14="http://schemas.microsoft.com/office/powerpoint/2010/main" val="3388823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FTP or File Transfer Protocol </a:t>
            </a:r>
            <a:r>
              <a:rPr lang="en-US" dirty="0">
                <a:sym typeface="Wingdings" panose="05000000000000000000" pitchFamily="2" charset="2"/>
              </a:rPr>
              <a:t> standard network protocol to transfer files from one host to another. </a:t>
            </a:r>
            <a:endParaRPr lang="en-US" dirty="0"/>
          </a:p>
        </p:txBody>
      </p:sp>
      <p:sp>
        <p:nvSpPr>
          <p:cNvPr id="4" name="Tijdelijke aanduiding voor dianummer 3"/>
          <p:cNvSpPr>
            <a:spLocks noGrp="1"/>
          </p:cNvSpPr>
          <p:nvPr>
            <p:ph type="sldNum" sz="quarter" idx="5"/>
          </p:nvPr>
        </p:nvSpPr>
        <p:spPr/>
        <p:txBody>
          <a:bodyPr/>
          <a:lstStyle/>
          <a:p>
            <a:fld id="{1CFF7E11-BB02-46A3-9211-EAA9B1DE94A5}" type="slidenum">
              <a:rPr lang="en-US" smtClean="0"/>
              <a:t>18</a:t>
            </a:fld>
            <a:endParaRPr lang="en-US"/>
          </a:p>
        </p:txBody>
      </p:sp>
    </p:spTree>
    <p:extLst>
      <p:ext uri="{BB962C8B-B14F-4D97-AF65-F5344CB8AC3E}">
        <p14:creationId xmlns:p14="http://schemas.microsoft.com/office/powerpoint/2010/main" val="198242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BUSCO uses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orthoDB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database to get single-copy ortholog (SCO) genes (that is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I downloaded). So SCO are genes that have remained in single copy (so no duplication or loss) since the last common ancestor. If these genes would be absent in a genome, it could indicate incomplete sampling. With the use of prodigal (a tool for protein-coding gene prediction) the protein-coding genes will be predicted in your input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It then it searches for these SCO genes in your given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sequences. BUSCO also uses HMMER. This is a software package that provides tools for making probabilistic (are the events likely to happen or not) models of protein and DNA sequence domain families. They are called profile hidden Markov models. BUSCO uses this to assess whether the BUSCO gene matches are orthologous or not. It will then classify positive matches as complete or fragmented.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19</a:t>
            </a:fld>
            <a:endParaRPr lang="en-US"/>
          </a:p>
        </p:txBody>
      </p:sp>
    </p:spTree>
    <p:extLst>
      <p:ext uri="{BB962C8B-B14F-4D97-AF65-F5344CB8AC3E}">
        <p14:creationId xmlns:p14="http://schemas.microsoft.com/office/powerpoint/2010/main" val="2915009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Here I worked together with Conor Meehan, Wim Mulders and Oren </a:t>
            </a:r>
            <a:r>
              <a:rPr lang="en-US" dirty="0" err="1"/>
              <a:t>Tzfadia</a:t>
            </a:r>
            <a:r>
              <a:rPr lang="en-US" dirty="0"/>
              <a:t>. I’ll be talking about the bioinformatics methods I used to gain information about the pathogenicity of nontuberculous mycobacteria. </a:t>
            </a:r>
          </a:p>
        </p:txBody>
      </p:sp>
      <p:sp>
        <p:nvSpPr>
          <p:cNvPr id="4" name="Tijdelijke aanduiding voor dianummer 3"/>
          <p:cNvSpPr>
            <a:spLocks noGrp="1"/>
          </p:cNvSpPr>
          <p:nvPr>
            <p:ph type="sldNum" sz="quarter" idx="5"/>
          </p:nvPr>
        </p:nvSpPr>
        <p:spPr/>
        <p:txBody>
          <a:bodyPr/>
          <a:lstStyle/>
          <a:p>
            <a:fld id="{4A902B01-CDFC-434D-B0DC-BC1689EE159F}" type="slidenum">
              <a:rPr lang="en-GB" smtClean="0"/>
              <a:t>2</a:t>
            </a:fld>
            <a:endParaRPr lang="en-GB"/>
          </a:p>
        </p:txBody>
      </p:sp>
    </p:spTree>
    <p:extLst>
      <p:ext uri="{BB962C8B-B14F-4D97-AF65-F5344CB8AC3E}">
        <p14:creationId xmlns:p14="http://schemas.microsoft.com/office/powerpoint/2010/main" val="745150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Panaroo</a:t>
            </a:r>
            <a:r>
              <a:rPr lang="en-US" dirty="0"/>
              <a:t>:</a:t>
            </a:r>
          </a:p>
          <a:p>
            <a:r>
              <a:rPr lang="en-US" dirty="0"/>
              <a:t>--clean-mode strict =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the more aggressive approach to contamination and erroneous annotation removal since we are not interested in rare plasmids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--remove-invalid-genes = removes annotations that do not conform to the expected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Prokka</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format such as including premature stop codons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core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output alignments of core genes in this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core_threshold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1.0 </a:t>
            </a:r>
            <a:r>
              <a:rPr lang="en-U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core-genome sample threshold</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 0.5 </a:t>
            </a:r>
            <a:r>
              <a:rPr lang="en-U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protein family sequence identity threshold (threshold for assigning orthologous groups was too high probably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splits them and says that there aren’t many orthologous genes shared by the species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en-US" dirty="0"/>
              <a:t>SCARAP:</a:t>
            </a:r>
          </a:p>
          <a:p>
            <a:r>
              <a:rPr lang="en-US" dirty="0"/>
              <a:t>There are four steps in the workflow of SCARAP. The first step is the random selection of n seed genomes. The genes of these genomes were clustered into gene families (with the use of </a:t>
            </a:r>
            <a:r>
              <a:rPr lang="en-US" dirty="0" err="1"/>
              <a:t>OrthoFinder</a:t>
            </a:r>
            <a:r>
              <a:rPr lang="en-US" dirty="0"/>
              <a:t>). Then the candidate SCGs were selected from all seed gene families (by identifying gene families present in more than k seed genomes). The third step was the identification of these candidate SCGs in all the genomes. (Tools like MAFFT to align the seed sequences for each candidate SCGs and HMMER to make profile HMM were used). The fourth step was the determination of the final SCGs. This was done by retaining only candidate SCGs with exactly one gene in at least 90% of all genomes.</a:t>
            </a:r>
          </a:p>
        </p:txBody>
      </p:sp>
      <p:sp>
        <p:nvSpPr>
          <p:cNvPr id="4" name="Tijdelijke aanduiding voor dianummer 3"/>
          <p:cNvSpPr>
            <a:spLocks noGrp="1"/>
          </p:cNvSpPr>
          <p:nvPr>
            <p:ph type="sldNum" sz="quarter" idx="5"/>
          </p:nvPr>
        </p:nvSpPr>
        <p:spPr/>
        <p:txBody>
          <a:bodyPr/>
          <a:lstStyle/>
          <a:p>
            <a:fld id="{1CFF7E11-BB02-46A3-9211-EAA9B1DE94A5}" type="slidenum">
              <a:rPr lang="en-US" smtClean="0"/>
              <a:t>20</a:t>
            </a:fld>
            <a:endParaRPr lang="en-US"/>
          </a:p>
        </p:txBody>
      </p:sp>
    </p:spTree>
    <p:extLst>
      <p:ext uri="{BB962C8B-B14F-4D97-AF65-F5344CB8AC3E}">
        <p14:creationId xmlns:p14="http://schemas.microsoft.com/office/powerpoint/2010/main" val="3943866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On this slide you can see some tools that I selected for the prediction of plasmids and the detection of prophages and the reason why they weren’t chosen. E.g. for the plasmid prediction, I had found some other tools, like </a:t>
            </a:r>
            <a:r>
              <a:rPr lang="en-US" dirty="0" err="1"/>
              <a:t>PlaSquid</a:t>
            </a:r>
            <a:r>
              <a:rPr lang="en-US" dirty="0"/>
              <a:t>, </a:t>
            </a:r>
            <a:r>
              <a:rPr lang="en-US" dirty="0" err="1"/>
              <a:t>PlasFlow</a:t>
            </a:r>
            <a:r>
              <a:rPr lang="en-US" dirty="0"/>
              <a:t> and </a:t>
            </a:r>
            <a:r>
              <a:rPr lang="en-US" dirty="0" err="1"/>
              <a:t>PlasmidSeeker</a:t>
            </a:r>
            <a:r>
              <a:rPr lang="en-US" dirty="0"/>
              <a:t>. With </a:t>
            </a:r>
            <a:r>
              <a:rPr lang="en-US" dirty="0" err="1"/>
              <a:t>PlaSquid</a:t>
            </a:r>
            <a:r>
              <a:rPr lang="en-US" dirty="0"/>
              <a:t>, the tool kept on crashing without an error showing or a possible log file with where it went wrong. With </a:t>
            </a:r>
            <a:r>
              <a:rPr lang="en-US" dirty="0" err="1"/>
              <a:t>PlasmidSeeker</a:t>
            </a:r>
            <a:r>
              <a:rPr lang="en-US" dirty="0"/>
              <a:t>, the input type that was required were files that I didn’t have. …</a:t>
            </a: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21</a:t>
            </a:fld>
            <a:endParaRPr lang="en-US"/>
          </a:p>
        </p:txBody>
      </p:sp>
    </p:spTree>
    <p:extLst>
      <p:ext uri="{BB962C8B-B14F-4D97-AF65-F5344CB8AC3E}">
        <p14:creationId xmlns:p14="http://schemas.microsoft.com/office/powerpoint/2010/main" val="2343934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22</a:t>
            </a:fld>
            <a:endParaRPr lang="en-US"/>
          </a:p>
        </p:txBody>
      </p:sp>
    </p:spTree>
    <p:extLst>
      <p:ext uri="{BB962C8B-B14F-4D97-AF65-F5344CB8AC3E}">
        <p14:creationId xmlns:p14="http://schemas.microsoft.com/office/powerpoint/2010/main" val="11766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Nontuberculous mycobacteria or NTMs (the abbreviation I will be using throughout this presentation) is a group of bacteria that belongs to the genus Mycobacterium. NTMs are bacteria that cause disease and are not Mycobacterium tuberculosis nor Mycobacterium leprae. These last two bacteria cause tuberculosis and leprosy, respectively. Two well known diseases, so most of the research focuses on these last two. However, in the past years there has been an increased interest in understanding the cases where NTMs cause disease in humans. Little is known about their pathogenicity, the treatment options are scarce. That is why research to their pathogenicity is very much needed. </a:t>
            </a:r>
          </a:p>
          <a:p>
            <a:endParaRPr lang="en-US" dirty="0"/>
          </a:p>
        </p:txBody>
      </p:sp>
      <p:sp>
        <p:nvSpPr>
          <p:cNvPr id="4" name="Tijdelijke aanduiding voor dianummer 3"/>
          <p:cNvSpPr>
            <a:spLocks noGrp="1"/>
          </p:cNvSpPr>
          <p:nvPr>
            <p:ph type="sldNum" sz="quarter" idx="5"/>
          </p:nvPr>
        </p:nvSpPr>
        <p:spPr/>
        <p:txBody>
          <a:bodyPr/>
          <a:lstStyle/>
          <a:p>
            <a:fld id="{4A902B01-CDFC-434D-B0DC-BC1689EE159F}" type="slidenum">
              <a:rPr lang="en-GB" smtClean="0"/>
              <a:t>3</a:t>
            </a:fld>
            <a:endParaRPr lang="en-GB"/>
          </a:p>
        </p:txBody>
      </p:sp>
    </p:spTree>
    <p:extLst>
      <p:ext uri="{BB962C8B-B14F-4D97-AF65-F5344CB8AC3E}">
        <p14:creationId xmlns:p14="http://schemas.microsoft.com/office/powerpoint/2010/main" val="310455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aim of this project is on the one hand to create a collection of high quality mycobacterial genomes and on the other hand to use these genomes to assess the pathogenicity of NTMs.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 the slide here, you can see a picture of all the steps that I performed. In the next slides, I will be explaining these steps in a little bit more in detail.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4</a:t>
            </a:fld>
            <a:endParaRPr lang="en-US"/>
          </a:p>
        </p:txBody>
      </p:sp>
    </p:spTree>
    <p:extLst>
      <p:ext uri="{BB962C8B-B14F-4D97-AF65-F5344CB8AC3E}">
        <p14:creationId xmlns:p14="http://schemas.microsoft.com/office/powerpoint/2010/main" val="105321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first step was downloading the mycobacterial genomes from NCBI. I filtered the list of all the publicly available prokaryote genomes on NCBI. Only the genomes that belong to the genus Mycobacterium and have less than 10 scaffolds were retained. Eventually I obtained a list of 255 genomes. Then I downloaded the data of these genomes with a shell script. The script made use of the ftp path (site from NCBI to download all the data) to the folder that contained the data. The script also moved the data and renamed the folder and files within to an appropriate name. Here you can see an example of a downloaded folder with all of the files within and the folder having the appropriate name.</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Extra: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options 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wget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command: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 = directory prefix (all of the downloaded folders and files are saved here)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 = recursive (all the folders and files of that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url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5</a:t>
            </a:fld>
            <a:endParaRPr lang="en-US"/>
          </a:p>
        </p:txBody>
      </p:sp>
    </p:spTree>
    <p:extLst>
      <p:ext uri="{BB962C8B-B14F-4D97-AF65-F5344CB8AC3E}">
        <p14:creationId xmlns:p14="http://schemas.microsoft.com/office/powerpoint/2010/main" val="1149354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the quality of the downloaded genomes was assessed. This was done with a tool called BUSCO. BUSCO stands for Benchmarking Universal Single-Copy Orthologs and is used to assess genome assemblies and annotation completeness. I used the following command. Since BUSCO runs for one genome at the time, I automated it with a for loop. This is the initial Busco command. I will briefly go over the options. So -c is the number of threads, -m is the mode BUSCO has to use (in this case genome since we are working with genome assemblies), then you have the input file and output folder and lastly the path to the database that I downloaded.</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6</a:t>
            </a:fld>
            <a:endParaRPr lang="en-US"/>
          </a:p>
        </p:txBody>
      </p:sp>
    </p:spTree>
    <p:extLst>
      <p:ext uri="{BB962C8B-B14F-4D97-AF65-F5344CB8AC3E}">
        <p14:creationId xmlns:p14="http://schemas.microsoft.com/office/powerpoint/2010/main" val="55335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each genome, a folder with the data was generated. With this data was the short_summary.txt file. This file held the complete BUSCO percentage. So all the percentages were extracted from the file with the use of a shell script. This created two .txt files that I then copy and pasted in 1 Excel sheet. This data was used to retain only the high quality genomes. Those were the ones where the percentage was 95% or higher. The list of 255 genomes that I previously had, became a list of 202 high quality genomes. (The institute had sequenced and assembled 10 NTM genomes themselves. So these were added to my list. So in total my list comprised of 212 high quality genomes.)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7</a:t>
            </a:fld>
            <a:endParaRPr lang="en-US"/>
          </a:p>
        </p:txBody>
      </p:sp>
    </p:spTree>
    <p:extLst>
      <p:ext uri="{BB962C8B-B14F-4D97-AF65-F5344CB8AC3E}">
        <p14:creationId xmlns:p14="http://schemas.microsoft.com/office/powerpoint/2010/main" val="1704993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next step was building the phylogenetic tree. This was done to better understand the evolutionary history within the genus.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build a phylogenetic tree, two parts had to happen. First the core genome had to get produced. This was firstly done with a tool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eventually done with SCARAP. Then the output of this part was used to infer a phylogenetic tree with the use of another tool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RAxML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-ng.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however, gave a lot of problems. It started with the input files. These had to be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gff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format so annotation files, but the downloaded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gff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files from NCBI had a slightly different format than what was required. Eventually I annotated all of the genomes again with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Prokka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tool was recommended by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documentation. I ran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Prokka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immediately after I got the results I started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RAxML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-ng. I was warned beforehand that this tool might take a very long time to run. However, it was done within 3 hours. This was a clear indication that something was not right. The reason for this was that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had generated a very small core genome of about 60 genes. The expected core genome would’ve been around a 1 000 genes. So it was decided that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would not be used. Instead SCARAP was going to be used.</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8</a:t>
            </a:fld>
            <a:endParaRPr lang="en-US"/>
          </a:p>
        </p:txBody>
      </p:sp>
    </p:spTree>
    <p:extLst>
      <p:ext uri="{BB962C8B-B14F-4D97-AF65-F5344CB8AC3E}">
        <p14:creationId xmlns:p14="http://schemas.microsoft.com/office/powerpoint/2010/main" val="399378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to produce the core genome, SCARAP was used. SCARAP is a toolkit for comparative genomics of prokaryotes. I had to use two commands to get the data we needed for the next part. The first part was to infer the core genome. For this I used the mode core. The input files were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AA files. The output of this command said that there were 1413 core genes (which is a lot better than what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Panaroo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found). This command also generated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genes.tsv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This file was then used in the next part to make one big concatenated alignment. For this I used the mode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concat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 had to specify the input folder with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files,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genes.tsv</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(generated by the first command), the output folder and the number of threads. This created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with the concatenated alignment or also called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supermatrix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file was then used by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RAxML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-ng as input to create the phylogenetic tree.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RAxML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-ng or Randomized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Axelerated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Maximum Likelihood is a phylogenetic inference tool which uses maximum-likelihood optimality criterion. I used the --search option which finds the best-scoring ML tree.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the big concatenated alignment file. And here I specified the model that was used. In this case LG was used as the substitution matrix and +G was to the use discrete GAMMA model of rate heterogeneity with 4 categories.</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jdelijke aanduiding voor dianummer 3"/>
          <p:cNvSpPr>
            <a:spLocks noGrp="1"/>
          </p:cNvSpPr>
          <p:nvPr>
            <p:ph type="sldNum" sz="quarter" idx="5"/>
          </p:nvPr>
        </p:nvSpPr>
        <p:spPr/>
        <p:txBody>
          <a:bodyPr/>
          <a:lstStyle/>
          <a:p>
            <a:fld id="{B82381B4-1EAF-4196-93AA-CD6405F706EA}" type="slidenum">
              <a:rPr lang="en-US" smtClean="0"/>
              <a:t>9</a:t>
            </a:fld>
            <a:endParaRPr lang="en-US"/>
          </a:p>
        </p:txBody>
      </p:sp>
    </p:spTree>
    <p:extLst>
      <p:ext uri="{BB962C8B-B14F-4D97-AF65-F5344CB8AC3E}">
        <p14:creationId xmlns:p14="http://schemas.microsoft.com/office/powerpoint/2010/main" val="3358910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wo-columns_content">
    <p:spTree>
      <p:nvGrpSpPr>
        <p:cNvPr id="1" name=""/>
        <p:cNvGrpSpPr/>
        <p:nvPr/>
      </p:nvGrpSpPr>
      <p:grpSpPr>
        <a:xfrm>
          <a:off x="0" y="0"/>
          <a:ext cx="0" cy="0"/>
          <a:chOff x="0" y="0"/>
          <a:chExt cx="0" cy="0"/>
        </a:xfrm>
      </p:grpSpPr>
      <p:pic>
        <p:nvPicPr>
          <p:cNvPr id="8" name="Afbeelding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83200"/>
            <a:ext cx="12192000" cy="577088"/>
          </a:xfrm>
          <a:prstGeom prst="rect">
            <a:avLst/>
          </a:prstGeom>
        </p:spPr>
      </p:pic>
      <p:sp>
        <p:nvSpPr>
          <p:cNvPr id="2" name="Titel 1"/>
          <p:cNvSpPr>
            <a:spLocks noGrp="1"/>
          </p:cNvSpPr>
          <p:nvPr>
            <p:ph type="title"/>
          </p:nvPr>
        </p:nvSpPr>
        <p:spPr/>
        <p:txBody>
          <a:bodyPr/>
          <a:lstStyle/>
          <a:p>
            <a:r>
              <a:rPr lang="en-US" noProof="0"/>
              <a:t>Click to edit Master title style</a:t>
            </a:r>
            <a:endParaRPr lang="en-GB" noProof="0"/>
          </a:p>
        </p:txBody>
      </p:sp>
      <p:sp>
        <p:nvSpPr>
          <p:cNvPr id="3" name="Tijdelijke aanduiding voor inhoud 2"/>
          <p:cNvSpPr>
            <a:spLocks noGrp="1"/>
          </p:cNvSpPr>
          <p:nvPr>
            <p:ph sz="half" idx="1"/>
          </p:nvPr>
        </p:nvSpPr>
        <p:spPr>
          <a:xfrm>
            <a:off x="816000" y="1272000"/>
            <a:ext cx="5472000" cy="4752000"/>
          </a:xfrm>
        </p:spPr>
        <p:txBody>
          <a:bodyPr/>
          <a:lstStyle>
            <a:lvl1pPr>
              <a:spcBef>
                <a:spcPts val="667"/>
              </a:spcBef>
              <a:defRPr sz="2667" baseline="0"/>
            </a:lvl1pPr>
            <a:lvl2pPr marL="815980" indent="-383990">
              <a:spcBef>
                <a:spcPts val="533"/>
              </a:spcBef>
              <a:defRPr sz="2400" baseline="0"/>
            </a:lvl2pPr>
            <a:lvl3pPr marL="1199970">
              <a:defRPr sz="2400" baseline="0"/>
            </a:lvl3pPr>
            <a:lvl4pPr marL="1535962" indent="-335992">
              <a:spcBef>
                <a:spcPts val="467"/>
              </a:spcBef>
              <a:defRPr sz="2133" baseline="0"/>
            </a:lvl4pPr>
            <a:lvl5pPr marL="1871953">
              <a:defRPr sz="2133" baseline="0"/>
            </a:lvl5pPr>
            <a:lvl6pPr>
              <a:defRPr sz="2400"/>
            </a:lvl6pPr>
            <a:lvl7pPr>
              <a:defRPr sz="2400"/>
            </a:lvl7pPr>
            <a:lvl8pPr>
              <a:defRPr sz="2400"/>
            </a:lvl8pPr>
            <a:lvl9pPr>
              <a:defRPr sz="2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ijdelijke aanduiding voor inhoud 3"/>
          <p:cNvSpPr>
            <a:spLocks noGrp="1"/>
          </p:cNvSpPr>
          <p:nvPr>
            <p:ph sz="half" idx="2"/>
          </p:nvPr>
        </p:nvSpPr>
        <p:spPr>
          <a:xfrm>
            <a:off x="6432000" y="1272000"/>
            <a:ext cx="5472000" cy="4752000"/>
          </a:xfrm>
        </p:spPr>
        <p:txBody>
          <a:bodyPr/>
          <a:lstStyle>
            <a:lvl1pPr>
              <a:spcBef>
                <a:spcPts val="667"/>
              </a:spcBef>
              <a:defRPr sz="2667" baseline="0"/>
            </a:lvl1pPr>
            <a:lvl2pPr marL="815980" indent="-383990">
              <a:spcBef>
                <a:spcPts val="533"/>
              </a:spcBef>
              <a:defRPr sz="2400" baseline="0"/>
            </a:lvl2pPr>
            <a:lvl3pPr marL="1199970">
              <a:defRPr sz="2400" baseline="0"/>
            </a:lvl3pPr>
            <a:lvl4pPr marL="1535962" indent="-335992">
              <a:spcBef>
                <a:spcPts val="467"/>
              </a:spcBef>
              <a:defRPr sz="2133" baseline="0"/>
            </a:lvl4pPr>
            <a:lvl5pPr marL="1871953">
              <a:defRPr sz="2133" baseline="0"/>
            </a:lvl5pPr>
            <a:lvl6pPr>
              <a:defRPr sz="2400"/>
            </a:lvl6pPr>
            <a:lvl7pPr>
              <a:defRPr sz="2400"/>
            </a:lvl7pPr>
            <a:lvl8pPr>
              <a:defRPr sz="2400"/>
            </a:lvl8pPr>
            <a:lvl9pPr>
              <a:defRPr sz="2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Tijdelijke aanduiding voor voettekst 5"/>
          <p:cNvSpPr>
            <a:spLocks noGrp="1"/>
          </p:cNvSpPr>
          <p:nvPr>
            <p:ph type="ftr" sz="quarter" idx="11"/>
          </p:nvPr>
        </p:nvSpPr>
        <p:spPr>
          <a:xfrm>
            <a:off x="6384000" y="6283200"/>
            <a:ext cx="5520000" cy="576000"/>
          </a:xfrm>
          <a:prstGeom prst="rect">
            <a:avLst/>
          </a:prstGeom>
        </p:spPr>
        <p:txBody>
          <a:bodyPr lIns="0" tIns="0" rIns="0" bIns="0" anchor="ctr" anchorCtr="0"/>
          <a:lstStyle>
            <a:lvl1pPr algn="r">
              <a:defRPr sz="2133" cap="all" baseline="0">
                <a:solidFill>
                  <a:schemeClr val="bg1"/>
                </a:solidFill>
              </a:defRPr>
            </a:lvl1pPr>
          </a:lstStyle>
          <a:p>
            <a:r>
              <a:rPr lang="en-GB"/>
              <a:t>Type name department in window</a:t>
            </a:r>
          </a:p>
        </p:txBody>
      </p:sp>
    </p:spTree>
    <p:extLst>
      <p:ext uri="{BB962C8B-B14F-4D97-AF65-F5344CB8AC3E}">
        <p14:creationId xmlns:p14="http://schemas.microsoft.com/office/powerpoint/2010/main" val="408637513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presentation_01">
    <p:spTree>
      <p:nvGrpSpPr>
        <p:cNvPr id="1" name=""/>
        <p:cNvGrpSpPr/>
        <p:nvPr/>
      </p:nvGrpSpPr>
      <p:grpSpPr>
        <a:xfrm>
          <a:off x="0" y="0"/>
          <a:ext cx="0" cy="0"/>
          <a:chOff x="0" y="0"/>
          <a:chExt cx="0" cy="0"/>
        </a:xfrm>
      </p:grpSpPr>
      <p:pic>
        <p:nvPicPr>
          <p:cNvPr id="7" name="Afbeelding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83200"/>
            <a:ext cx="12192000" cy="577088"/>
          </a:xfrm>
          <a:prstGeom prst="rect">
            <a:avLst/>
          </a:prstGeom>
        </p:spPr>
      </p:pic>
      <p:sp>
        <p:nvSpPr>
          <p:cNvPr id="2" name="Titel 1"/>
          <p:cNvSpPr>
            <a:spLocks noGrp="1"/>
          </p:cNvSpPr>
          <p:nvPr>
            <p:ph type="ctrTitle"/>
          </p:nvPr>
        </p:nvSpPr>
        <p:spPr>
          <a:xfrm>
            <a:off x="816000" y="1080000"/>
            <a:ext cx="11088000" cy="1200000"/>
          </a:xfrm>
        </p:spPr>
        <p:txBody>
          <a:bodyPr anchor="b" anchorCtr="0">
            <a:noAutofit/>
          </a:bodyPr>
          <a:lstStyle>
            <a:lvl1pPr>
              <a:defRPr sz="4000" baseline="0"/>
            </a:lvl1pPr>
          </a:lstStyle>
          <a:p>
            <a:r>
              <a:rPr lang="en-US" noProof="0"/>
              <a:t>Click to edit Master title style</a:t>
            </a:r>
            <a:endParaRPr lang="en-GB" noProof="0"/>
          </a:p>
        </p:txBody>
      </p:sp>
      <p:sp>
        <p:nvSpPr>
          <p:cNvPr id="3" name="Ondertitel 2"/>
          <p:cNvSpPr>
            <a:spLocks noGrp="1"/>
          </p:cNvSpPr>
          <p:nvPr>
            <p:ph type="subTitle" idx="1"/>
          </p:nvPr>
        </p:nvSpPr>
        <p:spPr>
          <a:xfrm>
            <a:off x="816000" y="2448000"/>
            <a:ext cx="11088000" cy="720000"/>
          </a:xfrm>
        </p:spPr>
        <p:txBody>
          <a:bodyPr>
            <a:noAutofit/>
          </a:bodyPr>
          <a:lstStyle>
            <a:lvl1pPr marL="0" indent="0" algn="l">
              <a:spcBef>
                <a:spcPts val="0"/>
              </a:spcBef>
              <a:buNone/>
              <a:defRPr sz="2400" b="1" i="0" cap="all" baseline="0">
                <a:solidFill>
                  <a:schemeClr val="accent2"/>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Master subtitle style</a:t>
            </a:r>
            <a:endParaRPr lang="en-GB" noProof="0"/>
          </a:p>
        </p:txBody>
      </p:sp>
      <p:sp>
        <p:nvSpPr>
          <p:cNvPr id="9" name="Tijdelijke aanduiding voor voettekst 8"/>
          <p:cNvSpPr>
            <a:spLocks noGrp="1"/>
          </p:cNvSpPr>
          <p:nvPr>
            <p:ph type="ftr" sz="quarter" idx="11"/>
          </p:nvPr>
        </p:nvSpPr>
        <p:spPr>
          <a:xfrm>
            <a:off x="6384000" y="6283200"/>
            <a:ext cx="5520000" cy="576000"/>
          </a:xfrm>
          <a:prstGeom prst="rect">
            <a:avLst/>
          </a:prstGeom>
        </p:spPr>
        <p:txBody>
          <a:bodyPr lIns="0" tIns="0" rIns="0" bIns="0" anchor="ctr" anchorCtr="0"/>
          <a:lstStyle>
            <a:lvl1pPr algn="r">
              <a:defRPr sz="2133" cap="all" baseline="0">
                <a:solidFill>
                  <a:schemeClr val="bg1"/>
                </a:solidFill>
              </a:defRPr>
            </a:lvl1pPr>
          </a:lstStyle>
          <a:p>
            <a:r>
              <a:rPr lang="en-GB" noProof="0"/>
              <a:t>Type name department in window</a:t>
            </a:r>
          </a:p>
        </p:txBody>
      </p:sp>
    </p:spTree>
    <p:extLst>
      <p:ext uri="{BB962C8B-B14F-4D97-AF65-F5344CB8AC3E}">
        <p14:creationId xmlns:p14="http://schemas.microsoft.com/office/powerpoint/2010/main" val="4752782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
    <p:bg>
      <p:bgPr>
        <a:solidFill>
          <a:schemeClr val="accent1"/>
        </a:solidFill>
        <a:effectLst/>
      </p:bgPr>
    </p:bg>
    <p:spTree>
      <p:nvGrpSpPr>
        <p:cNvPr id="1" name=""/>
        <p:cNvGrpSpPr/>
        <p:nvPr/>
      </p:nvGrpSpPr>
      <p:grpSpPr>
        <a:xfrm>
          <a:off x="0" y="0"/>
          <a:ext cx="0" cy="0"/>
          <a:chOff x="0" y="0"/>
          <a:chExt cx="0" cy="0"/>
        </a:xfrm>
      </p:grpSpPr>
      <p:pic>
        <p:nvPicPr>
          <p:cNvPr id="6" name="Afbeelding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6000" y="2472000"/>
            <a:ext cx="5088000" cy="1922224"/>
          </a:xfrm>
          <a:prstGeom prst="rect">
            <a:avLst/>
          </a:prstGeom>
        </p:spPr>
      </p:pic>
    </p:spTree>
    <p:extLst>
      <p:ext uri="{BB962C8B-B14F-4D97-AF65-F5344CB8AC3E}">
        <p14:creationId xmlns:p14="http://schemas.microsoft.com/office/powerpoint/2010/main" val="38143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16000" y="0"/>
            <a:ext cx="11088000" cy="1248000"/>
          </a:xfrm>
          <a:prstGeom prst="rect">
            <a:avLst/>
          </a:prstGeom>
        </p:spPr>
        <p:txBody>
          <a:bodyPr vert="horz" lIns="0" tIns="0" rIns="0" bIns="0" rtlCol="0" anchor="ctr" anchorCtr="0">
            <a:normAutofit/>
          </a:bodyPr>
          <a:lstStyle/>
          <a:p>
            <a:r>
              <a:rPr lang="en-GB" noProof="0"/>
              <a:t>Klik om de stijl te bewerken</a:t>
            </a:r>
          </a:p>
        </p:txBody>
      </p:sp>
      <p:sp>
        <p:nvSpPr>
          <p:cNvPr id="3" name="Tijdelijke aanduiding voor tekst 2"/>
          <p:cNvSpPr>
            <a:spLocks noGrp="1"/>
          </p:cNvSpPr>
          <p:nvPr>
            <p:ph type="body" idx="1"/>
          </p:nvPr>
        </p:nvSpPr>
        <p:spPr>
          <a:xfrm>
            <a:off x="816000" y="1272000"/>
            <a:ext cx="11088000" cy="4752000"/>
          </a:xfrm>
          <a:prstGeom prst="rect">
            <a:avLst/>
          </a:prstGeom>
        </p:spPr>
        <p:txBody>
          <a:bodyPr vert="horz" lIns="0" tIns="0" rIns="0" bIns="0" rtlCol="0">
            <a:normAutofit/>
          </a:bodyPr>
          <a:lstStyle/>
          <a:p>
            <a:pPr lvl="0"/>
            <a:r>
              <a:rPr lang="en-GB" noProof="0"/>
              <a:t>Klik om de modelstijlen te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Tijdelijke aanduiding voor datum 3"/>
          <p:cNvSpPr>
            <a:spLocks noGrp="1"/>
          </p:cNvSpPr>
          <p:nvPr>
            <p:ph type="dt" sz="half" idx="2"/>
          </p:nvPr>
        </p:nvSpPr>
        <p:spPr>
          <a:xfrm>
            <a:off x="5616000" y="6408000"/>
            <a:ext cx="960000" cy="336000"/>
          </a:xfrm>
          <a:prstGeom prst="rect">
            <a:avLst/>
          </a:prstGeom>
        </p:spPr>
        <p:txBody>
          <a:bodyPr vert="horz" lIns="0" tIns="0" rIns="0" bIns="0" rtlCol="0" anchor="ctr"/>
          <a:lstStyle>
            <a:lvl1pPr algn="ctr">
              <a:defRPr sz="1333" baseline="0">
                <a:solidFill>
                  <a:schemeClr val="bg1"/>
                </a:solidFill>
              </a:defRPr>
            </a:lvl1pPr>
          </a:lstStyle>
          <a:p>
            <a:fld id="{371A4CA8-2B22-4D64-A165-99A92B171C12}" type="datetimeFigureOut">
              <a:rPr lang="en-GB" noProof="0" smtClean="0"/>
              <a:t>21/06/2023</a:t>
            </a:fld>
            <a:endParaRPr lang="en-GB" noProof="0"/>
          </a:p>
        </p:txBody>
      </p:sp>
      <p:sp>
        <p:nvSpPr>
          <p:cNvPr id="6" name="Tijdelijke aanduiding voor dianummer 5"/>
          <p:cNvSpPr>
            <a:spLocks noGrp="1"/>
          </p:cNvSpPr>
          <p:nvPr>
            <p:ph type="sldNum" sz="quarter" idx="4"/>
          </p:nvPr>
        </p:nvSpPr>
        <p:spPr>
          <a:xfrm>
            <a:off x="0" y="5856000"/>
            <a:ext cx="576000" cy="240000"/>
          </a:xfrm>
          <a:prstGeom prst="rect">
            <a:avLst/>
          </a:prstGeom>
        </p:spPr>
        <p:txBody>
          <a:bodyPr vert="horz" lIns="0" tIns="0" rIns="0" bIns="0" rtlCol="0" anchor="ctr"/>
          <a:lstStyle>
            <a:lvl1pPr algn="ctr">
              <a:defRPr sz="1333" b="1" i="0" baseline="0">
                <a:solidFill>
                  <a:schemeClr val="tx2"/>
                </a:solidFill>
              </a:defRPr>
            </a:lvl1pPr>
          </a:lstStyle>
          <a:p>
            <a:fld id="{24A7C69F-D12A-459A-8F6E-942F141AADE2}" type="slidenum">
              <a:rPr lang="en-GB" smtClean="0"/>
              <a:t>‹nr.›</a:t>
            </a:fld>
            <a:endParaRPr lang="en-GB"/>
          </a:p>
        </p:txBody>
      </p:sp>
    </p:spTree>
    <p:extLst>
      <p:ext uri="{BB962C8B-B14F-4D97-AF65-F5344CB8AC3E}">
        <p14:creationId xmlns:p14="http://schemas.microsoft.com/office/powerpoint/2010/main" val="3470020271"/>
      </p:ext>
    </p:extLst>
  </p:cSld>
  <p:clrMap bg1="lt1" tx1="dk1" bg2="lt2" tx2="dk2" accent1="accent1" accent2="accent2" accent3="accent3" accent4="accent4" accent5="accent5" accent6="accent6" hlink="hlink" folHlink="folHlink"/>
  <p:sldLayoutIdLst>
    <p:sldLayoutId id="2147483665" r:id="rId1"/>
    <p:sldLayoutId id="2147483662" r:id="rId2"/>
    <p:sldLayoutId id="2147483661" r:id="rId3"/>
  </p:sldLayoutIdLst>
  <p:txStyles>
    <p:titleStyle>
      <a:lvl1pPr algn="l" defTabSz="914400" rtl="0" eaLnBrk="1" latinLnBrk="0" hangingPunct="1">
        <a:spcBef>
          <a:spcPct val="0"/>
        </a:spcBef>
        <a:buNone/>
        <a:defRPr sz="2400" b="1" i="0" kern="1200" baseline="0">
          <a:solidFill>
            <a:schemeClr val="accent1"/>
          </a:solidFill>
          <a:latin typeface="+mj-lt"/>
          <a:ea typeface="+mj-ea"/>
          <a:cs typeface="+mj-cs"/>
        </a:defRPr>
      </a:lvl1pPr>
    </p:titleStyle>
    <p:bodyStyle>
      <a:lvl1pPr marL="324000" indent="-324000" algn="l" defTabSz="914400" rtl="0" eaLnBrk="1" latinLnBrk="0" hangingPunct="1">
        <a:spcBef>
          <a:spcPts val="600"/>
        </a:spcBef>
        <a:buClr>
          <a:schemeClr val="accent6"/>
        </a:buClr>
        <a:buSzPct val="100000"/>
        <a:buFontTx/>
        <a:buBlip>
          <a:blip r:embed="rId5"/>
        </a:buBlip>
        <a:defRPr sz="2200" kern="1200" baseline="0">
          <a:solidFill>
            <a:schemeClr val="tx2"/>
          </a:solidFill>
          <a:latin typeface="+mn-lt"/>
          <a:ea typeface="+mn-ea"/>
          <a:cs typeface="+mn-cs"/>
        </a:defRPr>
      </a:lvl1pPr>
      <a:lvl2pPr marL="648000" indent="-324000" algn="l" defTabSz="914400" rtl="0" eaLnBrk="1" latinLnBrk="0" hangingPunct="1">
        <a:spcBef>
          <a:spcPts val="500"/>
        </a:spcBef>
        <a:buFontTx/>
        <a:buBlip>
          <a:blip r:embed="rId6"/>
        </a:buBlip>
        <a:defRPr sz="2000" kern="1200" baseline="0">
          <a:solidFill>
            <a:schemeClr val="tx2"/>
          </a:solidFill>
          <a:latin typeface="+mn-lt"/>
          <a:ea typeface="+mn-ea"/>
          <a:cs typeface="+mn-cs"/>
        </a:defRPr>
      </a:lvl2pPr>
      <a:lvl3pPr marL="936000" indent="-288000" algn="l" defTabSz="914400" rtl="0" eaLnBrk="1" latinLnBrk="0" hangingPunct="1">
        <a:spcBef>
          <a:spcPts val="400"/>
        </a:spcBef>
        <a:buFontTx/>
        <a:buBlip>
          <a:blip r:embed="rId7"/>
        </a:buBlip>
        <a:defRPr sz="1800" kern="1200" baseline="0">
          <a:solidFill>
            <a:schemeClr val="tx2"/>
          </a:solidFill>
          <a:latin typeface="+mn-lt"/>
          <a:ea typeface="+mn-ea"/>
          <a:cs typeface="+mn-cs"/>
        </a:defRPr>
      </a:lvl3pPr>
      <a:lvl4pPr marL="1224000" indent="-288000" algn="l" defTabSz="914400" rtl="0" eaLnBrk="1" latinLnBrk="0" hangingPunct="1">
        <a:spcBef>
          <a:spcPts val="400"/>
        </a:spcBef>
        <a:buFontTx/>
        <a:buBlip>
          <a:blip r:embed="rId8"/>
        </a:buBlip>
        <a:defRPr sz="1800" kern="1200" baseline="0">
          <a:solidFill>
            <a:schemeClr val="tx2"/>
          </a:solidFill>
          <a:latin typeface="+mn-lt"/>
          <a:ea typeface="+mn-ea"/>
          <a:cs typeface="+mn-cs"/>
        </a:defRPr>
      </a:lvl4pPr>
      <a:lvl5pPr marL="1476000" indent="-252000" algn="l" defTabSz="914400" rtl="0" eaLnBrk="1" latinLnBrk="0" hangingPunct="1">
        <a:spcBef>
          <a:spcPts val="350"/>
        </a:spcBef>
        <a:buFontTx/>
        <a:buBlip>
          <a:blip r:embed="rId9"/>
        </a:buBlip>
        <a:defRPr sz="1600" kern="1200" baseline="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2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10.xml"/><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28.png"/><Relationship Id="rId9" Type="http://schemas.openxmlformats.org/officeDocument/2006/relationships/image" Target="../media/image13.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33.png"/><Relationship Id="rId2" Type="http://schemas.openxmlformats.org/officeDocument/2006/relationships/notesSlide" Target="../notesSlides/notesSlide15.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3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5.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4.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96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3">
            <a:extLst>
              <a:ext uri="{FF2B5EF4-FFF2-40B4-BE49-F238E27FC236}">
                <a16:creationId xmlns:a16="http://schemas.microsoft.com/office/drawing/2014/main" id="{EC4DA767-67F5-89DE-9823-4EFCC7888CBE}"/>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pic>
        <p:nvPicPr>
          <p:cNvPr id="19" name="Afbeelding 18" descr="Afbeelding met duisternis, zwart, ruimte, schermopname&#10;&#10;Automatisch gegenereerde beschrijving">
            <a:extLst>
              <a:ext uri="{FF2B5EF4-FFF2-40B4-BE49-F238E27FC236}">
                <a16:creationId xmlns:a16="http://schemas.microsoft.com/office/drawing/2014/main" id="{A8409186-C5DD-791A-C055-87F781299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651" y="122349"/>
            <a:ext cx="7784349" cy="5969358"/>
          </a:xfrm>
          <a:prstGeom prst="rect">
            <a:avLst/>
          </a:prstGeom>
        </p:spPr>
      </p:pic>
      <p:pic>
        <p:nvPicPr>
          <p:cNvPr id="22" name="Afbeelding 21" descr="Afbeelding met duisternis, ruimte, ster, zwart&#10;&#10;Automatisch gegenereerde beschrijving">
            <a:extLst>
              <a:ext uri="{FF2B5EF4-FFF2-40B4-BE49-F238E27FC236}">
                <a16:creationId xmlns:a16="http://schemas.microsoft.com/office/drawing/2014/main" id="{6463F109-62B9-FA1E-09BB-183ACD7E23E6}"/>
              </a:ext>
            </a:extLst>
          </p:cNvPr>
          <p:cNvPicPr>
            <a:picLocks noChangeAspect="1"/>
          </p:cNvPicPr>
          <p:nvPr/>
        </p:nvPicPr>
        <p:blipFill rotWithShape="1">
          <a:blip r:embed="rId4">
            <a:extLst>
              <a:ext uri="{28A0092B-C50C-407E-A947-70E740481C1C}">
                <a14:useLocalDpi xmlns:a14="http://schemas.microsoft.com/office/drawing/2010/main" val="0"/>
              </a:ext>
            </a:extLst>
          </a:blip>
          <a:srcRect l="3567" r="12682"/>
          <a:stretch/>
        </p:blipFill>
        <p:spPr>
          <a:xfrm>
            <a:off x="12090" y="2373087"/>
            <a:ext cx="5141459" cy="2852460"/>
          </a:xfrm>
          <a:prstGeom prst="rect">
            <a:avLst/>
          </a:prstGeom>
          <a:ln w="12700">
            <a:solidFill>
              <a:schemeClr val="accent1"/>
            </a:solidFill>
          </a:ln>
        </p:spPr>
      </p:pic>
      <p:sp>
        <p:nvSpPr>
          <p:cNvPr id="23" name="Rechthoek 22">
            <a:extLst>
              <a:ext uri="{FF2B5EF4-FFF2-40B4-BE49-F238E27FC236}">
                <a16:creationId xmlns:a16="http://schemas.microsoft.com/office/drawing/2014/main" id="{5E5A8239-E8B7-759E-A581-CD56CAE0DAEC}"/>
              </a:ext>
            </a:extLst>
          </p:cNvPr>
          <p:cNvSpPr/>
          <p:nvPr/>
        </p:nvSpPr>
        <p:spPr>
          <a:xfrm>
            <a:off x="5950038" y="2382591"/>
            <a:ext cx="2714013" cy="1931831"/>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Rechte verbindingslijn 25">
            <a:extLst>
              <a:ext uri="{FF2B5EF4-FFF2-40B4-BE49-F238E27FC236}">
                <a16:creationId xmlns:a16="http://schemas.microsoft.com/office/drawing/2014/main" id="{BFC9D690-E830-306F-8106-59FE144CF239}"/>
              </a:ext>
            </a:extLst>
          </p:cNvPr>
          <p:cNvCxnSpPr>
            <a:cxnSpLocks/>
          </p:cNvCxnSpPr>
          <p:nvPr/>
        </p:nvCxnSpPr>
        <p:spPr>
          <a:xfrm flipH="1" flipV="1">
            <a:off x="5138057" y="2362200"/>
            <a:ext cx="811981" cy="20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echte verbindingslijn 26">
            <a:extLst>
              <a:ext uri="{FF2B5EF4-FFF2-40B4-BE49-F238E27FC236}">
                <a16:creationId xmlns:a16="http://schemas.microsoft.com/office/drawing/2014/main" id="{62E4AD30-011D-9A92-FFC6-D53B0D8D782F}"/>
              </a:ext>
            </a:extLst>
          </p:cNvPr>
          <p:cNvCxnSpPr>
            <a:cxnSpLocks/>
          </p:cNvCxnSpPr>
          <p:nvPr/>
        </p:nvCxnSpPr>
        <p:spPr>
          <a:xfrm flipH="1">
            <a:off x="5153549" y="4314422"/>
            <a:ext cx="796489" cy="911125"/>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ep 27">
            <a:extLst>
              <a:ext uri="{FF2B5EF4-FFF2-40B4-BE49-F238E27FC236}">
                <a16:creationId xmlns:a16="http://schemas.microsoft.com/office/drawing/2014/main" id="{C67E9726-5BA3-19AF-2A78-F40CCF68CE22}"/>
              </a:ext>
            </a:extLst>
          </p:cNvPr>
          <p:cNvGrpSpPr/>
          <p:nvPr/>
        </p:nvGrpSpPr>
        <p:grpSpPr>
          <a:xfrm rot="10800000">
            <a:off x="-913954" y="122349"/>
            <a:ext cx="2229736" cy="1978595"/>
            <a:chOff x="2530770" y="1055193"/>
            <a:chExt cx="3729154" cy="3391021"/>
          </a:xfrm>
        </p:grpSpPr>
        <p:grpSp>
          <p:nvGrpSpPr>
            <p:cNvPr id="29" name="Groep 28">
              <a:extLst>
                <a:ext uri="{FF2B5EF4-FFF2-40B4-BE49-F238E27FC236}">
                  <a16:creationId xmlns:a16="http://schemas.microsoft.com/office/drawing/2014/main" id="{82673FCA-0E0F-5A3A-6F69-8621AA0F266B}"/>
                </a:ext>
              </a:extLst>
            </p:cNvPr>
            <p:cNvGrpSpPr/>
            <p:nvPr/>
          </p:nvGrpSpPr>
          <p:grpSpPr>
            <a:xfrm>
              <a:off x="2530770" y="1055193"/>
              <a:ext cx="3729154" cy="3391021"/>
              <a:chOff x="4089253" y="1451427"/>
              <a:chExt cx="3729154" cy="3391021"/>
            </a:xfrm>
            <a:solidFill>
              <a:srgbClr val="115E67"/>
            </a:solidFill>
          </p:grpSpPr>
          <p:sp>
            <p:nvSpPr>
              <p:cNvPr id="42" name="Vrije vorm: vorm 41">
                <a:extLst>
                  <a:ext uri="{FF2B5EF4-FFF2-40B4-BE49-F238E27FC236}">
                    <a16:creationId xmlns:a16="http://schemas.microsoft.com/office/drawing/2014/main" id="{BD582732-CB00-9848-1124-2D2F914830CF}"/>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Vrije vorm: vorm 43">
                <a:extLst>
                  <a:ext uri="{FF2B5EF4-FFF2-40B4-BE49-F238E27FC236}">
                    <a16:creationId xmlns:a16="http://schemas.microsoft.com/office/drawing/2014/main" id="{E2642000-0A0E-C289-CB3E-D62844D8DE03}"/>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Vrije vorm: vorm 45">
                <a:extLst>
                  <a:ext uri="{FF2B5EF4-FFF2-40B4-BE49-F238E27FC236}">
                    <a16:creationId xmlns:a16="http://schemas.microsoft.com/office/drawing/2014/main" id="{C18514B2-325A-D928-19C4-D7F2FC738BD6}"/>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Vrije vorm: vorm 48">
                <a:extLst>
                  <a:ext uri="{FF2B5EF4-FFF2-40B4-BE49-F238E27FC236}">
                    <a16:creationId xmlns:a16="http://schemas.microsoft.com/office/drawing/2014/main" id="{645E5894-611A-AAAB-474A-6197498BA384}"/>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Vrije vorm: vorm 49">
                <a:extLst>
                  <a:ext uri="{FF2B5EF4-FFF2-40B4-BE49-F238E27FC236}">
                    <a16:creationId xmlns:a16="http://schemas.microsoft.com/office/drawing/2014/main" id="{B5CBF714-BB9B-9D5B-4DB6-B3A7873307C2}"/>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Vrije vorm: vorm 50">
                <a:extLst>
                  <a:ext uri="{FF2B5EF4-FFF2-40B4-BE49-F238E27FC236}">
                    <a16:creationId xmlns:a16="http://schemas.microsoft.com/office/drawing/2014/main" id="{859CAA01-8F3A-427F-7B22-AC7BA149F29D}"/>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0" name="Stroomdiagram: Verbindingslijn 29">
              <a:extLst>
                <a:ext uri="{FF2B5EF4-FFF2-40B4-BE49-F238E27FC236}">
                  <a16:creationId xmlns:a16="http://schemas.microsoft.com/office/drawing/2014/main" id="{E267B71F-4E8B-231F-FFF4-C3508E254C47}"/>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Klembord met effen opvulling">
              <a:extLst>
                <a:ext uri="{FF2B5EF4-FFF2-40B4-BE49-F238E27FC236}">
                  <a16:creationId xmlns:a16="http://schemas.microsoft.com/office/drawing/2014/main" id="{9D9293F7-1787-2E55-7190-60C9A76BF0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90459" y="2399065"/>
              <a:ext cx="649725" cy="649725"/>
            </a:xfrm>
            <a:prstGeom prst="rect">
              <a:avLst/>
            </a:prstGeom>
          </p:spPr>
        </p:pic>
        <p:pic>
          <p:nvPicPr>
            <p:cNvPr id="32" name="Graphic 31" descr="Badge: 1 met effen opvulling">
              <a:extLst>
                <a:ext uri="{FF2B5EF4-FFF2-40B4-BE49-F238E27FC236}">
                  <a16:creationId xmlns:a16="http://schemas.microsoft.com/office/drawing/2014/main" id="{89F40F16-C2AF-B7AA-B150-B52EEDC14B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8073985">
              <a:off x="4746647" y="1372739"/>
              <a:ext cx="583200" cy="583200"/>
            </a:xfrm>
            <a:prstGeom prst="rect">
              <a:avLst/>
            </a:prstGeom>
          </p:spPr>
        </p:pic>
        <p:pic>
          <p:nvPicPr>
            <p:cNvPr id="33" name="Graphic 32" descr="Badge met effen opvulling">
              <a:extLst>
                <a:ext uri="{FF2B5EF4-FFF2-40B4-BE49-F238E27FC236}">
                  <a16:creationId xmlns:a16="http://schemas.microsoft.com/office/drawing/2014/main" id="{721A1F00-D5E5-6BFF-BD0B-81FFEF3E43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4372639">
              <a:off x="3378893" y="1405890"/>
              <a:ext cx="583200" cy="583200"/>
            </a:xfrm>
            <a:prstGeom prst="rect">
              <a:avLst/>
            </a:prstGeom>
          </p:spPr>
        </p:pic>
        <p:pic>
          <p:nvPicPr>
            <p:cNvPr id="36" name="Graphic 35" descr="Badge 3 met effen opvulling">
              <a:extLst>
                <a:ext uri="{FF2B5EF4-FFF2-40B4-BE49-F238E27FC236}">
                  <a16:creationId xmlns:a16="http://schemas.microsoft.com/office/drawing/2014/main" id="{B72D41B3-47E4-2CAA-7DD7-20B6804FED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0800000">
              <a:off x="2850010" y="2481263"/>
              <a:ext cx="583200" cy="583200"/>
            </a:xfrm>
            <a:prstGeom prst="rect">
              <a:avLst/>
            </a:prstGeom>
          </p:spPr>
        </p:pic>
        <p:pic>
          <p:nvPicPr>
            <p:cNvPr id="38" name="Graphic 37" descr="Badge 4 met effen opvulling">
              <a:extLst>
                <a:ext uri="{FF2B5EF4-FFF2-40B4-BE49-F238E27FC236}">
                  <a16:creationId xmlns:a16="http://schemas.microsoft.com/office/drawing/2014/main" id="{E1C70243-477B-323E-32C6-B22B94170B2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6960019">
              <a:off x="3468843" y="3505684"/>
              <a:ext cx="583200" cy="583200"/>
            </a:xfrm>
            <a:prstGeom prst="rect">
              <a:avLst/>
            </a:prstGeom>
          </p:spPr>
        </p:pic>
        <p:pic>
          <p:nvPicPr>
            <p:cNvPr id="40" name="Graphic 39" descr="Badge 5 met effen opvulling">
              <a:extLst>
                <a:ext uri="{FF2B5EF4-FFF2-40B4-BE49-F238E27FC236}">
                  <a16:creationId xmlns:a16="http://schemas.microsoft.com/office/drawing/2014/main" id="{DFC02DBA-DDF5-90CB-A0D5-CC202435116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3382993">
              <a:off x="4746647" y="3502314"/>
              <a:ext cx="583200" cy="583200"/>
            </a:xfrm>
            <a:prstGeom prst="rect">
              <a:avLst/>
            </a:prstGeom>
          </p:spPr>
        </p:pic>
      </p:grpSp>
    </p:spTree>
    <p:extLst>
      <p:ext uri="{BB962C8B-B14F-4D97-AF65-F5344CB8AC3E}">
        <p14:creationId xmlns:p14="http://schemas.microsoft.com/office/powerpoint/2010/main" val="3700532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4428174">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27C0C569-AF94-582D-EE99-974527BFF61D}"/>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07809F50-D2B9-E97D-28EB-12D9705E7976}"/>
              </a:ext>
            </a:extLst>
          </p:cNvPr>
          <p:cNvSpPr txBox="1">
            <a:spLocks/>
          </p:cNvSpPr>
          <p:nvPr/>
        </p:nvSpPr>
        <p:spPr>
          <a:xfrm>
            <a:off x="1825383" y="483180"/>
            <a:ext cx="5902508"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Pathogenicity of nontuberculous mycobacteria</a:t>
            </a:r>
          </a:p>
        </p:txBody>
      </p:sp>
      <p:sp>
        <p:nvSpPr>
          <p:cNvPr id="7" name="Content Placeholder 2">
            <a:extLst>
              <a:ext uri="{FF2B5EF4-FFF2-40B4-BE49-F238E27FC236}">
                <a16:creationId xmlns:a16="http://schemas.microsoft.com/office/drawing/2014/main" id="{7CE64FCE-BC4A-AFF7-7EB6-7C0D80D01601}"/>
              </a:ext>
            </a:extLst>
          </p:cNvPr>
          <p:cNvSpPr txBox="1">
            <a:spLocks/>
          </p:cNvSpPr>
          <p:nvPr/>
        </p:nvSpPr>
        <p:spPr>
          <a:xfrm>
            <a:off x="1847520" y="1049544"/>
            <a:ext cx="9745765" cy="3927620"/>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indent="0">
              <a:buClr>
                <a:srgbClr val="DCAF10"/>
              </a:buClr>
              <a:buNone/>
            </a:pPr>
            <a:r>
              <a:rPr lang="en-US" sz="2200" b="0" cap="all" dirty="0">
                <a:solidFill>
                  <a:srgbClr val="DCAF10"/>
                </a:solidFill>
              </a:rPr>
              <a:t>Focus on:</a:t>
            </a:r>
          </a:p>
          <a:p>
            <a:pPr lvl="1">
              <a:buClr>
                <a:srgbClr val="DCAF10"/>
              </a:buClr>
              <a:buFont typeface="Wingdings" panose="05000000000000000000" pitchFamily="2" charset="2"/>
              <a:buChar char="ü"/>
            </a:pPr>
            <a:r>
              <a:rPr lang="en-US" sz="2200" dirty="0">
                <a:solidFill>
                  <a:srgbClr val="115E67"/>
                </a:solidFill>
              </a:rPr>
              <a:t> Presence/absence of genes involved in cell wall synthesis </a:t>
            </a:r>
            <a:r>
              <a:rPr lang="en-US" sz="2200" dirty="0">
                <a:solidFill>
                  <a:srgbClr val="115E67"/>
                </a:solidFill>
                <a:sym typeface="Wingdings" panose="05000000000000000000" pitchFamily="2" charset="2"/>
              </a:rPr>
              <a:t> BLAST+</a:t>
            </a:r>
          </a:p>
          <a:p>
            <a:pPr lvl="1">
              <a:buClr>
                <a:srgbClr val="DCAF10"/>
              </a:buClr>
              <a:buFont typeface="Wingdings" panose="05000000000000000000" pitchFamily="2" charset="2"/>
              <a:buChar char="ü"/>
            </a:pPr>
            <a:r>
              <a:rPr lang="en-US" sz="2200" dirty="0">
                <a:solidFill>
                  <a:srgbClr val="115E67"/>
                </a:solidFill>
              </a:rPr>
              <a:t> Predicting plasmids </a:t>
            </a:r>
            <a:r>
              <a:rPr lang="en-US" sz="2200" dirty="0">
                <a:solidFill>
                  <a:srgbClr val="115E67"/>
                </a:solidFill>
                <a:sym typeface="Wingdings" panose="05000000000000000000" pitchFamily="2" charset="2"/>
              </a:rPr>
              <a:t> </a:t>
            </a:r>
            <a:r>
              <a:rPr lang="en-US" sz="2200" dirty="0" err="1">
                <a:solidFill>
                  <a:srgbClr val="115E67"/>
                </a:solidFill>
                <a:sym typeface="Wingdings" panose="05000000000000000000" pitchFamily="2" charset="2"/>
              </a:rPr>
              <a:t>PlasForest</a:t>
            </a:r>
            <a:endParaRPr lang="en-US" sz="2200" dirty="0">
              <a:solidFill>
                <a:srgbClr val="115E67"/>
              </a:solidFill>
              <a:sym typeface="Wingdings" panose="05000000000000000000" pitchFamily="2" charset="2"/>
            </a:endParaRPr>
          </a:p>
          <a:p>
            <a:pPr lvl="1">
              <a:buClr>
                <a:srgbClr val="DCAF10"/>
              </a:buClr>
              <a:buFont typeface="Wingdings" panose="05000000000000000000" pitchFamily="2" charset="2"/>
              <a:buChar char="Ø"/>
            </a:pPr>
            <a:r>
              <a:rPr lang="en-US" sz="2200" dirty="0">
                <a:solidFill>
                  <a:srgbClr val="115E67"/>
                </a:solidFill>
              </a:rPr>
              <a:t> Detecting prophages </a:t>
            </a:r>
            <a:r>
              <a:rPr lang="en-US" sz="2200" dirty="0">
                <a:solidFill>
                  <a:srgbClr val="115E67"/>
                </a:solidFill>
                <a:sym typeface="Wingdings" panose="05000000000000000000" pitchFamily="2" charset="2"/>
              </a:rPr>
              <a:t> PHASTER</a:t>
            </a:r>
          </a:p>
          <a:p>
            <a:pPr lvl="1">
              <a:buClr>
                <a:srgbClr val="DCAF10"/>
              </a:buClr>
              <a:buFont typeface="Wingdings" panose="05000000000000000000" pitchFamily="2" charset="2"/>
              <a:buChar char="q"/>
            </a:pPr>
            <a:r>
              <a:rPr lang="en-US" sz="2200" dirty="0">
                <a:solidFill>
                  <a:srgbClr val="115E67"/>
                </a:solidFill>
              </a:rPr>
              <a:t> Detecting genomic islands </a:t>
            </a:r>
            <a:r>
              <a:rPr lang="en-US" sz="2200" dirty="0">
                <a:solidFill>
                  <a:srgbClr val="115E67"/>
                </a:solidFill>
                <a:sym typeface="Wingdings" panose="05000000000000000000" pitchFamily="2" charset="2"/>
              </a:rPr>
              <a:t> IslandViewer4</a:t>
            </a:r>
            <a:endParaRPr lang="en-US" sz="2200" dirty="0">
              <a:solidFill>
                <a:srgbClr val="115E67"/>
              </a:solidFill>
            </a:endParaRPr>
          </a:p>
          <a:p>
            <a:pPr lvl="1">
              <a:buClr>
                <a:srgbClr val="DCAF10"/>
              </a:buClr>
              <a:buFont typeface="Wingdings" panose="05000000000000000000" pitchFamily="2" charset="2"/>
              <a:buChar char="q"/>
            </a:pPr>
            <a:r>
              <a:rPr lang="en-US" sz="2200" dirty="0">
                <a:solidFill>
                  <a:srgbClr val="115E67"/>
                </a:solidFill>
              </a:rPr>
              <a:t> Detecting virulence factors </a:t>
            </a:r>
            <a:r>
              <a:rPr lang="en-US" sz="2200" dirty="0">
                <a:solidFill>
                  <a:srgbClr val="115E67"/>
                </a:solidFill>
                <a:sym typeface="Wingdings" panose="05000000000000000000" pitchFamily="2" charset="2"/>
              </a:rPr>
              <a:t> VFDB (</a:t>
            </a:r>
            <a:r>
              <a:rPr lang="en-US" sz="2200" dirty="0" err="1">
                <a:solidFill>
                  <a:srgbClr val="115E67"/>
                </a:solidFill>
                <a:sym typeface="Wingdings" panose="05000000000000000000" pitchFamily="2" charset="2"/>
              </a:rPr>
              <a:t>db</a:t>
            </a:r>
            <a:r>
              <a:rPr lang="en-US" sz="2200" dirty="0">
                <a:solidFill>
                  <a:srgbClr val="115E67"/>
                </a:solidFill>
                <a:sym typeface="Wingdings" panose="05000000000000000000" pitchFamily="2" charset="2"/>
              </a:rPr>
              <a:t>) </a:t>
            </a:r>
            <a:endParaRPr lang="en-US" sz="2200" dirty="0">
              <a:solidFill>
                <a:srgbClr val="115E67"/>
              </a:solidFill>
            </a:endParaRPr>
          </a:p>
        </p:txBody>
      </p:sp>
    </p:spTree>
    <p:extLst>
      <p:ext uri="{BB962C8B-B14F-4D97-AF65-F5344CB8AC3E}">
        <p14:creationId xmlns:p14="http://schemas.microsoft.com/office/powerpoint/2010/main" val="3460505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4428174">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27C0C569-AF94-582D-EE99-974527BFF61D}"/>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07809F50-D2B9-E97D-28EB-12D9705E7976}"/>
              </a:ext>
            </a:extLst>
          </p:cNvPr>
          <p:cNvSpPr txBox="1">
            <a:spLocks/>
          </p:cNvSpPr>
          <p:nvPr/>
        </p:nvSpPr>
        <p:spPr>
          <a:xfrm>
            <a:off x="1825383" y="483180"/>
            <a:ext cx="5902508"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Pathogenicity of nontuberculous mycobacteria</a:t>
            </a:r>
          </a:p>
        </p:txBody>
      </p:sp>
      <p:sp>
        <p:nvSpPr>
          <p:cNvPr id="4" name="Content Placeholder 2">
            <a:extLst>
              <a:ext uri="{FF2B5EF4-FFF2-40B4-BE49-F238E27FC236}">
                <a16:creationId xmlns:a16="http://schemas.microsoft.com/office/drawing/2014/main" id="{B4F3B5DB-8B0B-287D-4F89-F04B691EC07B}"/>
              </a:ext>
            </a:extLst>
          </p:cNvPr>
          <p:cNvSpPr txBox="1">
            <a:spLocks/>
          </p:cNvSpPr>
          <p:nvPr/>
        </p:nvSpPr>
        <p:spPr>
          <a:xfrm>
            <a:off x="1847520" y="1049544"/>
            <a:ext cx="9745765" cy="3927620"/>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ü"/>
            </a:pPr>
            <a:r>
              <a:rPr lang="en-US" sz="2200" b="0" cap="none" dirty="0">
                <a:solidFill>
                  <a:srgbClr val="115E67"/>
                </a:solidFill>
              </a:rPr>
              <a:t>Presence/absence of genes involved in cell wall synthesis </a:t>
            </a:r>
          </a:p>
          <a:p>
            <a:pPr marL="952485" lvl="1"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Tool: BLAST+ (v2.14.0)</a:t>
            </a:r>
          </a:p>
          <a:p>
            <a:pPr marL="952485" lvl="1" indent="-342900">
              <a:buClr>
                <a:srgbClr val="DCAF10"/>
              </a:buClr>
              <a:buFont typeface="Wingdings" panose="05000000000000000000" pitchFamily="2" charset="2"/>
              <a:buChar char="§"/>
            </a:pPr>
            <a:r>
              <a:rPr lang="en-US" sz="2200" dirty="0">
                <a:solidFill>
                  <a:srgbClr val="115E67"/>
                </a:solidFill>
                <a:sym typeface="Wingdings" panose="05000000000000000000" pitchFamily="2" charset="2"/>
              </a:rPr>
              <a:t>Reference genome: </a:t>
            </a:r>
            <a:r>
              <a:rPr lang="en-US" sz="2200" i="1" dirty="0">
                <a:solidFill>
                  <a:srgbClr val="115E67"/>
                </a:solidFill>
                <a:sym typeface="Wingdings" panose="05000000000000000000" pitchFamily="2" charset="2"/>
              </a:rPr>
              <a:t>M. tuberculosis H37Rv</a:t>
            </a:r>
          </a:p>
          <a:p>
            <a:pPr marL="952485" lvl="1"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Commands:</a:t>
            </a:r>
          </a:p>
        </p:txBody>
      </p:sp>
      <p:sp>
        <p:nvSpPr>
          <p:cNvPr id="5" name="Tekstvak 4">
            <a:extLst>
              <a:ext uri="{FF2B5EF4-FFF2-40B4-BE49-F238E27FC236}">
                <a16:creationId xmlns:a16="http://schemas.microsoft.com/office/drawing/2014/main" id="{115EAA29-13E2-206B-7882-385AF3A904B0}"/>
              </a:ext>
            </a:extLst>
          </p:cNvPr>
          <p:cNvSpPr txBox="1"/>
          <p:nvPr/>
        </p:nvSpPr>
        <p:spPr>
          <a:xfrm>
            <a:off x="3130140" y="2823486"/>
            <a:ext cx="8343402" cy="1692771"/>
          </a:xfrm>
          <a:prstGeom prst="rect">
            <a:avLst/>
          </a:prstGeom>
          <a:ln w="9525">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endParaRPr lang="en-US" sz="800" dirty="0">
              <a:solidFill>
                <a:srgbClr val="DCAF10"/>
              </a:solidFill>
            </a:endParaRPr>
          </a:p>
          <a:p>
            <a:pPr marL="0" indent="0">
              <a:buNone/>
            </a:pPr>
            <a:r>
              <a:rPr lang="en-US" sz="2000" dirty="0">
                <a:solidFill>
                  <a:srgbClr val="DCAF10"/>
                </a:solidFill>
              </a:rPr>
              <a:t>$ </a:t>
            </a:r>
            <a:r>
              <a:rPr lang="en-US" sz="2000" dirty="0" err="1">
                <a:solidFill>
                  <a:srgbClr val="DCAF10"/>
                </a:solidFill>
              </a:rPr>
              <a:t>makeblastdb</a:t>
            </a:r>
            <a:r>
              <a:rPr lang="en-US" sz="2000" dirty="0">
                <a:solidFill>
                  <a:srgbClr val="DCAF10"/>
                </a:solidFill>
              </a:rPr>
              <a:t> -in </a:t>
            </a:r>
            <a:r>
              <a:rPr lang="en-US" sz="2000" dirty="0" err="1">
                <a:solidFill>
                  <a:srgbClr val="DCAF10"/>
                </a:solidFill>
              </a:rPr>
              <a:t>MA_DIM.fasta</a:t>
            </a:r>
            <a:r>
              <a:rPr lang="en-US" sz="2000" dirty="0">
                <a:solidFill>
                  <a:srgbClr val="DCAF10"/>
                </a:solidFill>
              </a:rPr>
              <a:t> -title </a:t>
            </a:r>
            <a:r>
              <a:rPr lang="en-US" sz="2000" dirty="0" err="1">
                <a:solidFill>
                  <a:srgbClr val="DCAF10"/>
                </a:solidFill>
              </a:rPr>
              <a:t>MA_DIM_db</a:t>
            </a:r>
            <a:r>
              <a:rPr lang="en-US" sz="2000" dirty="0">
                <a:solidFill>
                  <a:srgbClr val="DCAF10"/>
                </a:solidFill>
              </a:rPr>
              <a:t> -</a:t>
            </a:r>
            <a:r>
              <a:rPr lang="en-US" sz="2000" dirty="0" err="1">
                <a:solidFill>
                  <a:srgbClr val="DCAF10"/>
                </a:solidFill>
              </a:rPr>
              <a:t>dbtype</a:t>
            </a:r>
            <a:r>
              <a:rPr lang="en-US" sz="2000" dirty="0">
                <a:solidFill>
                  <a:srgbClr val="DCAF10"/>
                </a:solidFill>
              </a:rPr>
              <a:t> </a:t>
            </a:r>
            <a:r>
              <a:rPr lang="en-US" sz="2000" dirty="0" err="1">
                <a:solidFill>
                  <a:srgbClr val="DCAF10"/>
                </a:solidFill>
              </a:rPr>
              <a:t>nucl</a:t>
            </a:r>
            <a:r>
              <a:rPr lang="en-US" sz="2000" dirty="0">
                <a:solidFill>
                  <a:srgbClr val="DCAF10"/>
                </a:solidFill>
              </a:rPr>
              <a:t> -out MA_DIM -</a:t>
            </a:r>
            <a:r>
              <a:rPr lang="en-US" sz="2000" dirty="0" err="1">
                <a:solidFill>
                  <a:srgbClr val="DCAF10"/>
                </a:solidFill>
              </a:rPr>
              <a:t>parse_seqids</a:t>
            </a:r>
            <a:endParaRPr lang="en-US" sz="2000" dirty="0">
              <a:solidFill>
                <a:srgbClr val="DCAF10"/>
              </a:solidFill>
            </a:endParaRPr>
          </a:p>
          <a:p>
            <a:pPr marL="0" indent="0">
              <a:buNone/>
            </a:pPr>
            <a:endParaRPr lang="en-US" sz="800" dirty="0">
              <a:solidFill>
                <a:srgbClr val="DCAF10"/>
              </a:solidFill>
            </a:endParaRPr>
          </a:p>
          <a:p>
            <a:pPr marL="0" indent="0">
              <a:buNone/>
            </a:pPr>
            <a:r>
              <a:rPr lang="en-US" sz="2000" dirty="0">
                <a:solidFill>
                  <a:srgbClr val="DCAF10"/>
                </a:solidFill>
              </a:rPr>
              <a:t>$ for </a:t>
            </a:r>
            <a:r>
              <a:rPr lang="en-US" sz="2000" dirty="0" err="1">
                <a:solidFill>
                  <a:srgbClr val="DCAF10"/>
                </a:solidFill>
              </a:rPr>
              <a:t>i</a:t>
            </a:r>
            <a:r>
              <a:rPr lang="en-US" sz="2000" dirty="0">
                <a:solidFill>
                  <a:srgbClr val="DCAF10"/>
                </a:solidFill>
              </a:rPr>
              <a:t> in *.</a:t>
            </a:r>
            <a:r>
              <a:rPr lang="en-US" sz="2000" dirty="0" err="1">
                <a:solidFill>
                  <a:srgbClr val="DCAF10"/>
                </a:solidFill>
              </a:rPr>
              <a:t>fna;do</a:t>
            </a:r>
            <a:r>
              <a:rPr lang="en-US" sz="2000" dirty="0">
                <a:solidFill>
                  <a:srgbClr val="DCAF10"/>
                </a:solidFill>
              </a:rPr>
              <a:t> name=$(echo $</a:t>
            </a:r>
            <a:r>
              <a:rPr lang="en-US" sz="2000" dirty="0" err="1">
                <a:solidFill>
                  <a:srgbClr val="DCAF10"/>
                </a:solidFill>
              </a:rPr>
              <a:t>i</a:t>
            </a:r>
            <a:r>
              <a:rPr lang="en-US" sz="2000" dirty="0">
                <a:solidFill>
                  <a:srgbClr val="DCAF10"/>
                </a:solidFill>
              </a:rPr>
              <a:t> | sed ‘s/_</a:t>
            </a:r>
            <a:r>
              <a:rPr lang="en-US" sz="2000" dirty="0" err="1">
                <a:solidFill>
                  <a:srgbClr val="DCAF10"/>
                </a:solidFill>
              </a:rPr>
              <a:t>genomic.fna</a:t>
            </a:r>
            <a:r>
              <a:rPr lang="en-US" sz="2000" dirty="0">
                <a:solidFill>
                  <a:srgbClr val="DCAF10"/>
                </a:solidFill>
              </a:rPr>
              <a:t>//g’);</a:t>
            </a:r>
            <a:r>
              <a:rPr lang="en-US" sz="2000" dirty="0" err="1">
                <a:solidFill>
                  <a:srgbClr val="DCAF10"/>
                </a:solidFill>
              </a:rPr>
              <a:t>blastn</a:t>
            </a:r>
            <a:r>
              <a:rPr lang="en-US" sz="2000" dirty="0">
                <a:solidFill>
                  <a:srgbClr val="DCAF10"/>
                </a:solidFill>
              </a:rPr>
              <a:t> -query $</a:t>
            </a:r>
            <a:r>
              <a:rPr lang="en-US" sz="2000" dirty="0" err="1">
                <a:solidFill>
                  <a:srgbClr val="DCAF10"/>
                </a:solidFill>
              </a:rPr>
              <a:t>i</a:t>
            </a:r>
            <a:r>
              <a:rPr lang="en-US" sz="2000" dirty="0">
                <a:solidFill>
                  <a:srgbClr val="DCAF10"/>
                </a:solidFill>
              </a:rPr>
              <a:t> </a:t>
            </a:r>
          </a:p>
          <a:p>
            <a:pPr marL="0" indent="0">
              <a:buNone/>
            </a:pPr>
            <a:r>
              <a:rPr lang="en-US" sz="2000" dirty="0">
                <a:solidFill>
                  <a:srgbClr val="DCAF10"/>
                </a:solidFill>
              </a:rPr>
              <a:t>-</a:t>
            </a:r>
            <a:r>
              <a:rPr lang="en-US" sz="2000" dirty="0" err="1">
                <a:solidFill>
                  <a:srgbClr val="DCAF10"/>
                </a:solidFill>
              </a:rPr>
              <a:t>db</a:t>
            </a:r>
            <a:r>
              <a:rPr lang="en-US" sz="2000" dirty="0">
                <a:solidFill>
                  <a:srgbClr val="DCAF10"/>
                </a:solidFill>
              </a:rPr>
              <a:t> </a:t>
            </a:r>
            <a:r>
              <a:rPr lang="en-US" sz="2000" dirty="0" err="1">
                <a:solidFill>
                  <a:srgbClr val="DCAF10"/>
                </a:solidFill>
              </a:rPr>
              <a:t>db</a:t>
            </a:r>
            <a:r>
              <a:rPr lang="en-US" sz="2000" dirty="0">
                <a:solidFill>
                  <a:srgbClr val="DCAF10"/>
                </a:solidFill>
              </a:rPr>
              <a:t>/MA_DIM -out $name.txt -</a:t>
            </a:r>
            <a:r>
              <a:rPr lang="en-US" sz="2000" dirty="0" err="1">
                <a:solidFill>
                  <a:srgbClr val="DCAF10"/>
                </a:solidFill>
              </a:rPr>
              <a:t>evalue</a:t>
            </a:r>
            <a:r>
              <a:rPr lang="en-US" sz="2000" dirty="0">
                <a:solidFill>
                  <a:srgbClr val="DCAF10"/>
                </a:solidFill>
              </a:rPr>
              <a:t> 1e-10;done</a:t>
            </a:r>
          </a:p>
          <a:p>
            <a:pPr marL="0" indent="0">
              <a:buNone/>
            </a:pPr>
            <a:endParaRPr lang="en-US" sz="800" dirty="0">
              <a:solidFill>
                <a:srgbClr val="DCAF10"/>
              </a:solidFill>
            </a:endParaRPr>
          </a:p>
        </p:txBody>
      </p:sp>
    </p:spTree>
    <p:extLst>
      <p:ext uri="{BB962C8B-B14F-4D97-AF65-F5344CB8AC3E}">
        <p14:creationId xmlns:p14="http://schemas.microsoft.com/office/powerpoint/2010/main" val="304302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7849578">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70BD50EB-B91E-3202-FAB2-C654EB9202F0}"/>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ABDC8FFD-7143-821B-47A3-B2EF4E19D10E}"/>
              </a:ext>
            </a:extLst>
          </p:cNvPr>
          <p:cNvSpPr txBox="1">
            <a:spLocks/>
          </p:cNvSpPr>
          <p:nvPr/>
        </p:nvSpPr>
        <p:spPr>
          <a:xfrm>
            <a:off x="1825383" y="483180"/>
            <a:ext cx="576196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Processing and analyzing data</a:t>
            </a:r>
          </a:p>
        </p:txBody>
      </p:sp>
      <p:pic>
        <p:nvPicPr>
          <p:cNvPr id="5" name="Afbeelding 4">
            <a:extLst>
              <a:ext uri="{FF2B5EF4-FFF2-40B4-BE49-F238E27FC236}">
                <a16:creationId xmlns:a16="http://schemas.microsoft.com/office/drawing/2014/main" id="{EC41DB90-F40B-0E60-09EF-887B82F87898}"/>
              </a:ext>
            </a:extLst>
          </p:cNvPr>
          <p:cNvPicPr>
            <a:picLocks noChangeAspect="1"/>
          </p:cNvPicPr>
          <p:nvPr/>
        </p:nvPicPr>
        <p:blipFill rotWithShape="1">
          <a:blip r:embed="rId15"/>
          <a:srcRect b="33545"/>
          <a:stretch/>
        </p:blipFill>
        <p:spPr>
          <a:xfrm>
            <a:off x="2481904" y="2348790"/>
            <a:ext cx="4237436" cy="2370293"/>
          </a:xfrm>
          <a:prstGeom prst="rect">
            <a:avLst/>
          </a:prstGeom>
        </p:spPr>
      </p:pic>
      <p:pic>
        <p:nvPicPr>
          <p:cNvPr id="6" name="Afbeelding 5" descr="Afbeelding met tekst, schermopname, patroon, document&#10;&#10;Automatisch gegenereerde beschrijving">
            <a:extLst>
              <a:ext uri="{FF2B5EF4-FFF2-40B4-BE49-F238E27FC236}">
                <a16:creationId xmlns:a16="http://schemas.microsoft.com/office/drawing/2014/main" id="{DF8A9AB7-6795-6B6E-2F14-6B9A56BBF2A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088378" y="1379581"/>
            <a:ext cx="3921934" cy="4902419"/>
          </a:xfrm>
          <a:prstGeom prst="rect">
            <a:avLst/>
          </a:prstGeom>
        </p:spPr>
      </p:pic>
      <p:sp>
        <p:nvSpPr>
          <p:cNvPr id="7" name="Content Placeholder 2">
            <a:extLst>
              <a:ext uri="{FF2B5EF4-FFF2-40B4-BE49-F238E27FC236}">
                <a16:creationId xmlns:a16="http://schemas.microsoft.com/office/drawing/2014/main" id="{97761EF3-B63B-ADCD-E1FA-4DF668BF459F}"/>
              </a:ext>
            </a:extLst>
          </p:cNvPr>
          <p:cNvSpPr txBox="1">
            <a:spLocks/>
          </p:cNvSpPr>
          <p:nvPr/>
        </p:nvSpPr>
        <p:spPr>
          <a:xfrm>
            <a:off x="1847520" y="1049544"/>
            <a:ext cx="9745765"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ü"/>
            </a:pPr>
            <a:r>
              <a:rPr lang="en-US" sz="2200" b="0" cap="none" dirty="0">
                <a:solidFill>
                  <a:srgbClr val="115E67"/>
                </a:solidFill>
              </a:rPr>
              <a:t>Presence/absence of genes involved in cell wall synthesis </a:t>
            </a:r>
            <a:endParaRPr lang="en-US" sz="2200" b="0" cap="none" dirty="0">
              <a:solidFill>
                <a:srgbClr val="115E67"/>
              </a:solidFill>
              <a:sym typeface="Wingdings" panose="05000000000000000000" pitchFamily="2" charset="2"/>
            </a:endParaRPr>
          </a:p>
        </p:txBody>
      </p:sp>
    </p:spTree>
    <p:extLst>
      <p:ext uri="{BB962C8B-B14F-4D97-AF65-F5344CB8AC3E}">
        <p14:creationId xmlns:p14="http://schemas.microsoft.com/office/powerpoint/2010/main" val="173571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4428174">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27C0C569-AF94-582D-EE99-974527BFF61D}"/>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07809F50-D2B9-E97D-28EB-12D9705E7976}"/>
              </a:ext>
            </a:extLst>
          </p:cNvPr>
          <p:cNvSpPr txBox="1">
            <a:spLocks/>
          </p:cNvSpPr>
          <p:nvPr/>
        </p:nvSpPr>
        <p:spPr>
          <a:xfrm>
            <a:off x="1825383" y="483180"/>
            <a:ext cx="5902508"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Pathogenicity of nontuberculous mycobacteria</a:t>
            </a:r>
          </a:p>
        </p:txBody>
      </p:sp>
      <p:sp>
        <p:nvSpPr>
          <p:cNvPr id="5" name="Content Placeholder 2">
            <a:extLst>
              <a:ext uri="{FF2B5EF4-FFF2-40B4-BE49-F238E27FC236}">
                <a16:creationId xmlns:a16="http://schemas.microsoft.com/office/drawing/2014/main" id="{2FE00DFB-AAED-7A7B-19CF-889DB5390631}"/>
              </a:ext>
            </a:extLst>
          </p:cNvPr>
          <p:cNvSpPr txBox="1">
            <a:spLocks/>
          </p:cNvSpPr>
          <p:nvPr/>
        </p:nvSpPr>
        <p:spPr>
          <a:xfrm>
            <a:off x="1847520" y="1049544"/>
            <a:ext cx="9745765" cy="3927620"/>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ü"/>
            </a:pPr>
            <a:r>
              <a:rPr lang="en-US" sz="2200" b="0" cap="none" dirty="0">
                <a:solidFill>
                  <a:srgbClr val="115E67"/>
                </a:solidFill>
              </a:rPr>
              <a:t>Prediction of plasmids</a:t>
            </a:r>
          </a:p>
          <a:p>
            <a:pPr marL="952485" lvl="1"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Tool: </a:t>
            </a:r>
            <a:r>
              <a:rPr lang="en-US" sz="2200" b="0" cap="none" dirty="0" err="1">
                <a:solidFill>
                  <a:srgbClr val="115E67"/>
                </a:solidFill>
                <a:sym typeface="Wingdings" panose="05000000000000000000" pitchFamily="2" charset="2"/>
              </a:rPr>
              <a:t>PlasForest</a:t>
            </a:r>
            <a:r>
              <a:rPr lang="en-US" sz="2200" b="0" cap="none" dirty="0">
                <a:solidFill>
                  <a:srgbClr val="115E67"/>
                </a:solidFill>
                <a:sym typeface="Wingdings" panose="05000000000000000000" pitchFamily="2" charset="2"/>
              </a:rPr>
              <a:t> (v1.4)</a:t>
            </a:r>
          </a:p>
          <a:p>
            <a:pPr marL="952485" lvl="1"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Command:</a:t>
            </a:r>
          </a:p>
        </p:txBody>
      </p:sp>
      <p:sp>
        <p:nvSpPr>
          <p:cNvPr id="6" name="Tekstvak 5">
            <a:extLst>
              <a:ext uri="{FF2B5EF4-FFF2-40B4-BE49-F238E27FC236}">
                <a16:creationId xmlns:a16="http://schemas.microsoft.com/office/drawing/2014/main" id="{FB42EFE1-A5A1-FD6D-C3BD-8ADFC5734ADD}"/>
              </a:ext>
            </a:extLst>
          </p:cNvPr>
          <p:cNvSpPr txBox="1"/>
          <p:nvPr/>
        </p:nvSpPr>
        <p:spPr>
          <a:xfrm>
            <a:off x="3273895" y="2380704"/>
            <a:ext cx="7402185" cy="1323439"/>
          </a:xfrm>
          <a:prstGeom prst="rect">
            <a:avLst/>
          </a:prstGeom>
          <a:ln w="9525">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r>
              <a:rPr lang="en-US" sz="2000" dirty="0">
                <a:solidFill>
                  <a:srgbClr val="DCAF10"/>
                </a:solidFill>
              </a:rPr>
              <a:t>$ for </a:t>
            </a:r>
            <a:r>
              <a:rPr lang="en-US" sz="2000" dirty="0" err="1">
                <a:solidFill>
                  <a:srgbClr val="DCAF10"/>
                </a:solidFill>
              </a:rPr>
              <a:t>i</a:t>
            </a:r>
            <a:r>
              <a:rPr lang="en-US" sz="2000" dirty="0">
                <a:solidFill>
                  <a:srgbClr val="DCAF10"/>
                </a:solidFill>
              </a:rPr>
              <a:t> in ../</a:t>
            </a:r>
            <a:r>
              <a:rPr lang="en-US" sz="2000" dirty="0" err="1">
                <a:solidFill>
                  <a:srgbClr val="DCAF10"/>
                </a:solidFill>
              </a:rPr>
              <a:t>Input_PlasForest</a:t>
            </a:r>
            <a:r>
              <a:rPr lang="en-US" sz="2000" dirty="0">
                <a:solidFill>
                  <a:srgbClr val="DCAF10"/>
                </a:solidFill>
              </a:rPr>
              <a:t>/* ;do name=$(echo $</a:t>
            </a:r>
            <a:r>
              <a:rPr lang="en-US" sz="2000" dirty="0" err="1">
                <a:solidFill>
                  <a:srgbClr val="DCAF10"/>
                </a:solidFill>
              </a:rPr>
              <a:t>i</a:t>
            </a:r>
            <a:r>
              <a:rPr lang="en-US" sz="2000" dirty="0">
                <a:solidFill>
                  <a:srgbClr val="DCAF10"/>
                </a:solidFill>
              </a:rPr>
              <a:t> | sed 's/_</a:t>
            </a:r>
            <a:r>
              <a:rPr lang="en-US" sz="2000" dirty="0" err="1">
                <a:solidFill>
                  <a:srgbClr val="DCAF10"/>
                </a:solidFill>
              </a:rPr>
              <a:t>genomic.fna</a:t>
            </a:r>
            <a:r>
              <a:rPr lang="en-US" sz="2000" dirty="0">
                <a:solidFill>
                  <a:srgbClr val="DCAF10"/>
                </a:solidFill>
              </a:rPr>
              <a:t>/_Result.csv/g' | sed 's/..\/</a:t>
            </a:r>
            <a:r>
              <a:rPr lang="en-US" sz="2000" dirty="0" err="1">
                <a:solidFill>
                  <a:srgbClr val="DCAF10"/>
                </a:solidFill>
              </a:rPr>
              <a:t>Input_PlasForest</a:t>
            </a:r>
            <a:r>
              <a:rPr lang="en-US" sz="2000" dirty="0">
                <a:solidFill>
                  <a:srgbClr val="DCAF10"/>
                </a:solidFill>
              </a:rPr>
              <a:t>\///g') ; ./PlasForest.py -</a:t>
            </a:r>
            <a:r>
              <a:rPr lang="en-US" sz="2000" dirty="0" err="1">
                <a:solidFill>
                  <a:srgbClr val="DCAF10"/>
                </a:solidFill>
              </a:rPr>
              <a:t>i</a:t>
            </a:r>
            <a:r>
              <a:rPr lang="en-US" sz="2000" dirty="0">
                <a:solidFill>
                  <a:srgbClr val="DCAF10"/>
                </a:solidFill>
              </a:rPr>
              <a:t> ../</a:t>
            </a:r>
            <a:r>
              <a:rPr lang="en-US" sz="2000" dirty="0" err="1">
                <a:solidFill>
                  <a:srgbClr val="DCAF10"/>
                </a:solidFill>
              </a:rPr>
              <a:t>Input_PlasForest</a:t>
            </a:r>
            <a:r>
              <a:rPr lang="en-US" sz="2000" dirty="0">
                <a:solidFill>
                  <a:srgbClr val="DCAF10"/>
                </a:solidFill>
              </a:rPr>
              <a:t>/$</a:t>
            </a:r>
            <a:r>
              <a:rPr lang="en-US" sz="2000" dirty="0" err="1">
                <a:solidFill>
                  <a:srgbClr val="DCAF10"/>
                </a:solidFill>
              </a:rPr>
              <a:t>i</a:t>
            </a:r>
            <a:r>
              <a:rPr lang="en-US" sz="2000" dirty="0">
                <a:solidFill>
                  <a:srgbClr val="DCAF10"/>
                </a:solidFill>
              </a:rPr>
              <a:t> -o ../</a:t>
            </a:r>
            <a:r>
              <a:rPr lang="en-US" sz="2000" dirty="0" err="1">
                <a:solidFill>
                  <a:srgbClr val="DCAF10"/>
                </a:solidFill>
              </a:rPr>
              <a:t>Output_PlasForest</a:t>
            </a:r>
            <a:r>
              <a:rPr lang="en-US" sz="2000" dirty="0">
                <a:solidFill>
                  <a:srgbClr val="DCAF10"/>
                </a:solidFill>
              </a:rPr>
              <a:t>/$name --threads 4;done</a:t>
            </a:r>
          </a:p>
        </p:txBody>
      </p:sp>
    </p:spTree>
    <p:extLst>
      <p:ext uri="{BB962C8B-B14F-4D97-AF65-F5344CB8AC3E}">
        <p14:creationId xmlns:p14="http://schemas.microsoft.com/office/powerpoint/2010/main" val="421156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7849578">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70BD50EB-B91E-3202-FAB2-C654EB9202F0}"/>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ABDC8FFD-7143-821B-47A3-B2EF4E19D10E}"/>
              </a:ext>
            </a:extLst>
          </p:cNvPr>
          <p:cNvSpPr txBox="1">
            <a:spLocks/>
          </p:cNvSpPr>
          <p:nvPr/>
        </p:nvSpPr>
        <p:spPr>
          <a:xfrm>
            <a:off x="1825383" y="483180"/>
            <a:ext cx="576196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Processing and analyzing data</a:t>
            </a:r>
          </a:p>
        </p:txBody>
      </p:sp>
      <p:pic>
        <p:nvPicPr>
          <p:cNvPr id="4" name="Afbeelding 3">
            <a:extLst>
              <a:ext uri="{FF2B5EF4-FFF2-40B4-BE49-F238E27FC236}">
                <a16:creationId xmlns:a16="http://schemas.microsoft.com/office/drawing/2014/main" id="{3153E6DC-42EE-FB57-D7A9-DED759D79A28}"/>
              </a:ext>
            </a:extLst>
          </p:cNvPr>
          <p:cNvPicPr>
            <a:picLocks noChangeAspect="1"/>
          </p:cNvPicPr>
          <p:nvPr/>
        </p:nvPicPr>
        <p:blipFill>
          <a:blip r:embed="rId15"/>
          <a:stretch>
            <a:fillRect/>
          </a:stretch>
        </p:blipFill>
        <p:spPr>
          <a:xfrm>
            <a:off x="2395229" y="1290884"/>
            <a:ext cx="3039892" cy="1241289"/>
          </a:xfrm>
          <a:prstGeom prst="rect">
            <a:avLst/>
          </a:prstGeom>
        </p:spPr>
      </p:pic>
      <p:pic>
        <p:nvPicPr>
          <p:cNvPr id="9" name="Afbeelding 8">
            <a:extLst>
              <a:ext uri="{FF2B5EF4-FFF2-40B4-BE49-F238E27FC236}">
                <a16:creationId xmlns:a16="http://schemas.microsoft.com/office/drawing/2014/main" id="{3D1EB3AE-017A-648A-34D3-2D490DBF7BFB}"/>
              </a:ext>
            </a:extLst>
          </p:cNvPr>
          <p:cNvPicPr>
            <a:picLocks noChangeAspect="1"/>
          </p:cNvPicPr>
          <p:nvPr/>
        </p:nvPicPr>
        <p:blipFill>
          <a:blip r:embed="rId16"/>
          <a:stretch>
            <a:fillRect/>
          </a:stretch>
        </p:blipFill>
        <p:spPr>
          <a:xfrm>
            <a:off x="7100377" y="1345988"/>
            <a:ext cx="4561760" cy="3867033"/>
          </a:xfrm>
          <a:prstGeom prst="rect">
            <a:avLst/>
          </a:prstGeom>
        </p:spPr>
      </p:pic>
      <p:pic>
        <p:nvPicPr>
          <p:cNvPr id="10" name="Afbeelding 9">
            <a:extLst>
              <a:ext uri="{FF2B5EF4-FFF2-40B4-BE49-F238E27FC236}">
                <a16:creationId xmlns:a16="http://schemas.microsoft.com/office/drawing/2014/main" id="{95DD4E7E-CE62-268A-F53E-042373EBC703}"/>
              </a:ext>
            </a:extLst>
          </p:cNvPr>
          <p:cNvPicPr>
            <a:picLocks noChangeAspect="1"/>
          </p:cNvPicPr>
          <p:nvPr/>
        </p:nvPicPr>
        <p:blipFill rotWithShape="1">
          <a:blip r:embed="rId17"/>
          <a:srcRect r="4134" b="29149"/>
          <a:stretch/>
        </p:blipFill>
        <p:spPr>
          <a:xfrm>
            <a:off x="2368797" y="2753714"/>
            <a:ext cx="4296505" cy="2382591"/>
          </a:xfrm>
          <a:prstGeom prst="rect">
            <a:avLst/>
          </a:prstGeom>
        </p:spPr>
      </p:pic>
    </p:spTree>
    <p:extLst>
      <p:ext uri="{BB962C8B-B14F-4D97-AF65-F5344CB8AC3E}">
        <p14:creationId xmlns:p14="http://schemas.microsoft.com/office/powerpoint/2010/main" val="96815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50" name="Tijdelijke aanduiding voor voettekst 3">
            <a:extLst>
              <a:ext uri="{FF2B5EF4-FFF2-40B4-BE49-F238E27FC236}">
                <a16:creationId xmlns:a16="http://schemas.microsoft.com/office/drawing/2014/main" id="{D441C18A-E25C-2CB1-DF50-824327AF7356}"/>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51" name="Content Placeholder 2">
            <a:extLst>
              <a:ext uri="{FF2B5EF4-FFF2-40B4-BE49-F238E27FC236}">
                <a16:creationId xmlns:a16="http://schemas.microsoft.com/office/drawing/2014/main" id="{FA64FF9E-8B58-5279-A8AE-25B4E5C9E407}"/>
              </a:ext>
            </a:extLst>
          </p:cNvPr>
          <p:cNvSpPr txBox="1">
            <a:spLocks/>
          </p:cNvSpPr>
          <p:nvPr/>
        </p:nvSpPr>
        <p:spPr>
          <a:xfrm>
            <a:off x="1825383" y="483180"/>
            <a:ext cx="223328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Conclusion</a:t>
            </a:r>
          </a:p>
        </p:txBody>
      </p:sp>
      <p:sp>
        <p:nvSpPr>
          <p:cNvPr id="2" name="Content Placeholder 2">
            <a:extLst>
              <a:ext uri="{FF2B5EF4-FFF2-40B4-BE49-F238E27FC236}">
                <a16:creationId xmlns:a16="http://schemas.microsoft.com/office/drawing/2014/main" id="{7E686A07-1468-CF73-F04D-AE08024ECF7F}"/>
              </a:ext>
            </a:extLst>
          </p:cNvPr>
          <p:cNvSpPr txBox="1">
            <a:spLocks/>
          </p:cNvSpPr>
          <p:nvPr/>
        </p:nvSpPr>
        <p:spPr>
          <a:xfrm>
            <a:off x="7016699" y="483180"/>
            <a:ext cx="223328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Future work</a:t>
            </a:r>
          </a:p>
        </p:txBody>
      </p:sp>
      <p:sp>
        <p:nvSpPr>
          <p:cNvPr id="3" name="Content Placeholder 2">
            <a:extLst>
              <a:ext uri="{FF2B5EF4-FFF2-40B4-BE49-F238E27FC236}">
                <a16:creationId xmlns:a16="http://schemas.microsoft.com/office/drawing/2014/main" id="{9879407B-1C37-50FA-2002-AFC43635B225}"/>
              </a:ext>
            </a:extLst>
          </p:cNvPr>
          <p:cNvSpPr txBox="1">
            <a:spLocks/>
          </p:cNvSpPr>
          <p:nvPr/>
        </p:nvSpPr>
        <p:spPr>
          <a:xfrm>
            <a:off x="1847521" y="1049544"/>
            <a:ext cx="4705679" cy="2880199"/>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202 high quality mycobacterial genomes</a:t>
            </a:r>
          </a:p>
          <a:p>
            <a:pPr marL="342900" indent="-342900">
              <a:buClr>
                <a:srgbClr val="DCAF10"/>
              </a:buClr>
              <a:buFont typeface="Wingdings" panose="05000000000000000000" pitchFamily="2" charset="2"/>
              <a:buChar char="§"/>
            </a:pPr>
            <a:r>
              <a:rPr lang="en-US" sz="2200" b="0" cap="none" dirty="0">
                <a:solidFill>
                  <a:srgbClr val="115E67"/>
                </a:solidFill>
              </a:rPr>
              <a:t>Information about:</a:t>
            </a:r>
          </a:p>
          <a:p>
            <a:pPr marL="952485" lvl="1" indent="-342900">
              <a:buClr>
                <a:srgbClr val="DCAF10"/>
              </a:buClr>
              <a:buFont typeface="Wingdings" panose="05000000000000000000" pitchFamily="2" charset="2"/>
              <a:buChar char="§"/>
            </a:pPr>
            <a:r>
              <a:rPr lang="en-US" sz="2200" dirty="0">
                <a:solidFill>
                  <a:srgbClr val="115E67"/>
                </a:solidFill>
              </a:rPr>
              <a:t>Presence/absence genes involved in cell wall synthesis</a:t>
            </a:r>
          </a:p>
          <a:p>
            <a:pPr marL="952485" lvl="1" indent="-342900">
              <a:buClr>
                <a:srgbClr val="DCAF10"/>
              </a:buClr>
              <a:buFont typeface="Wingdings" panose="05000000000000000000" pitchFamily="2" charset="2"/>
              <a:buChar char="§"/>
            </a:pPr>
            <a:r>
              <a:rPr lang="en-US" sz="2200" b="0" cap="none" dirty="0">
                <a:solidFill>
                  <a:srgbClr val="115E67"/>
                </a:solidFill>
              </a:rPr>
              <a:t>Plasmids </a:t>
            </a:r>
          </a:p>
          <a:p>
            <a:pPr marL="342900" indent="-342900">
              <a:buClr>
                <a:srgbClr val="DCAF10"/>
              </a:buClr>
              <a:buFont typeface="Wingdings" panose="05000000000000000000" pitchFamily="2" charset="2"/>
              <a:buChar char="§"/>
            </a:pPr>
            <a:endParaRPr lang="en-US" sz="2200" b="0" cap="none" dirty="0">
              <a:solidFill>
                <a:srgbClr val="115E67"/>
              </a:solidFill>
            </a:endParaRPr>
          </a:p>
        </p:txBody>
      </p:sp>
      <p:sp>
        <p:nvSpPr>
          <p:cNvPr id="4" name="Content Placeholder 2">
            <a:extLst>
              <a:ext uri="{FF2B5EF4-FFF2-40B4-BE49-F238E27FC236}">
                <a16:creationId xmlns:a16="http://schemas.microsoft.com/office/drawing/2014/main" id="{DDF4622E-C017-718A-8AE4-C83595106FDE}"/>
              </a:ext>
            </a:extLst>
          </p:cNvPr>
          <p:cNvSpPr txBox="1">
            <a:spLocks/>
          </p:cNvSpPr>
          <p:nvPr/>
        </p:nvSpPr>
        <p:spPr>
          <a:xfrm>
            <a:off x="7071311" y="1049543"/>
            <a:ext cx="4705679" cy="2880199"/>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Run PHASTER, IslandViewer4 and use VFDB</a:t>
            </a:r>
          </a:p>
          <a:p>
            <a:pPr marL="342900" indent="-342900">
              <a:buClr>
                <a:srgbClr val="DCAF10"/>
              </a:buClr>
              <a:buFont typeface="Wingdings" panose="05000000000000000000" pitchFamily="2" charset="2"/>
              <a:buChar char="§"/>
            </a:pPr>
            <a:r>
              <a:rPr lang="en-US" sz="2200" b="0" cap="none" dirty="0">
                <a:solidFill>
                  <a:srgbClr val="115E67"/>
                </a:solidFill>
              </a:rPr>
              <a:t>Correlate data to clinical relevance</a:t>
            </a:r>
          </a:p>
          <a:p>
            <a:pPr marL="342900" indent="-342900">
              <a:buClr>
                <a:srgbClr val="DCAF10"/>
              </a:buClr>
              <a:buFont typeface="Wingdings" panose="05000000000000000000" pitchFamily="2" charset="2"/>
              <a:buChar char="§"/>
            </a:pPr>
            <a:endParaRPr lang="en-US" sz="2200" b="0" cap="none" dirty="0">
              <a:solidFill>
                <a:srgbClr val="115E67"/>
              </a:solidFill>
            </a:endParaRPr>
          </a:p>
        </p:txBody>
      </p:sp>
    </p:spTree>
    <p:extLst>
      <p:ext uri="{BB962C8B-B14F-4D97-AF65-F5344CB8AC3E}">
        <p14:creationId xmlns:p14="http://schemas.microsoft.com/office/powerpoint/2010/main" val="271614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descr="Afbeelding met plant&#10;&#10;Beschrijving automatisch gegenereerd met gemiddelde betrouwbaarheid">
            <a:extLst>
              <a:ext uri="{FF2B5EF4-FFF2-40B4-BE49-F238E27FC236}">
                <a16:creationId xmlns:a16="http://schemas.microsoft.com/office/drawing/2014/main" id="{04657460-4C8B-B8E8-A5CC-38F827198498}"/>
              </a:ext>
            </a:extLst>
          </p:cNvPr>
          <p:cNvPicPr>
            <a:picLocks noChangeAspect="1"/>
          </p:cNvPicPr>
          <p:nvPr/>
        </p:nvPicPr>
        <p:blipFill rotWithShape="1">
          <a:blip r:embed="rId3">
            <a:alphaModFix amt="5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21" r="4833"/>
          <a:stretch/>
        </p:blipFill>
        <p:spPr>
          <a:xfrm>
            <a:off x="-1" y="0"/>
            <a:ext cx="12192001" cy="6282000"/>
          </a:xfrm>
          <a:prstGeom prst="rect">
            <a:avLst/>
          </a:prstGeom>
        </p:spPr>
      </p:pic>
      <p:sp>
        <p:nvSpPr>
          <p:cNvPr id="2" name="Titel 1"/>
          <p:cNvSpPr>
            <a:spLocks noGrp="1"/>
          </p:cNvSpPr>
          <p:nvPr>
            <p:ph type="ctrTitle"/>
          </p:nvPr>
        </p:nvSpPr>
        <p:spPr>
          <a:xfrm>
            <a:off x="551999" y="2229000"/>
            <a:ext cx="11088000" cy="1200000"/>
          </a:xfr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4000" dirty="0">
                <a:solidFill>
                  <a:srgbClr val="115E67"/>
                </a:solidFill>
              </a:rPr>
              <a:t>Questions</a:t>
            </a:r>
            <a:endParaRPr lang="en-GB" sz="4000" dirty="0">
              <a:solidFill>
                <a:srgbClr val="115E67"/>
              </a:solidFill>
            </a:endParaRPr>
          </a:p>
        </p:txBody>
      </p:sp>
      <p:sp>
        <p:nvSpPr>
          <p:cNvPr id="9" name="Tijdelijke aanduiding voor voettekst 3">
            <a:extLst>
              <a:ext uri="{FF2B5EF4-FFF2-40B4-BE49-F238E27FC236}">
                <a16:creationId xmlns:a16="http://schemas.microsoft.com/office/drawing/2014/main" id="{4C54ECC1-74BC-4E36-8073-EE9CAB121ED0}"/>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Tree>
    <p:extLst>
      <p:ext uri="{BB962C8B-B14F-4D97-AF65-F5344CB8AC3E}">
        <p14:creationId xmlns:p14="http://schemas.microsoft.com/office/powerpoint/2010/main" val="47929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inhoud 3">
            <a:extLst>
              <a:ext uri="{FF2B5EF4-FFF2-40B4-BE49-F238E27FC236}">
                <a16:creationId xmlns:a16="http://schemas.microsoft.com/office/drawing/2014/main" id="{6FEEAAC8-51BA-5876-E024-16CE24285FC2}"/>
              </a:ext>
            </a:extLst>
          </p:cNvPr>
          <p:cNvSpPr>
            <a:spLocks noGrp="1"/>
          </p:cNvSpPr>
          <p:nvPr>
            <p:ph sz="half" idx="2"/>
          </p:nvPr>
        </p:nvSpPr>
        <p:spPr>
          <a:xfrm>
            <a:off x="1825383" y="1053000"/>
            <a:ext cx="10562945" cy="4752000"/>
          </a:xfrm>
        </p:spPr>
        <p:txBody>
          <a:bodyPr/>
          <a:lstStyle/>
          <a:p>
            <a:pPr>
              <a:buClr>
                <a:srgbClr val="DCAF10"/>
              </a:buClr>
              <a:buFont typeface="Wingdings" panose="05000000000000000000" pitchFamily="2" charset="2"/>
              <a:buChar char="§"/>
            </a:pPr>
            <a:r>
              <a:rPr lang="en-US" sz="2200" dirty="0">
                <a:solidFill>
                  <a:srgbClr val="115E67"/>
                </a:solidFill>
              </a:rPr>
              <a:t>FTP path</a:t>
            </a:r>
          </a:p>
          <a:p>
            <a:pPr>
              <a:buClr>
                <a:srgbClr val="DCAF10"/>
              </a:buClr>
              <a:buFont typeface="Wingdings" panose="05000000000000000000" pitchFamily="2" charset="2"/>
              <a:buChar char="§"/>
            </a:pPr>
            <a:endParaRPr lang="en-US" dirty="0">
              <a:solidFill>
                <a:srgbClr val="115E67"/>
              </a:solidFill>
            </a:endParaRPr>
          </a:p>
          <a:p>
            <a:pPr>
              <a:buClr>
                <a:srgbClr val="DCAF10"/>
              </a:buClr>
              <a:buFont typeface="Wingdings" panose="05000000000000000000" pitchFamily="2" charset="2"/>
              <a:buChar char="§"/>
            </a:pPr>
            <a:r>
              <a:rPr lang="en-US" sz="2200" dirty="0">
                <a:solidFill>
                  <a:srgbClr val="115E67"/>
                </a:solidFill>
              </a:rPr>
              <a:t>Renaming folder and files</a:t>
            </a:r>
          </a:p>
        </p:txBody>
      </p:sp>
      <p:pic>
        <p:nvPicPr>
          <p:cNvPr id="7" name="Afbeelding 6">
            <a:extLst>
              <a:ext uri="{FF2B5EF4-FFF2-40B4-BE49-F238E27FC236}">
                <a16:creationId xmlns:a16="http://schemas.microsoft.com/office/drawing/2014/main" id="{FFE0530E-0DCA-3D92-318B-8E1C5458BD18}"/>
              </a:ext>
            </a:extLst>
          </p:cNvPr>
          <p:cNvPicPr>
            <a:picLocks noChangeAspect="1"/>
          </p:cNvPicPr>
          <p:nvPr/>
        </p:nvPicPr>
        <p:blipFill rotWithShape="1">
          <a:blip r:embed="rId3"/>
          <a:srcRect r="7732" b="29240"/>
          <a:stretch/>
        </p:blipFill>
        <p:spPr>
          <a:xfrm>
            <a:off x="3720901" y="970558"/>
            <a:ext cx="6418522" cy="975710"/>
          </a:xfrm>
          <a:prstGeom prst="rect">
            <a:avLst/>
          </a:prstGeom>
        </p:spPr>
      </p:pic>
      <p:pic>
        <p:nvPicPr>
          <p:cNvPr id="11" name="Afbeelding 10">
            <a:extLst>
              <a:ext uri="{FF2B5EF4-FFF2-40B4-BE49-F238E27FC236}">
                <a16:creationId xmlns:a16="http://schemas.microsoft.com/office/drawing/2014/main" id="{C8B7A6F1-9E75-FFA5-4D80-D389EBC0E65A}"/>
              </a:ext>
            </a:extLst>
          </p:cNvPr>
          <p:cNvPicPr>
            <a:picLocks noChangeAspect="1"/>
          </p:cNvPicPr>
          <p:nvPr/>
        </p:nvPicPr>
        <p:blipFill rotWithShape="1">
          <a:blip r:embed="rId4"/>
          <a:srcRect b="22023"/>
          <a:stretch/>
        </p:blipFill>
        <p:spPr>
          <a:xfrm>
            <a:off x="3211615" y="2524302"/>
            <a:ext cx="6799207" cy="3587132"/>
          </a:xfrm>
          <a:prstGeom prst="rect">
            <a:avLst/>
          </a:prstGeom>
        </p:spPr>
      </p:pic>
      <p:sp>
        <p:nvSpPr>
          <p:cNvPr id="8" name="Content Placeholder 2">
            <a:extLst>
              <a:ext uri="{FF2B5EF4-FFF2-40B4-BE49-F238E27FC236}">
                <a16:creationId xmlns:a16="http://schemas.microsoft.com/office/drawing/2014/main" id="{5537B838-97D6-D514-B062-63FCCD53BB27}"/>
              </a:ext>
            </a:extLst>
          </p:cNvPr>
          <p:cNvSpPr txBox="1">
            <a:spLocks/>
          </p:cNvSpPr>
          <p:nvPr/>
        </p:nvSpPr>
        <p:spPr>
          <a:xfrm>
            <a:off x="1825383" y="483180"/>
            <a:ext cx="492376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Downloading mycobacterial genomes</a:t>
            </a:r>
          </a:p>
        </p:txBody>
      </p:sp>
      <p:sp>
        <p:nvSpPr>
          <p:cNvPr id="9" name="Tijdelijke aanduiding voor voettekst 3">
            <a:extLst>
              <a:ext uri="{FF2B5EF4-FFF2-40B4-BE49-F238E27FC236}">
                <a16:creationId xmlns:a16="http://schemas.microsoft.com/office/drawing/2014/main" id="{EAAEF33F-1B2B-B8A7-C709-A8676DE944A0}"/>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2" name="Tekstvak 1">
            <a:extLst>
              <a:ext uri="{FF2B5EF4-FFF2-40B4-BE49-F238E27FC236}">
                <a16:creationId xmlns:a16="http://schemas.microsoft.com/office/drawing/2014/main" id="{B78A3063-B7CE-2F1B-2083-75230254C5E8}"/>
              </a:ext>
            </a:extLst>
          </p:cNvPr>
          <p:cNvSpPr txBox="1"/>
          <p:nvPr/>
        </p:nvSpPr>
        <p:spPr>
          <a:xfrm>
            <a:off x="11460480" y="0"/>
            <a:ext cx="731520" cy="365760"/>
          </a:xfrm>
          <a:prstGeom prst="rect">
            <a:avLst/>
          </a:prstGeom>
          <a:noFill/>
        </p:spPr>
        <p:txBody>
          <a:bodyPr wrap="square" rtlCol="0">
            <a:spAutoFit/>
          </a:bodyPr>
          <a:lstStyle/>
          <a:p>
            <a:r>
              <a:rPr lang="en-US" dirty="0">
                <a:solidFill>
                  <a:srgbClr val="115E67"/>
                </a:solidFill>
              </a:rPr>
              <a:t>Extra</a:t>
            </a:r>
          </a:p>
        </p:txBody>
      </p:sp>
    </p:spTree>
    <p:extLst>
      <p:ext uri="{BB962C8B-B14F-4D97-AF65-F5344CB8AC3E}">
        <p14:creationId xmlns:p14="http://schemas.microsoft.com/office/powerpoint/2010/main" val="305752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DB2D037-2798-A1DE-745B-483565C53FC7}"/>
              </a:ext>
            </a:extLst>
          </p:cNvPr>
          <p:cNvSpPr txBox="1">
            <a:spLocks/>
          </p:cNvSpPr>
          <p:nvPr/>
        </p:nvSpPr>
        <p:spPr>
          <a:xfrm>
            <a:off x="1825382" y="483180"/>
            <a:ext cx="4673389"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Quality assessment of genomes</a:t>
            </a:r>
          </a:p>
        </p:txBody>
      </p:sp>
      <p:graphicFrame>
        <p:nvGraphicFramePr>
          <p:cNvPr id="6" name="Diagram 5">
            <a:extLst>
              <a:ext uri="{FF2B5EF4-FFF2-40B4-BE49-F238E27FC236}">
                <a16:creationId xmlns:a16="http://schemas.microsoft.com/office/drawing/2014/main" id="{43FAE03A-79B1-9EEF-1AB0-BCA261C2C5F4}"/>
              </a:ext>
            </a:extLst>
          </p:cNvPr>
          <p:cNvGraphicFramePr/>
          <p:nvPr>
            <p:extLst>
              <p:ext uri="{D42A27DB-BD31-4B8C-83A1-F6EECF244321}">
                <p14:modId xmlns:p14="http://schemas.microsoft.com/office/powerpoint/2010/main" val="796501768"/>
              </p:ext>
            </p:extLst>
          </p:nvPr>
        </p:nvGraphicFramePr>
        <p:xfrm>
          <a:off x="2601684" y="2193260"/>
          <a:ext cx="6305879" cy="9294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7686B8DE-F0CA-9DF1-4469-E4DDA12DBC56}"/>
              </a:ext>
            </a:extLst>
          </p:cNvPr>
          <p:cNvSpPr txBox="1">
            <a:spLocks/>
          </p:cNvSpPr>
          <p:nvPr/>
        </p:nvSpPr>
        <p:spPr>
          <a:xfrm>
            <a:off x="1847521" y="1049544"/>
            <a:ext cx="5944030" cy="929417"/>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Tool: BUSCO (v5.4.4)</a:t>
            </a:r>
          </a:p>
          <a:p>
            <a:pPr marL="342900" indent="-342900">
              <a:buClr>
                <a:srgbClr val="DCAF10"/>
              </a:buClr>
              <a:buFont typeface="Wingdings" panose="05000000000000000000" pitchFamily="2" charset="2"/>
              <a:buChar char="§"/>
            </a:pPr>
            <a:r>
              <a:rPr lang="en-US" sz="2200" b="0" cap="none" dirty="0">
                <a:solidFill>
                  <a:srgbClr val="115E67"/>
                </a:solidFill>
              </a:rPr>
              <a:t>Workflow:</a:t>
            </a:r>
          </a:p>
        </p:txBody>
      </p:sp>
      <p:sp>
        <p:nvSpPr>
          <p:cNvPr id="8" name="Tijdelijke aanduiding voor voettekst 3">
            <a:extLst>
              <a:ext uri="{FF2B5EF4-FFF2-40B4-BE49-F238E27FC236}">
                <a16:creationId xmlns:a16="http://schemas.microsoft.com/office/drawing/2014/main" id="{823F582A-87B8-9155-5897-1973D67D0B1E}"/>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10" name="Tekstvak 9">
            <a:extLst>
              <a:ext uri="{FF2B5EF4-FFF2-40B4-BE49-F238E27FC236}">
                <a16:creationId xmlns:a16="http://schemas.microsoft.com/office/drawing/2014/main" id="{DD1B6D6C-42A3-608F-59E0-C7CD6EA0EA3B}"/>
              </a:ext>
            </a:extLst>
          </p:cNvPr>
          <p:cNvSpPr txBox="1"/>
          <p:nvPr/>
        </p:nvSpPr>
        <p:spPr>
          <a:xfrm>
            <a:off x="2601682" y="3273659"/>
            <a:ext cx="1646225" cy="923330"/>
          </a:xfrm>
          <a:prstGeom prst="rect">
            <a:avLst/>
          </a:prstGeom>
          <a:noFill/>
        </p:spPr>
        <p:txBody>
          <a:bodyPr wrap="square" rtlCol="0">
            <a:spAutoFit/>
          </a:bodyPr>
          <a:lstStyle/>
          <a:p>
            <a:pPr marL="285750" indent="-285750">
              <a:buClr>
                <a:srgbClr val="DCAF10"/>
              </a:buClr>
              <a:buFont typeface="Wingdings" panose="05000000000000000000" pitchFamily="2" charset="2"/>
              <a:buChar char="§"/>
            </a:pPr>
            <a:r>
              <a:rPr lang="en-US" dirty="0"/>
              <a:t>Single-copy orthologous genes (SCO)</a:t>
            </a:r>
          </a:p>
        </p:txBody>
      </p:sp>
      <p:sp>
        <p:nvSpPr>
          <p:cNvPr id="11" name="Tekstvak 10">
            <a:extLst>
              <a:ext uri="{FF2B5EF4-FFF2-40B4-BE49-F238E27FC236}">
                <a16:creationId xmlns:a16="http://schemas.microsoft.com/office/drawing/2014/main" id="{EC7F37C9-206F-E6A0-BC32-81F9AF2496CD}"/>
              </a:ext>
            </a:extLst>
          </p:cNvPr>
          <p:cNvSpPr txBox="1"/>
          <p:nvPr/>
        </p:nvSpPr>
        <p:spPr>
          <a:xfrm>
            <a:off x="4931510" y="3244642"/>
            <a:ext cx="1646225" cy="1200329"/>
          </a:xfrm>
          <a:prstGeom prst="rect">
            <a:avLst/>
          </a:prstGeom>
          <a:noFill/>
        </p:spPr>
        <p:txBody>
          <a:bodyPr wrap="square" rtlCol="0">
            <a:spAutoFit/>
          </a:bodyPr>
          <a:lstStyle/>
          <a:p>
            <a:pPr marL="285750" indent="-285750">
              <a:buClr>
                <a:srgbClr val="DCAF10"/>
              </a:buClr>
              <a:buFont typeface="Wingdings" panose="05000000000000000000" pitchFamily="2" charset="2"/>
              <a:buChar char="§"/>
            </a:pPr>
            <a:r>
              <a:rPr lang="en-US" dirty="0"/>
              <a:t>Prediction of protein-coding genes</a:t>
            </a:r>
          </a:p>
        </p:txBody>
      </p:sp>
      <p:sp>
        <p:nvSpPr>
          <p:cNvPr id="12" name="Tekstvak 11">
            <a:extLst>
              <a:ext uri="{FF2B5EF4-FFF2-40B4-BE49-F238E27FC236}">
                <a16:creationId xmlns:a16="http://schemas.microsoft.com/office/drawing/2014/main" id="{FCB65DD0-5C77-3D15-C382-5869916D74DD}"/>
              </a:ext>
            </a:extLst>
          </p:cNvPr>
          <p:cNvSpPr txBox="1"/>
          <p:nvPr/>
        </p:nvSpPr>
        <p:spPr>
          <a:xfrm>
            <a:off x="7261338" y="3198476"/>
            <a:ext cx="1778490" cy="646331"/>
          </a:xfrm>
          <a:prstGeom prst="rect">
            <a:avLst/>
          </a:prstGeom>
          <a:noFill/>
        </p:spPr>
        <p:txBody>
          <a:bodyPr wrap="square" rtlCol="0">
            <a:spAutoFit/>
          </a:bodyPr>
          <a:lstStyle/>
          <a:p>
            <a:pPr marL="285750" indent="-285750">
              <a:buClr>
                <a:srgbClr val="DCAF10"/>
              </a:buClr>
              <a:buFont typeface="Wingdings" panose="05000000000000000000" pitchFamily="2" charset="2"/>
              <a:buChar char="§"/>
            </a:pPr>
            <a:r>
              <a:rPr lang="en-US" dirty="0"/>
              <a:t>Match = orthologous?</a:t>
            </a:r>
          </a:p>
        </p:txBody>
      </p:sp>
      <p:sp>
        <p:nvSpPr>
          <p:cNvPr id="2" name="Tekstvak 1">
            <a:extLst>
              <a:ext uri="{FF2B5EF4-FFF2-40B4-BE49-F238E27FC236}">
                <a16:creationId xmlns:a16="http://schemas.microsoft.com/office/drawing/2014/main" id="{2C766948-4303-4395-94EC-3BBB68184544}"/>
              </a:ext>
            </a:extLst>
          </p:cNvPr>
          <p:cNvSpPr txBox="1"/>
          <p:nvPr/>
        </p:nvSpPr>
        <p:spPr>
          <a:xfrm>
            <a:off x="11460480" y="0"/>
            <a:ext cx="731520" cy="365760"/>
          </a:xfrm>
          <a:prstGeom prst="rect">
            <a:avLst/>
          </a:prstGeom>
          <a:noFill/>
        </p:spPr>
        <p:txBody>
          <a:bodyPr wrap="square" rtlCol="0">
            <a:spAutoFit/>
          </a:bodyPr>
          <a:lstStyle/>
          <a:p>
            <a:r>
              <a:rPr lang="en-US" dirty="0">
                <a:solidFill>
                  <a:srgbClr val="115E67"/>
                </a:solidFill>
              </a:rPr>
              <a:t>Extra</a:t>
            </a:r>
          </a:p>
        </p:txBody>
      </p:sp>
    </p:spTree>
    <p:extLst>
      <p:ext uri="{BB962C8B-B14F-4D97-AF65-F5344CB8AC3E}">
        <p14:creationId xmlns:p14="http://schemas.microsoft.com/office/powerpoint/2010/main" val="16424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Afbeelding 15" descr="Afbeelding met plant&#10;&#10;Beschrijving automatisch gegenereerd met gemiddelde betrouwbaarheid">
            <a:extLst>
              <a:ext uri="{FF2B5EF4-FFF2-40B4-BE49-F238E27FC236}">
                <a16:creationId xmlns:a16="http://schemas.microsoft.com/office/drawing/2014/main" id="{04657460-4C8B-B8E8-A5CC-38F827198498}"/>
              </a:ext>
            </a:extLst>
          </p:cNvPr>
          <p:cNvPicPr>
            <a:picLocks noChangeAspect="1"/>
          </p:cNvPicPr>
          <p:nvPr/>
        </p:nvPicPr>
        <p:blipFill rotWithShape="1">
          <a:blip r:embed="rId3">
            <a:alphaModFix amt="50000"/>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21" r="4833"/>
          <a:stretch/>
        </p:blipFill>
        <p:spPr>
          <a:xfrm>
            <a:off x="-1" y="0"/>
            <a:ext cx="12192001" cy="6282000"/>
          </a:xfrm>
          <a:prstGeom prst="rect">
            <a:avLst/>
          </a:prstGeom>
        </p:spPr>
      </p:pic>
      <p:sp>
        <p:nvSpPr>
          <p:cNvPr id="2" name="Titel 1"/>
          <p:cNvSpPr>
            <a:spLocks noGrp="1"/>
          </p:cNvSpPr>
          <p:nvPr>
            <p:ph type="ctrTitle"/>
          </p:nvPr>
        </p:nvSpPr>
        <p:spPr>
          <a:xfrm>
            <a:off x="551999" y="2229000"/>
            <a:ext cx="11088000" cy="1200000"/>
          </a:xfr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4000" dirty="0">
                <a:solidFill>
                  <a:srgbClr val="115E67"/>
                </a:solidFill>
              </a:rPr>
              <a:t>Pathogenicity of Nontuberculous Mycobacteria</a:t>
            </a:r>
            <a:endParaRPr lang="en-GB" sz="4000" dirty="0">
              <a:solidFill>
                <a:srgbClr val="115E67"/>
              </a:solidFill>
            </a:endParaRPr>
          </a:p>
        </p:txBody>
      </p:sp>
      <p:sp>
        <p:nvSpPr>
          <p:cNvPr id="8" name="Tijdelijke aanduiding voor tekst 4">
            <a:extLst>
              <a:ext uri="{FF2B5EF4-FFF2-40B4-BE49-F238E27FC236}">
                <a16:creationId xmlns:a16="http://schemas.microsoft.com/office/drawing/2014/main" id="{3CBC1B44-A2BC-414D-B727-4AAB45381BA6}"/>
              </a:ext>
            </a:extLst>
          </p:cNvPr>
          <p:cNvSpPr txBox="1">
            <a:spLocks/>
          </p:cNvSpPr>
          <p:nvPr/>
        </p:nvSpPr>
        <p:spPr>
          <a:xfrm>
            <a:off x="249257" y="5504073"/>
            <a:ext cx="5375689" cy="576000"/>
          </a:xfrm>
          <a:prstGeom prst="rect">
            <a:avLst/>
          </a:prstGeom>
        </p:spPr>
        <p:txBody>
          <a:bodyPr vert="horz" lIns="0" tIns="0" rIns="0" bIns="0" rtlCol="0">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nl-BE" sz="1800" dirty="0">
                <a:solidFill>
                  <a:srgbClr val="115E67"/>
                </a:solidFill>
              </a:rPr>
              <a:t>Intern: Cami De Decker</a:t>
            </a:r>
          </a:p>
          <a:p>
            <a:r>
              <a:rPr lang="nl-BE" sz="1800" dirty="0">
                <a:solidFill>
                  <a:srgbClr val="115E67"/>
                </a:solidFill>
              </a:rPr>
              <a:t>Supervisors: Conor </a:t>
            </a:r>
            <a:r>
              <a:rPr lang="nl-BE" sz="1800" dirty="0" err="1">
                <a:solidFill>
                  <a:srgbClr val="115E67"/>
                </a:solidFill>
              </a:rPr>
              <a:t>Meehan</a:t>
            </a:r>
            <a:r>
              <a:rPr lang="nl-BE" sz="1800" dirty="0">
                <a:solidFill>
                  <a:srgbClr val="115E67"/>
                </a:solidFill>
              </a:rPr>
              <a:t>, Wim Mulders, Oren </a:t>
            </a:r>
            <a:r>
              <a:rPr lang="nl-BE" sz="1800" dirty="0" err="1">
                <a:solidFill>
                  <a:srgbClr val="115E67"/>
                </a:solidFill>
              </a:rPr>
              <a:t>Tzfadia</a:t>
            </a:r>
            <a:endParaRPr lang="en-GB" sz="1800" dirty="0">
              <a:solidFill>
                <a:srgbClr val="115E67"/>
              </a:solidFill>
            </a:endParaRPr>
          </a:p>
        </p:txBody>
      </p:sp>
      <p:sp>
        <p:nvSpPr>
          <p:cNvPr id="9" name="Tijdelijke aanduiding voor voettekst 3">
            <a:extLst>
              <a:ext uri="{FF2B5EF4-FFF2-40B4-BE49-F238E27FC236}">
                <a16:creationId xmlns:a16="http://schemas.microsoft.com/office/drawing/2014/main" id="{4C54ECC1-74BC-4E36-8073-EE9CAB121ED0}"/>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Tree>
    <p:extLst>
      <p:ext uri="{BB962C8B-B14F-4D97-AF65-F5344CB8AC3E}">
        <p14:creationId xmlns:p14="http://schemas.microsoft.com/office/powerpoint/2010/main" val="173092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C5A2826-1D9E-B56F-F03E-D3B5821DDCF8}"/>
              </a:ext>
            </a:extLst>
          </p:cNvPr>
          <p:cNvSpPr txBox="1">
            <a:spLocks/>
          </p:cNvSpPr>
          <p:nvPr/>
        </p:nvSpPr>
        <p:spPr>
          <a:xfrm>
            <a:off x="1825382" y="1052999"/>
            <a:ext cx="9809560" cy="4752000"/>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b="0" cap="none" dirty="0" err="1">
                <a:solidFill>
                  <a:schemeClr val="accent6">
                    <a:lumMod val="50000"/>
                  </a:schemeClr>
                </a:solidFill>
              </a:rPr>
              <a:t>Panaroo</a:t>
            </a:r>
            <a:r>
              <a:rPr lang="en-US" b="0" cap="none" dirty="0">
                <a:solidFill>
                  <a:schemeClr val="accent6">
                    <a:lumMod val="50000"/>
                  </a:schemeClr>
                </a:solidFill>
              </a:rPr>
              <a:t> command:</a:t>
            </a:r>
          </a:p>
          <a:p>
            <a:pPr marL="342900" indent="-342900">
              <a:buClr>
                <a:srgbClr val="DCAF10"/>
              </a:buClr>
              <a:buFont typeface="Wingdings" panose="05000000000000000000" pitchFamily="2" charset="2"/>
              <a:buChar char="§"/>
            </a:pPr>
            <a:endParaRPr lang="en-US" b="0" cap="none" dirty="0">
              <a:solidFill>
                <a:schemeClr val="accent6">
                  <a:lumMod val="50000"/>
                </a:schemeClr>
              </a:solidFill>
            </a:endParaRPr>
          </a:p>
          <a:p>
            <a:pPr marL="342900" indent="-342900">
              <a:buClr>
                <a:srgbClr val="DCAF10"/>
              </a:buClr>
              <a:buFont typeface="Wingdings" panose="05000000000000000000" pitchFamily="2" charset="2"/>
              <a:buChar char="§"/>
            </a:pPr>
            <a:endParaRPr lang="en-US" b="0" cap="none" dirty="0">
              <a:solidFill>
                <a:schemeClr val="accent6">
                  <a:lumMod val="50000"/>
                </a:schemeClr>
              </a:solidFill>
            </a:endParaRPr>
          </a:p>
          <a:p>
            <a:pPr marL="342900" indent="-342900">
              <a:buClr>
                <a:srgbClr val="DCAF10"/>
              </a:buClr>
              <a:buFont typeface="Wingdings" panose="05000000000000000000" pitchFamily="2" charset="2"/>
              <a:buChar char="§"/>
            </a:pPr>
            <a:endParaRPr lang="en-US" b="0" cap="none" dirty="0">
              <a:solidFill>
                <a:schemeClr val="accent6">
                  <a:lumMod val="50000"/>
                </a:schemeClr>
              </a:solidFill>
            </a:endParaRPr>
          </a:p>
          <a:p>
            <a:pPr marL="342900" indent="-342900">
              <a:buClr>
                <a:srgbClr val="DCAF10"/>
              </a:buClr>
              <a:buFont typeface="Wingdings" panose="05000000000000000000" pitchFamily="2" charset="2"/>
              <a:buChar char="§"/>
            </a:pPr>
            <a:endParaRPr lang="en-US" b="0" cap="none" dirty="0">
              <a:solidFill>
                <a:schemeClr val="accent6">
                  <a:lumMod val="50000"/>
                </a:schemeClr>
              </a:solidFill>
            </a:endParaRPr>
          </a:p>
          <a:p>
            <a:pPr marL="342900" indent="-342900">
              <a:buClr>
                <a:srgbClr val="DCAF10"/>
              </a:buClr>
              <a:buFont typeface="Wingdings" panose="05000000000000000000" pitchFamily="2" charset="2"/>
              <a:buChar char="§"/>
            </a:pPr>
            <a:r>
              <a:rPr lang="en-US" b="0" cap="none" dirty="0">
                <a:solidFill>
                  <a:schemeClr val="accent6">
                    <a:lumMod val="50000"/>
                  </a:schemeClr>
                </a:solidFill>
              </a:rPr>
              <a:t>SCARAP workflow:</a:t>
            </a:r>
            <a:endParaRPr lang="en-US" cap="none" dirty="0"/>
          </a:p>
          <a:p>
            <a:pPr marL="380990" indent="-380990">
              <a:buClr>
                <a:schemeClr val="accent2"/>
              </a:buClr>
              <a:buFont typeface="Wingdings" pitchFamily="2" charset="2"/>
              <a:buChar char="§"/>
            </a:pPr>
            <a:endParaRPr lang="en-US" dirty="0">
              <a:solidFill>
                <a:schemeClr val="accent6">
                  <a:lumMod val="50000"/>
                </a:schemeClr>
              </a:solidFill>
            </a:endParaRPr>
          </a:p>
        </p:txBody>
      </p:sp>
      <p:sp>
        <p:nvSpPr>
          <p:cNvPr id="10" name="Tekstvak 9">
            <a:extLst>
              <a:ext uri="{FF2B5EF4-FFF2-40B4-BE49-F238E27FC236}">
                <a16:creationId xmlns:a16="http://schemas.microsoft.com/office/drawing/2014/main" id="{A58B8298-CBDC-A1BB-295A-F3B0BD5A9A38}"/>
              </a:ext>
            </a:extLst>
          </p:cNvPr>
          <p:cNvSpPr txBox="1"/>
          <p:nvPr/>
        </p:nvSpPr>
        <p:spPr>
          <a:xfrm>
            <a:off x="2456916" y="1560405"/>
            <a:ext cx="8199704" cy="954107"/>
          </a:xfrm>
          <a:prstGeom prst="rect">
            <a:avLst/>
          </a:prstGeom>
          <a:ln w="9525">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endParaRPr lang="en-US" sz="800" dirty="0"/>
          </a:p>
          <a:p>
            <a:r>
              <a:rPr lang="en-US" sz="2000" dirty="0">
                <a:solidFill>
                  <a:srgbClr val="DCAF10"/>
                </a:solidFill>
              </a:rPr>
              <a:t>$ </a:t>
            </a:r>
            <a:r>
              <a:rPr lang="en-US" sz="2000" dirty="0" err="1">
                <a:solidFill>
                  <a:srgbClr val="DCAF10"/>
                </a:solidFill>
              </a:rPr>
              <a:t>panaroo</a:t>
            </a:r>
            <a:r>
              <a:rPr lang="en-US" sz="2000" dirty="0">
                <a:solidFill>
                  <a:srgbClr val="DCAF10"/>
                </a:solidFill>
              </a:rPr>
              <a:t> -</a:t>
            </a:r>
            <a:r>
              <a:rPr lang="en-US" sz="2000" dirty="0" err="1">
                <a:solidFill>
                  <a:srgbClr val="DCAF10"/>
                </a:solidFill>
              </a:rPr>
              <a:t>i</a:t>
            </a:r>
            <a:r>
              <a:rPr lang="en-US" sz="2000" dirty="0">
                <a:solidFill>
                  <a:srgbClr val="DCAF10"/>
                </a:solidFill>
              </a:rPr>
              <a:t> *.</a:t>
            </a:r>
            <a:r>
              <a:rPr lang="en-US" sz="2000" dirty="0" err="1">
                <a:solidFill>
                  <a:srgbClr val="DCAF10"/>
                </a:solidFill>
              </a:rPr>
              <a:t>gff</a:t>
            </a:r>
            <a:r>
              <a:rPr lang="en-US" sz="2000" dirty="0">
                <a:solidFill>
                  <a:srgbClr val="DCAF10"/>
                </a:solidFill>
              </a:rPr>
              <a:t> -o ./</a:t>
            </a:r>
            <a:r>
              <a:rPr lang="en-US" sz="2000" dirty="0" err="1">
                <a:solidFill>
                  <a:srgbClr val="DCAF10"/>
                </a:solidFill>
              </a:rPr>
              <a:t>panaroo_output</a:t>
            </a:r>
            <a:r>
              <a:rPr lang="en-US" sz="2000" dirty="0">
                <a:solidFill>
                  <a:srgbClr val="DCAF10"/>
                </a:solidFill>
              </a:rPr>
              <a:t> --clean-mode strict --remove-invalid-genes --threads 24 -a core --</a:t>
            </a:r>
            <a:r>
              <a:rPr lang="en-US" sz="2000" dirty="0" err="1">
                <a:solidFill>
                  <a:srgbClr val="DCAF10"/>
                </a:solidFill>
              </a:rPr>
              <a:t>core_threshold</a:t>
            </a:r>
            <a:r>
              <a:rPr lang="en-US" sz="2000" dirty="0">
                <a:solidFill>
                  <a:srgbClr val="DCAF10"/>
                </a:solidFill>
              </a:rPr>
              <a:t> 1.0 -f 0.5 </a:t>
            </a:r>
          </a:p>
          <a:p>
            <a:pPr marL="0" indent="0">
              <a:buNone/>
            </a:pPr>
            <a:endParaRPr lang="en-US" sz="800" dirty="0"/>
          </a:p>
        </p:txBody>
      </p:sp>
      <p:sp>
        <p:nvSpPr>
          <p:cNvPr id="2" name="Tijdelijke aanduiding voor voettekst 3">
            <a:extLst>
              <a:ext uri="{FF2B5EF4-FFF2-40B4-BE49-F238E27FC236}">
                <a16:creationId xmlns:a16="http://schemas.microsoft.com/office/drawing/2014/main" id="{01E63B4E-E77D-2D57-09B0-08CDBAE86828}"/>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8" name="Content Placeholder 2">
            <a:extLst>
              <a:ext uri="{FF2B5EF4-FFF2-40B4-BE49-F238E27FC236}">
                <a16:creationId xmlns:a16="http://schemas.microsoft.com/office/drawing/2014/main" id="{6C8D9C41-551A-8AF0-9175-98FC604EE32E}"/>
              </a:ext>
            </a:extLst>
          </p:cNvPr>
          <p:cNvSpPr txBox="1">
            <a:spLocks/>
          </p:cNvSpPr>
          <p:nvPr/>
        </p:nvSpPr>
        <p:spPr>
          <a:xfrm>
            <a:off x="1825382" y="483180"/>
            <a:ext cx="4510103"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Building a phylogenetic tree</a:t>
            </a:r>
          </a:p>
        </p:txBody>
      </p:sp>
      <p:graphicFrame>
        <p:nvGraphicFramePr>
          <p:cNvPr id="11" name="Diagram 10">
            <a:extLst>
              <a:ext uri="{FF2B5EF4-FFF2-40B4-BE49-F238E27FC236}">
                <a16:creationId xmlns:a16="http://schemas.microsoft.com/office/drawing/2014/main" id="{D782D79D-3321-D577-3489-134F20A5377B}"/>
              </a:ext>
            </a:extLst>
          </p:cNvPr>
          <p:cNvGraphicFramePr/>
          <p:nvPr>
            <p:extLst>
              <p:ext uri="{D42A27DB-BD31-4B8C-83A1-F6EECF244321}">
                <p14:modId xmlns:p14="http://schemas.microsoft.com/office/powerpoint/2010/main" val="943252089"/>
              </p:ext>
            </p:extLst>
          </p:nvPr>
        </p:nvGraphicFramePr>
        <p:xfrm>
          <a:off x="1415798" y="3508573"/>
          <a:ext cx="9839373" cy="1669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kstvak 15">
            <a:extLst>
              <a:ext uri="{FF2B5EF4-FFF2-40B4-BE49-F238E27FC236}">
                <a16:creationId xmlns:a16="http://schemas.microsoft.com/office/drawing/2014/main" id="{D70DEF64-E3AD-6996-3539-68C722E37F64}"/>
              </a:ext>
            </a:extLst>
          </p:cNvPr>
          <p:cNvSpPr txBox="1"/>
          <p:nvPr/>
        </p:nvSpPr>
        <p:spPr>
          <a:xfrm>
            <a:off x="4080433" y="4964110"/>
            <a:ext cx="1646225" cy="923330"/>
          </a:xfrm>
          <a:prstGeom prst="rect">
            <a:avLst/>
          </a:prstGeom>
          <a:noFill/>
        </p:spPr>
        <p:txBody>
          <a:bodyPr wrap="square" rtlCol="0">
            <a:spAutoFit/>
          </a:bodyPr>
          <a:lstStyle/>
          <a:p>
            <a:pPr marL="285750" indent="-285750">
              <a:buClr>
                <a:srgbClr val="DCAF10"/>
              </a:buClr>
              <a:buFont typeface="Wingdings" panose="05000000000000000000" pitchFamily="2" charset="2"/>
              <a:buChar char="§"/>
            </a:pPr>
            <a:r>
              <a:rPr lang="en-US" dirty="0"/>
              <a:t>SCG or single-copy core genes</a:t>
            </a:r>
          </a:p>
        </p:txBody>
      </p:sp>
      <p:sp>
        <p:nvSpPr>
          <p:cNvPr id="3" name="Tekstvak 2">
            <a:extLst>
              <a:ext uri="{FF2B5EF4-FFF2-40B4-BE49-F238E27FC236}">
                <a16:creationId xmlns:a16="http://schemas.microsoft.com/office/drawing/2014/main" id="{2B4BFF96-A397-0965-6317-4EDADFEB8C28}"/>
              </a:ext>
            </a:extLst>
          </p:cNvPr>
          <p:cNvSpPr txBox="1"/>
          <p:nvPr/>
        </p:nvSpPr>
        <p:spPr>
          <a:xfrm>
            <a:off x="11460480" y="0"/>
            <a:ext cx="731520" cy="365760"/>
          </a:xfrm>
          <a:prstGeom prst="rect">
            <a:avLst/>
          </a:prstGeom>
          <a:noFill/>
        </p:spPr>
        <p:txBody>
          <a:bodyPr wrap="square" rtlCol="0">
            <a:spAutoFit/>
          </a:bodyPr>
          <a:lstStyle/>
          <a:p>
            <a:r>
              <a:rPr lang="en-US" dirty="0">
                <a:solidFill>
                  <a:srgbClr val="115E67"/>
                </a:solidFill>
              </a:rPr>
              <a:t>Extra</a:t>
            </a:r>
          </a:p>
        </p:txBody>
      </p:sp>
    </p:spTree>
    <p:extLst>
      <p:ext uri="{BB962C8B-B14F-4D97-AF65-F5344CB8AC3E}">
        <p14:creationId xmlns:p14="http://schemas.microsoft.com/office/powerpoint/2010/main" val="4060688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3A991F3-18FF-AC10-1BA0-3786C7548CCF}"/>
              </a:ext>
            </a:extLst>
          </p:cNvPr>
          <p:cNvSpPr txBox="1">
            <a:spLocks/>
          </p:cNvSpPr>
          <p:nvPr/>
        </p:nvSpPr>
        <p:spPr>
          <a:xfrm>
            <a:off x="1825383" y="483180"/>
            <a:ext cx="5902508"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Pathogenicity of nontuberculous mycobacteria</a:t>
            </a:r>
          </a:p>
        </p:txBody>
      </p:sp>
      <p:sp>
        <p:nvSpPr>
          <p:cNvPr id="7" name="Content Placeholder 2">
            <a:extLst>
              <a:ext uri="{FF2B5EF4-FFF2-40B4-BE49-F238E27FC236}">
                <a16:creationId xmlns:a16="http://schemas.microsoft.com/office/drawing/2014/main" id="{80F3303F-8099-548F-4F92-CD93C7A4AE47}"/>
              </a:ext>
            </a:extLst>
          </p:cNvPr>
          <p:cNvSpPr txBox="1">
            <a:spLocks/>
          </p:cNvSpPr>
          <p:nvPr/>
        </p:nvSpPr>
        <p:spPr>
          <a:xfrm>
            <a:off x="1847520" y="1049544"/>
            <a:ext cx="9745765"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Possible tools for prediction of plasmids</a:t>
            </a:r>
          </a:p>
        </p:txBody>
      </p:sp>
      <p:graphicFrame>
        <p:nvGraphicFramePr>
          <p:cNvPr id="8" name="Tabel 8">
            <a:extLst>
              <a:ext uri="{FF2B5EF4-FFF2-40B4-BE49-F238E27FC236}">
                <a16:creationId xmlns:a16="http://schemas.microsoft.com/office/drawing/2014/main" id="{3C5006EC-748E-9A2C-97C8-F60D6A460806}"/>
              </a:ext>
            </a:extLst>
          </p:cNvPr>
          <p:cNvGraphicFramePr>
            <a:graphicFrameLocks noGrp="1"/>
          </p:cNvGraphicFramePr>
          <p:nvPr/>
        </p:nvGraphicFramePr>
        <p:xfrm>
          <a:off x="2032000" y="1536922"/>
          <a:ext cx="8128000" cy="1483360"/>
        </p:xfrm>
        <a:graphic>
          <a:graphicData uri="http://schemas.openxmlformats.org/drawingml/2006/table">
            <a:tbl>
              <a:tblPr firstRow="1" bandRow="1">
                <a:tableStyleId>{5C22544A-7EE6-4342-B048-85BDC9FD1C3A}</a:tableStyleId>
              </a:tblPr>
              <a:tblGrid>
                <a:gridCol w="1611745">
                  <a:extLst>
                    <a:ext uri="{9D8B030D-6E8A-4147-A177-3AD203B41FA5}">
                      <a16:colId xmlns:a16="http://schemas.microsoft.com/office/drawing/2014/main" val="2736797333"/>
                    </a:ext>
                  </a:extLst>
                </a:gridCol>
                <a:gridCol w="6516255">
                  <a:extLst>
                    <a:ext uri="{9D8B030D-6E8A-4147-A177-3AD203B41FA5}">
                      <a16:colId xmlns:a16="http://schemas.microsoft.com/office/drawing/2014/main" val="2659257824"/>
                    </a:ext>
                  </a:extLst>
                </a:gridCol>
              </a:tblGrid>
              <a:tr h="370840">
                <a:tc>
                  <a:txBody>
                    <a:bodyPr/>
                    <a:lstStyle/>
                    <a:p>
                      <a:r>
                        <a:rPr lang="en-US" dirty="0"/>
                        <a:t>Tool</a:t>
                      </a:r>
                    </a:p>
                  </a:txBody>
                  <a:tcPr/>
                </a:tc>
                <a:tc>
                  <a:txBody>
                    <a:bodyPr/>
                    <a:lstStyle/>
                    <a:p>
                      <a:r>
                        <a:rPr lang="en-US" dirty="0"/>
                        <a:t>Reason to not use it</a:t>
                      </a:r>
                    </a:p>
                  </a:txBody>
                  <a:tcPr/>
                </a:tc>
                <a:extLst>
                  <a:ext uri="{0D108BD9-81ED-4DB2-BD59-A6C34878D82A}">
                    <a16:rowId xmlns:a16="http://schemas.microsoft.com/office/drawing/2014/main" val="1163303485"/>
                  </a:ext>
                </a:extLst>
              </a:tr>
              <a:tr h="370840">
                <a:tc>
                  <a:txBody>
                    <a:bodyPr/>
                    <a:lstStyle/>
                    <a:p>
                      <a:r>
                        <a:rPr lang="en-US" dirty="0" err="1"/>
                        <a:t>PlaSquid</a:t>
                      </a:r>
                      <a:endParaRPr lang="en-US" dirty="0"/>
                    </a:p>
                  </a:txBody>
                  <a:tcPr/>
                </a:tc>
                <a:tc>
                  <a:txBody>
                    <a:bodyPr/>
                    <a:lstStyle/>
                    <a:p>
                      <a:r>
                        <a:rPr lang="en-US" dirty="0"/>
                        <a:t>Crashed each time</a:t>
                      </a:r>
                    </a:p>
                  </a:txBody>
                  <a:tcPr/>
                </a:tc>
                <a:extLst>
                  <a:ext uri="{0D108BD9-81ED-4DB2-BD59-A6C34878D82A}">
                    <a16:rowId xmlns:a16="http://schemas.microsoft.com/office/drawing/2014/main" val="1544951457"/>
                  </a:ext>
                </a:extLst>
              </a:tr>
              <a:tr h="370840">
                <a:tc>
                  <a:txBody>
                    <a:bodyPr/>
                    <a:lstStyle/>
                    <a:p>
                      <a:r>
                        <a:rPr lang="en-US" dirty="0" err="1"/>
                        <a:t>PlasFlow</a:t>
                      </a:r>
                      <a:endParaRPr lang="en-US" dirty="0"/>
                    </a:p>
                  </a:txBody>
                  <a:tcPr/>
                </a:tc>
                <a:tc>
                  <a:txBody>
                    <a:bodyPr/>
                    <a:lstStyle/>
                    <a:p>
                      <a:r>
                        <a:rPr lang="en-US" dirty="0"/>
                        <a:t>Not maintained</a:t>
                      </a:r>
                    </a:p>
                  </a:txBody>
                  <a:tcPr/>
                </a:tc>
                <a:extLst>
                  <a:ext uri="{0D108BD9-81ED-4DB2-BD59-A6C34878D82A}">
                    <a16:rowId xmlns:a16="http://schemas.microsoft.com/office/drawing/2014/main" val="1906311107"/>
                  </a:ext>
                </a:extLst>
              </a:tr>
              <a:tr h="370840">
                <a:tc>
                  <a:txBody>
                    <a:bodyPr/>
                    <a:lstStyle/>
                    <a:p>
                      <a:r>
                        <a:rPr lang="en-US" dirty="0" err="1"/>
                        <a:t>PlasmidSeeker</a:t>
                      </a:r>
                      <a:endParaRPr lang="en-US" dirty="0"/>
                    </a:p>
                  </a:txBody>
                  <a:tcPr/>
                </a:tc>
                <a:tc>
                  <a:txBody>
                    <a:bodyPr/>
                    <a:lstStyle/>
                    <a:p>
                      <a:r>
                        <a:rPr lang="en-US" dirty="0"/>
                        <a:t>Input type was </a:t>
                      </a:r>
                      <a:r>
                        <a:rPr lang="en-US" dirty="0" err="1"/>
                        <a:t>fastq</a:t>
                      </a:r>
                      <a:r>
                        <a:rPr lang="en-US" dirty="0"/>
                        <a:t> file of WGS reads</a:t>
                      </a:r>
                    </a:p>
                  </a:txBody>
                  <a:tcPr/>
                </a:tc>
                <a:extLst>
                  <a:ext uri="{0D108BD9-81ED-4DB2-BD59-A6C34878D82A}">
                    <a16:rowId xmlns:a16="http://schemas.microsoft.com/office/drawing/2014/main" val="3091012203"/>
                  </a:ext>
                </a:extLst>
              </a:tr>
            </a:tbl>
          </a:graphicData>
        </a:graphic>
      </p:graphicFrame>
      <p:graphicFrame>
        <p:nvGraphicFramePr>
          <p:cNvPr id="9" name="Tabel 8">
            <a:extLst>
              <a:ext uri="{FF2B5EF4-FFF2-40B4-BE49-F238E27FC236}">
                <a16:creationId xmlns:a16="http://schemas.microsoft.com/office/drawing/2014/main" id="{E76D0B3A-D0E2-299B-BB33-501ED39FD003}"/>
              </a:ext>
            </a:extLst>
          </p:cNvPr>
          <p:cNvGraphicFramePr>
            <a:graphicFrameLocks noGrp="1"/>
          </p:cNvGraphicFramePr>
          <p:nvPr>
            <p:extLst>
              <p:ext uri="{D42A27DB-BD31-4B8C-83A1-F6EECF244321}">
                <p14:modId xmlns:p14="http://schemas.microsoft.com/office/powerpoint/2010/main" val="4275010016"/>
              </p:ext>
            </p:extLst>
          </p:nvPr>
        </p:nvGraphicFramePr>
        <p:xfrm>
          <a:off x="2032000" y="3887585"/>
          <a:ext cx="8128000" cy="1112520"/>
        </p:xfrm>
        <a:graphic>
          <a:graphicData uri="http://schemas.openxmlformats.org/drawingml/2006/table">
            <a:tbl>
              <a:tblPr firstRow="1" bandRow="1">
                <a:tableStyleId>{5C22544A-7EE6-4342-B048-85BDC9FD1C3A}</a:tableStyleId>
              </a:tblPr>
              <a:tblGrid>
                <a:gridCol w="1611745">
                  <a:extLst>
                    <a:ext uri="{9D8B030D-6E8A-4147-A177-3AD203B41FA5}">
                      <a16:colId xmlns:a16="http://schemas.microsoft.com/office/drawing/2014/main" val="2736797333"/>
                    </a:ext>
                  </a:extLst>
                </a:gridCol>
                <a:gridCol w="6516255">
                  <a:extLst>
                    <a:ext uri="{9D8B030D-6E8A-4147-A177-3AD203B41FA5}">
                      <a16:colId xmlns:a16="http://schemas.microsoft.com/office/drawing/2014/main" val="2659257824"/>
                    </a:ext>
                  </a:extLst>
                </a:gridCol>
              </a:tblGrid>
              <a:tr h="370840">
                <a:tc>
                  <a:txBody>
                    <a:bodyPr/>
                    <a:lstStyle/>
                    <a:p>
                      <a:r>
                        <a:rPr lang="en-US" dirty="0"/>
                        <a:t>Tool</a:t>
                      </a:r>
                    </a:p>
                  </a:txBody>
                  <a:tcPr/>
                </a:tc>
                <a:tc>
                  <a:txBody>
                    <a:bodyPr/>
                    <a:lstStyle/>
                    <a:p>
                      <a:r>
                        <a:rPr lang="en-US" dirty="0"/>
                        <a:t>Reason to not use it</a:t>
                      </a:r>
                    </a:p>
                  </a:txBody>
                  <a:tcPr/>
                </a:tc>
                <a:extLst>
                  <a:ext uri="{0D108BD9-81ED-4DB2-BD59-A6C34878D82A}">
                    <a16:rowId xmlns:a16="http://schemas.microsoft.com/office/drawing/2014/main" val="1163303485"/>
                  </a:ext>
                </a:extLst>
              </a:tr>
              <a:tr h="370840">
                <a:tc>
                  <a:txBody>
                    <a:bodyPr/>
                    <a:lstStyle/>
                    <a:p>
                      <a:r>
                        <a:rPr lang="en-US" dirty="0" err="1"/>
                        <a:t>PhySpy</a:t>
                      </a:r>
                      <a:endParaRPr lang="en-US" dirty="0"/>
                    </a:p>
                  </a:txBody>
                  <a:tcPr/>
                </a:tc>
                <a:tc>
                  <a:txBody>
                    <a:bodyPr/>
                    <a:lstStyle/>
                    <a:p>
                      <a:r>
                        <a:rPr lang="en-US" dirty="0"/>
                        <a:t>Prediction instead of detection</a:t>
                      </a:r>
                    </a:p>
                  </a:txBody>
                  <a:tcPr/>
                </a:tc>
                <a:extLst>
                  <a:ext uri="{0D108BD9-81ED-4DB2-BD59-A6C34878D82A}">
                    <a16:rowId xmlns:a16="http://schemas.microsoft.com/office/drawing/2014/main" val="1544951457"/>
                  </a:ext>
                </a:extLst>
              </a:tr>
              <a:tr h="370840">
                <a:tc>
                  <a:txBody>
                    <a:bodyPr/>
                    <a:lstStyle/>
                    <a:p>
                      <a:r>
                        <a:rPr lang="en-US" dirty="0" err="1"/>
                        <a:t>VirFinder</a:t>
                      </a:r>
                      <a:endParaRPr lang="en-US" dirty="0"/>
                    </a:p>
                  </a:txBody>
                  <a:tcPr/>
                </a:tc>
                <a:tc>
                  <a:txBody>
                    <a:bodyPr/>
                    <a:lstStyle/>
                    <a:p>
                      <a:r>
                        <a:rPr lang="en-US" dirty="0"/>
                        <a:t>For viral sequences + prediction instead of detection</a:t>
                      </a:r>
                    </a:p>
                  </a:txBody>
                  <a:tcPr/>
                </a:tc>
                <a:extLst>
                  <a:ext uri="{0D108BD9-81ED-4DB2-BD59-A6C34878D82A}">
                    <a16:rowId xmlns:a16="http://schemas.microsoft.com/office/drawing/2014/main" val="1906311107"/>
                  </a:ext>
                </a:extLst>
              </a:tr>
            </a:tbl>
          </a:graphicData>
        </a:graphic>
      </p:graphicFrame>
      <p:sp>
        <p:nvSpPr>
          <p:cNvPr id="10" name="Content Placeholder 2">
            <a:extLst>
              <a:ext uri="{FF2B5EF4-FFF2-40B4-BE49-F238E27FC236}">
                <a16:creationId xmlns:a16="http://schemas.microsoft.com/office/drawing/2014/main" id="{07B5623D-752C-3A72-D7C3-348B72C29D1A}"/>
              </a:ext>
            </a:extLst>
          </p:cNvPr>
          <p:cNvSpPr txBox="1">
            <a:spLocks/>
          </p:cNvSpPr>
          <p:nvPr/>
        </p:nvSpPr>
        <p:spPr>
          <a:xfrm>
            <a:off x="1847520" y="3445159"/>
            <a:ext cx="9745765"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Possible tools for detection of prophages</a:t>
            </a:r>
          </a:p>
        </p:txBody>
      </p:sp>
      <p:sp>
        <p:nvSpPr>
          <p:cNvPr id="2" name="Tekstvak 1">
            <a:extLst>
              <a:ext uri="{FF2B5EF4-FFF2-40B4-BE49-F238E27FC236}">
                <a16:creationId xmlns:a16="http://schemas.microsoft.com/office/drawing/2014/main" id="{C00BCF3C-4273-C52B-55A3-4E060F47FFB3}"/>
              </a:ext>
            </a:extLst>
          </p:cNvPr>
          <p:cNvSpPr txBox="1"/>
          <p:nvPr/>
        </p:nvSpPr>
        <p:spPr>
          <a:xfrm>
            <a:off x="11460480" y="0"/>
            <a:ext cx="731520" cy="365760"/>
          </a:xfrm>
          <a:prstGeom prst="rect">
            <a:avLst/>
          </a:prstGeom>
          <a:noFill/>
        </p:spPr>
        <p:txBody>
          <a:bodyPr wrap="square" rtlCol="0">
            <a:spAutoFit/>
          </a:bodyPr>
          <a:lstStyle/>
          <a:p>
            <a:r>
              <a:rPr lang="en-US" dirty="0">
                <a:solidFill>
                  <a:srgbClr val="115E67"/>
                </a:solidFill>
              </a:rPr>
              <a:t>Extra</a:t>
            </a:r>
          </a:p>
        </p:txBody>
      </p:sp>
      <p:sp>
        <p:nvSpPr>
          <p:cNvPr id="3" name="Tijdelijke aanduiding voor voettekst 3">
            <a:extLst>
              <a:ext uri="{FF2B5EF4-FFF2-40B4-BE49-F238E27FC236}">
                <a16:creationId xmlns:a16="http://schemas.microsoft.com/office/drawing/2014/main" id="{1AF2A9E1-BD0E-697E-E858-51EAB5EBCB64}"/>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Tree>
    <p:extLst>
      <p:ext uri="{BB962C8B-B14F-4D97-AF65-F5344CB8AC3E}">
        <p14:creationId xmlns:p14="http://schemas.microsoft.com/office/powerpoint/2010/main" val="79440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3A991F3-18FF-AC10-1BA0-3786C7548CCF}"/>
              </a:ext>
            </a:extLst>
          </p:cNvPr>
          <p:cNvSpPr txBox="1">
            <a:spLocks/>
          </p:cNvSpPr>
          <p:nvPr/>
        </p:nvSpPr>
        <p:spPr>
          <a:xfrm>
            <a:off x="1825383" y="483180"/>
            <a:ext cx="5902508"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Pathogenicity of nontuberculous mycobacteria</a:t>
            </a:r>
          </a:p>
        </p:txBody>
      </p:sp>
      <p:pic>
        <p:nvPicPr>
          <p:cNvPr id="2" name="Afbeelding 1" descr="Fig. 1">
            <a:extLst>
              <a:ext uri="{FF2B5EF4-FFF2-40B4-BE49-F238E27FC236}">
                <a16:creationId xmlns:a16="http://schemas.microsoft.com/office/drawing/2014/main" id="{3DC444AF-F0CF-8164-104A-4D86130918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2424" y="1615908"/>
            <a:ext cx="4513176" cy="4421728"/>
          </a:xfrm>
          <a:prstGeom prst="rect">
            <a:avLst/>
          </a:prstGeom>
          <a:noFill/>
          <a:ln>
            <a:noFill/>
          </a:ln>
        </p:spPr>
      </p:pic>
      <p:sp>
        <p:nvSpPr>
          <p:cNvPr id="3" name="Content Placeholder 2">
            <a:extLst>
              <a:ext uri="{FF2B5EF4-FFF2-40B4-BE49-F238E27FC236}">
                <a16:creationId xmlns:a16="http://schemas.microsoft.com/office/drawing/2014/main" id="{7C1DBAE9-FEFD-AF04-B39D-04912E811F07}"/>
              </a:ext>
            </a:extLst>
          </p:cNvPr>
          <p:cNvSpPr txBox="1">
            <a:spLocks/>
          </p:cNvSpPr>
          <p:nvPr/>
        </p:nvSpPr>
        <p:spPr>
          <a:xfrm>
            <a:off x="1847520" y="1049544"/>
            <a:ext cx="9745765"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ü"/>
            </a:pPr>
            <a:r>
              <a:rPr lang="en-US" sz="2200" b="0" cap="none" dirty="0">
                <a:solidFill>
                  <a:srgbClr val="115E67"/>
                </a:solidFill>
                <a:sym typeface="Wingdings" panose="05000000000000000000" pitchFamily="2" charset="2"/>
              </a:rPr>
              <a:t>Workflow of </a:t>
            </a:r>
            <a:r>
              <a:rPr lang="en-US" sz="2200" b="0" cap="none" dirty="0" err="1">
                <a:solidFill>
                  <a:srgbClr val="115E67"/>
                </a:solidFill>
                <a:sym typeface="Wingdings" panose="05000000000000000000" pitchFamily="2" charset="2"/>
              </a:rPr>
              <a:t>PlasForest</a:t>
            </a:r>
            <a:r>
              <a:rPr lang="en-US" sz="2200" b="0" cap="none" dirty="0">
                <a:solidFill>
                  <a:srgbClr val="115E67"/>
                </a:solidFill>
                <a:sym typeface="Wingdings" panose="05000000000000000000" pitchFamily="2" charset="2"/>
              </a:rPr>
              <a:t>:</a:t>
            </a:r>
          </a:p>
        </p:txBody>
      </p:sp>
      <p:sp>
        <p:nvSpPr>
          <p:cNvPr id="6" name="Tekstvak 5">
            <a:extLst>
              <a:ext uri="{FF2B5EF4-FFF2-40B4-BE49-F238E27FC236}">
                <a16:creationId xmlns:a16="http://schemas.microsoft.com/office/drawing/2014/main" id="{35CF9CD8-5B3B-F901-69C2-3D1C407D920A}"/>
              </a:ext>
            </a:extLst>
          </p:cNvPr>
          <p:cNvSpPr txBox="1"/>
          <p:nvPr/>
        </p:nvSpPr>
        <p:spPr>
          <a:xfrm>
            <a:off x="11460480" y="0"/>
            <a:ext cx="731520" cy="365760"/>
          </a:xfrm>
          <a:prstGeom prst="rect">
            <a:avLst/>
          </a:prstGeom>
          <a:noFill/>
        </p:spPr>
        <p:txBody>
          <a:bodyPr wrap="square" rtlCol="0">
            <a:spAutoFit/>
          </a:bodyPr>
          <a:lstStyle/>
          <a:p>
            <a:r>
              <a:rPr lang="en-US" dirty="0">
                <a:solidFill>
                  <a:srgbClr val="115E67"/>
                </a:solidFill>
              </a:rPr>
              <a:t>Extra</a:t>
            </a:r>
          </a:p>
        </p:txBody>
      </p:sp>
      <p:sp>
        <p:nvSpPr>
          <p:cNvPr id="7" name="Tijdelijke aanduiding voor voettekst 3">
            <a:extLst>
              <a:ext uri="{FF2B5EF4-FFF2-40B4-BE49-F238E27FC236}">
                <a16:creationId xmlns:a16="http://schemas.microsoft.com/office/drawing/2014/main" id="{2DF0F5A8-898A-39CA-337C-C7EA3CEF999D}"/>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Tree>
    <p:extLst>
      <p:ext uri="{BB962C8B-B14F-4D97-AF65-F5344CB8AC3E}">
        <p14:creationId xmlns:p14="http://schemas.microsoft.com/office/powerpoint/2010/main" val="20589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A1B3-4285-DE4C-B507-84E2A6C3CB50}"/>
              </a:ext>
            </a:extLst>
          </p:cNvPr>
          <p:cNvSpPr>
            <a:spLocks noGrp="1"/>
          </p:cNvSpPr>
          <p:nvPr>
            <p:ph type="title"/>
          </p:nvPr>
        </p:nvSpPr>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br>
              <a:rPr lang="en-US" dirty="0"/>
            </a:br>
            <a:r>
              <a:rPr lang="en-US" dirty="0"/>
              <a:t>Introduction</a:t>
            </a:r>
            <a:endParaRPr lang="en-BE" dirty="0"/>
          </a:p>
        </p:txBody>
      </p:sp>
      <p:sp>
        <p:nvSpPr>
          <p:cNvPr id="3" name="Content Placeholder 2">
            <a:extLst>
              <a:ext uri="{FF2B5EF4-FFF2-40B4-BE49-F238E27FC236}">
                <a16:creationId xmlns:a16="http://schemas.microsoft.com/office/drawing/2014/main" id="{BC840E68-42D0-E944-B8DE-BCC6A8DCA01C}"/>
              </a:ext>
            </a:extLst>
          </p:cNvPr>
          <p:cNvSpPr>
            <a:spLocks noGrp="1"/>
          </p:cNvSpPr>
          <p:nvPr>
            <p:ph sz="half" idx="1"/>
          </p:nvPr>
        </p:nvSpPr>
        <p:spPr>
          <a:xfrm>
            <a:off x="816000" y="1272000"/>
            <a:ext cx="10944000" cy="2373568"/>
          </a:xfrm>
        </p:spPr>
        <p:txBody>
          <a:bodyP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dirty="0">
                <a:solidFill>
                  <a:schemeClr val="accent6">
                    <a:lumMod val="50000"/>
                  </a:schemeClr>
                </a:solidFill>
              </a:rPr>
              <a:t>Nontuberculous mycobacteria or NTMs</a:t>
            </a:r>
          </a:p>
          <a:p>
            <a:pPr marL="342900" indent="-342900">
              <a:buClr>
                <a:srgbClr val="DCAF10"/>
              </a:buClr>
              <a:buFont typeface="Wingdings" panose="05000000000000000000" pitchFamily="2" charset="2"/>
              <a:buChar char="§"/>
            </a:pPr>
            <a:r>
              <a:rPr lang="en-US" sz="2200" dirty="0">
                <a:solidFill>
                  <a:srgbClr val="115E67"/>
                </a:solidFill>
              </a:rPr>
              <a:t>Genus </a:t>
            </a:r>
            <a:r>
              <a:rPr lang="en-US" sz="2200" i="1" dirty="0">
                <a:solidFill>
                  <a:srgbClr val="115E67"/>
                </a:solidFill>
              </a:rPr>
              <a:t>Mycobacterium</a:t>
            </a:r>
          </a:p>
          <a:p>
            <a:pPr marL="952485" lvl="1" indent="-342900">
              <a:buClr>
                <a:srgbClr val="DCAF10"/>
              </a:buClr>
              <a:buFont typeface="Wingdings" panose="05000000000000000000" pitchFamily="2" charset="2"/>
              <a:buChar char="§"/>
            </a:pPr>
            <a:r>
              <a:rPr lang="en-US" sz="2200" dirty="0">
                <a:solidFill>
                  <a:srgbClr val="115E67"/>
                </a:solidFill>
              </a:rPr>
              <a:t>NTMs</a:t>
            </a:r>
          </a:p>
          <a:p>
            <a:pPr marL="952485" lvl="1" indent="-342900">
              <a:buClr>
                <a:srgbClr val="DCAF10"/>
              </a:buClr>
              <a:buFont typeface="Wingdings" panose="05000000000000000000" pitchFamily="2" charset="2"/>
              <a:buChar char="§"/>
            </a:pPr>
            <a:r>
              <a:rPr lang="en-US" sz="2200" i="1" dirty="0">
                <a:solidFill>
                  <a:srgbClr val="115E67"/>
                </a:solidFill>
              </a:rPr>
              <a:t>M. tuberculosis</a:t>
            </a:r>
          </a:p>
          <a:p>
            <a:pPr marL="952485" lvl="1" indent="-342900">
              <a:buClr>
                <a:srgbClr val="DCAF10"/>
              </a:buClr>
              <a:buFont typeface="Wingdings" panose="05000000000000000000" pitchFamily="2" charset="2"/>
              <a:buChar char="§"/>
            </a:pPr>
            <a:r>
              <a:rPr lang="en-US" sz="2200" i="1" dirty="0">
                <a:solidFill>
                  <a:srgbClr val="115E67"/>
                </a:solidFill>
              </a:rPr>
              <a:t>M. leprae</a:t>
            </a:r>
          </a:p>
          <a:p>
            <a:pPr marL="342900" indent="-342900">
              <a:buClr>
                <a:srgbClr val="DCAF10"/>
              </a:buClr>
              <a:buFont typeface="Wingdings" panose="05000000000000000000" pitchFamily="2" charset="2"/>
              <a:buChar char="§"/>
            </a:pPr>
            <a:r>
              <a:rPr lang="en-US" sz="2200" dirty="0">
                <a:solidFill>
                  <a:srgbClr val="115E67"/>
                </a:solidFill>
              </a:rPr>
              <a:t>Little knowledge about pathogenicity </a:t>
            </a:r>
            <a:r>
              <a:rPr lang="en-US" sz="2200" dirty="0">
                <a:solidFill>
                  <a:srgbClr val="115E67"/>
                </a:solidFill>
                <a:sym typeface="Wingdings" panose="05000000000000000000" pitchFamily="2" charset="2"/>
              </a:rPr>
              <a:t> need for research</a:t>
            </a:r>
            <a:endParaRPr lang="en-US" sz="2200" dirty="0">
              <a:solidFill>
                <a:srgbClr val="115E67"/>
              </a:solidFill>
            </a:endParaRPr>
          </a:p>
        </p:txBody>
      </p:sp>
      <p:sp>
        <p:nvSpPr>
          <p:cNvPr id="4" name="Tijdelijke aanduiding voor voettekst 3">
            <a:extLst>
              <a:ext uri="{FF2B5EF4-FFF2-40B4-BE49-F238E27FC236}">
                <a16:creationId xmlns:a16="http://schemas.microsoft.com/office/drawing/2014/main" id="{9F158211-F8E6-5894-A181-1D1F20E91896}"/>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Tree>
    <p:extLst>
      <p:ext uri="{BB962C8B-B14F-4D97-AF65-F5344CB8AC3E}">
        <p14:creationId xmlns:p14="http://schemas.microsoft.com/office/powerpoint/2010/main" val="372418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50" name="Tijdelijke aanduiding voor voettekst 3">
            <a:extLst>
              <a:ext uri="{FF2B5EF4-FFF2-40B4-BE49-F238E27FC236}">
                <a16:creationId xmlns:a16="http://schemas.microsoft.com/office/drawing/2014/main" id="{D441C18A-E25C-2CB1-DF50-824327AF7356}"/>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51" name="Content Placeholder 2">
            <a:extLst>
              <a:ext uri="{FF2B5EF4-FFF2-40B4-BE49-F238E27FC236}">
                <a16:creationId xmlns:a16="http://schemas.microsoft.com/office/drawing/2014/main" id="{FA64FF9E-8B58-5279-A8AE-25B4E5C9E407}"/>
              </a:ext>
            </a:extLst>
          </p:cNvPr>
          <p:cNvSpPr txBox="1">
            <a:spLocks/>
          </p:cNvSpPr>
          <p:nvPr/>
        </p:nvSpPr>
        <p:spPr>
          <a:xfrm>
            <a:off x="1825383" y="483180"/>
            <a:ext cx="223328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Aim of project</a:t>
            </a:r>
          </a:p>
        </p:txBody>
      </p:sp>
      <p:sp>
        <p:nvSpPr>
          <p:cNvPr id="52" name="Content Placeholder 2">
            <a:extLst>
              <a:ext uri="{FF2B5EF4-FFF2-40B4-BE49-F238E27FC236}">
                <a16:creationId xmlns:a16="http://schemas.microsoft.com/office/drawing/2014/main" id="{1A86BD28-906D-775B-F8F3-3DF3AD518EF3}"/>
              </a:ext>
            </a:extLst>
          </p:cNvPr>
          <p:cNvSpPr txBox="1">
            <a:spLocks/>
          </p:cNvSpPr>
          <p:nvPr/>
        </p:nvSpPr>
        <p:spPr>
          <a:xfrm>
            <a:off x="1847521" y="1049544"/>
            <a:ext cx="5944030" cy="975197"/>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High quality mycobacterial genomes</a:t>
            </a:r>
          </a:p>
          <a:p>
            <a:pPr marL="342900" indent="-342900">
              <a:buClr>
                <a:srgbClr val="DCAF10"/>
              </a:buClr>
              <a:buFont typeface="Wingdings" panose="05000000000000000000" pitchFamily="2" charset="2"/>
              <a:buChar char="§"/>
            </a:pPr>
            <a:r>
              <a:rPr lang="en-US" sz="2200" b="0" cap="none" dirty="0">
                <a:solidFill>
                  <a:srgbClr val="115E67"/>
                </a:solidFill>
              </a:rPr>
              <a:t>Pathogenicity of NTMs</a:t>
            </a:r>
          </a:p>
        </p:txBody>
      </p:sp>
      <p:pic>
        <p:nvPicPr>
          <p:cNvPr id="53" name="Afbeelding 52" descr="Afbeelding met tekst, schermopname, Lettertype&#10;&#10;Automatisch gegenereerde beschrijving">
            <a:extLst>
              <a:ext uri="{FF2B5EF4-FFF2-40B4-BE49-F238E27FC236}">
                <a16:creationId xmlns:a16="http://schemas.microsoft.com/office/drawing/2014/main" id="{442CE74A-368E-B2EB-DC19-F9A7D4E7099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04286" y="2713217"/>
            <a:ext cx="8390091" cy="2514600"/>
          </a:xfrm>
          <a:prstGeom prst="rect">
            <a:avLst/>
          </a:prstGeom>
        </p:spPr>
      </p:pic>
    </p:spTree>
    <p:extLst>
      <p:ext uri="{BB962C8B-B14F-4D97-AF65-F5344CB8AC3E}">
        <p14:creationId xmlns:p14="http://schemas.microsoft.com/office/powerpoint/2010/main" val="259271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3537736">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89F06B8C-2EDC-EC25-841D-9D9C32784EDB}"/>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2F818EE6-D813-19FB-CD34-B97BA9EDB93E}"/>
              </a:ext>
            </a:extLst>
          </p:cNvPr>
          <p:cNvSpPr txBox="1">
            <a:spLocks/>
          </p:cNvSpPr>
          <p:nvPr/>
        </p:nvSpPr>
        <p:spPr>
          <a:xfrm>
            <a:off x="1825383" y="483180"/>
            <a:ext cx="4923760"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Downloading mycobacterial genomes</a:t>
            </a:r>
          </a:p>
        </p:txBody>
      </p:sp>
      <p:sp>
        <p:nvSpPr>
          <p:cNvPr id="5" name="Content Placeholder 2">
            <a:extLst>
              <a:ext uri="{FF2B5EF4-FFF2-40B4-BE49-F238E27FC236}">
                <a16:creationId xmlns:a16="http://schemas.microsoft.com/office/drawing/2014/main" id="{586EFEED-9CC3-6EE6-490C-558AB1FBF3BF}"/>
              </a:ext>
            </a:extLst>
          </p:cNvPr>
          <p:cNvSpPr txBox="1">
            <a:spLocks/>
          </p:cNvSpPr>
          <p:nvPr/>
        </p:nvSpPr>
        <p:spPr>
          <a:xfrm>
            <a:off x="1847521" y="1049544"/>
            <a:ext cx="5944030" cy="2435237"/>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255 genomes</a:t>
            </a:r>
          </a:p>
          <a:p>
            <a:pPr marL="342900" indent="-342900">
              <a:buClr>
                <a:srgbClr val="DCAF10"/>
              </a:buClr>
              <a:buFont typeface="Wingdings" panose="05000000000000000000" pitchFamily="2" charset="2"/>
              <a:buChar char="§"/>
            </a:pPr>
            <a:r>
              <a:rPr lang="en-US" sz="2200" b="0" cap="none" dirty="0">
                <a:solidFill>
                  <a:srgbClr val="115E67"/>
                </a:solidFill>
              </a:rPr>
              <a:t>Download data with shell script</a:t>
            </a:r>
          </a:p>
          <a:p>
            <a:pPr marL="952485" lvl="1" indent="-342900">
              <a:buClr>
                <a:srgbClr val="DCAF10"/>
              </a:buClr>
              <a:buFont typeface="Wingdings" panose="05000000000000000000" pitchFamily="2" charset="2"/>
              <a:buChar char="§"/>
            </a:pPr>
            <a:r>
              <a:rPr lang="en-US" sz="2200" dirty="0">
                <a:solidFill>
                  <a:srgbClr val="115E67"/>
                </a:solidFill>
              </a:rPr>
              <a:t>FTP path</a:t>
            </a:r>
          </a:p>
          <a:p>
            <a:pPr marL="952485" lvl="1" indent="-342900">
              <a:buClr>
                <a:srgbClr val="DCAF10"/>
              </a:buClr>
              <a:buFont typeface="Wingdings" panose="05000000000000000000" pitchFamily="2" charset="2"/>
              <a:buChar char="§"/>
            </a:pPr>
            <a:r>
              <a:rPr lang="en-US" sz="2200" b="0" cap="none" dirty="0">
                <a:solidFill>
                  <a:srgbClr val="115E67"/>
                </a:solidFill>
              </a:rPr>
              <a:t>Renaming</a:t>
            </a:r>
          </a:p>
        </p:txBody>
      </p:sp>
      <p:pic>
        <p:nvPicPr>
          <p:cNvPr id="6" name="Afbeelding 5">
            <a:extLst>
              <a:ext uri="{FF2B5EF4-FFF2-40B4-BE49-F238E27FC236}">
                <a16:creationId xmlns:a16="http://schemas.microsoft.com/office/drawing/2014/main" id="{2476FDF0-C8B6-B003-4613-82C97005480A}"/>
              </a:ext>
            </a:extLst>
          </p:cNvPr>
          <p:cNvPicPr>
            <a:picLocks noChangeAspect="1"/>
          </p:cNvPicPr>
          <p:nvPr/>
        </p:nvPicPr>
        <p:blipFill>
          <a:blip r:embed="rId15"/>
          <a:stretch>
            <a:fillRect/>
          </a:stretch>
        </p:blipFill>
        <p:spPr>
          <a:xfrm>
            <a:off x="7336901" y="1802695"/>
            <a:ext cx="3789592" cy="1938000"/>
          </a:xfrm>
          <a:prstGeom prst="rect">
            <a:avLst/>
          </a:prstGeom>
          <a:ln>
            <a:noFill/>
          </a:ln>
        </p:spPr>
      </p:pic>
      <p:pic>
        <p:nvPicPr>
          <p:cNvPr id="9" name="Afbeelding 8">
            <a:extLst>
              <a:ext uri="{FF2B5EF4-FFF2-40B4-BE49-F238E27FC236}">
                <a16:creationId xmlns:a16="http://schemas.microsoft.com/office/drawing/2014/main" id="{D90AB518-7F52-D7AC-37DA-89068E11C4AC}"/>
              </a:ext>
            </a:extLst>
          </p:cNvPr>
          <p:cNvPicPr>
            <a:picLocks noChangeAspect="1"/>
          </p:cNvPicPr>
          <p:nvPr/>
        </p:nvPicPr>
        <p:blipFill rotWithShape="1">
          <a:blip r:embed="rId16"/>
          <a:srcRect l="746"/>
          <a:stretch/>
        </p:blipFill>
        <p:spPr>
          <a:xfrm>
            <a:off x="3309257" y="4212615"/>
            <a:ext cx="5922440" cy="1386960"/>
          </a:xfrm>
          <a:prstGeom prst="rect">
            <a:avLst/>
          </a:prstGeom>
        </p:spPr>
      </p:pic>
    </p:spTree>
    <p:extLst>
      <p:ext uri="{BB962C8B-B14F-4D97-AF65-F5344CB8AC3E}">
        <p14:creationId xmlns:p14="http://schemas.microsoft.com/office/powerpoint/2010/main" val="1172493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7123043">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44EF4601-F3D6-04D4-B9D5-B4BD68FFEC0A}"/>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E4A3E40E-FA52-2715-54DB-378FE7789DA8}"/>
              </a:ext>
            </a:extLst>
          </p:cNvPr>
          <p:cNvSpPr txBox="1">
            <a:spLocks/>
          </p:cNvSpPr>
          <p:nvPr/>
        </p:nvSpPr>
        <p:spPr>
          <a:xfrm>
            <a:off x="1825382" y="483180"/>
            <a:ext cx="4673389"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Quality assessment of genomes</a:t>
            </a:r>
          </a:p>
        </p:txBody>
      </p:sp>
      <p:sp>
        <p:nvSpPr>
          <p:cNvPr id="6" name="Content Placeholder 2">
            <a:extLst>
              <a:ext uri="{FF2B5EF4-FFF2-40B4-BE49-F238E27FC236}">
                <a16:creationId xmlns:a16="http://schemas.microsoft.com/office/drawing/2014/main" id="{141F24CE-DC6C-81A8-C9D0-75C77BAC6B56}"/>
              </a:ext>
            </a:extLst>
          </p:cNvPr>
          <p:cNvSpPr txBox="1">
            <a:spLocks/>
          </p:cNvSpPr>
          <p:nvPr/>
        </p:nvSpPr>
        <p:spPr>
          <a:xfrm>
            <a:off x="1847521" y="1049544"/>
            <a:ext cx="5944030" cy="929417"/>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342900" indent="-342900">
              <a:buClr>
                <a:srgbClr val="DCAF10"/>
              </a:buClr>
              <a:buFont typeface="Wingdings" panose="05000000000000000000" pitchFamily="2" charset="2"/>
              <a:buChar char="§"/>
            </a:pPr>
            <a:r>
              <a:rPr lang="en-US" sz="2200" b="0" cap="none" dirty="0">
                <a:solidFill>
                  <a:srgbClr val="115E67"/>
                </a:solidFill>
              </a:rPr>
              <a:t>Tool: BUSCO (v5.4.4)</a:t>
            </a:r>
          </a:p>
          <a:p>
            <a:pPr marL="342900" indent="-342900">
              <a:buClr>
                <a:srgbClr val="DCAF10"/>
              </a:buClr>
              <a:buFont typeface="Wingdings" panose="05000000000000000000" pitchFamily="2" charset="2"/>
              <a:buChar char="§"/>
            </a:pPr>
            <a:r>
              <a:rPr lang="en-US" sz="2200" b="0" cap="none" dirty="0">
                <a:solidFill>
                  <a:srgbClr val="115E67"/>
                </a:solidFill>
              </a:rPr>
              <a:t>Command:</a:t>
            </a:r>
          </a:p>
        </p:txBody>
      </p:sp>
      <p:sp>
        <p:nvSpPr>
          <p:cNvPr id="7" name="Tekstvak 6">
            <a:extLst>
              <a:ext uri="{FF2B5EF4-FFF2-40B4-BE49-F238E27FC236}">
                <a16:creationId xmlns:a16="http://schemas.microsoft.com/office/drawing/2014/main" id="{A042347B-0563-3C7D-7014-54FF4919C0AB}"/>
              </a:ext>
            </a:extLst>
          </p:cNvPr>
          <p:cNvSpPr txBox="1"/>
          <p:nvPr/>
        </p:nvSpPr>
        <p:spPr>
          <a:xfrm>
            <a:off x="3003077" y="1990377"/>
            <a:ext cx="8220094" cy="1261884"/>
          </a:xfrm>
          <a:prstGeom prst="rect">
            <a:avLst/>
          </a:prstGeom>
          <a:ln w="12700">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endParaRPr lang="en-US" sz="800" dirty="0"/>
          </a:p>
          <a:p>
            <a:r>
              <a:rPr lang="en-US" sz="2000" dirty="0">
                <a:solidFill>
                  <a:srgbClr val="DCAF10"/>
                </a:solidFill>
              </a:rPr>
              <a:t>$ for </a:t>
            </a:r>
            <a:r>
              <a:rPr lang="en-US" sz="2000" dirty="0" err="1">
                <a:solidFill>
                  <a:srgbClr val="DCAF10"/>
                </a:solidFill>
              </a:rPr>
              <a:t>i</a:t>
            </a:r>
            <a:r>
              <a:rPr lang="en-US" sz="2000" dirty="0">
                <a:solidFill>
                  <a:srgbClr val="DCAF10"/>
                </a:solidFill>
              </a:rPr>
              <a:t> in *.</a:t>
            </a:r>
            <a:r>
              <a:rPr lang="en-US" sz="2000" dirty="0" err="1">
                <a:solidFill>
                  <a:srgbClr val="DCAF10"/>
                </a:solidFill>
              </a:rPr>
              <a:t>fna</a:t>
            </a:r>
            <a:r>
              <a:rPr lang="en-US" sz="2000" dirty="0">
                <a:solidFill>
                  <a:srgbClr val="DCAF10"/>
                </a:solidFill>
              </a:rPr>
              <a:t>; do name=$(echo $</a:t>
            </a:r>
            <a:r>
              <a:rPr lang="en-US" sz="2000" dirty="0" err="1">
                <a:solidFill>
                  <a:srgbClr val="DCAF10"/>
                </a:solidFill>
              </a:rPr>
              <a:t>i</a:t>
            </a:r>
            <a:r>
              <a:rPr lang="en-US" sz="2000" dirty="0">
                <a:solidFill>
                  <a:srgbClr val="DCAF10"/>
                </a:solidFill>
              </a:rPr>
              <a:t> | sed ‘s/_</a:t>
            </a:r>
            <a:r>
              <a:rPr lang="en-US" sz="2000" dirty="0" err="1">
                <a:solidFill>
                  <a:srgbClr val="DCAF10"/>
                </a:solidFill>
              </a:rPr>
              <a:t>genomic.fna</a:t>
            </a:r>
            <a:r>
              <a:rPr lang="en-US" sz="2000" dirty="0">
                <a:solidFill>
                  <a:srgbClr val="DCAF10"/>
                </a:solidFill>
              </a:rPr>
              <a:t>//g’); echo $name; </a:t>
            </a:r>
            <a:r>
              <a:rPr lang="en-US" sz="2000" dirty="0" err="1">
                <a:solidFill>
                  <a:srgbClr val="DCAF10"/>
                </a:solidFill>
              </a:rPr>
              <a:t>busco</a:t>
            </a:r>
            <a:r>
              <a:rPr lang="en-US" sz="2000" dirty="0">
                <a:solidFill>
                  <a:srgbClr val="DCAF10"/>
                </a:solidFill>
              </a:rPr>
              <a:t> -c 8 -m genome -</a:t>
            </a:r>
            <a:r>
              <a:rPr lang="en-US" sz="2000" dirty="0" err="1">
                <a:solidFill>
                  <a:srgbClr val="DCAF10"/>
                </a:solidFill>
              </a:rPr>
              <a:t>i</a:t>
            </a:r>
            <a:r>
              <a:rPr lang="en-US" sz="2000" dirty="0">
                <a:solidFill>
                  <a:srgbClr val="DCAF10"/>
                </a:solidFill>
              </a:rPr>
              <a:t> $</a:t>
            </a:r>
            <a:r>
              <a:rPr lang="en-US" sz="2000" dirty="0" err="1">
                <a:solidFill>
                  <a:srgbClr val="DCAF10"/>
                </a:solidFill>
              </a:rPr>
              <a:t>i</a:t>
            </a:r>
            <a:r>
              <a:rPr lang="en-US" sz="2000" dirty="0">
                <a:solidFill>
                  <a:srgbClr val="DCAF10"/>
                </a:solidFill>
              </a:rPr>
              <a:t> -o BUSCO-$name -l /</a:t>
            </a:r>
            <a:r>
              <a:rPr lang="en-US" sz="2000" dirty="0" err="1">
                <a:solidFill>
                  <a:srgbClr val="DCAF10"/>
                </a:solidFill>
              </a:rPr>
              <a:t>Busco_downloads</a:t>
            </a:r>
            <a:r>
              <a:rPr lang="en-US" sz="2000" dirty="0">
                <a:solidFill>
                  <a:srgbClr val="DCAF10"/>
                </a:solidFill>
              </a:rPr>
              <a:t>/lineages/bacteria_odb10; done</a:t>
            </a:r>
          </a:p>
          <a:p>
            <a:pPr marL="0" indent="0">
              <a:buNone/>
            </a:pPr>
            <a:endParaRPr lang="en-US" sz="800" dirty="0"/>
          </a:p>
        </p:txBody>
      </p:sp>
      <p:cxnSp>
        <p:nvCxnSpPr>
          <p:cNvPr id="5" name="Rechte verbindingslijn 4">
            <a:extLst>
              <a:ext uri="{FF2B5EF4-FFF2-40B4-BE49-F238E27FC236}">
                <a16:creationId xmlns:a16="http://schemas.microsoft.com/office/drawing/2014/main" id="{3BC03B62-630E-179A-08D7-07E989FB79E8}"/>
              </a:ext>
            </a:extLst>
          </p:cNvPr>
          <p:cNvCxnSpPr>
            <a:cxnSpLocks/>
          </p:cNvCxnSpPr>
          <p:nvPr/>
        </p:nvCxnSpPr>
        <p:spPr>
          <a:xfrm>
            <a:off x="3093624" y="2775785"/>
            <a:ext cx="4831176" cy="0"/>
          </a:xfrm>
          <a:prstGeom prst="line">
            <a:avLst/>
          </a:prstGeom>
          <a:ln w="19050">
            <a:solidFill>
              <a:srgbClr val="115E67"/>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2E89F182-E843-8CC0-189F-AEA647DE8D4D}"/>
              </a:ext>
            </a:extLst>
          </p:cNvPr>
          <p:cNvCxnSpPr>
            <a:cxnSpLocks/>
          </p:cNvCxnSpPr>
          <p:nvPr/>
        </p:nvCxnSpPr>
        <p:spPr>
          <a:xfrm>
            <a:off x="3093624" y="3080585"/>
            <a:ext cx="4831176" cy="0"/>
          </a:xfrm>
          <a:prstGeom prst="line">
            <a:avLst/>
          </a:prstGeom>
          <a:ln w="19050">
            <a:solidFill>
              <a:srgbClr val="115E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2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7123043">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44EF4601-F3D6-04D4-B9D5-B4BD68FFEC0A}"/>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E4A3E40E-FA52-2715-54DB-378FE7789DA8}"/>
              </a:ext>
            </a:extLst>
          </p:cNvPr>
          <p:cNvSpPr txBox="1">
            <a:spLocks/>
          </p:cNvSpPr>
          <p:nvPr/>
        </p:nvSpPr>
        <p:spPr>
          <a:xfrm>
            <a:off x="1825382" y="483180"/>
            <a:ext cx="4673389"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Quality assessment of genomes</a:t>
            </a:r>
          </a:p>
        </p:txBody>
      </p:sp>
      <p:pic>
        <p:nvPicPr>
          <p:cNvPr id="6" name="Afbeelding 5">
            <a:extLst>
              <a:ext uri="{FF2B5EF4-FFF2-40B4-BE49-F238E27FC236}">
                <a16:creationId xmlns:a16="http://schemas.microsoft.com/office/drawing/2014/main" id="{F1CC7AB8-437F-F211-D778-B57F84EC3285}"/>
              </a:ext>
            </a:extLst>
          </p:cNvPr>
          <p:cNvPicPr>
            <a:picLocks noChangeAspect="1"/>
          </p:cNvPicPr>
          <p:nvPr/>
        </p:nvPicPr>
        <p:blipFill rotWithShape="1">
          <a:blip r:embed="rId15"/>
          <a:srcRect b="8131"/>
          <a:stretch/>
        </p:blipFill>
        <p:spPr>
          <a:xfrm>
            <a:off x="2647889" y="1355276"/>
            <a:ext cx="8676730" cy="806546"/>
          </a:xfrm>
          <a:prstGeom prst="rect">
            <a:avLst/>
          </a:prstGeom>
        </p:spPr>
      </p:pic>
      <p:pic>
        <p:nvPicPr>
          <p:cNvPr id="7" name="Afbeelding 6">
            <a:extLst>
              <a:ext uri="{FF2B5EF4-FFF2-40B4-BE49-F238E27FC236}">
                <a16:creationId xmlns:a16="http://schemas.microsoft.com/office/drawing/2014/main" id="{63A8B7C9-8241-1970-321C-B5C1E4887DEF}"/>
              </a:ext>
            </a:extLst>
          </p:cNvPr>
          <p:cNvPicPr>
            <a:picLocks noChangeAspect="1"/>
          </p:cNvPicPr>
          <p:nvPr/>
        </p:nvPicPr>
        <p:blipFill>
          <a:blip r:embed="rId16"/>
          <a:stretch>
            <a:fillRect/>
          </a:stretch>
        </p:blipFill>
        <p:spPr>
          <a:xfrm>
            <a:off x="2647889" y="2812802"/>
            <a:ext cx="4404705" cy="2880000"/>
          </a:xfrm>
          <a:prstGeom prst="rect">
            <a:avLst/>
          </a:prstGeom>
          <a:ln>
            <a:noFill/>
          </a:ln>
        </p:spPr>
      </p:pic>
      <p:pic>
        <p:nvPicPr>
          <p:cNvPr id="8" name="Afbeelding 7">
            <a:extLst>
              <a:ext uri="{FF2B5EF4-FFF2-40B4-BE49-F238E27FC236}">
                <a16:creationId xmlns:a16="http://schemas.microsoft.com/office/drawing/2014/main" id="{18BD7F43-4C78-0E48-AE6E-C58FFB9F574C}"/>
              </a:ext>
            </a:extLst>
          </p:cNvPr>
          <p:cNvPicPr>
            <a:picLocks noChangeAspect="1"/>
          </p:cNvPicPr>
          <p:nvPr/>
        </p:nvPicPr>
        <p:blipFill rotWithShape="1">
          <a:blip r:embed="rId17"/>
          <a:srcRect b="10230"/>
          <a:stretch/>
        </p:blipFill>
        <p:spPr>
          <a:xfrm>
            <a:off x="7437582" y="2812802"/>
            <a:ext cx="4496292" cy="2880000"/>
          </a:xfrm>
          <a:prstGeom prst="rect">
            <a:avLst/>
          </a:prstGeom>
        </p:spPr>
      </p:pic>
    </p:spTree>
    <p:extLst>
      <p:ext uri="{BB962C8B-B14F-4D97-AF65-F5344CB8AC3E}">
        <p14:creationId xmlns:p14="http://schemas.microsoft.com/office/powerpoint/2010/main" val="401734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0800000">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EC4DA767-67F5-89DE-9823-4EFCC7888CBE}"/>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3ABAEF61-FA17-C5B5-73A3-93C3B1D27A73}"/>
              </a:ext>
            </a:extLst>
          </p:cNvPr>
          <p:cNvSpPr txBox="1">
            <a:spLocks/>
          </p:cNvSpPr>
          <p:nvPr/>
        </p:nvSpPr>
        <p:spPr>
          <a:xfrm>
            <a:off x="1825382" y="483180"/>
            <a:ext cx="4510103"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Building a phylogenetic tree</a:t>
            </a:r>
          </a:p>
        </p:txBody>
      </p:sp>
      <p:sp>
        <p:nvSpPr>
          <p:cNvPr id="6" name="Content Placeholder 2">
            <a:extLst>
              <a:ext uri="{FF2B5EF4-FFF2-40B4-BE49-F238E27FC236}">
                <a16:creationId xmlns:a16="http://schemas.microsoft.com/office/drawing/2014/main" id="{8BDB2927-31F1-A9FB-2076-09D7C24477EA}"/>
              </a:ext>
            </a:extLst>
          </p:cNvPr>
          <p:cNvSpPr txBox="1">
            <a:spLocks/>
          </p:cNvSpPr>
          <p:nvPr/>
        </p:nvSpPr>
        <p:spPr>
          <a:xfrm>
            <a:off x="2071526" y="1030177"/>
            <a:ext cx="8559222" cy="4201472"/>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a:buClr>
                <a:srgbClr val="DCAF10"/>
              </a:buClr>
            </a:pPr>
            <a:r>
              <a:rPr lang="en-US" sz="2200" b="0" cap="none" dirty="0">
                <a:solidFill>
                  <a:srgbClr val="DCAF10"/>
                </a:solidFill>
              </a:rPr>
              <a:t>TWO PARTS</a:t>
            </a:r>
          </a:p>
          <a:p>
            <a:pPr marL="457200" indent="-457200">
              <a:buClr>
                <a:srgbClr val="DCAF10"/>
              </a:buClr>
              <a:buFont typeface="+mj-lt"/>
              <a:buAutoNum type="arabicPeriod"/>
            </a:pPr>
            <a:r>
              <a:rPr lang="en-US" sz="2200" b="0" cap="none" dirty="0">
                <a:solidFill>
                  <a:srgbClr val="115E67"/>
                </a:solidFill>
              </a:rPr>
              <a:t>Produce core genome </a:t>
            </a:r>
            <a:r>
              <a:rPr lang="en-US" sz="2200" b="0" cap="none" dirty="0">
                <a:solidFill>
                  <a:srgbClr val="115E67"/>
                </a:solidFill>
                <a:sym typeface="Wingdings" panose="05000000000000000000" pitchFamily="2" charset="2"/>
              </a:rPr>
              <a:t> </a:t>
            </a:r>
            <a:r>
              <a:rPr lang="en-US" sz="2200" b="0" strike="sngStrike" cap="none" dirty="0" err="1">
                <a:solidFill>
                  <a:srgbClr val="115E67"/>
                </a:solidFill>
                <a:sym typeface="Wingdings" panose="05000000000000000000" pitchFamily="2" charset="2"/>
              </a:rPr>
              <a:t>Panaroo</a:t>
            </a:r>
            <a:r>
              <a:rPr lang="en-US" sz="2200" b="0" cap="none" dirty="0">
                <a:solidFill>
                  <a:srgbClr val="115E67"/>
                </a:solidFill>
                <a:sym typeface="Wingdings" panose="05000000000000000000" pitchFamily="2" charset="2"/>
              </a:rPr>
              <a:t>, SCARAP</a:t>
            </a:r>
            <a:endParaRPr lang="en-US" sz="2200" b="0" cap="none" dirty="0">
              <a:solidFill>
                <a:srgbClr val="115E67"/>
              </a:solidFill>
            </a:endParaRPr>
          </a:p>
          <a:p>
            <a:pPr marL="457200" indent="-457200">
              <a:buClr>
                <a:srgbClr val="DCAF10"/>
              </a:buClr>
              <a:buFont typeface="+mj-lt"/>
              <a:buAutoNum type="arabicPeriod"/>
            </a:pPr>
            <a:r>
              <a:rPr lang="en-US" sz="2200" b="0" cap="none" dirty="0">
                <a:solidFill>
                  <a:srgbClr val="115E67"/>
                </a:solidFill>
              </a:rPr>
              <a:t>Infer phylogenetic tree </a:t>
            </a:r>
            <a:r>
              <a:rPr lang="en-US" sz="2200" b="0" cap="none" dirty="0">
                <a:solidFill>
                  <a:srgbClr val="115E67"/>
                </a:solidFill>
                <a:sym typeface="Wingdings" panose="05000000000000000000" pitchFamily="2" charset="2"/>
              </a:rPr>
              <a:t> </a:t>
            </a:r>
            <a:r>
              <a:rPr lang="en-US" sz="2200" b="0" cap="none" dirty="0" err="1">
                <a:solidFill>
                  <a:srgbClr val="115E67"/>
                </a:solidFill>
                <a:sym typeface="Wingdings" panose="05000000000000000000" pitchFamily="2" charset="2"/>
              </a:rPr>
              <a:t>RAxML</a:t>
            </a:r>
            <a:r>
              <a:rPr lang="en-US" sz="2200" b="0" cap="none" dirty="0">
                <a:solidFill>
                  <a:srgbClr val="115E67"/>
                </a:solidFill>
                <a:sym typeface="Wingdings" panose="05000000000000000000" pitchFamily="2" charset="2"/>
              </a:rPr>
              <a:t>-ng</a:t>
            </a:r>
          </a:p>
          <a:p>
            <a:pPr marL="457200" indent="-457200">
              <a:buClr>
                <a:srgbClr val="DCAF10"/>
              </a:buClr>
              <a:buFont typeface="+mj-lt"/>
              <a:buAutoNum type="arabicPeriod"/>
            </a:pPr>
            <a:endParaRPr lang="en-US" sz="2200" b="0" cap="none" dirty="0">
              <a:solidFill>
                <a:srgbClr val="115E67"/>
              </a:solidFill>
              <a:sym typeface="Wingdings" panose="05000000000000000000" pitchFamily="2" charset="2"/>
            </a:endParaRPr>
          </a:p>
          <a:p>
            <a:pPr marL="342900"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Problems </a:t>
            </a:r>
            <a:r>
              <a:rPr lang="en-US" sz="2200" b="0" cap="none" dirty="0" err="1">
                <a:solidFill>
                  <a:srgbClr val="115E67"/>
                </a:solidFill>
                <a:sym typeface="Wingdings" panose="05000000000000000000" pitchFamily="2" charset="2"/>
              </a:rPr>
              <a:t>Panaroo</a:t>
            </a:r>
            <a:r>
              <a:rPr lang="en-US" sz="2200" b="0" cap="none" dirty="0">
                <a:solidFill>
                  <a:srgbClr val="115E67"/>
                </a:solidFill>
                <a:sym typeface="Wingdings" panose="05000000000000000000" pitchFamily="2" charset="2"/>
              </a:rPr>
              <a:t>:</a:t>
            </a:r>
          </a:p>
          <a:p>
            <a:pPr marL="952485" lvl="1" indent="-342900">
              <a:buClr>
                <a:srgbClr val="DCAF10"/>
              </a:buClr>
              <a:buFont typeface="Wingdings" panose="05000000000000000000" pitchFamily="2" charset="2"/>
              <a:buChar char="§"/>
            </a:pPr>
            <a:r>
              <a:rPr lang="en-US" sz="2200" dirty="0">
                <a:solidFill>
                  <a:srgbClr val="115E67"/>
                </a:solidFill>
                <a:sym typeface="Wingdings" panose="05000000000000000000" pitchFamily="2" charset="2"/>
              </a:rPr>
              <a:t>Faulty input format</a:t>
            </a:r>
          </a:p>
          <a:p>
            <a:pPr marL="952485" lvl="1" indent="-342900">
              <a:buClr>
                <a:srgbClr val="DCAF10"/>
              </a:buClr>
              <a:buFont typeface="Wingdings" panose="05000000000000000000" pitchFamily="2" charset="2"/>
              <a:buChar char="§"/>
            </a:pPr>
            <a:r>
              <a:rPr lang="en-US" sz="2200" b="0" cap="none" dirty="0">
                <a:solidFill>
                  <a:srgbClr val="115E67"/>
                </a:solidFill>
                <a:sym typeface="Wingdings" panose="05000000000000000000" pitchFamily="2" charset="2"/>
              </a:rPr>
              <a:t>Small core genome</a:t>
            </a:r>
          </a:p>
          <a:p>
            <a:pPr marL="457200" indent="-457200">
              <a:buClr>
                <a:srgbClr val="DCAF10"/>
              </a:buClr>
              <a:buFont typeface="+mj-lt"/>
              <a:buAutoNum type="arabicPeriod"/>
            </a:pPr>
            <a:endParaRPr lang="en-US" b="0" cap="none" dirty="0">
              <a:solidFill>
                <a:srgbClr val="115E67"/>
              </a:solidFill>
            </a:endParaRPr>
          </a:p>
        </p:txBody>
      </p:sp>
    </p:spTree>
    <p:extLst>
      <p:ext uri="{BB962C8B-B14F-4D97-AF65-F5344CB8AC3E}">
        <p14:creationId xmlns:p14="http://schemas.microsoft.com/office/powerpoint/2010/main" val="351374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ep 47">
            <a:extLst>
              <a:ext uri="{FF2B5EF4-FFF2-40B4-BE49-F238E27FC236}">
                <a16:creationId xmlns:a16="http://schemas.microsoft.com/office/drawing/2014/main" id="{2D070A29-0DB1-9C72-B902-262F4A9194EB}"/>
              </a:ext>
            </a:extLst>
          </p:cNvPr>
          <p:cNvGrpSpPr/>
          <p:nvPr/>
        </p:nvGrpSpPr>
        <p:grpSpPr>
          <a:xfrm rot="10800000">
            <a:off x="-1584031" y="1733489"/>
            <a:ext cx="3729154" cy="3391021"/>
            <a:chOff x="2530770" y="1055193"/>
            <a:chExt cx="3729154" cy="3391021"/>
          </a:xfrm>
        </p:grpSpPr>
        <p:grpSp>
          <p:nvGrpSpPr>
            <p:cNvPr id="34" name="Groep 33">
              <a:extLst>
                <a:ext uri="{FF2B5EF4-FFF2-40B4-BE49-F238E27FC236}">
                  <a16:creationId xmlns:a16="http://schemas.microsoft.com/office/drawing/2014/main" id="{74DC87C7-4F77-EEFC-CC0D-FB88C76D0CF0}"/>
                </a:ext>
              </a:extLst>
            </p:cNvPr>
            <p:cNvGrpSpPr/>
            <p:nvPr/>
          </p:nvGrpSpPr>
          <p:grpSpPr>
            <a:xfrm>
              <a:off x="2530770" y="1055193"/>
              <a:ext cx="3729154" cy="3391021"/>
              <a:chOff x="4089253" y="1451427"/>
              <a:chExt cx="3729154" cy="3391021"/>
            </a:xfrm>
            <a:solidFill>
              <a:srgbClr val="115E67"/>
            </a:solidFill>
          </p:grpSpPr>
          <p:sp>
            <p:nvSpPr>
              <p:cNvPr id="25" name="Vrije vorm: vorm 24">
                <a:extLst>
                  <a:ext uri="{FF2B5EF4-FFF2-40B4-BE49-F238E27FC236}">
                    <a16:creationId xmlns:a16="http://schemas.microsoft.com/office/drawing/2014/main" id="{E01118C7-A847-466E-9338-45026DBF122B}"/>
                  </a:ext>
                </a:extLst>
              </p:cNvPr>
              <p:cNvSpPr/>
              <p:nvPr/>
            </p:nvSpPr>
            <p:spPr>
              <a:xfrm rot="3480329">
                <a:off x="5584848" y="1339465"/>
                <a:ext cx="1380743" cy="1604667"/>
              </a:xfrm>
              <a:custGeom>
                <a:avLst/>
                <a:gdLst>
                  <a:gd name="connsiteX0" fmla="*/ 0 w 1380743"/>
                  <a:gd name="connsiteY0" fmla="*/ 742067 h 1604667"/>
                  <a:gd name="connsiteX1" fmla="*/ 81763 w 1380743"/>
                  <a:gd name="connsiteY1" fmla="*/ 624798 h 1604667"/>
                  <a:gd name="connsiteX2" fmla="*/ 1304405 w 1380743"/>
                  <a:gd name="connsiteY2" fmla="*/ 0 h 1604667"/>
                  <a:gd name="connsiteX3" fmla="*/ 1380743 w 1380743"/>
                  <a:gd name="connsiteY3" fmla="*/ 952 h 1604667"/>
                  <a:gd name="connsiteX4" fmla="*/ 1380743 w 1380743"/>
                  <a:gd name="connsiteY4" fmla="*/ 1604667 h 1604667"/>
                  <a:gd name="connsiteX5" fmla="*/ 0 w 1380743"/>
                  <a:gd name="connsiteY5" fmla="*/ 742067 h 160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0743" h="1604667">
                    <a:moveTo>
                      <a:pt x="0" y="742067"/>
                    </a:moveTo>
                    <a:lnTo>
                      <a:pt x="81763" y="624798"/>
                    </a:lnTo>
                    <a:cubicBezTo>
                      <a:pt x="383671" y="235487"/>
                      <a:pt x="836661" y="16725"/>
                      <a:pt x="1304405" y="0"/>
                    </a:cubicBezTo>
                    <a:lnTo>
                      <a:pt x="1380743" y="952"/>
                    </a:lnTo>
                    <a:lnTo>
                      <a:pt x="1380743" y="1604667"/>
                    </a:lnTo>
                    <a:lnTo>
                      <a:pt x="0" y="742067"/>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Vrije vorm: vorm 23">
                <a:extLst>
                  <a:ext uri="{FF2B5EF4-FFF2-40B4-BE49-F238E27FC236}">
                    <a16:creationId xmlns:a16="http://schemas.microsoft.com/office/drawing/2014/main" id="{5CAF3AA9-373B-92F4-F9B8-424C45EF2B8D}"/>
                  </a:ext>
                </a:extLst>
              </p:cNvPr>
              <p:cNvSpPr/>
              <p:nvPr/>
            </p:nvSpPr>
            <p:spPr>
              <a:xfrm rot="3480329">
                <a:off x="4705310" y="1613910"/>
                <a:ext cx="1606210" cy="1668036"/>
              </a:xfrm>
              <a:custGeom>
                <a:avLst/>
                <a:gdLst>
                  <a:gd name="connsiteX0" fmla="*/ 235163 w 1606210"/>
                  <a:gd name="connsiteY0" fmla="*/ 0 h 1668036"/>
                  <a:gd name="connsiteX1" fmla="*/ 1606210 w 1606210"/>
                  <a:gd name="connsiteY1" fmla="*/ 856543 h 1668036"/>
                  <a:gd name="connsiteX2" fmla="*/ 230003 w 1606210"/>
                  <a:gd name="connsiteY2" fmla="*/ 1668036 h 1668036"/>
                  <a:gd name="connsiteX3" fmla="*/ 210583 w 1606210"/>
                  <a:gd name="connsiteY3" fmla="*/ 1637300 h 1668036"/>
                  <a:gd name="connsiteX4" fmla="*/ 165629 w 1606210"/>
                  <a:gd name="connsiteY4" fmla="*/ 124908 h 1668036"/>
                  <a:gd name="connsiteX5" fmla="*/ 235163 w 1606210"/>
                  <a:gd name="connsiteY5" fmla="*/ 0 h 166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6210" h="1668036">
                    <a:moveTo>
                      <a:pt x="235163" y="0"/>
                    </a:moveTo>
                    <a:lnTo>
                      <a:pt x="1606210" y="856543"/>
                    </a:lnTo>
                    <a:lnTo>
                      <a:pt x="230003" y="1668036"/>
                    </a:lnTo>
                    <a:lnTo>
                      <a:pt x="210583" y="1637300"/>
                    </a:lnTo>
                    <a:cubicBezTo>
                      <a:pt x="-46630" y="1182550"/>
                      <a:pt x="-76013" y="616083"/>
                      <a:pt x="165629" y="124908"/>
                    </a:cubicBezTo>
                    <a:lnTo>
                      <a:pt x="235163"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Vrije vorm: vorm 20">
                <a:extLst>
                  <a:ext uri="{FF2B5EF4-FFF2-40B4-BE49-F238E27FC236}">
                    <a16:creationId xmlns:a16="http://schemas.microsoft.com/office/drawing/2014/main" id="{02E8590C-C7A1-FE86-A3F9-B95B7CBF1C69}"/>
                  </a:ext>
                </a:extLst>
              </p:cNvPr>
              <p:cNvSpPr/>
              <p:nvPr/>
            </p:nvSpPr>
            <p:spPr>
              <a:xfrm rot="3480329">
                <a:off x="6357087" y="2533825"/>
                <a:ext cx="1333737" cy="1588902"/>
              </a:xfrm>
              <a:custGeom>
                <a:avLst/>
                <a:gdLst>
                  <a:gd name="connsiteX0" fmla="*/ 0 w 1333737"/>
                  <a:gd name="connsiteY0" fmla="*/ 0 h 1588902"/>
                  <a:gd name="connsiteX1" fmla="*/ 34217 w 1333737"/>
                  <a:gd name="connsiteY1" fmla="*/ 428 h 1588902"/>
                  <a:gd name="connsiteX2" fmla="*/ 792705 w 1333737"/>
                  <a:gd name="connsiteY2" fmla="*/ 243738 h 1588902"/>
                  <a:gd name="connsiteX3" fmla="*/ 1260044 w 1333737"/>
                  <a:gd name="connsiteY3" fmla="*/ 685811 h 1588902"/>
                  <a:gd name="connsiteX4" fmla="*/ 1333737 w 1333737"/>
                  <a:gd name="connsiteY4" fmla="*/ 802453 h 1588902"/>
                  <a:gd name="connsiteX5" fmla="*/ 0 w 1333737"/>
                  <a:gd name="connsiteY5" fmla="*/ 1588902 h 1588902"/>
                  <a:gd name="connsiteX6" fmla="*/ 0 w 1333737"/>
                  <a:gd name="connsiteY6" fmla="*/ 0 h 158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737" h="1588902">
                    <a:moveTo>
                      <a:pt x="0" y="0"/>
                    </a:moveTo>
                    <a:lnTo>
                      <a:pt x="34217" y="428"/>
                    </a:lnTo>
                    <a:cubicBezTo>
                      <a:pt x="294960" y="16295"/>
                      <a:pt x="555582" y="95598"/>
                      <a:pt x="792705" y="243738"/>
                    </a:cubicBezTo>
                    <a:cubicBezTo>
                      <a:pt x="982404" y="362249"/>
                      <a:pt x="1139105" y="513597"/>
                      <a:pt x="1260044" y="685811"/>
                    </a:cubicBezTo>
                    <a:lnTo>
                      <a:pt x="1333737" y="802453"/>
                    </a:lnTo>
                    <a:lnTo>
                      <a:pt x="0" y="1588902"/>
                    </a:lnTo>
                    <a:lnTo>
                      <a:pt x="0" y="0"/>
                    </a:lnTo>
                    <a:close/>
                  </a:path>
                </a:pathLst>
              </a:custGeom>
              <a:solidFill>
                <a:srgbClr val="115E67"/>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Vrije vorm: vorm 19">
                <a:extLst>
                  <a:ext uri="{FF2B5EF4-FFF2-40B4-BE49-F238E27FC236}">
                    <a16:creationId xmlns:a16="http://schemas.microsoft.com/office/drawing/2014/main" id="{5B4D053E-6DE8-BA51-2A9B-B410AAE163D3}"/>
                  </a:ext>
                </a:extLst>
              </p:cNvPr>
              <p:cNvSpPr/>
              <p:nvPr/>
            </p:nvSpPr>
            <p:spPr>
              <a:xfrm rot="3480329">
                <a:off x="4180128" y="2231186"/>
                <a:ext cx="1385696" cy="1567446"/>
              </a:xfrm>
              <a:custGeom>
                <a:avLst/>
                <a:gdLst>
                  <a:gd name="connsiteX0" fmla="*/ 0 w 1385696"/>
                  <a:gd name="connsiteY0" fmla="*/ 817088 h 1567446"/>
                  <a:gd name="connsiteX1" fmla="*/ 1385696 w 1385696"/>
                  <a:gd name="connsiteY1" fmla="*/ 0 h 1567446"/>
                  <a:gd name="connsiteX2" fmla="*/ 1385696 w 1385696"/>
                  <a:gd name="connsiteY2" fmla="*/ 1567446 h 1567446"/>
                  <a:gd name="connsiteX3" fmla="*/ 1265933 w 1385696"/>
                  <a:gd name="connsiteY3" fmla="*/ 1565951 h 1567446"/>
                  <a:gd name="connsiteX4" fmla="*/ 507445 w 1385696"/>
                  <a:gd name="connsiteY4" fmla="*/ 1322641 h 1567446"/>
                  <a:gd name="connsiteX5" fmla="*/ 40106 w 1385696"/>
                  <a:gd name="connsiteY5" fmla="*/ 880567 h 1567446"/>
                  <a:gd name="connsiteX6" fmla="*/ 0 w 1385696"/>
                  <a:gd name="connsiteY6" fmla="*/ 817088 h 156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5696" h="1567446">
                    <a:moveTo>
                      <a:pt x="0" y="817088"/>
                    </a:moveTo>
                    <a:lnTo>
                      <a:pt x="1385696" y="0"/>
                    </a:lnTo>
                    <a:lnTo>
                      <a:pt x="1385696" y="1567446"/>
                    </a:lnTo>
                    <a:lnTo>
                      <a:pt x="1265933" y="1565951"/>
                    </a:lnTo>
                    <a:cubicBezTo>
                      <a:pt x="1005190" y="1550084"/>
                      <a:pt x="744568" y="1470780"/>
                      <a:pt x="507445" y="1322641"/>
                    </a:cubicBezTo>
                    <a:cubicBezTo>
                      <a:pt x="317746" y="1204129"/>
                      <a:pt x="161044" y="1052782"/>
                      <a:pt x="40106" y="880567"/>
                    </a:cubicBezTo>
                    <a:lnTo>
                      <a:pt x="0" y="817088"/>
                    </a:lnTo>
                    <a:close/>
                  </a:path>
                </a:pathLst>
              </a:custGeom>
              <a:solidFill>
                <a:srgbClr val="CAFAE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Vrije vorm: vorm 12">
                <a:extLst>
                  <a:ext uri="{FF2B5EF4-FFF2-40B4-BE49-F238E27FC236}">
                    <a16:creationId xmlns:a16="http://schemas.microsoft.com/office/drawing/2014/main" id="{1A3D5F84-CBC8-594D-4697-C51650BA8BDB}"/>
                  </a:ext>
                </a:extLst>
              </p:cNvPr>
              <p:cNvSpPr/>
              <p:nvPr/>
            </p:nvSpPr>
            <p:spPr>
              <a:xfrm rot="3480329">
                <a:off x="5586716" y="3071615"/>
                <a:ext cx="1546127" cy="1613567"/>
              </a:xfrm>
              <a:custGeom>
                <a:avLst/>
                <a:gdLst>
                  <a:gd name="connsiteX0" fmla="*/ 0 w 1546127"/>
                  <a:gd name="connsiteY0" fmla="*/ 794561 h 1613567"/>
                  <a:gd name="connsiteX1" fmla="*/ 1347493 w 1546127"/>
                  <a:gd name="connsiteY1" fmla="*/ 0 h 1613567"/>
                  <a:gd name="connsiteX2" fmla="*/ 1405829 w 1546127"/>
                  <a:gd name="connsiteY2" fmla="*/ 115857 h 1613567"/>
                  <a:gd name="connsiteX3" fmla="*/ 1380497 w 1546127"/>
                  <a:gd name="connsiteY3" fmla="*/ 1488658 h 1613567"/>
                  <a:gd name="connsiteX4" fmla="*/ 1310963 w 1546127"/>
                  <a:gd name="connsiteY4" fmla="*/ 1613567 h 1613567"/>
                  <a:gd name="connsiteX5" fmla="*/ 0 w 1546127"/>
                  <a:gd name="connsiteY5" fmla="*/ 794561 h 161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127" h="1613567">
                    <a:moveTo>
                      <a:pt x="0" y="794561"/>
                    </a:moveTo>
                    <a:lnTo>
                      <a:pt x="1347493" y="0"/>
                    </a:lnTo>
                    <a:lnTo>
                      <a:pt x="1405829" y="115857"/>
                    </a:lnTo>
                    <a:cubicBezTo>
                      <a:pt x="1595923" y="543557"/>
                      <a:pt x="1597975" y="1046601"/>
                      <a:pt x="1380497" y="1488658"/>
                    </a:cubicBezTo>
                    <a:lnTo>
                      <a:pt x="1310963" y="1613567"/>
                    </a:lnTo>
                    <a:lnTo>
                      <a:pt x="0" y="79456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Vrije vorm: vorm 11">
                <a:extLst>
                  <a:ext uri="{FF2B5EF4-FFF2-40B4-BE49-F238E27FC236}">
                    <a16:creationId xmlns:a16="http://schemas.microsoft.com/office/drawing/2014/main" id="{EB031575-CEB2-18A7-6BD0-6824B3C29C09}"/>
                  </a:ext>
                </a:extLst>
              </p:cNvPr>
              <p:cNvSpPr/>
              <p:nvPr/>
            </p:nvSpPr>
            <p:spPr>
              <a:xfrm rot="3480329">
                <a:off x="4952883" y="3419624"/>
                <a:ext cx="1295196" cy="1550451"/>
              </a:xfrm>
              <a:custGeom>
                <a:avLst/>
                <a:gdLst>
                  <a:gd name="connsiteX0" fmla="*/ 0 w 1295196"/>
                  <a:gd name="connsiteY0" fmla="*/ 0 h 1550451"/>
                  <a:gd name="connsiteX1" fmla="*/ 1295196 w 1295196"/>
                  <a:gd name="connsiteY1" fmla="*/ 809156 h 1550451"/>
                  <a:gd name="connsiteX2" fmla="*/ 1213434 w 1295196"/>
                  <a:gd name="connsiteY2" fmla="*/ 926425 h 1550451"/>
                  <a:gd name="connsiteX3" fmla="*/ 145972 w 1295196"/>
                  <a:gd name="connsiteY3" fmla="*/ 1538209 h 1550451"/>
                  <a:gd name="connsiteX4" fmla="*/ 0 w 1295196"/>
                  <a:gd name="connsiteY4" fmla="*/ 1550451 h 1550451"/>
                  <a:gd name="connsiteX5" fmla="*/ 0 w 1295196"/>
                  <a:gd name="connsiteY5" fmla="*/ 0 h 155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196" h="1550451">
                    <a:moveTo>
                      <a:pt x="0" y="0"/>
                    </a:moveTo>
                    <a:lnTo>
                      <a:pt x="1295196" y="809156"/>
                    </a:lnTo>
                    <a:lnTo>
                      <a:pt x="1213434" y="926425"/>
                    </a:lnTo>
                    <a:cubicBezTo>
                      <a:pt x="945071" y="1272478"/>
                      <a:pt x="557335" y="1483779"/>
                      <a:pt x="145972" y="1538209"/>
                    </a:cubicBezTo>
                    <a:lnTo>
                      <a:pt x="0" y="1550451"/>
                    </a:lnTo>
                    <a:lnTo>
                      <a:pt x="0" y="0"/>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Stroomdiagram: Verbindingslijn 34">
              <a:extLst>
                <a:ext uri="{FF2B5EF4-FFF2-40B4-BE49-F238E27FC236}">
                  <a16:creationId xmlns:a16="http://schemas.microsoft.com/office/drawing/2014/main" id="{1B2BE719-9F55-6ECA-23D4-A14AE2A63885}"/>
                </a:ext>
              </a:extLst>
            </p:cNvPr>
            <p:cNvSpPr/>
            <p:nvPr/>
          </p:nvSpPr>
          <p:spPr>
            <a:xfrm>
              <a:off x="3468843" y="1846571"/>
              <a:ext cx="1800000" cy="1800000"/>
            </a:xfrm>
            <a:prstGeom prst="flowChartConnector">
              <a:avLst/>
            </a:prstGeom>
            <a:solidFill>
              <a:srgbClr val="DCAF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Klembord met effen opvulling">
              <a:extLst>
                <a:ext uri="{FF2B5EF4-FFF2-40B4-BE49-F238E27FC236}">
                  <a16:creationId xmlns:a16="http://schemas.microsoft.com/office/drawing/2014/main" id="{1AC77BBF-D29D-7B8D-E5B7-CEB279A6B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459" y="2399065"/>
              <a:ext cx="649725" cy="649725"/>
            </a:xfrm>
            <a:prstGeom prst="rect">
              <a:avLst/>
            </a:prstGeom>
          </p:spPr>
        </p:pic>
        <p:pic>
          <p:nvPicPr>
            <p:cNvPr id="39" name="Graphic 38" descr="Badge: 1 met effen opvulling">
              <a:extLst>
                <a:ext uri="{FF2B5EF4-FFF2-40B4-BE49-F238E27FC236}">
                  <a16:creationId xmlns:a16="http://schemas.microsoft.com/office/drawing/2014/main" id="{42A78C18-C091-60C9-C91E-685FFC71F5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073985">
              <a:off x="4746647" y="1372739"/>
              <a:ext cx="583200" cy="583200"/>
            </a:xfrm>
            <a:prstGeom prst="rect">
              <a:avLst/>
            </a:prstGeom>
          </p:spPr>
        </p:pic>
        <p:pic>
          <p:nvPicPr>
            <p:cNvPr id="41" name="Graphic 40" descr="Badge met effen opvulling">
              <a:extLst>
                <a:ext uri="{FF2B5EF4-FFF2-40B4-BE49-F238E27FC236}">
                  <a16:creationId xmlns:a16="http://schemas.microsoft.com/office/drawing/2014/main" id="{9166DFE9-7251-6206-35FB-F9C28BC4BA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4372639">
              <a:off x="3378893" y="1405890"/>
              <a:ext cx="583200" cy="583200"/>
            </a:xfrm>
            <a:prstGeom prst="rect">
              <a:avLst/>
            </a:prstGeom>
          </p:spPr>
        </p:pic>
        <p:pic>
          <p:nvPicPr>
            <p:cNvPr id="43" name="Graphic 42" descr="Badge 3 met effen opvulling">
              <a:extLst>
                <a:ext uri="{FF2B5EF4-FFF2-40B4-BE49-F238E27FC236}">
                  <a16:creationId xmlns:a16="http://schemas.microsoft.com/office/drawing/2014/main" id="{1B7C9A4D-12C1-F18E-C0C1-6E74E948A5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0800000">
              <a:off x="2850010" y="2481263"/>
              <a:ext cx="583200" cy="583200"/>
            </a:xfrm>
            <a:prstGeom prst="rect">
              <a:avLst/>
            </a:prstGeom>
          </p:spPr>
        </p:pic>
        <p:pic>
          <p:nvPicPr>
            <p:cNvPr id="45" name="Graphic 44" descr="Badge 4 met effen opvulling">
              <a:extLst>
                <a:ext uri="{FF2B5EF4-FFF2-40B4-BE49-F238E27FC236}">
                  <a16:creationId xmlns:a16="http://schemas.microsoft.com/office/drawing/2014/main" id="{797CC8BF-2669-CF67-8DE9-C5CE6A7B14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6960019">
              <a:off x="3468843" y="3505684"/>
              <a:ext cx="583200" cy="583200"/>
            </a:xfrm>
            <a:prstGeom prst="rect">
              <a:avLst/>
            </a:prstGeom>
          </p:spPr>
        </p:pic>
        <p:pic>
          <p:nvPicPr>
            <p:cNvPr id="47" name="Graphic 46" descr="Badge 5 met effen opvulling">
              <a:extLst>
                <a:ext uri="{FF2B5EF4-FFF2-40B4-BE49-F238E27FC236}">
                  <a16:creationId xmlns:a16="http://schemas.microsoft.com/office/drawing/2014/main" id="{4DAA2464-FD43-172A-5712-D4A4D74F941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3382993">
              <a:off x="4746647" y="3502314"/>
              <a:ext cx="583200" cy="583200"/>
            </a:xfrm>
            <a:prstGeom prst="rect">
              <a:avLst/>
            </a:prstGeom>
          </p:spPr>
        </p:pic>
      </p:grpSp>
      <p:sp>
        <p:nvSpPr>
          <p:cNvPr id="2" name="Tijdelijke aanduiding voor voettekst 3">
            <a:extLst>
              <a:ext uri="{FF2B5EF4-FFF2-40B4-BE49-F238E27FC236}">
                <a16:creationId xmlns:a16="http://schemas.microsoft.com/office/drawing/2014/main" id="{EC4DA767-67F5-89DE-9823-4EFCC7888CBE}"/>
              </a:ext>
            </a:extLst>
          </p:cNvPr>
          <p:cNvSpPr>
            <a:spLocks noGrp="1"/>
          </p:cNvSpPr>
          <p:nvPr>
            <p:ph type="ftr" sz="quarter" idx="11"/>
          </p:nvPr>
        </p:nvSpPr>
        <p:spPr>
          <a:xfrm>
            <a:off x="7727891" y="6282000"/>
            <a:ext cx="4464109" cy="576000"/>
          </a:xfrm>
        </p:spPr>
        <p:txBody>
          <a:bodyPr/>
          <a:lstStyle>
            <a:defPPr>
              <a:defRPr lang="en-US"/>
            </a:defPPr>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r>
              <a:rPr lang="en-GB" sz="2000" dirty="0">
                <a:solidFill>
                  <a:schemeClr val="bg1"/>
                </a:solidFill>
              </a:rPr>
              <a:t>Department of Biomedical sciences</a:t>
            </a:r>
            <a:endParaRPr lang="en-GB" sz="2000" noProof="0" dirty="0">
              <a:solidFill>
                <a:schemeClr val="bg1"/>
              </a:solidFill>
            </a:endParaRPr>
          </a:p>
        </p:txBody>
      </p:sp>
      <p:sp>
        <p:nvSpPr>
          <p:cNvPr id="3" name="Content Placeholder 2">
            <a:extLst>
              <a:ext uri="{FF2B5EF4-FFF2-40B4-BE49-F238E27FC236}">
                <a16:creationId xmlns:a16="http://schemas.microsoft.com/office/drawing/2014/main" id="{3ABAEF61-FA17-C5B5-73A3-93C3B1D27A73}"/>
              </a:ext>
            </a:extLst>
          </p:cNvPr>
          <p:cNvSpPr txBox="1">
            <a:spLocks/>
          </p:cNvSpPr>
          <p:nvPr/>
        </p:nvSpPr>
        <p:spPr>
          <a:xfrm>
            <a:off x="1825382" y="483180"/>
            <a:ext cx="4510103" cy="487378"/>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r>
              <a:rPr lang="en-US" cap="none" dirty="0"/>
              <a:t>Building a phylogenetic tree</a:t>
            </a:r>
          </a:p>
        </p:txBody>
      </p:sp>
      <p:sp>
        <p:nvSpPr>
          <p:cNvPr id="6" name="Content Placeholder 2">
            <a:extLst>
              <a:ext uri="{FF2B5EF4-FFF2-40B4-BE49-F238E27FC236}">
                <a16:creationId xmlns:a16="http://schemas.microsoft.com/office/drawing/2014/main" id="{48EEBDB4-8C2A-6661-CC36-0CF24DCF50BB}"/>
              </a:ext>
            </a:extLst>
          </p:cNvPr>
          <p:cNvSpPr txBox="1">
            <a:spLocks/>
          </p:cNvSpPr>
          <p:nvPr/>
        </p:nvSpPr>
        <p:spPr>
          <a:xfrm>
            <a:off x="2071526" y="1030177"/>
            <a:ext cx="8559222" cy="4201472"/>
          </a:xfrm>
          <a:prstGeom prst="rect">
            <a:avLst/>
          </a:prstGeom>
        </p:spPr>
        <p:txBody>
          <a:bodyPr vert="horz" lIns="0" tIns="0" rIns="0" bIns="0" rtlCol="0">
            <a:normAutofit/>
          </a:bodyPr>
          <a:lstStyle>
            <a:defPPr>
              <a:defRPr lang="en-US"/>
            </a:defPPr>
            <a:lvl1pPr marL="0" indent="0" algn="l" defTabSz="1219170" rtl="0" eaLnBrk="1" latinLnBrk="0" hangingPunct="1">
              <a:spcBef>
                <a:spcPts val="0"/>
              </a:spcBef>
              <a:buClr>
                <a:schemeClr val="accent6"/>
              </a:buClr>
              <a:buSzPct val="100000"/>
              <a:buFontTx/>
              <a:buNone/>
              <a:defRPr sz="2400" b="1" i="0" kern="1200" cap="all" baseline="0">
                <a:solidFill>
                  <a:schemeClr val="tx1"/>
                </a:solidFill>
                <a:latin typeface="+mn-lt"/>
                <a:ea typeface="+mn-ea"/>
                <a:cs typeface="+mn-cs"/>
              </a:defRPr>
            </a:lvl1pPr>
            <a:lvl2pPr marL="609585" indent="0" algn="l" defTabSz="1219170" rtl="0" eaLnBrk="1" latinLnBrk="0" hangingPunct="1">
              <a:spcBef>
                <a:spcPts val="500"/>
              </a:spcBef>
              <a:buFontTx/>
              <a:buNone/>
              <a:defRPr sz="2400" kern="1200" baseline="0">
                <a:solidFill>
                  <a:schemeClr val="tx1"/>
                </a:solidFill>
                <a:latin typeface="+mn-lt"/>
                <a:ea typeface="+mn-ea"/>
                <a:cs typeface="+mn-cs"/>
              </a:defRPr>
            </a:lvl2pPr>
            <a:lvl3pPr marL="1219170" indent="0" algn="l" defTabSz="1219170" rtl="0" eaLnBrk="1" latinLnBrk="0" hangingPunct="1">
              <a:spcBef>
                <a:spcPts val="400"/>
              </a:spcBef>
              <a:buFontTx/>
              <a:buNone/>
              <a:defRPr sz="2400" kern="1200" baseline="0">
                <a:solidFill>
                  <a:schemeClr val="tx1"/>
                </a:solidFill>
                <a:latin typeface="+mn-lt"/>
                <a:ea typeface="+mn-ea"/>
                <a:cs typeface="+mn-cs"/>
              </a:defRPr>
            </a:lvl3pPr>
            <a:lvl4pPr marL="1828754" indent="0" algn="l" defTabSz="1219170" rtl="0" eaLnBrk="1" latinLnBrk="0" hangingPunct="1">
              <a:spcBef>
                <a:spcPts val="400"/>
              </a:spcBef>
              <a:buFontTx/>
              <a:buNone/>
              <a:defRPr sz="2400" kern="1200" baseline="0">
                <a:solidFill>
                  <a:schemeClr val="tx1"/>
                </a:solidFill>
                <a:latin typeface="+mn-lt"/>
                <a:ea typeface="+mn-ea"/>
                <a:cs typeface="+mn-cs"/>
              </a:defRPr>
            </a:lvl4pPr>
            <a:lvl5pPr marL="2438339" indent="0" algn="l" defTabSz="1219170" rtl="0" eaLnBrk="1" latinLnBrk="0" hangingPunct="1">
              <a:spcBef>
                <a:spcPts val="350"/>
              </a:spcBef>
              <a:buFontTx/>
              <a:buNone/>
              <a:defRPr sz="2400" kern="1200" baseline="0">
                <a:solidFill>
                  <a:schemeClr val="tx1"/>
                </a:solidFill>
                <a:latin typeface="+mn-lt"/>
                <a:ea typeface="+mn-ea"/>
                <a:cs typeface="+mn-cs"/>
              </a:defRPr>
            </a:lvl5pPr>
            <a:lvl6pPr marL="3047924"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6pPr>
            <a:lvl7pPr marL="3657509"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7pPr>
            <a:lvl8pPr marL="4267093"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8pPr>
            <a:lvl9pPr marL="4876678" indent="0" algn="l" defTabSz="1219170" rtl="0" eaLnBrk="1" latinLnBrk="0" hangingPunct="1">
              <a:spcBef>
                <a:spcPct val="20000"/>
              </a:spcBef>
              <a:buFont typeface="Arial" pitchFamily="34" charset="0"/>
              <a:buNone/>
              <a:defRPr sz="2400" kern="1200">
                <a:solidFill>
                  <a:schemeClr val="tx1"/>
                </a:solidFill>
                <a:latin typeface="+mn-lt"/>
                <a:ea typeface="+mn-ea"/>
                <a:cs typeface="+mn-cs"/>
              </a:defRPr>
            </a:lvl9pPr>
          </a:lstStyle>
          <a:p>
            <a:pPr marL="457200" indent="-457200">
              <a:buClr>
                <a:srgbClr val="DCAF10"/>
              </a:buClr>
              <a:buFont typeface="+mj-lt"/>
              <a:buAutoNum type="arabicPeriod"/>
            </a:pPr>
            <a:r>
              <a:rPr lang="en-US" sz="2200" b="0" cap="none" dirty="0">
                <a:solidFill>
                  <a:schemeClr val="accent6">
                    <a:lumMod val="50000"/>
                  </a:schemeClr>
                </a:solidFill>
              </a:rPr>
              <a:t>Produce core genome</a:t>
            </a:r>
          </a:p>
          <a:p>
            <a:pPr marL="1066785" lvl="1" indent="-457200">
              <a:buClr>
                <a:srgbClr val="DCAF10"/>
              </a:buClr>
              <a:buFont typeface="Wingdings" panose="05000000000000000000" pitchFamily="2" charset="2"/>
              <a:buChar char="§"/>
            </a:pPr>
            <a:r>
              <a:rPr lang="en-US" sz="2200" dirty="0">
                <a:solidFill>
                  <a:schemeClr val="accent6">
                    <a:lumMod val="50000"/>
                  </a:schemeClr>
                </a:solidFill>
              </a:rPr>
              <a:t>Tool: SCARAP (v0.4.0)</a:t>
            </a:r>
          </a:p>
          <a:p>
            <a:pPr marL="1066785" lvl="1" indent="-457200">
              <a:buClr>
                <a:srgbClr val="DCAF10"/>
              </a:buClr>
              <a:buFont typeface="Wingdings" panose="05000000000000000000" pitchFamily="2" charset="2"/>
              <a:buChar char="§"/>
            </a:pPr>
            <a:r>
              <a:rPr lang="en-US" sz="2200" dirty="0">
                <a:solidFill>
                  <a:schemeClr val="accent6">
                    <a:lumMod val="50000"/>
                  </a:schemeClr>
                </a:solidFill>
              </a:rPr>
              <a:t>Commands:</a:t>
            </a:r>
          </a:p>
          <a:p>
            <a:pPr lvl="1">
              <a:buClr>
                <a:srgbClr val="DCAF10"/>
              </a:buClr>
            </a:pPr>
            <a:endParaRPr lang="en-US" dirty="0">
              <a:solidFill>
                <a:schemeClr val="accent6">
                  <a:lumMod val="50000"/>
                </a:schemeClr>
              </a:solidFill>
            </a:endParaRPr>
          </a:p>
          <a:p>
            <a:pPr lvl="1">
              <a:buClr>
                <a:srgbClr val="DCAF10"/>
              </a:buClr>
            </a:pPr>
            <a:endParaRPr lang="en-US" dirty="0">
              <a:solidFill>
                <a:schemeClr val="accent6">
                  <a:lumMod val="50000"/>
                </a:schemeClr>
              </a:solidFill>
            </a:endParaRPr>
          </a:p>
          <a:p>
            <a:pPr lvl="1">
              <a:buClr>
                <a:srgbClr val="DCAF10"/>
              </a:buClr>
            </a:pPr>
            <a:endParaRPr lang="en-US" dirty="0">
              <a:solidFill>
                <a:schemeClr val="accent6">
                  <a:lumMod val="50000"/>
                </a:schemeClr>
              </a:solidFill>
            </a:endParaRPr>
          </a:p>
          <a:p>
            <a:pPr marL="457200" indent="-457200">
              <a:buClr>
                <a:srgbClr val="DCAF10"/>
              </a:buClr>
              <a:buFont typeface="+mj-lt"/>
              <a:buAutoNum type="arabicPeriod"/>
            </a:pPr>
            <a:r>
              <a:rPr lang="en-US" sz="2200" b="0" cap="none" dirty="0">
                <a:solidFill>
                  <a:schemeClr val="accent6">
                    <a:lumMod val="50000"/>
                  </a:schemeClr>
                </a:solidFill>
              </a:rPr>
              <a:t>Infer phylogenetic tree</a:t>
            </a:r>
          </a:p>
          <a:p>
            <a:pPr marL="990575" lvl="1" indent="-380990">
              <a:buClr>
                <a:srgbClr val="DCAF10"/>
              </a:buClr>
              <a:buFont typeface="Wingdings" panose="05000000000000000000" pitchFamily="2" charset="2"/>
              <a:buChar char="§"/>
            </a:pPr>
            <a:r>
              <a:rPr lang="en-US" sz="2200" dirty="0">
                <a:solidFill>
                  <a:srgbClr val="115E67"/>
                </a:solidFill>
              </a:rPr>
              <a:t>Tool: </a:t>
            </a:r>
            <a:r>
              <a:rPr lang="en-US" sz="2200" dirty="0" err="1">
                <a:solidFill>
                  <a:srgbClr val="115E67"/>
                </a:solidFill>
              </a:rPr>
              <a:t>RAxML</a:t>
            </a:r>
            <a:r>
              <a:rPr lang="en-US" sz="2200" dirty="0">
                <a:solidFill>
                  <a:srgbClr val="115E67"/>
                </a:solidFill>
              </a:rPr>
              <a:t>-ng (v1.2.0)</a:t>
            </a:r>
          </a:p>
          <a:p>
            <a:pPr marL="990575" lvl="1" indent="-380990">
              <a:buClr>
                <a:srgbClr val="DCAF10"/>
              </a:buClr>
              <a:buFont typeface="Wingdings" panose="05000000000000000000" pitchFamily="2" charset="2"/>
              <a:buChar char="§"/>
            </a:pPr>
            <a:r>
              <a:rPr lang="en-US" sz="2200" dirty="0">
                <a:solidFill>
                  <a:srgbClr val="115E67"/>
                </a:solidFill>
              </a:rPr>
              <a:t>Command: </a:t>
            </a:r>
            <a:endParaRPr lang="en-US" sz="2200" b="0" cap="none" dirty="0">
              <a:solidFill>
                <a:srgbClr val="115E67"/>
              </a:solidFill>
              <a:sym typeface="Wingdings" panose="05000000000000000000" pitchFamily="2" charset="2"/>
            </a:endParaRPr>
          </a:p>
          <a:p>
            <a:pPr marL="457200" indent="-457200">
              <a:buClr>
                <a:srgbClr val="DCAF10"/>
              </a:buClr>
              <a:buFont typeface="+mj-lt"/>
              <a:buAutoNum type="arabicPeriod"/>
            </a:pPr>
            <a:endParaRPr lang="en-US" b="0" cap="none" dirty="0">
              <a:solidFill>
                <a:srgbClr val="115E67"/>
              </a:solidFill>
            </a:endParaRPr>
          </a:p>
        </p:txBody>
      </p:sp>
      <p:sp>
        <p:nvSpPr>
          <p:cNvPr id="7" name="Tekstvak 6">
            <a:extLst>
              <a:ext uri="{FF2B5EF4-FFF2-40B4-BE49-F238E27FC236}">
                <a16:creationId xmlns:a16="http://schemas.microsoft.com/office/drawing/2014/main" id="{BBDAEF05-CE69-D328-AF8D-5A3EA328E803}"/>
              </a:ext>
            </a:extLst>
          </p:cNvPr>
          <p:cNvSpPr txBox="1"/>
          <p:nvPr/>
        </p:nvSpPr>
        <p:spPr>
          <a:xfrm>
            <a:off x="3043892" y="2261160"/>
            <a:ext cx="8199704" cy="1077218"/>
          </a:xfrm>
          <a:prstGeom prst="rect">
            <a:avLst/>
          </a:prstGeom>
          <a:ln w="9525">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endParaRPr lang="en-US" sz="800" dirty="0"/>
          </a:p>
          <a:p>
            <a:pPr marL="0" indent="0">
              <a:buNone/>
            </a:pPr>
            <a:r>
              <a:rPr lang="en-US" sz="2000" dirty="0">
                <a:solidFill>
                  <a:srgbClr val="DCAF10"/>
                </a:solidFill>
              </a:rPr>
              <a:t>$ </a:t>
            </a:r>
            <a:r>
              <a:rPr lang="en-US" sz="2000" dirty="0" err="1">
                <a:solidFill>
                  <a:srgbClr val="DCAF10"/>
                </a:solidFill>
              </a:rPr>
              <a:t>scarap</a:t>
            </a:r>
            <a:r>
              <a:rPr lang="en-US" sz="2000" dirty="0">
                <a:solidFill>
                  <a:srgbClr val="DCAF10"/>
                </a:solidFill>
              </a:rPr>
              <a:t> core ./</a:t>
            </a:r>
            <a:r>
              <a:rPr lang="en-US" sz="2000" dirty="0" err="1">
                <a:solidFill>
                  <a:srgbClr val="DCAF10"/>
                </a:solidFill>
              </a:rPr>
              <a:t>scarap_input</a:t>
            </a:r>
            <a:r>
              <a:rPr lang="en-US" sz="2000" dirty="0">
                <a:solidFill>
                  <a:srgbClr val="DCAF10"/>
                </a:solidFill>
              </a:rPr>
              <a:t> ./</a:t>
            </a:r>
            <a:r>
              <a:rPr lang="en-US" sz="2000" dirty="0" err="1">
                <a:solidFill>
                  <a:srgbClr val="DCAF10"/>
                </a:solidFill>
              </a:rPr>
              <a:t>scarap_output</a:t>
            </a:r>
            <a:r>
              <a:rPr lang="en-US" sz="2000" dirty="0">
                <a:solidFill>
                  <a:srgbClr val="DCAF10"/>
                </a:solidFill>
              </a:rPr>
              <a:t> -t 4</a:t>
            </a:r>
          </a:p>
          <a:p>
            <a:pPr marL="0" indent="0">
              <a:buNone/>
            </a:pPr>
            <a:endParaRPr lang="en-US" sz="800" dirty="0">
              <a:solidFill>
                <a:srgbClr val="DCAF10"/>
              </a:solidFill>
            </a:endParaRPr>
          </a:p>
          <a:p>
            <a:pPr marL="0" indent="0">
              <a:buNone/>
            </a:pPr>
            <a:r>
              <a:rPr lang="en-US" sz="2000" dirty="0">
                <a:solidFill>
                  <a:srgbClr val="DCAF10"/>
                </a:solidFill>
              </a:rPr>
              <a:t>$ </a:t>
            </a:r>
            <a:r>
              <a:rPr lang="en-US" sz="2000" dirty="0" err="1">
                <a:solidFill>
                  <a:srgbClr val="DCAF10"/>
                </a:solidFill>
              </a:rPr>
              <a:t>scarap</a:t>
            </a:r>
            <a:r>
              <a:rPr lang="en-US" sz="2000" dirty="0">
                <a:solidFill>
                  <a:srgbClr val="DCAF10"/>
                </a:solidFill>
              </a:rPr>
              <a:t> </a:t>
            </a:r>
            <a:r>
              <a:rPr lang="en-US" sz="2000" dirty="0" err="1">
                <a:solidFill>
                  <a:srgbClr val="DCAF10"/>
                </a:solidFill>
              </a:rPr>
              <a:t>concat</a:t>
            </a:r>
            <a:r>
              <a:rPr lang="en-US" sz="2000" dirty="0">
                <a:solidFill>
                  <a:srgbClr val="DCAF10"/>
                </a:solidFill>
              </a:rPr>
              <a:t> ./</a:t>
            </a:r>
            <a:r>
              <a:rPr lang="en-US" sz="2000" dirty="0" err="1">
                <a:solidFill>
                  <a:srgbClr val="DCAF10"/>
                </a:solidFill>
              </a:rPr>
              <a:t>scarap_input</a:t>
            </a:r>
            <a:r>
              <a:rPr lang="en-US" sz="2000" dirty="0">
                <a:solidFill>
                  <a:srgbClr val="DCAF10"/>
                </a:solidFill>
              </a:rPr>
              <a:t> ./</a:t>
            </a:r>
            <a:r>
              <a:rPr lang="en-US" sz="2000" dirty="0" err="1">
                <a:solidFill>
                  <a:srgbClr val="DCAF10"/>
                </a:solidFill>
              </a:rPr>
              <a:t>scarap_output</a:t>
            </a:r>
            <a:r>
              <a:rPr lang="en-US" sz="2000" dirty="0">
                <a:solidFill>
                  <a:srgbClr val="DCAF10"/>
                </a:solidFill>
              </a:rPr>
              <a:t>/</a:t>
            </a:r>
            <a:r>
              <a:rPr lang="en-US" sz="2000" dirty="0" err="1">
                <a:solidFill>
                  <a:srgbClr val="DCAF10"/>
                </a:solidFill>
              </a:rPr>
              <a:t>genes.tsv</a:t>
            </a:r>
            <a:r>
              <a:rPr lang="en-US" sz="2000" dirty="0">
                <a:solidFill>
                  <a:srgbClr val="DCAF10"/>
                </a:solidFill>
              </a:rPr>
              <a:t> ./</a:t>
            </a:r>
            <a:r>
              <a:rPr lang="en-US" sz="2000" dirty="0" err="1">
                <a:solidFill>
                  <a:srgbClr val="DCAF10"/>
                </a:solidFill>
              </a:rPr>
              <a:t>supermatrix</a:t>
            </a:r>
            <a:r>
              <a:rPr lang="en-US" sz="2000" dirty="0">
                <a:solidFill>
                  <a:srgbClr val="DCAF10"/>
                </a:solidFill>
              </a:rPr>
              <a:t> -t 4</a:t>
            </a:r>
          </a:p>
          <a:p>
            <a:pPr marL="0" indent="0">
              <a:buNone/>
            </a:pPr>
            <a:endParaRPr lang="en-US" sz="800" dirty="0"/>
          </a:p>
        </p:txBody>
      </p:sp>
      <p:sp>
        <p:nvSpPr>
          <p:cNvPr id="8" name="Tekstvak 7">
            <a:extLst>
              <a:ext uri="{FF2B5EF4-FFF2-40B4-BE49-F238E27FC236}">
                <a16:creationId xmlns:a16="http://schemas.microsoft.com/office/drawing/2014/main" id="{25D06895-2F4D-479E-8D86-71DB1100C86B}"/>
              </a:ext>
            </a:extLst>
          </p:cNvPr>
          <p:cNvSpPr txBox="1"/>
          <p:nvPr/>
        </p:nvSpPr>
        <p:spPr>
          <a:xfrm>
            <a:off x="3043892" y="4769984"/>
            <a:ext cx="8896441" cy="923330"/>
          </a:xfrm>
          <a:prstGeom prst="rect">
            <a:avLst/>
          </a:prstGeom>
          <a:ln w="9525">
            <a:prstDash val="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endParaRPr lang="en-US" sz="800" dirty="0"/>
          </a:p>
          <a:p>
            <a:pPr marL="0" indent="0">
              <a:buNone/>
            </a:pPr>
            <a:r>
              <a:rPr lang="en-US" sz="2000" dirty="0">
                <a:solidFill>
                  <a:srgbClr val="DCAF10"/>
                </a:solidFill>
              </a:rPr>
              <a:t>$ </a:t>
            </a:r>
            <a:r>
              <a:rPr lang="en-US" sz="2000" dirty="0" err="1">
                <a:solidFill>
                  <a:srgbClr val="DCAF10"/>
                </a:solidFill>
              </a:rPr>
              <a:t>raxml</a:t>
            </a:r>
            <a:r>
              <a:rPr lang="en-US" sz="2000" dirty="0">
                <a:solidFill>
                  <a:srgbClr val="DCAF10"/>
                </a:solidFill>
              </a:rPr>
              <a:t>-ng --search --</a:t>
            </a:r>
            <a:r>
              <a:rPr lang="en-US" sz="2000" dirty="0" err="1">
                <a:solidFill>
                  <a:srgbClr val="DCAF10"/>
                </a:solidFill>
              </a:rPr>
              <a:t>msa</a:t>
            </a:r>
            <a:r>
              <a:rPr lang="en-US" sz="2000" dirty="0">
                <a:solidFill>
                  <a:srgbClr val="DCAF10"/>
                </a:solidFill>
              </a:rPr>
              <a:t> </a:t>
            </a:r>
            <a:r>
              <a:rPr lang="en-US" sz="2000" dirty="0" err="1">
                <a:solidFill>
                  <a:srgbClr val="DCAF10"/>
                </a:solidFill>
              </a:rPr>
              <a:t>supermatrix_aas.fasta</a:t>
            </a:r>
            <a:r>
              <a:rPr lang="en-US" sz="2000" dirty="0">
                <a:solidFill>
                  <a:srgbClr val="DCAF10"/>
                </a:solidFill>
              </a:rPr>
              <a:t> --prefix </a:t>
            </a:r>
            <a:r>
              <a:rPr lang="en-US" sz="2000" dirty="0" err="1">
                <a:solidFill>
                  <a:srgbClr val="DCAF10"/>
                </a:solidFill>
              </a:rPr>
              <a:t>MycoGenomes</a:t>
            </a:r>
            <a:r>
              <a:rPr lang="en-US" sz="2000" dirty="0">
                <a:solidFill>
                  <a:srgbClr val="DCAF10"/>
                </a:solidFill>
              </a:rPr>
              <a:t> --threads 20 --model LG+G</a:t>
            </a:r>
          </a:p>
          <a:p>
            <a:pPr marL="0" indent="0">
              <a:buNone/>
            </a:pPr>
            <a:endParaRPr lang="en-US" sz="600" dirty="0"/>
          </a:p>
        </p:txBody>
      </p:sp>
    </p:spTree>
    <p:extLst>
      <p:ext uri="{BB962C8B-B14F-4D97-AF65-F5344CB8AC3E}">
        <p14:creationId xmlns:p14="http://schemas.microsoft.com/office/powerpoint/2010/main" val="351875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TM-presentation-16-by-9">
  <a:themeElements>
    <a:clrScheme name="IMT_KleurenpaletAlgemeen">
      <a:dk1>
        <a:srgbClr val="000000"/>
      </a:dk1>
      <a:lt1>
        <a:sysClr val="window" lastClr="FFFFFF"/>
      </a:lt1>
      <a:dk2>
        <a:srgbClr val="575756"/>
      </a:dk2>
      <a:lt2>
        <a:srgbClr val="DDCBA4"/>
      </a:lt2>
      <a:accent1>
        <a:srgbClr val="115E67"/>
      </a:accent1>
      <a:accent2>
        <a:srgbClr val="DAAA00"/>
      </a:accent2>
      <a:accent3>
        <a:srgbClr val="B33D26"/>
      </a:accent3>
      <a:accent4>
        <a:srgbClr val="802F2D"/>
      </a:accent4>
      <a:accent5>
        <a:srgbClr val="658D1B"/>
      </a:accent5>
      <a:accent6>
        <a:srgbClr val="48A9C5"/>
      </a:accent6>
      <a:hlink>
        <a:srgbClr val="007398"/>
      </a:hlink>
      <a:folHlink>
        <a:srgbClr val="802F2D"/>
      </a:folHlink>
    </a:clrScheme>
    <a:fontScheme name="IMT_Fonts">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3119</Words>
  <Application>Microsoft Office PowerPoint</Application>
  <PresentationFormat>Breedbeeld</PresentationFormat>
  <Paragraphs>215</Paragraphs>
  <Slides>22</Slides>
  <Notes>22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22</vt:i4>
      </vt:variant>
    </vt:vector>
  </HeadingPairs>
  <TitlesOfParts>
    <vt:vector size="26" baseType="lpstr">
      <vt:lpstr>Arial</vt:lpstr>
      <vt:lpstr>Calibri</vt:lpstr>
      <vt:lpstr>Wingdings</vt:lpstr>
      <vt:lpstr>ITM-presentation-16-by-9</vt:lpstr>
      <vt:lpstr>PowerPoint-presentatie</vt:lpstr>
      <vt:lpstr>Pathogenicity of Nontuberculous Mycobacteria</vt:lpstr>
      <vt:lpstr> Introduction</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Questions</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De Decker Cami</dc:creator>
  <cp:lastModifiedBy>De Decker Cami</cp:lastModifiedBy>
  <cp:revision>66</cp:revision>
  <dcterms:created xsi:type="dcterms:W3CDTF">2023-06-20T17:42:56Z</dcterms:created>
  <dcterms:modified xsi:type="dcterms:W3CDTF">2023-06-21T10:09:06Z</dcterms:modified>
</cp:coreProperties>
</file>