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Miriam Libre"/>
      <p:regular r:id="rId43"/>
      <p:bold r:id="rId44"/>
    </p:embeddedFont>
    <p:embeddedFont>
      <p:font typeface="PT Sans Narrow"/>
      <p:regular r:id="rId45"/>
      <p:bold r:id="rId46"/>
    </p:embeddedFont>
    <p:embeddedFont>
      <p:font typeface="Montserrat"/>
      <p:regular r:id="rId47"/>
      <p:bold r:id="rId48"/>
      <p:italic r:id="rId49"/>
      <p:boldItalic r:id="rId50"/>
    </p:embeddedFont>
    <p:embeddedFont>
      <p:font typeface="Work Sans"/>
      <p:regular r:id="rId51"/>
      <p:bold r:id="rId52"/>
      <p:italic r:id="rId53"/>
      <p:boldItalic r:id="rId54"/>
    </p:embeddedFont>
    <p:embeddedFont>
      <p:font typeface="Barlow Light"/>
      <p:regular r:id="rId55"/>
      <p:bold r:id="rId56"/>
      <p:italic r:id="rId57"/>
      <p:boldItalic r:id="rId58"/>
    </p:embeddedFont>
    <p:embeddedFont>
      <p:font typeface="Barlow"/>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MiriamLibre-bold.fntdata"/><Relationship Id="rId43" Type="http://schemas.openxmlformats.org/officeDocument/2006/relationships/font" Target="fonts/MiriamLibre-regular.fntdata"/><Relationship Id="rId46" Type="http://schemas.openxmlformats.org/officeDocument/2006/relationships/font" Target="fonts/PTSansNarrow-bold.fntdata"/><Relationship Id="rId45" Type="http://schemas.openxmlformats.org/officeDocument/2006/relationships/font" Target="fonts/PTSansNarr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Barlow-boldItalic.fntdata"/><Relationship Id="rId61" Type="http://schemas.openxmlformats.org/officeDocument/2006/relationships/font" Target="fonts/Barlow-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Barlow-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WorkSans-regular.fntdata"/><Relationship Id="rId50" Type="http://schemas.openxmlformats.org/officeDocument/2006/relationships/font" Target="fonts/Montserrat-boldItalic.fntdata"/><Relationship Id="rId53" Type="http://schemas.openxmlformats.org/officeDocument/2006/relationships/font" Target="fonts/WorkSans-italic.fntdata"/><Relationship Id="rId52" Type="http://schemas.openxmlformats.org/officeDocument/2006/relationships/font" Target="fonts/WorkSans-bold.fntdata"/><Relationship Id="rId11" Type="http://schemas.openxmlformats.org/officeDocument/2006/relationships/slide" Target="slides/slide6.xml"/><Relationship Id="rId55" Type="http://schemas.openxmlformats.org/officeDocument/2006/relationships/font" Target="fonts/BarlowLight-regular.fntdata"/><Relationship Id="rId10" Type="http://schemas.openxmlformats.org/officeDocument/2006/relationships/slide" Target="slides/slide5.xml"/><Relationship Id="rId54" Type="http://schemas.openxmlformats.org/officeDocument/2006/relationships/font" Target="fonts/WorkSans-boldItalic.fntdata"/><Relationship Id="rId13" Type="http://schemas.openxmlformats.org/officeDocument/2006/relationships/slide" Target="slides/slide8.xml"/><Relationship Id="rId57" Type="http://schemas.openxmlformats.org/officeDocument/2006/relationships/font" Target="fonts/BarlowLight-italic.fntdata"/><Relationship Id="rId12" Type="http://schemas.openxmlformats.org/officeDocument/2006/relationships/slide" Target="slides/slide7.xml"/><Relationship Id="rId56" Type="http://schemas.openxmlformats.org/officeDocument/2006/relationships/font" Target="fonts/BarlowLight-bold.fntdata"/><Relationship Id="rId15" Type="http://schemas.openxmlformats.org/officeDocument/2006/relationships/slide" Target="slides/slide10.xml"/><Relationship Id="rId59" Type="http://schemas.openxmlformats.org/officeDocument/2006/relationships/font" Target="fonts/Barlow-regular.fntdata"/><Relationship Id="rId14" Type="http://schemas.openxmlformats.org/officeDocument/2006/relationships/slide" Target="slides/slide9.xml"/><Relationship Id="rId58" Type="http://schemas.openxmlformats.org/officeDocument/2006/relationships/font" Target="fonts/BarlowLigh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5364599ecf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364599ecf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53b603e23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3b603e23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53b603e23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53b603e23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53b603e23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53b603e23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53b603e23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53b603e23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53b603e23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53b603e23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53b603e23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53b603e23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53b603e23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53b603e23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53b603e23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53b603e23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a0a6299ca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a0a6299ca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a0a6299ca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a0a6299ca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53b603e2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3b603e2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9c151034b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9c151034b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9c151034b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9c151034b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9c151034b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9c151034b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9c151034b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9c151034b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a09eb96a2d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a09eb96a2d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53b603e23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53b603e23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53b603e23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53b603e23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53b603e23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53b603e23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53b603e23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53b603e23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a0a6299ca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a0a6299ca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9c7e28059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9c7e28059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Clr>
                <a:srgbClr val="A5B0FE"/>
              </a:buClr>
              <a:buSzPts val="1400"/>
              <a:buFont typeface="Barlow"/>
              <a:buChar char="-"/>
            </a:pPr>
            <a:r>
              <a:rPr lang="fr" sz="1400">
                <a:solidFill>
                  <a:schemeClr val="dk1"/>
                </a:solidFill>
                <a:latin typeface="Barlow"/>
                <a:ea typeface="Barlow"/>
                <a:cs typeface="Barlow"/>
                <a:sym typeface="Barlow"/>
              </a:rPr>
              <a:t>Une machine virtuelle permet de faire fonctionner des systèmes d’exploitation invités avec un logiciel qui fonctionne un système hôte. </a:t>
            </a:r>
            <a:endParaRPr sz="1400">
              <a:solidFill>
                <a:schemeClr val="dk1"/>
              </a:solidFill>
              <a:latin typeface="Barlow"/>
              <a:ea typeface="Barlow"/>
              <a:cs typeface="Barlow"/>
              <a:sym typeface="Barlow"/>
            </a:endParaRPr>
          </a:p>
          <a:p>
            <a:pPr indent="-317500" lvl="0" marL="457200" rtl="0" algn="l">
              <a:spcBef>
                <a:spcPts val="0"/>
              </a:spcBef>
              <a:spcAft>
                <a:spcPts val="0"/>
              </a:spcAft>
              <a:buClr>
                <a:srgbClr val="A5B0FE"/>
              </a:buClr>
              <a:buSzPts val="1400"/>
              <a:buFont typeface="Barlow"/>
              <a:buChar char="-"/>
            </a:pPr>
            <a:r>
              <a:rPr lang="fr" sz="1400">
                <a:solidFill>
                  <a:schemeClr val="dk1"/>
                </a:solidFill>
                <a:latin typeface="Barlow"/>
                <a:ea typeface="Barlow"/>
                <a:cs typeface="Barlow"/>
                <a:sym typeface="Barlow"/>
              </a:rPr>
              <a:t>Ce procédé permet aux systèmes d’exploitation invités de dialoguer directement avec le matériel.</a:t>
            </a:r>
            <a:endParaRPr sz="1400">
              <a:solidFill>
                <a:schemeClr val="dk1"/>
              </a:solidFill>
              <a:latin typeface="Barlow"/>
              <a:ea typeface="Barlow"/>
              <a:cs typeface="Barlow"/>
              <a:sym typeface="Barlow"/>
            </a:endParaRPr>
          </a:p>
          <a:p>
            <a:pPr indent="-317500" lvl="0" marL="457200" rtl="0" algn="l">
              <a:spcBef>
                <a:spcPts val="0"/>
              </a:spcBef>
              <a:spcAft>
                <a:spcPts val="0"/>
              </a:spcAft>
              <a:buClr>
                <a:srgbClr val="A5B0FE"/>
              </a:buClr>
              <a:buSzPts val="1400"/>
              <a:buFont typeface="Barlow"/>
              <a:buChar char="-"/>
            </a:pPr>
            <a:r>
              <a:rPr lang="fr" sz="1400">
                <a:solidFill>
                  <a:schemeClr val="dk1"/>
                </a:solidFill>
                <a:latin typeface="Barlow"/>
                <a:ea typeface="Barlow"/>
                <a:cs typeface="Barlow"/>
                <a:sym typeface="Barlow"/>
              </a:rPr>
              <a:t>Ainsi un système d'exploitation standard exécute une application en charge d'émuler une machine virtuelle au sein de laquelle il est possible de faire tourner un système d'exploitation invité.</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a0a6299ca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a0a6299ca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a09eb96a2d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a09eb96a2d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a09eb96a2d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a09eb96a2d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a09eb96a2d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a09eb96a2d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a09eb96a2d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a09eb96a2d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a0ad773e0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a0ad773e0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800"/>
              </a:spcBef>
              <a:spcAft>
                <a:spcPts val="0"/>
              </a:spcAft>
              <a:buClr>
                <a:schemeClr val="dk1"/>
              </a:buClr>
              <a:buSzPts val="1100"/>
              <a:buFont typeface="Arial"/>
              <a:buNone/>
            </a:pPr>
            <a:r>
              <a:rPr lang="fr" sz="1600">
                <a:solidFill>
                  <a:srgbClr val="6FA8DC"/>
                </a:solidFill>
                <a:latin typeface="PT Sans Narrow"/>
                <a:ea typeface="PT Sans Narrow"/>
                <a:cs typeface="PT Sans Narrow"/>
                <a:sym typeface="PT Sans Narrow"/>
              </a:rPr>
              <a:t>Les avantages et les inconvénients de la virtualisation </a:t>
            </a:r>
            <a:endParaRPr sz="1600">
              <a:solidFill>
                <a:srgbClr val="6FA8DC"/>
              </a:solidFill>
              <a:latin typeface="PT Sans Narrow"/>
              <a:ea typeface="PT Sans Narrow"/>
              <a:cs typeface="PT Sans Narrow"/>
              <a:sym typeface="PT Sans Narrow"/>
            </a:endParaRPr>
          </a:p>
          <a:p>
            <a:pPr indent="0" lvl="0" marL="0" rtl="0" algn="l">
              <a:lnSpc>
                <a:spcPct val="115000"/>
              </a:lnSpc>
              <a:spcBef>
                <a:spcPts val="600"/>
              </a:spcBef>
              <a:spcAft>
                <a:spcPts val="0"/>
              </a:spcAft>
              <a:buClr>
                <a:schemeClr val="dk1"/>
              </a:buClr>
              <a:buSzPts val="1100"/>
              <a:buFont typeface="Arial"/>
              <a:buNone/>
            </a:pPr>
            <a:r>
              <a:rPr lang="fr">
                <a:solidFill>
                  <a:schemeClr val="dk1"/>
                </a:solidFill>
                <a:latin typeface="PT Sans Narrow"/>
                <a:ea typeface="PT Sans Narrow"/>
                <a:cs typeface="PT Sans Narrow"/>
                <a:sym typeface="PT Sans Narrow"/>
              </a:rPr>
              <a:t>La virtualisation comporte de nombreux avantages mais aussi des inconvénients. </a:t>
            </a:r>
            <a:endParaRPr>
              <a:solidFill>
                <a:schemeClr val="dk1"/>
              </a:solidFill>
              <a:latin typeface="PT Sans Narrow"/>
              <a:ea typeface="PT Sans Narrow"/>
              <a:cs typeface="PT Sans Narrow"/>
              <a:sym typeface="PT Sans Narrow"/>
            </a:endParaRPr>
          </a:p>
          <a:p>
            <a:pPr indent="457200" lvl="0" marL="0" rtl="0" algn="just">
              <a:lnSpc>
                <a:spcPct val="115000"/>
              </a:lnSpc>
              <a:spcBef>
                <a:spcPts val="1600"/>
              </a:spcBef>
              <a:spcAft>
                <a:spcPts val="0"/>
              </a:spcAft>
              <a:buClr>
                <a:schemeClr val="dk1"/>
              </a:buClr>
              <a:buSzPts val="1100"/>
              <a:buFont typeface="Arial"/>
              <a:buNone/>
            </a:pPr>
            <a:r>
              <a:rPr lang="fr" sz="1400">
                <a:solidFill>
                  <a:srgbClr val="6D9EEB"/>
                </a:solidFill>
                <a:latin typeface="PT Sans Narrow"/>
                <a:ea typeface="PT Sans Narrow"/>
                <a:cs typeface="PT Sans Narrow"/>
                <a:sym typeface="PT Sans Narrow"/>
              </a:rPr>
              <a:t>Les avantages </a:t>
            </a:r>
            <a:endParaRPr sz="1400">
              <a:solidFill>
                <a:srgbClr val="6D9EEB"/>
              </a:solidFill>
              <a:latin typeface="PT Sans Narrow"/>
              <a:ea typeface="PT Sans Narrow"/>
              <a:cs typeface="PT Sans Narrow"/>
              <a:sym typeface="PT Sans Narrow"/>
            </a:endParaRPr>
          </a:p>
          <a:p>
            <a:pPr indent="0" lvl="0" marL="0" rtl="0" algn="just">
              <a:lnSpc>
                <a:spcPct val="115000"/>
              </a:lnSpc>
              <a:spcBef>
                <a:spcPts val="400"/>
              </a:spcBef>
              <a:spcAft>
                <a:spcPts val="0"/>
              </a:spcAft>
              <a:buNone/>
            </a:pPr>
            <a:r>
              <a:rPr lang="fr">
                <a:solidFill>
                  <a:schemeClr val="dk1"/>
                </a:solidFill>
                <a:latin typeface="PT Sans Narrow"/>
                <a:ea typeface="PT Sans Narrow"/>
                <a:cs typeface="PT Sans Narrow"/>
                <a:sym typeface="PT Sans Narrow"/>
              </a:rPr>
              <a:t>La mise en place de la virtualisation permet de réduire les coûts puisqu’elle induit une réduction du nombre de serveurs physiques nécessitant alors moins de place pour les héberger associé un coût de maintenance plus faible. </a:t>
            </a:r>
            <a:endParaRPr>
              <a:solidFill>
                <a:schemeClr val="dk1"/>
              </a:solidFill>
              <a:latin typeface="PT Sans Narrow"/>
              <a:ea typeface="PT Sans Narrow"/>
              <a:cs typeface="PT Sans Narrow"/>
              <a:sym typeface="PT Sans Narrow"/>
            </a:endParaRPr>
          </a:p>
          <a:p>
            <a:pPr indent="0" lvl="0" marL="0" rtl="0" algn="just">
              <a:lnSpc>
                <a:spcPct val="115000"/>
              </a:lnSpc>
              <a:spcBef>
                <a:spcPts val="0"/>
              </a:spcBef>
              <a:spcAft>
                <a:spcPts val="0"/>
              </a:spcAft>
              <a:buClr>
                <a:schemeClr val="dk1"/>
              </a:buClr>
              <a:buSzPts val="1100"/>
              <a:buFont typeface="Arial"/>
              <a:buNone/>
            </a:pPr>
            <a:r>
              <a:rPr lang="fr">
                <a:solidFill>
                  <a:schemeClr val="dk1"/>
                </a:solidFill>
                <a:latin typeface="PT Sans Narrow"/>
                <a:ea typeface="PT Sans Narrow"/>
                <a:cs typeface="PT Sans Narrow"/>
                <a:sym typeface="PT Sans Narrow"/>
              </a:rPr>
              <a:t>La diminution du nombre de serveurs physique implique aussi une diminution de la consommation énergétique allant de pair avec une diminution de la pollution numérique. </a:t>
            </a:r>
            <a:endParaRPr>
              <a:solidFill>
                <a:schemeClr val="dk1"/>
              </a:solidFill>
              <a:latin typeface="PT Sans Narrow"/>
              <a:ea typeface="PT Sans Narrow"/>
              <a:cs typeface="PT Sans Narrow"/>
              <a:sym typeface="PT Sans Narrow"/>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latin typeface="PT Sans Narrow"/>
              <a:ea typeface="PT Sans Narrow"/>
              <a:cs typeface="PT Sans Narrow"/>
              <a:sym typeface="PT Sans Narrow"/>
            </a:endParaRPr>
          </a:p>
          <a:p>
            <a:pPr indent="0" lvl="0" marL="0" rtl="0" algn="just">
              <a:lnSpc>
                <a:spcPct val="115000"/>
              </a:lnSpc>
              <a:spcBef>
                <a:spcPts val="0"/>
              </a:spcBef>
              <a:spcAft>
                <a:spcPts val="0"/>
              </a:spcAft>
              <a:buClr>
                <a:schemeClr val="dk1"/>
              </a:buClr>
              <a:buSzPts val="1100"/>
              <a:buFont typeface="Arial"/>
              <a:buNone/>
            </a:pPr>
            <a:r>
              <a:rPr lang="fr">
                <a:solidFill>
                  <a:schemeClr val="dk1"/>
                </a:solidFill>
                <a:latin typeface="PT Sans Narrow"/>
                <a:ea typeface="PT Sans Narrow"/>
                <a:cs typeface="PT Sans Narrow"/>
                <a:sym typeface="PT Sans Narrow"/>
              </a:rPr>
              <a:t>L’établissement d’une virtualisation implique aussi une meilleure exploitation des ressources qui sont souvent, jusqu’à la mise en œuvre de cette technologie, sous exploitée et cela permet une optimisation des capacités matérielles à disposition. </a:t>
            </a:r>
            <a:endParaRPr>
              <a:solidFill>
                <a:schemeClr val="dk1"/>
              </a:solidFill>
              <a:latin typeface="PT Sans Narrow"/>
              <a:ea typeface="PT Sans Narrow"/>
              <a:cs typeface="PT Sans Narrow"/>
              <a:sym typeface="PT Sans Narrow"/>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latin typeface="PT Sans Narrow"/>
              <a:ea typeface="PT Sans Narrow"/>
              <a:cs typeface="PT Sans Narrow"/>
              <a:sym typeface="PT Sans Narrow"/>
            </a:endParaRPr>
          </a:p>
          <a:p>
            <a:pPr indent="0" lvl="0" marL="0" rtl="0" algn="just">
              <a:lnSpc>
                <a:spcPct val="115000"/>
              </a:lnSpc>
              <a:spcBef>
                <a:spcPts val="0"/>
              </a:spcBef>
              <a:spcAft>
                <a:spcPts val="0"/>
              </a:spcAft>
              <a:buClr>
                <a:schemeClr val="dk1"/>
              </a:buClr>
              <a:buSzPts val="1100"/>
              <a:buFont typeface="Arial"/>
              <a:buNone/>
            </a:pPr>
            <a:r>
              <a:rPr lang="fr">
                <a:solidFill>
                  <a:schemeClr val="dk1"/>
                </a:solidFill>
                <a:latin typeface="PT Sans Narrow"/>
                <a:ea typeface="PT Sans Narrow"/>
                <a:cs typeface="PT Sans Narrow"/>
                <a:sym typeface="PT Sans Narrow"/>
              </a:rPr>
              <a:t>La virtualisation induit aussi une meilleure agilité en permettant une certaine libération des contraintes matérielles et encourage de ce fait, une flexibilité des processus et la mobilité des équipes. </a:t>
            </a:r>
            <a:endParaRPr>
              <a:solidFill>
                <a:schemeClr val="dk1"/>
              </a:solidFill>
              <a:latin typeface="PT Sans Narrow"/>
              <a:ea typeface="PT Sans Narrow"/>
              <a:cs typeface="PT Sans Narrow"/>
              <a:sym typeface="PT Sans Narrow"/>
            </a:endParaRPr>
          </a:p>
          <a:p>
            <a:pPr indent="457200" lvl="0" marL="0" rtl="0" algn="just">
              <a:lnSpc>
                <a:spcPct val="115000"/>
              </a:lnSpc>
              <a:spcBef>
                <a:spcPts val="1600"/>
              </a:spcBef>
              <a:spcAft>
                <a:spcPts val="0"/>
              </a:spcAft>
              <a:buClr>
                <a:schemeClr val="dk1"/>
              </a:buClr>
              <a:buSzPts val="1100"/>
              <a:buFont typeface="Arial"/>
              <a:buNone/>
            </a:pPr>
            <a:r>
              <a:rPr lang="fr" sz="1400">
                <a:solidFill>
                  <a:srgbClr val="6D9EEB"/>
                </a:solidFill>
                <a:latin typeface="PT Sans Narrow"/>
                <a:ea typeface="PT Sans Narrow"/>
                <a:cs typeface="PT Sans Narrow"/>
                <a:sym typeface="PT Sans Narrow"/>
              </a:rPr>
              <a:t>Les inconvénients </a:t>
            </a:r>
            <a:endParaRPr sz="1400">
              <a:solidFill>
                <a:srgbClr val="6D9EEB"/>
              </a:solidFill>
              <a:latin typeface="PT Sans Narrow"/>
              <a:ea typeface="PT Sans Narrow"/>
              <a:cs typeface="PT Sans Narrow"/>
              <a:sym typeface="PT Sans Narrow"/>
            </a:endParaRPr>
          </a:p>
          <a:p>
            <a:pPr indent="0" lvl="0" marL="0" rtl="0" algn="just">
              <a:lnSpc>
                <a:spcPct val="115000"/>
              </a:lnSpc>
              <a:spcBef>
                <a:spcPts val="400"/>
              </a:spcBef>
              <a:spcAft>
                <a:spcPts val="0"/>
              </a:spcAft>
              <a:buClr>
                <a:schemeClr val="dk1"/>
              </a:buClr>
              <a:buSzPts val="1100"/>
              <a:buFont typeface="Arial"/>
              <a:buNone/>
            </a:pPr>
            <a:r>
              <a:rPr lang="fr">
                <a:solidFill>
                  <a:schemeClr val="dk1"/>
                </a:solidFill>
                <a:latin typeface="PT Sans Narrow"/>
                <a:ea typeface="PT Sans Narrow"/>
                <a:cs typeface="PT Sans Narrow"/>
                <a:sym typeface="PT Sans Narrow"/>
              </a:rPr>
              <a:t>L’introduction de la virtualisation entraîne aussi certains désagréments. En effet, les performances dépendent essentiellement de la puissance de traitement de l’objet et de la mémoire du système hôte. Elle peut aussi entraîner une diminution du niveau de sécurité avec l’apparition de failles de sécurité et de nouvelles menaces.</a:t>
            </a:r>
            <a:endParaRPr>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a0ad773e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a0ad773e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9b1c5ee6e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9b1c5ee6e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a06035dc5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a06035dc5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t/>
            </a:r>
            <a:endParaRPr sz="1200">
              <a:solidFill>
                <a:schemeClr val="dk1"/>
              </a:solidFill>
              <a:highlight>
                <a:srgbClr val="FFFFFF"/>
              </a:highlight>
              <a:latin typeface="Times New Roman"/>
              <a:ea typeface="Times New Roman"/>
              <a:cs typeface="Times New Roman"/>
              <a:sym typeface="Times New Roman"/>
            </a:endParaRPr>
          </a:p>
          <a:p>
            <a:pPr indent="139700" lvl="0" marL="0" rtl="0" algn="just">
              <a:lnSpc>
                <a:spcPct val="115000"/>
              </a:lnSpc>
              <a:spcBef>
                <a:spcPts val="1200"/>
              </a:spcBef>
              <a:spcAft>
                <a:spcPts val="0"/>
              </a:spcAft>
              <a:buClr>
                <a:schemeClr val="dk1"/>
              </a:buClr>
              <a:buSzPts val="1100"/>
              <a:buFont typeface="Arial"/>
              <a:buNone/>
            </a:pPr>
            <a:r>
              <a:rPr lang="fr" sz="1200">
                <a:solidFill>
                  <a:schemeClr val="dk1"/>
                </a:solidFill>
                <a:highlight>
                  <a:srgbClr val="FFFFFF"/>
                </a:highlight>
                <a:latin typeface="Times New Roman"/>
                <a:ea typeface="Times New Roman"/>
                <a:cs typeface="Times New Roman"/>
                <a:sym typeface="Times New Roman"/>
              </a:rPr>
              <a:t>Cette solution est très peu performante, car deux noyaux sont empilés et l’isolation des environnements n’est pas gérée de même, l’indépendance par rapport au système hôte est inexistante. Elle sert surtout au développement du noyau.</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06035dc5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a06035dc5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fr" sz="1200">
                <a:solidFill>
                  <a:schemeClr val="dk1"/>
                </a:solidFill>
                <a:latin typeface="Times New Roman"/>
                <a:ea typeface="Times New Roman"/>
                <a:cs typeface="Times New Roman"/>
                <a:sym typeface="Times New Roman"/>
              </a:rPr>
              <a:t>Un isolateur permet l’exécution d’une application de façon isolée sur un système d’exploitation en créant des espaces-utilisateurs. En cloisonnant les programmes dans ces espaces, cela permet un système stable même en cas d’instabilité sur un programme. De plus, cela permet de limiter l’accès aux ressources des différents processus et applications. La consommation en ressources est faible ce qui permet d’avoir de bonnes performances avec cette solution.</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06035dc5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06035dc5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fr" sz="1200">
                <a:solidFill>
                  <a:schemeClr val="dk1"/>
                </a:solidFill>
                <a:latin typeface="Times New Roman"/>
                <a:ea typeface="Times New Roman"/>
                <a:cs typeface="Times New Roman"/>
                <a:sym typeface="Times New Roman"/>
              </a:rPr>
              <a:t>Un hyperviseur est un noyau système très léger et optimisé pour gérer les accès des noyaux d'OS invités à l'architecture matérielle. Ce système a pour unique tâche de gérer ses systèmes invités.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fr" sz="1200">
                <a:solidFill>
                  <a:schemeClr val="dk1"/>
                </a:solidFill>
                <a:latin typeface="Times New Roman"/>
                <a:ea typeface="Times New Roman"/>
                <a:cs typeface="Times New Roman"/>
                <a:sym typeface="Times New Roman"/>
              </a:rPr>
              <a:t>Actuellement l’hyperviseur est la méthode de virtualisation d'infrastructure la plus performante du fait que les machines virtuelles communiquent directement sans passer par la couche matérielle mais elle a pour inconvénient d’être contraignante et onéreuse, bien que permettant plus de flexibilité dans le cas de la virtualisation d'un centre de traitement informatique.</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a09eb96a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a09eb96a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09eb96a2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a09eb96a2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a09eb96a2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a09eb96a2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122525" y="1991825"/>
            <a:ext cx="48990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p:txBody>
      </p:sp>
      <p:sp>
        <p:nvSpPr>
          <p:cNvPr id="11" name="Google Shape;11;p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ird">
  <p:cSld name="BLANK_1">
    <p:spTree>
      <p:nvGrpSpPr>
        <p:cNvPr id="229" name="Shape 229"/>
        <p:cNvGrpSpPr/>
        <p:nvPr/>
      </p:nvGrpSpPr>
      <p:grpSpPr>
        <a:xfrm>
          <a:off x="0" y="0"/>
          <a:ext cx="0" cy="0"/>
          <a:chOff x="0" y="0"/>
          <a:chExt cx="0" cy="0"/>
        </a:xfrm>
      </p:grpSpPr>
      <p:sp>
        <p:nvSpPr>
          <p:cNvPr id="230" name="Google Shape;230;p11"/>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0" y="0"/>
            <a:ext cx="3048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233" name="Shape 233"/>
        <p:cNvGrpSpPr/>
        <p:nvPr/>
      </p:nvGrpSpPr>
      <p:grpSpPr>
        <a:xfrm>
          <a:off x="0" y="0"/>
          <a:ext cx="0" cy="0"/>
          <a:chOff x="0" y="0"/>
          <a:chExt cx="0" cy="0"/>
        </a:xfrm>
      </p:grpSpPr>
      <p:sp>
        <p:nvSpPr>
          <p:cNvPr id="234" name="Google Shape;234;p1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237" name="Shape 237"/>
        <p:cNvGrpSpPr/>
        <p:nvPr/>
      </p:nvGrpSpPr>
      <p:grpSpPr>
        <a:xfrm>
          <a:off x="0" y="0"/>
          <a:ext cx="0" cy="0"/>
          <a:chOff x="0" y="0"/>
          <a:chExt cx="0" cy="0"/>
        </a:xfrm>
      </p:grpSpPr>
      <p:sp>
        <p:nvSpPr>
          <p:cNvPr id="238" name="Google Shape;238;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39" name="Google Shape;239;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0" name="Google Shape;240;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7" name="Shape 47"/>
        <p:cNvGrpSpPr/>
        <p:nvPr/>
      </p:nvGrpSpPr>
      <p:grpSpPr>
        <a:xfrm>
          <a:off x="0" y="0"/>
          <a:ext cx="0" cy="0"/>
          <a:chOff x="0" y="0"/>
          <a:chExt cx="0" cy="0"/>
        </a:xfrm>
      </p:grpSpPr>
      <p:sp>
        <p:nvSpPr>
          <p:cNvPr id="48" name="Google Shape;48;p3"/>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txBox="1"/>
          <p:nvPr>
            <p:ph type="ctrTitle"/>
          </p:nvPr>
        </p:nvSpPr>
        <p:spPr>
          <a:xfrm>
            <a:off x="2626350" y="1888150"/>
            <a:ext cx="38913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000"/>
              <a:buNone/>
              <a:defRPr sz="4000">
                <a:solidFill>
                  <a:srgbClr val="FFFFFF"/>
                </a:solidFill>
              </a:defRPr>
            </a:lvl2pPr>
            <a:lvl3pPr lvl="2" rtl="0" algn="ctr">
              <a:spcBef>
                <a:spcPts val="0"/>
              </a:spcBef>
              <a:spcAft>
                <a:spcPts val="0"/>
              </a:spcAft>
              <a:buClr>
                <a:srgbClr val="FFFFFF"/>
              </a:buClr>
              <a:buSzPts val="4000"/>
              <a:buNone/>
              <a:defRPr sz="4000">
                <a:solidFill>
                  <a:srgbClr val="FFFFFF"/>
                </a:solidFill>
              </a:defRPr>
            </a:lvl3pPr>
            <a:lvl4pPr lvl="3" rtl="0" algn="ctr">
              <a:spcBef>
                <a:spcPts val="0"/>
              </a:spcBef>
              <a:spcAft>
                <a:spcPts val="0"/>
              </a:spcAft>
              <a:buClr>
                <a:srgbClr val="FFFFFF"/>
              </a:buClr>
              <a:buSzPts val="4000"/>
              <a:buNone/>
              <a:defRPr sz="4000">
                <a:solidFill>
                  <a:srgbClr val="FFFFFF"/>
                </a:solidFill>
              </a:defRPr>
            </a:lvl4pPr>
            <a:lvl5pPr lvl="4" rtl="0" algn="ctr">
              <a:spcBef>
                <a:spcPts val="0"/>
              </a:spcBef>
              <a:spcAft>
                <a:spcPts val="0"/>
              </a:spcAft>
              <a:buClr>
                <a:srgbClr val="FFFFFF"/>
              </a:buClr>
              <a:buSzPts val="4000"/>
              <a:buNone/>
              <a:defRPr sz="4000">
                <a:solidFill>
                  <a:srgbClr val="FFFFFF"/>
                </a:solidFill>
              </a:defRPr>
            </a:lvl5pPr>
            <a:lvl6pPr lvl="5" rtl="0" algn="ctr">
              <a:spcBef>
                <a:spcPts val="0"/>
              </a:spcBef>
              <a:spcAft>
                <a:spcPts val="0"/>
              </a:spcAft>
              <a:buClr>
                <a:srgbClr val="FFFFFF"/>
              </a:buClr>
              <a:buSzPts val="4000"/>
              <a:buNone/>
              <a:defRPr sz="4000">
                <a:solidFill>
                  <a:srgbClr val="FFFFFF"/>
                </a:solidFill>
              </a:defRPr>
            </a:lvl6pPr>
            <a:lvl7pPr lvl="6" rtl="0" algn="ctr">
              <a:spcBef>
                <a:spcPts val="0"/>
              </a:spcBef>
              <a:spcAft>
                <a:spcPts val="0"/>
              </a:spcAft>
              <a:buClr>
                <a:srgbClr val="FFFFFF"/>
              </a:buClr>
              <a:buSzPts val="4000"/>
              <a:buNone/>
              <a:defRPr sz="4000">
                <a:solidFill>
                  <a:srgbClr val="FFFFFF"/>
                </a:solidFill>
              </a:defRPr>
            </a:lvl7pPr>
            <a:lvl8pPr lvl="7" rtl="0" algn="ctr">
              <a:spcBef>
                <a:spcPts val="0"/>
              </a:spcBef>
              <a:spcAft>
                <a:spcPts val="0"/>
              </a:spcAft>
              <a:buClr>
                <a:srgbClr val="FFFFFF"/>
              </a:buClr>
              <a:buSzPts val="4000"/>
              <a:buNone/>
              <a:defRPr sz="4000">
                <a:solidFill>
                  <a:srgbClr val="FFFFFF"/>
                </a:solidFill>
              </a:defRPr>
            </a:lvl8pPr>
            <a:lvl9pPr lvl="8" rtl="0" algn="ctr">
              <a:spcBef>
                <a:spcPts val="0"/>
              </a:spcBef>
              <a:spcAft>
                <a:spcPts val="0"/>
              </a:spcAft>
              <a:buClr>
                <a:srgbClr val="FFFFFF"/>
              </a:buClr>
              <a:buSzPts val="4000"/>
              <a:buNone/>
              <a:defRPr sz="4000">
                <a:solidFill>
                  <a:srgbClr val="FFFFFF"/>
                </a:solidFill>
              </a:defRPr>
            </a:lvl9pPr>
          </a:lstStyle>
          <a:p/>
        </p:txBody>
      </p:sp>
      <p:sp>
        <p:nvSpPr>
          <p:cNvPr id="50" name="Google Shape;50;p3"/>
          <p:cNvSpPr txBox="1"/>
          <p:nvPr>
            <p:ph idx="1" type="subTitle"/>
          </p:nvPr>
        </p:nvSpPr>
        <p:spPr>
          <a:xfrm>
            <a:off x="2626350" y="3144854"/>
            <a:ext cx="38913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2400"/>
              <a:buNone/>
              <a:defRPr>
                <a:solidFill>
                  <a:srgbClr val="000000"/>
                </a:solidFill>
              </a:defRPr>
            </a:lvl1pPr>
            <a:lvl2pPr lvl="1" rtl="0" algn="ctr">
              <a:spcBef>
                <a:spcPts val="0"/>
              </a:spcBef>
              <a:spcAft>
                <a:spcPts val="0"/>
              </a:spcAft>
              <a:buClr>
                <a:srgbClr val="000000"/>
              </a:buClr>
              <a:buSzPts val="3000"/>
              <a:buNone/>
              <a:defRPr sz="3000">
                <a:solidFill>
                  <a:srgbClr val="000000"/>
                </a:solidFill>
              </a:defRPr>
            </a:lvl2pPr>
            <a:lvl3pPr lvl="2" rtl="0" algn="ctr">
              <a:spcBef>
                <a:spcPts val="0"/>
              </a:spcBef>
              <a:spcAft>
                <a:spcPts val="0"/>
              </a:spcAft>
              <a:buClr>
                <a:srgbClr val="000000"/>
              </a:buClr>
              <a:buSzPts val="3000"/>
              <a:buNone/>
              <a:defRPr sz="3000">
                <a:solidFill>
                  <a:srgbClr val="000000"/>
                </a:solidFill>
              </a:defRPr>
            </a:lvl3pPr>
            <a:lvl4pPr lvl="3" rtl="0" algn="ctr">
              <a:spcBef>
                <a:spcPts val="0"/>
              </a:spcBef>
              <a:spcAft>
                <a:spcPts val="0"/>
              </a:spcAft>
              <a:buClr>
                <a:srgbClr val="000000"/>
              </a:buClr>
              <a:buSzPts val="3000"/>
              <a:buNone/>
              <a:defRPr sz="3000">
                <a:solidFill>
                  <a:srgbClr val="000000"/>
                </a:solidFill>
              </a:defRPr>
            </a:lvl4pPr>
            <a:lvl5pPr lvl="4" rtl="0" algn="ctr">
              <a:spcBef>
                <a:spcPts val="0"/>
              </a:spcBef>
              <a:spcAft>
                <a:spcPts val="0"/>
              </a:spcAft>
              <a:buClr>
                <a:srgbClr val="000000"/>
              </a:buClr>
              <a:buSzPts val="3000"/>
              <a:buNone/>
              <a:defRPr sz="3000">
                <a:solidFill>
                  <a:srgbClr val="000000"/>
                </a:solidFill>
              </a:defRPr>
            </a:lvl5pPr>
            <a:lvl6pPr lvl="5" rtl="0" algn="ctr">
              <a:spcBef>
                <a:spcPts val="0"/>
              </a:spcBef>
              <a:spcAft>
                <a:spcPts val="0"/>
              </a:spcAft>
              <a:buClr>
                <a:srgbClr val="000000"/>
              </a:buClr>
              <a:buSzPts val="3000"/>
              <a:buNone/>
              <a:defRPr sz="3000">
                <a:solidFill>
                  <a:srgbClr val="000000"/>
                </a:solidFill>
              </a:defRPr>
            </a:lvl6pPr>
            <a:lvl7pPr lvl="6" rtl="0" algn="ctr">
              <a:spcBef>
                <a:spcPts val="0"/>
              </a:spcBef>
              <a:spcAft>
                <a:spcPts val="0"/>
              </a:spcAft>
              <a:buClr>
                <a:srgbClr val="000000"/>
              </a:buClr>
              <a:buSzPts val="3000"/>
              <a:buNone/>
              <a:defRPr sz="3000">
                <a:solidFill>
                  <a:srgbClr val="000000"/>
                </a:solidFill>
              </a:defRPr>
            </a:lvl7pPr>
            <a:lvl8pPr lvl="7" rtl="0" algn="ctr">
              <a:spcBef>
                <a:spcPts val="0"/>
              </a:spcBef>
              <a:spcAft>
                <a:spcPts val="0"/>
              </a:spcAft>
              <a:buClr>
                <a:srgbClr val="000000"/>
              </a:buClr>
              <a:buSzPts val="3000"/>
              <a:buNone/>
              <a:defRPr sz="3000">
                <a:solidFill>
                  <a:srgbClr val="000000"/>
                </a:solidFill>
              </a:defRPr>
            </a:lvl8pPr>
            <a:lvl9pPr lvl="8" rtl="0" algn="ctr">
              <a:spcBef>
                <a:spcPts val="0"/>
              </a:spcBef>
              <a:spcAft>
                <a:spcPts val="0"/>
              </a:spcAft>
              <a:buClr>
                <a:srgbClr val="000000"/>
              </a:buClr>
              <a:buSzPts val="3000"/>
              <a:buNone/>
              <a:defRPr sz="3000">
                <a:solidFill>
                  <a:srgbClr val="000000"/>
                </a:solidFill>
              </a:defRPr>
            </a:lvl9pPr>
          </a:lstStyle>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9" name="Google Shape;59;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60" name="Shape 60"/>
        <p:cNvGrpSpPr/>
        <p:nvPr/>
      </p:nvGrpSpPr>
      <p:grpSpPr>
        <a:xfrm>
          <a:off x="0" y="0"/>
          <a:ext cx="0" cy="0"/>
          <a:chOff x="0" y="0"/>
          <a:chExt cx="0" cy="0"/>
        </a:xfrm>
      </p:grpSpPr>
      <p:sp>
        <p:nvSpPr>
          <p:cNvPr id="61" name="Google Shape;61;p4"/>
          <p:cNvSpPr/>
          <p:nvPr/>
        </p:nvSpPr>
        <p:spPr>
          <a:xfrm>
            <a:off x="2454800" y="0"/>
            <a:ext cx="42345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txBox="1"/>
          <p:nvPr>
            <p:ph idx="1" type="body"/>
          </p:nvPr>
        </p:nvSpPr>
        <p:spPr>
          <a:xfrm>
            <a:off x="2848484" y="825425"/>
            <a:ext cx="3447000" cy="3492600"/>
          </a:xfrm>
          <a:prstGeom prst="rect">
            <a:avLst/>
          </a:prstGeom>
        </p:spPr>
        <p:txBody>
          <a:bodyPr anchorCtr="0" anchor="ctr" bIns="91425" lIns="91425" spcFirstLastPara="1" rIns="91425" wrap="square" tIns="91425">
            <a:noAutofit/>
          </a:bodyPr>
          <a:lstStyle>
            <a:lvl1pPr indent="-381000" lvl="0" marL="457200" rtl="0" algn="ctr">
              <a:lnSpc>
                <a:spcPct val="115000"/>
              </a:lnSpc>
              <a:spcBef>
                <a:spcPts val="600"/>
              </a:spcBef>
              <a:spcAft>
                <a:spcPts val="0"/>
              </a:spcAft>
              <a:buSzPts val="2400"/>
              <a:buChar char="▹"/>
              <a:defRPr i="1"/>
            </a:lvl1pPr>
            <a:lvl2pPr indent="-381000" lvl="1" marL="914400" rtl="0" algn="ctr">
              <a:lnSpc>
                <a:spcPct val="115000"/>
              </a:lnSpc>
              <a:spcBef>
                <a:spcPts val="0"/>
              </a:spcBef>
              <a:spcAft>
                <a:spcPts val="0"/>
              </a:spcAft>
              <a:buSzPts val="2400"/>
              <a:buChar char="￭"/>
              <a:defRPr i="1"/>
            </a:lvl2pPr>
            <a:lvl3pPr indent="-381000" lvl="2" marL="1371600" rtl="0" algn="ctr">
              <a:lnSpc>
                <a:spcPct val="115000"/>
              </a:lnSpc>
              <a:spcBef>
                <a:spcPts val="0"/>
              </a:spcBef>
              <a:spcAft>
                <a:spcPts val="0"/>
              </a:spcAft>
              <a:buSzPts val="2400"/>
              <a:buChar char="⬝"/>
              <a:defRPr i="1"/>
            </a:lvl3pPr>
            <a:lvl4pPr indent="-381000" lvl="3" marL="1828800" rtl="0" algn="ctr">
              <a:lnSpc>
                <a:spcPct val="115000"/>
              </a:lnSpc>
              <a:spcBef>
                <a:spcPts val="0"/>
              </a:spcBef>
              <a:spcAft>
                <a:spcPts val="0"/>
              </a:spcAft>
              <a:buSzPts val="2400"/>
              <a:buChar char="●"/>
              <a:defRPr i="1"/>
            </a:lvl4pPr>
            <a:lvl5pPr indent="-381000" lvl="4" marL="2286000" rtl="0" algn="ctr">
              <a:lnSpc>
                <a:spcPct val="115000"/>
              </a:lnSpc>
              <a:spcBef>
                <a:spcPts val="0"/>
              </a:spcBef>
              <a:spcAft>
                <a:spcPts val="0"/>
              </a:spcAft>
              <a:buSzPts val="2400"/>
              <a:buChar char="○"/>
              <a:defRPr i="1"/>
            </a:lvl5pPr>
            <a:lvl6pPr indent="-381000" lvl="5" marL="2743200" rtl="0" algn="ctr">
              <a:lnSpc>
                <a:spcPct val="115000"/>
              </a:lnSpc>
              <a:spcBef>
                <a:spcPts val="0"/>
              </a:spcBef>
              <a:spcAft>
                <a:spcPts val="0"/>
              </a:spcAft>
              <a:buSzPts val="2400"/>
              <a:buChar char="■"/>
              <a:defRPr i="1"/>
            </a:lvl6pPr>
            <a:lvl7pPr indent="-381000" lvl="6" marL="3200400" rtl="0" algn="ctr">
              <a:lnSpc>
                <a:spcPct val="115000"/>
              </a:lnSpc>
              <a:spcBef>
                <a:spcPts val="0"/>
              </a:spcBef>
              <a:spcAft>
                <a:spcPts val="0"/>
              </a:spcAft>
              <a:buSzPts val="2400"/>
              <a:buChar char="●"/>
              <a:defRPr i="1"/>
            </a:lvl7pPr>
            <a:lvl8pPr indent="-381000" lvl="7" marL="3657600" rtl="0" algn="ctr">
              <a:lnSpc>
                <a:spcPct val="115000"/>
              </a:lnSpc>
              <a:spcBef>
                <a:spcPts val="0"/>
              </a:spcBef>
              <a:spcAft>
                <a:spcPts val="0"/>
              </a:spcAft>
              <a:buSzPts val="2400"/>
              <a:buChar char="○"/>
              <a:defRPr i="1"/>
            </a:lvl8pPr>
            <a:lvl9pPr indent="-381000" lvl="8" marL="4114800" algn="ctr">
              <a:lnSpc>
                <a:spcPct val="115000"/>
              </a:lnSpc>
              <a:spcBef>
                <a:spcPts val="0"/>
              </a:spcBef>
              <a:spcAft>
                <a:spcPts val="0"/>
              </a:spcAft>
              <a:buSzPts val="2400"/>
              <a:buChar char="■"/>
              <a:defRPr i="1"/>
            </a:lvl9pPr>
          </a:lstStyle>
          <a:p/>
        </p:txBody>
      </p:sp>
      <p:sp>
        <p:nvSpPr>
          <p:cNvPr id="64" name="Google Shape;64;p4"/>
          <p:cNvSpPr txBox="1"/>
          <p:nvPr/>
        </p:nvSpPr>
        <p:spPr>
          <a:xfrm>
            <a:off x="3593400" y="193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7200">
                <a:solidFill>
                  <a:srgbClr val="A5B0FE"/>
                </a:solidFill>
                <a:latin typeface="Work Sans"/>
                <a:ea typeface="Work Sans"/>
                <a:cs typeface="Work Sans"/>
                <a:sym typeface="Work Sans"/>
              </a:rPr>
              <a:t>“</a:t>
            </a:r>
            <a:endParaRPr b="1" sz="7200">
              <a:solidFill>
                <a:srgbClr val="A5B0FE"/>
              </a:solidFill>
              <a:latin typeface="Work Sans"/>
              <a:ea typeface="Work Sans"/>
              <a:cs typeface="Work Sans"/>
              <a:sym typeface="Work Sans"/>
            </a:endParaRPr>
          </a:p>
        </p:txBody>
      </p:sp>
      <p:sp>
        <p:nvSpPr>
          <p:cNvPr id="65" name="Google Shape;65;p4"/>
          <p:cNvSpPr txBox="1"/>
          <p:nvPr>
            <p:ph idx="12" type="sldNum"/>
          </p:nvPr>
        </p:nvSpPr>
        <p:spPr>
          <a:xfrm>
            <a:off x="4116400" y="4807500"/>
            <a:ext cx="911100" cy="336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fr"/>
              <a:t>‹#›</a:t>
            </a:fld>
            <a:endParaRPr/>
          </a:p>
        </p:txBody>
      </p:sp>
      <p:grpSp>
        <p:nvGrpSpPr>
          <p:cNvPr id="66" name="Google Shape;66;p4"/>
          <p:cNvGrpSpPr/>
          <p:nvPr/>
        </p:nvGrpSpPr>
        <p:grpSpPr>
          <a:xfrm>
            <a:off x="6876950" y="3340125"/>
            <a:ext cx="2267050" cy="1803375"/>
            <a:chOff x="9925050" y="4203700"/>
            <a:chExt cx="2267050" cy="1803375"/>
          </a:xfrm>
        </p:grpSpPr>
        <p:sp>
          <p:nvSpPr>
            <p:cNvPr id="67" name="Google Shape;67;p4"/>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4"/>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4"/>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4"/>
            <p:cNvSpPr/>
            <p:nvPr/>
          </p:nvSpPr>
          <p:spPr>
            <a:xfrm>
              <a:off x="10421938" y="4832350"/>
              <a:ext cx="139800" cy="27000"/>
            </a:xfrm>
            <a:custGeom>
              <a:rect b="b" l="l" r="r" t="t"/>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4"/>
            <p:cNvSpPr/>
            <p:nvPr/>
          </p:nvSpPr>
          <p:spPr>
            <a:xfrm>
              <a:off x="10421938" y="4875213"/>
              <a:ext cx="139800" cy="20700"/>
            </a:xfrm>
            <a:custGeom>
              <a:rect b="b" l="l" r="r" t="t"/>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4"/>
            <p:cNvSpPr/>
            <p:nvPr/>
          </p:nvSpPr>
          <p:spPr>
            <a:xfrm>
              <a:off x="10442575" y="4913313"/>
              <a:ext cx="96900" cy="25500"/>
            </a:xfrm>
            <a:custGeom>
              <a:rect b="b" l="l" r="r" t="t"/>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4"/>
            <p:cNvSpPr/>
            <p:nvPr/>
          </p:nvSpPr>
          <p:spPr>
            <a:xfrm>
              <a:off x="10480675" y="4333875"/>
              <a:ext cx="22200" cy="90600"/>
            </a:xfrm>
            <a:custGeom>
              <a:rect b="b" l="l" r="r" t="t"/>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4"/>
            <p:cNvSpPr/>
            <p:nvPr/>
          </p:nvSpPr>
          <p:spPr>
            <a:xfrm>
              <a:off x="10679113" y="4602163"/>
              <a:ext cx="74700" cy="20700"/>
            </a:xfrm>
            <a:custGeom>
              <a:rect b="b" l="l" r="r" t="t"/>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4"/>
            <p:cNvSpPr/>
            <p:nvPr/>
          </p:nvSpPr>
          <p:spPr>
            <a:xfrm>
              <a:off x="10229850" y="4602163"/>
              <a:ext cx="74700" cy="20700"/>
            </a:xfrm>
            <a:custGeom>
              <a:rect b="b" l="l" r="r" t="t"/>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4"/>
            <p:cNvSpPr/>
            <p:nvPr/>
          </p:nvSpPr>
          <p:spPr>
            <a:xfrm>
              <a:off x="10282238" y="4402138"/>
              <a:ext cx="81000" cy="81000"/>
            </a:xfrm>
            <a:custGeom>
              <a:rect b="b" l="l" r="r" t="t"/>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4"/>
            <p:cNvSpPr/>
            <p:nvPr/>
          </p:nvSpPr>
          <p:spPr>
            <a:xfrm>
              <a:off x="10620375" y="4402138"/>
              <a:ext cx="79500" cy="81000"/>
            </a:xfrm>
            <a:custGeom>
              <a:rect b="b" l="l" r="r" t="t"/>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4"/>
            <p:cNvSpPr/>
            <p:nvPr/>
          </p:nvSpPr>
          <p:spPr>
            <a:xfrm>
              <a:off x="10347325" y="4478338"/>
              <a:ext cx="288900" cy="331800"/>
            </a:xfrm>
            <a:custGeom>
              <a:rect b="b" l="l" r="r" t="t"/>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9" name="Google Shape;79;p4"/>
          <p:cNvGrpSpPr/>
          <p:nvPr/>
        </p:nvGrpSpPr>
        <p:grpSpPr>
          <a:xfrm>
            <a:off x="0" y="0"/>
            <a:ext cx="2266938" cy="1754200"/>
            <a:chOff x="9598025" y="882650"/>
            <a:chExt cx="2266938" cy="1754200"/>
          </a:xfrm>
        </p:grpSpPr>
        <p:sp>
          <p:nvSpPr>
            <p:cNvPr id="80" name="Google Shape;80;p4"/>
            <p:cNvSpPr/>
            <p:nvPr/>
          </p:nvSpPr>
          <p:spPr>
            <a:xfrm>
              <a:off x="10239375" y="1881188"/>
              <a:ext cx="139800" cy="90600"/>
            </a:xfrm>
            <a:custGeom>
              <a:rect b="b" l="l" r="r" t="t"/>
              <a:pathLst>
                <a:path extrusionOk="0" h="120000" w="12000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4"/>
            <p:cNvSpPr/>
            <p:nvPr/>
          </p:nvSpPr>
          <p:spPr>
            <a:xfrm>
              <a:off x="9598025" y="882650"/>
              <a:ext cx="995400" cy="1546200"/>
            </a:xfrm>
            <a:custGeom>
              <a:rect b="b" l="l" r="r" t="t"/>
              <a:pathLst>
                <a:path extrusionOk="0" h="120000" w="12000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4"/>
            <p:cNvSpPr/>
            <p:nvPr/>
          </p:nvSpPr>
          <p:spPr>
            <a:xfrm>
              <a:off x="10672763" y="1581150"/>
              <a:ext cx="1192200" cy="1055700"/>
            </a:xfrm>
            <a:custGeom>
              <a:rect b="b" l="l" r="r" t="t"/>
              <a:pathLst>
                <a:path extrusionOk="0" h="120000" w="12000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4"/>
            <p:cNvSpPr/>
            <p:nvPr/>
          </p:nvSpPr>
          <p:spPr>
            <a:xfrm>
              <a:off x="10914063" y="1881188"/>
              <a:ext cx="679500" cy="531900"/>
            </a:xfrm>
            <a:custGeom>
              <a:rect b="b" l="l" r="r" t="t"/>
              <a:pathLst>
                <a:path extrusionOk="0" h="120000" w="12000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4" name="Shape 84"/>
        <p:cNvGrpSpPr/>
        <p:nvPr/>
      </p:nvGrpSpPr>
      <p:grpSpPr>
        <a:xfrm>
          <a:off x="0" y="0"/>
          <a:ext cx="0" cy="0"/>
          <a:chOff x="0" y="0"/>
          <a:chExt cx="0" cy="0"/>
        </a:xfrm>
      </p:grpSpPr>
      <p:sp>
        <p:nvSpPr>
          <p:cNvPr id="85" name="Google Shape;85;p5"/>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fr"/>
              <a:t>‹#›</a:t>
            </a:fld>
            <a:endParaRPr/>
          </a:p>
        </p:txBody>
      </p:sp>
      <p:sp>
        <p:nvSpPr>
          <p:cNvPr id="87" name="Google Shape;87;p5"/>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9" name="Google Shape;89;p5"/>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90" name="Google Shape;90;p5"/>
          <p:cNvGrpSpPr/>
          <p:nvPr/>
        </p:nvGrpSpPr>
        <p:grpSpPr>
          <a:xfrm>
            <a:off x="6422240" y="-62"/>
            <a:ext cx="1652475" cy="2270250"/>
            <a:chOff x="0" y="855663"/>
            <a:chExt cx="1652475" cy="2270250"/>
          </a:xfrm>
        </p:grpSpPr>
        <p:sp>
          <p:nvSpPr>
            <p:cNvPr id="91" name="Google Shape;91;p5"/>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5"/>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5"/>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5"/>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5"/>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5"/>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5"/>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5"/>
            <p:cNvSpPr/>
            <p:nvPr/>
          </p:nvSpPr>
          <p:spPr>
            <a:xfrm>
              <a:off x="1476375" y="2262188"/>
              <a:ext cx="176100" cy="723900"/>
            </a:xfrm>
            <a:custGeom>
              <a:rect b="b" l="l" r="r" t="t"/>
              <a:pathLst>
                <a:path extrusionOk="0" h="120000" w="12000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5"/>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0" name="Google Shape;100;p5"/>
          <p:cNvGrpSpPr/>
          <p:nvPr/>
        </p:nvGrpSpPr>
        <p:grpSpPr>
          <a:xfrm>
            <a:off x="7106138" y="2674863"/>
            <a:ext cx="1551087" cy="2468625"/>
            <a:chOff x="715963" y="3538538"/>
            <a:chExt cx="1551087" cy="2468625"/>
          </a:xfrm>
        </p:grpSpPr>
        <p:sp>
          <p:nvSpPr>
            <p:cNvPr id="101" name="Google Shape;101;p5"/>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5"/>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5"/>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5"/>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5"/>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5"/>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5"/>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5"/>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5"/>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5"/>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5"/>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12" name="Shape 112"/>
        <p:cNvGrpSpPr/>
        <p:nvPr/>
      </p:nvGrpSpPr>
      <p:grpSpPr>
        <a:xfrm>
          <a:off x="0" y="0"/>
          <a:ext cx="0" cy="0"/>
          <a:chOff x="0" y="0"/>
          <a:chExt cx="0" cy="0"/>
        </a:xfrm>
      </p:grpSpPr>
      <p:sp>
        <p:nvSpPr>
          <p:cNvPr id="113" name="Google Shape;113;p6"/>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16" name="Google Shape;116;p6"/>
          <p:cNvSpPr txBox="1"/>
          <p:nvPr>
            <p:ph idx="1" type="body"/>
          </p:nvPr>
        </p:nvSpPr>
        <p:spPr>
          <a:xfrm>
            <a:off x="457200" y="1672300"/>
            <a:ext cx="2494200" cy="3155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7" name="Google Shape;117;p6"/>
          <p:cNvSpPr txBox="1"/>
          <p:nvPr>
            <p:ph idx="2" type="body"/>
          </p:nvPr>
        </p:nvSpPr>
        <p:spPr>
          <a:xfrm>
            <a:off x="3101652" y="1672300"/>
            <a:ext cx="2494200" cy="3155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8" name="Google Shape;118;p6"/>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fr"/>
              <a:t>‹#›</a:t>
            </a:fld>
            <a:endParaRPr/>
          </a:p>
        </p:txBody>
      </p:sp>
      <p:grpSp>
        <p:nvGrpSpPr>
          <p:cNvPr id="119" name="Google Shape;119;p6"/>
          <p:cNvGrpSpPr/>
          <p:nvPr/>
        </p:nvGrpSpPr>
        <p:grpSpPr>
          <a:xfrm>
            <a:off x="6489150" y="0"/>
            <a:ext cx="1882725" cy="2446200"/>
            <a:chOff x="3357563" y="850900"/>
            <a:chExt cx="1882725" cy="2446200"/>
          </a:xfrm>
        </p:grpSpPr>
        <p:sp>
          <p:nvSpPr>
            <p:cNvPr id="120" name="Google Shape;120;p6"/>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6"/>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6"/>
            <p:cNvSpPr/>
            <p:nvPr/>
          </p:nvSpPr>
          <p:spPr>
            <a:xfrm>
              <a:off x="4829175" y="2943225"/>
              <a:ext cx="250800" cy="252300"/>
            </a:xfrm>
            <a:custGeom>
              <a:rect b="b" l="l" r="r" t="t"/>
              <a:pathLst>
                <a:path extrusionOk="0" h="120000" w="12000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6"/>
            <p:cNvSpPr/>
            <p:nvPr/>
          </p:nvSpPr>
          <p:spPr>
            <a:xfrm>
              <a:off x="4887913" y="2825750"/>
              <a:ext cx="250800" cy="252300"/>
            </a:xfrm>
            <a:custGeom>
              <a:rect b="b" l="l" r="r" t="t"/>
              <a:pathLst>
                <a:path extrusionOk="0" h="120000" w="12000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6"/>
            <p:cNvSpPr/>
            <p:nvPr/>
          </p:nvSpPr>
          <p:spPr>
            <a:xfrm>
              <a:off x="4770438" y="2825750"/>
              <a:ext cx="250800" cy="252300"/>
            </a:xfrm>
            <a:custGeom>
              <a:rect b="b" l="l" r="r" t="t"/>
              <a:pathLst>
                <a:path extrusionOk="0" h="120000" w="12000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6"/>
            <p:cNvSpPr/>
            <p:nvPr/>
          </p:nvSpPr>
          <p:spPr>
            <a:xfrm>
              <a:off x="4448175" y="1768475"/>
              <a:ext cx="577800" cy="579300"/>
            </a:xfrm>
            <a:custGeom>
              <a:rect b="b" l="l" r="r" t="t"/>
              <a:pathLst>
                <a:path extrusionOk="0" h="120000" w="12000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6"/>
            <p:cNvSpPr/>
            <p:nvPr/>
          </p:nvSpPr>
          <p:spPr>
            <a:xfrm>
              <a:off x="4829175" y="1779588"/>
              <a:ext cx="180900" cy="182700"/>
            </a:xfrm>
            <a:custGeom>
              <a:rect b="b" l="l" r="r" t="t"/>
              <a:pathLst>
                <a:path extrusionOk="0" h="120000" w="12000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6"/>
            <p:cNvSpPr/>
            <p:nvPr/>
          </p:nvSpPr>
          <p:spPr>
            <a:xfrm>
              <a:off x="4662488" y="2717800"/>
              <a:ext cx="577800" cy="579300"/>
            </a:xfrm>
            <a:custGeom>
              <a:rect b="b" l="l" r="r" t="t"/>
              <a:pathLst>
                <a:path extrusionOk="0" h="120000" w="12000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6"/>
            <p:cNvSpPr/>
            <p:nvPr/>
          </p:nvSpPr>
          <p:spPr>
            <a:xfrm>
              <a:off x="5048250" y="2733675"/>
              <a:ext cx="180900" cy="182700"/>
            </a:xfrm>
            <a:custGeom>
              <a:rect b="b" l="l" r="r" t="t"/>
              <a:pathLst>
                <a:path extrusionOk="0" h="120000" w="12000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6"/>
            <p:cNvSpPr/>
            <p:nvPr/>
          </p:nvSpPr>
          <p:spPr>
            <a:xfrm>
              <a:off x="4529138" y="2149475"/>
              <a:ext cx="379500" cy="81000"/>
            </a:xfrm>
            <a:custGeom>
              <a:rect b="b" l="l" r="r" t="t"/>
              <a:pathLst>
                <a:path extrusionOk="0" h="120000" w="12000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6"/>
            <p:cNvSpPr/>
            <p:nvPr/>
          </p:nvSpPr>
          <p:spPr>
            <a:xfrm>
              <a:off x="4529138" y="2063750"/>
              <a:ext cx="401700" cy="63600"/>
            </a:xfrm>
            <a:custGeom>
              <a:rect b="b" l="l" r="r" t="t"/>
              <a:pathLst>
                <a:path extrusionOk="0" h="120000" w="12000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6"/>
            <p:cNvSpPr/>
            <p:nvPr/>
          </p:nvSpPr>
          <p:spPr>
            <a:xfrm>
              <a:off x="4540250" y="1982788"/>
              <a:ext cx="203100" cy="54000"/>
            </a:xfrm>
            <a:custGeom>
              <a:rect b="b" l="l" r="r" t="t"/>
              <a:pathLst>
                <a:path extrusionOk="0" h="120000" w="12000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6"/>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3" name="Google Shape;133;p6"/>
          <p:cNvGrpSpPr/>
          <p:nvPr/>
        </p:nvGrpSpPr>
        <p:grpSpPr>
          <a:xfrm>
            <a:off x="6488950" y="3281388"/>
            <a:ext cx="2149388" cy="1862100"/>
            <a:chOff x="3305175" y="4144963"/>
            <a:chExt cx="2149388" cy="1862100"/>
          </a:xfrm>
        </p:grpSpPr>
        <p:sp>
          <p:nvSpPr>
            <p:cNvPr id="134" name="Google Shape;134;p6"/>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6"/>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6"/>
            <p:cNvSpPr/>
            <p:nvPr/>
          </p:nvSpPr>
          <p:spPr>
            <a:xfrm>
              <a:off x="3305175" y="4622800"/>
              <a:ext cx="1106400" cy="831900"/>
            </a:xfrm>
            <a:custGeom>
              <a:rect b="b" l="l" r="r" t="t"/>
              <a:pathLst>
                <a:path extrusionOk="0" h="120000" w="12000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6"/>
            <p:cNvSpPr/>
            <p:nvPr/>
          </p:nvSpPr>
          <p:spPr>
            <a:xfrm>
              <a:off x="3517900" y="4938713"/>
              <a:ext cx="381000" cy="381000"/>
            </a:xfrm>
            <a:custGeom>
              <a:rect b="b" l="l" r="r" t="t"/>
              <a:pathLst>
                <a:path extrusionOk="0" h="120000" w="12000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6"/>
            <p:cNvSpPr/>
            <p:nvPr/>
          </p:nvSpPr>
          <p:spPr>
            <a:xfrm>
              <a:off x="3978275" y="4949825"/>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6"/>
            <p:cNvSpPr/>
            <p:nvPr/>
          </p:nvSpPr>
          <p:spPr>
            <a:xfrm>
              <a:off x="3978275" y="5041900"/>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6"/>
            <p:cNvSpPr/>
            <p:nvPr/>
          </p:nvSpPr>
          <p:spPr>
            <a:xfrm>
              <a:off x="3978275" y="5132388"/>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6"/>
            <p:cNvSpPr/>
            <p:nvPr/>
          </p:nvSpPr>
          <p:spPr>
            <a:xfrm>
              <a:off x="3978275" y="5224463"/>
              <a:ext cx="214200" cy="255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6"/>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43" name="Shape 143"/>
        <p:cNvGrpSpPr/>
        <p:nvPr/>
      </p:nvGrpSpPr>
      <p:grpSpPr>
        <a:xfrm>
          <a:off x="0" y="0"/>
          <a:ext cx="0" cy="0"/>
          <a:chOff x="0" y="0"/>
          <a:chExt cx="0" cy="0"/>
        </a:xfrm>
      </p:grpSpPr>
      <p:sp>
        <p:nvSpPr>
          <p:cNvPr id="144" name="Google Shape;144;p7"/>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7" name="Google Shape;147;p7"/>
          <p:cNvSpPr txBox="1"/>
          <p:nvPr>
            <p:ph idx="1" type="body"/>
          </p:nvPr>
        </p:nvSpPr>
        <p:spPr>
          <a:xfrm>
            <a:off x="4572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8" name="Google Shape;148;p7"/>
          <p:cNvSpPr txBox="1"/>
          <p:nvPr>
            <p:ph idx="2" type="body"/>
          </p:nvPr>
        </p:nvSpPr>
        <p:spPr>
          <a:xfrm>
            <a:off x="219835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9" name="Google Shape;149;p7"/>
          <p:cNvSpPr txBox="1"/>
          <p:nvPr>
            <p:ph idx="3" type="body"/>
          </p:nvPr>
        </p:nvSpPr>
        <p:spPr>
          <a:xfrm>
            <a:off x="39395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0" name="Google Shape;150;p7"/>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fr"/>
              <a:t>‹#›</a:t>
            </a:fld>
            <a:endParaRPr/>
          </a:p>
        </p:txBody>
      </p:sp>
      <p:grpSp>
        <p:nvGrpSpPr>
          <p:cNvPr id="151" name="Google Shape;151;p7"/>
          <p:cNvGrpSpPr/>
          <p:nvPr/>
        </p:nvGrpSpPr>
        <p:grpSpPr>
          <a:xfrm>
            <a:off x="6405913" y="-12"/>
            <a:ext cx="2347900" cy="2270150"/>
            <a:chOff x="6545263" y="855663"/>
            <a:chExt cx="2347900" cy="2270150"/>
          </a:xfrm>
        </p:grpSpPr>
        <p:sp>
          <p:nvSpPr>
            <p:cNvPr id="152" name="Google Shape;152;p7"/>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7"/>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7"/>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7"/>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7"/>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7"/>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7"/>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7"/>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7"/>
            <p:cNvSpPr/>
            <p:nvPr/>
          </p:nvSpPr>
          <p:spPr>
            <a:xfrm>
              <a:off x="8234363" y="2009775"/>
              <a:ext cx="658800" cy="547800"/>
            </a:xfrm>
            <a:custGeom>
              <a:rect b="b" l="l" r="r" t="t"/>
              <a:pathLst>
                <a:path extrusionOk="0" h="120000" w="12000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7"/>
            <p:cNvSpPr/>
            <p:nvPr/>
          </p:nvSpPr>
          <p:spPr>
            <a:xfrm>
              <a:off x="8320088" y="2133600"/>
              <a:ext cx="27000" cy="327000"/>
            </a:xfrm>
            <a:custGeom>
              <a:rect b="b" l="l" r="r" t="t"/>
              <a:pathLst>
                <a:path extrusionOk="0" h="120000" w="12000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7"/>
            <p:cNvSpPr/>
            <p:nvPr/>
          </p:nvSpPr>
          <p:spPr>
            <a:xfrm>
              <a:off x="8389938" y="2620963"/>
              <a:ext cx="81000" cy="430200"/>
            </a:xfrm>
            <a:custGeom>
              <a:rect b="b" l="l" r="r" t="t"/>
              <a:pathLst>
                <a:path extrusionOk="0" h="120000" w="12000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7"/>
            <p:cNvSpPr/>
            <p:nvPr/>
          </p:nvSpPr>
          <p:spPr>
            <a:xfrm>
              <a:off x="8518525" y="2620963"/>
              <a:ext cx="58800" cy="258900"/>
            </a:xfrm>
            <a:custGeom>
              <a:rect b="b" l="l" r="r" t="t"/>
              <a:pathLst>
                <a:path extrusionOk="0" h="120000" w="12000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7"/>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5" name="Google Shape;165;p7"/>
          <p:cNvGrpSpPr/>
          <p:nvPr/>
        </p:nvGrpSpPr>
        <p:grpSpPr>
          <a:xfrm>
            <a:off x="6707938" y="2948000"/>
            <a:ext cx="1732075" cy="2195488"/>
            <a:chOff x="6662738" y="3806825"/>
            <a:chExt cx="1732075" cy="2195488"/>
          </a:xfrm>
        </p:grpSpPr>
        <p:sp>
          <p:nvSpPr>
            <p:cNvPr id="166" name="Google Shape;166;p7"/>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7"/>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7"/>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7"/>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7"/>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7"/>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7"/>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7"/>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7"/>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7"/>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7"/>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7"/>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7"/>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7"/>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7"/>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7"/>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7"/>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7"/>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4" name="Shape 184"/>
        <p:cNvGrpSpPr/>
        <p:nvPr/>
      </p:nvGrpSpPr>
      <p:grpSpPr>
        <a:xfrm>
          <a:off x="0" y="0"/>
          <a:ext cx="0" cy="0"/>
          <a:chOff x="0" y="0"/>
          <a:chExt cx="0" cy="0"/>
        </a:xfrm>
      </p:grpSpPr>
      <p:sp>
        <p:nvSpPr>
          <p:cNvPr id="185" name="Google Shape;185;p8"/>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88" name="Google Shape;188;p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fr"/>
              <a:t>‹#›</a:t>
            </a:fld>
            <a:endParaRPr/>
          </a:p>
        </p:txBody>
      </p:sp>
      <p:grpSp>
        <p:nvGrpSpPr>
          <p:cNvPr id="189" name="Google Shape;189;p8"/>
          <p:cNvGrpSpPr/>
          <p:nvPr/>
        </p:nvGrpSpPr>
        <p:grpSpPr>
          <a:xfrm>
            <a:off x="6707938" y="2948000"/>
            <a:ext cx="1732075" cy="2195488"/>
            <a:chOff x="6662738" y="3806825"/>
            <a:chExt cx="1732075" cy="2195488"/>
          </a:xfrm>
        </p:grpSpPr>
        <p:sp>
          <p:nvSpPr>
            <p:cNvPr id="190" name="Google Shape;190;p8"/>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8"/>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8"/>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8"/>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8"/>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8"/>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8"/>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8"/>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8"/>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8"/>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8"/>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8"/>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8"/>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8"/>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8"/>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8"/>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8"/>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8"/>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8" name="Google Shape;208;p8"/>
          <p:cNvGrpSpPr/>
          <p:nvPr/>
        </p:nvGrpSpPr>
        <p:grpSpPr>
          <a:xfrm rot="10800000">
            <a:off x="6518888" y="-12"/>
            <a:ext cx="1551087" cy="2468625"/>
            <a:chOff x="715963" y="3538538"/>
            <a:chExt cx="1551087" cy="2468625"/>
          </a:xfrm>
        </p:grpSpPr>
        <p:sp>
          <p:nvSpPr>
            <p:cNvPr id="209" name="Google Shape;209;p8"/>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8"/>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8"/>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8"/>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8"/>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8"/>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8"/>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8"/>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8"/>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8"/>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8"/>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0" name="Shape 220"/>
        <p:cNvGrpSpPr/>
        <p:nvPr/>
      </p:nvGrpSpPr>
      <p:grpSpPr>
        <a:xfrm>
          <a:off x="0" y="0"/>
          <a:ext cx="0" cy="0"/>
          <a:chOff x="0" y="0"/>
          <a:chExt cx="0" cy="0"/>
        </a:xfrm>
      </p:grpSpPr>
      <p:sp>
        <p:nvSpPr>
          <p:cNvPr id="221" name="Google Shape;221;p9"/>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
          <p:cNvSpPr txBox="1"/>
          <p:nvPr>
            <p:ph idx="1" type="body"/>
          </p:nvPr>
        </p:nvSpPr>
        <p:spPr>
          <a:xfrm>
            <a:off x="6390750" y="439500"/>
            <a:ext cx="2122500" cy="4264200"/>
          </a:xfrm>
          <a:prstGeom prst="rect">
            <a:avLst/>
          </a:prstGeom>
        </p:spPr>
        <p:txBody>
          <a:bodyPr anchorCtr="0" anchor="ctr" bIns="91425" lIns="91425" spcFirstLastPara="1" rIns="91425" wrap="square" tIns="91425">
            <a:noAutofit/>
          </a:bodyPr>
          <a:lstStyle>
            <a:lvl1pPr indent="-228600" lvl="0" marL="457200">
              <a:spcBef>
                <a:spcPts val="360"/>
              </a:spcBef>
              <a:spcAft>
                <a:spcPts val="0"/>
              </a:spcAft>
              <a:buClr>
                <a:srgbClr val="FFFFFF"/>
              </a:buClr>
              <a:buSzPts val="1800"/>
              <a:buNone/>
              <a:defRPr sz="1800">
                <a:solidFill>
                  <a:srgbClr val="FFFFFF"/>
                </a:solidFill>
              </a:defRPr>
            </a:lvl1pPr>
          </a:lstStyle>
          <a:p/>
        </p:txBody>
      </p:sp>
      <p:sp>
        <p:nvSpPr>
          <p:cNvPr id="224" name="Google Shape;224;p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lf" type="blank">
  <p:cSld name="BLANK">
    <p:spTree>
      <p:nvGrpSpPr>
        <p:cNvPr id="225" name="Shape 225"/>
        <p:cNvGrpSpPr/>
        <p:nvPr/>
      </p:nvGrpSpPr>
      <p:grpSpPr>
        <a:xfrm>
          <a:off x="0" y="0"/>
          <a:ext cx="0" cy="0"/>
          <a:chOff x="0" y="0"/>
          <a:chExt cx="0" cy="0"/>
        </a:xfrm>
      </p:grpSpPr>
      <p:sp>
        <p:nvSpPr>
          <p:cNvPr id="226" name="Google Shape;226;p10"/>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p:nvPr/>
        </p:nvSpPr>
        <p:spPr>
          <a:xfrm>
            <a:off x="0" y="0"/>
            <a:ext cx="4566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p:txBody>
      </p:sp>
      <p:sp>
        <p:nvSpPr>
          <p:cNvPr id="7" name="Google Shape;7;p1"/>
          <p:cNvSpPr txBox="1"/>
          <p:nvPr>
            <p:ph idx="1" type="body"/>
          </p:nvPr>
        </p:nvSpPr>
        <p:spPr>
          <a:xfrm>
            <a:off x="457200" y="1657350"/>
            <a:ext cx="5138700" cy="31809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indent="-381000" lvl="1" marL="9144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indent="-381000" lvl="2" marL="13716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indent="-381000" lvl="3" marL="18288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indent="-381000" lvl="4" marL="2286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indent="-381000" lvl="5" marL="27432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indent="-381000" lvl="6" marL="32004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indent="-381000" lvl="7" marL="36576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indent="-381000" lvl="8" marL="41148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4"/>
          <p:cNvSpPr txBox="1"/>
          <p:nvPr>
            <p:ph type="ctrTitle"/>
          </p:nvPr>
        </p:nvSpPr>
        <p:spPr>
          <a:xfrm>
            <a:off x="1821900" y="1991850"/>
            <a:ext cx="55002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4200"/>
              <a:t>La virtualisation</a:t>
            </a:r>
            <a:endParaRPr sz="4200"/>
          </a:p>
        </p:txBody>
      </p:sp>
      <p:sp>
        <p:nvSpPr>
          <p:cNvPr id="246" name="Google Shape;246;p14"/>
          <p:cNvSpPr txBox="1"/>
          <p:nvPr/>
        </p:nvSpPr>
        <p:spPr>
          <a:xfrm>
            <a:off x="2388750" y="2952900"/>
            <a:ext cx="4366500" cy="46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Barlow Light"/>
                <a:ea typeface="Barlow Light"/>
                <a:cs typeface="Barlow Light"/>
                <a:sym typeface="Barlow Light"/>
              </a:rPr>
              <a:t>Par Camille ROUMIER , Vero Brice Fogang Takoundjou</a:t>
            </a:r>
            <a:endParaRPr>
              <a:latin typeface="Barlow Light"/>
              <a:ea typeface="Barlow Light"/>
              <a:cs typeface="Barlow Light"/>
              <a:sym typeface="Barlow Light"/>
            </a:endParaRPr>
          </a:p>
          <a:p>
            <a:pPr indent="0" lvl="0" marL="0" rtl="0" algn="ctr">
              <a:spcBef>
                <a:spcPts val="0"/>
              </a:spcBef>
              <a:spcAft>
                <a:spcPts val="0"/>
              </a:spcAft>
              <a:buNone/>
            </a:pPr>
            <a:r>
              <a:rPr lang="fr">
                <a:latin typeface="Barlow Light"/>
                <a:ea typeface="Barlow Light"/>
                <a:cs typeface="Barlow Light"/>
                <a:sym typeface="Barlow Light"/>
              </a:rPr>
              <a:t>et Adlane GASMI. </a:t>
            </a:r>
            <a:endParaRPr>
              <a:latin typeface="Barlow Light"/>
              <a:ea typeface="Barlow Light"/>
              <a:cs typeface="Barlow Light"/>
              <a:sym typeface="Barlow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3"/>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324" name="Google Shape;324;p23"/>
          <p:cNvSpPr txBox="1"/>
          <p:nvPr>
            <p:ph type="title"/>
          </p:nvPr>
        </p:nvSpPr>
        <p:spPr>
          <a:xfrm>
            <a:off x="457200" y="296025"/>
            <a:ext cx="5138700" cy="8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Les types de virtualisation</a:t>
            </a:r>
            <a:endParaRPr/>
          </a:p>
        </p:txBody>
      </p:sp>
      <p:sp>
        <p:nvSpPr>
          <p:cNvPr id="325" name="Google Shape;325;p23"/>
          <p:cNvSpPr txBox="1"/>
          <p:nvPr>
            <p:ph idx="1" type="body"/>
          </p:nvPr>
        </p:nvSpPr>
        <p:spPr>
          <a:xfrm>
            <a:off x="457200" y="1293525"/>
            <a:ext cx="5138700" cy="140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fr" sz="2000"/>
              <a:t>Plusieurs formes de virtualisation selon</a:t>
            </a:r>
            <a:endParaRPr sz="2000"/>
          </a:p>
          <a:p>
            <a:pPr indent="0" lvl="0" marL="0" rtl="0" algn="l">
              <a:spcBef>
                <a:spcPts val="600"/>
              </a:spcBef>
              <a:spcAft>
                <a:spcPts val="0"/>
              </a:spcAft>
              <a:buNone/>
            </a:pPr>
            <a:r>
              <a:rPr lang="fr" sz="2000"/>
              <a:t>→ La fonction </a:t>
            </a:r>
            <a:endParaRPr sz="2000"/>
          </a:p>
          <a:p>
            <a:pPr indent="0" lvl="0" marL="0" rtl="0" algn="l">
              <a:spcBef>
                <a:spcPts val="600"/>
              </a:spcBef>
              <a:spcAft>
                <a:spcPts val="0"/>
              </a:spcAft>
              <a:buNone/>
            </a:pPr>
            <a:r>
              <a:rPr lang="fr" sz="2000"/>
              <a:t>→ L’utilisation </a:t>
            </a:r>
            <a:endParaRPr sz="2000"/>
          </a:p>
        </p:txBody>
      </p:sp>
      <p:pic>
        <p:nvPicPr>
          <p:cNvPr id="326" name="Google Shape;326;p23"/>
          <p:cNvPicPr preferRelativeResize="0"/>
          <p:nvPr/>
        </p:nvPicPr>
        <p:blipFill>
          <a:blip r:embed="rId3">
            <a:alphaModFix/>
          </a:blip>
          <a:stretch>
            <a:fillRect/>
          </a:stretch>
        </p:blipFill>
        <p:spPr>
          <a:xfrm>
            <a:off x="180188" y="2934525"/>
            <a:ext cx="5692724" cy="1734500"/>
          </a:xfrm>
          <a:prstGeom prst="rect">
            <a:avLst/>
          </a:prstGeom>
          <a:noFill/>
          <a:ln>
            <a:noFill/>
          </a:ln>
        </p:spPr>
      </p:pic>
      <p:sp>
        <p:nvSpPr>
          <p:cNvPr id="327" name="Google Shape;327;p23"/>
          <p:cNvSpPr txBox="1"/>
          <p:nvPr/>
        </p:nvSpPr>
        <p:spPr>
          <a:xfrm>
            <a:off x="402575" y="4773275"/>
            <a:ext cx="5138700" cy="21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000">
                <a:latin typeface="Barlow Light"/>
                <a:ea typeface="Barlow Light"/>
                <a:cs typeface="Barlow Light"/>
                <a:sym typeface="Barlow Light"/>
              </a:rPr>
              <a:t>http://oxygen-company.com/virtualisation#sthash.E8cu38fC.dpbs</a:t>
            </a:r>
            <a:endParaRPr sz="1000">
              <a:latin typeface="Barlow Light"/>
              <a:ea typeface="Barlow Light"/>
              <a:cs typeface="Barlow Light"/>
              <a:sym typeface="Barlow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4"/>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333" name="Google Shape;333;p24"/>
          <p:cNvSpPr txBox="1"/>
          <p:nvPr>
            <p:ph type="title"/>
          </p:nvPr>
        </p:nvSpPr>
        <p:spPr>
          <a:xfrm>
            <a:off x="457200" y="339300"/>
            <a:ext cx="5138700" cy="8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La virtualisation des postes de travail </a:t>
            </a:r>
            <a:endParaRPr/>
          </a:p>
        </p:txBody>
      </p:sp>
      <p:sp>
        <p:nvSpPr>
          <p:cNvPr id="334" name="Google Shape;334;p24"/>
          <p:cNvSpPr txBox="1"/>
          <p:nvPr>
            <p:ph idx="1" type="body"/>
          </p:nvPr>
        </p:nvSpPr>
        <p:spPr>
          <a:xfrm>
            <a:off x="404375" y="1488750"/>
            <a:ext cx="4353300" cy="23142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fr" sz="2200"/>
              <a:t> ⇒ 	Un système de bureau opérationnel est encapsulé dans une machine virtuelle accessible par plusieurs utilisateurs</a:t>
            </a:r>
            <a:endParaRPr sz="2200"/>
          </a:p>
        </p:txBody>
      </p:sp>
      <p:grpSp>
        <p:nvGrpSpPr>
          <p:cNvPr id="335" name="Google Shape;335;p24"/>
          <p:cNvGrpSpPr/>
          <p:nvPr/>
        </p:nvGrpSpPr>
        <p:grpSpPr>
          <a:xfrm>
            <a:off x="303425" y="4114800"/>
            <a:ext cx="5581042" cy="796200"/>
            <a:chOff x="288353" y="4122200"/>
            <a:chExt cx="5581600" cy="796200"/>
          </a:xfrm>
        </p:grpSpPr>
        <p:sp>
          <p:nvSpPr>
            <p:cNvPr id="336" name="Google Shape;336;p24"/>
            <p:cNvSpPr/>
            <p:nvPr/>
          </p:nvSpPr>
          <p:spPr>
            <a:xfrm>
              <a:off x="288453" y="4122200"/>
              <a:ext cx="5581500" cy="7962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4"/>
            <p:cNvSpPr txBox="1"/>
            <p:nvPr/>
          </p:nvSpPr>
          <p:spPr>
            <a:xfrm>
              <a:off x="288353" y="4194000"/>
              <a:ext cx="5581500" cy="64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000">
                  <a:solidFill>
                    <a:schemeClr val="accent2"/>
                  </a:solidFill>
                  <a:latin typeface="Barlow Light"/>
                  <a:ea typeface="Barlow Light"/>
                  <a:cs typeface="Barlow Light"/>
                  <a:sym typeface="Barlow Light"/>
                </a:rPr>
                <a:t>Permet de faire tourner plusieurs environnements sur un </a:t>
              </a:r>
              <a:r>
                <a:rPr b="1" lang="fr" sz="2000">
                  <a:solidFill>
                    <a:schemeClr val="accent2"/>
                  </a:solidFill>
                  <a:latin typeface="Barlow"/>
                  <a:ea typeface="Barlow"/>
                  <a:cs typeface="Barlow"/>
                  <a:sym typeface="Barlow"/>
                </a:rPr>
                <a:t>même </a:t>
              </a:r>
              <a:r>
                <a:rPr lang="fr" sz="2000">
                  <a:solidFill>
                    <a:schemeClr val="accent2"/>
                  </a:solidFill>
                  <a:latin typeface="Barlow Light"/>
                  <a:ea typeface="Barlow Light"/>
                  <a:cs typeface="Barlow Light"/>
                  <a:sym typeface="Barlow Light"/>
                </a:rPr>
                <a:t>système physique</a:t>
              </a:r>
              <a:endParaRPr sz="2000">
                <a:solidFill>
                  <a:schemeClr val="accent2"/>
                </a:solidFill>
                <a:latin typeface="Barlow Light"/>
                <a:ea typeface="Barlow Light"/>
                <a:cs typeface="Barlow Light"/>
                <a:sym typeface="Barlow Light"/>
              </a:endParaRPr>
            </a:p>
          </p:txBody>
        </p:sp>
      </p:grpSp>
      <p:pic>
        <p:nvPicPr>
          <p:cNvPr id="338" name="Google Shape;338;p24"/>
          <p:cNvPicPr preferRelativeResize="0"/>
          <p:nvPr/>
        </p:nvPicPr>
        <p:blipFill>
          <a:blip r:embed="rId3">
            <a:alphaModFix/>
          </a:blip>
          <a:stretch>
            <a:fillRect/>
          </a:stretch>
        </p:blipFill>
        <p:spPr>
          <a:xfrm>
            <a:off x="4757675" y="1068674"/>
            <a:ext cx="3989975" cy="2859675"/>
          </a:xfrm>
          <a:prstGeom prst="rect">
            <a:avLst/>
          </a:prstGeom>
          <a:noFill/>
          <a:ln>
            <a:noFill/>
          </a:ln>
        </p:spPr>
      </p:pic>
      <p:sp>
        <p:nvSpPr>
          <p:cNvPr id="339" name="Google Shape;339;p24"/>
          <p:cNvSpPr txBox="1"/>
          <p:nvPr/>
        </p:nvSpPr>
        <p:spPr>
          <a:xfrm>
            <a:off x="303425" y="3426525"/>
            <a:ext cx="4484700" cy="547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fr" sz="1000">
                <a:latin typeface="Barlow Light"/>
                <a:ea typeface="Barlow Light"/>
                <a:cs typeface="Barlow Light"/>
                <a:sym typeface="Barlow Light"/>
              </a:rPr>
              <a:t>Représentation du principe de la virtualisation des postes de travail (virtualizationvtecl.wordpress.com)</a:t>
            </a:r>
            <a:endParaRPr i="1" sz="1000">
              <a:latin typeface="Barlow Light"/>
              <a:ea typeface="Barlow Light"/>
              <a:cs typeface="Barlow Light"/>
              <a:sym typeface="Barlow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5"/>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345" name="Google Shape;345;p25"/>
          <p:cNvSpPr txBox="1"/>
          <p:nvPr>
            <p:ph idx="4294967295" type="title"/>
          </p:nvPr>
        </p:nvSpPr>
        <p:spPr>
          <a:xfrm>
            <a:off x="457200" y="339300"/>
            <a:ext cx="5138700" cy="8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La virtualisation des postes de travail </a:t>
            </a:r>
            <a:endParaRPr/>
          </a:p>
        </p:txBody>
      </p:sp>
      <p:sp>
        <p:nvSpPr>
          <p:cNvPr id="346" name="Google Shape;346;p25"/>
          <p:cNvSpPr txBox="1"/>
          <p:nvPr>
            <p:ph idx="1" type="body"/>
          </p:nvPr>
        </p:nvSpPr>
        <p:spPr>
          <a:xfrm>
            <a:off x="457200" y="1415825"/>
            <a:ext cx="3990000" cy="1598400"/>
          </a:xfrm>
          <a:prstGeom prst="rect">
            <a:avLst/>
          </a:prstGeom>
        </p:spPr>
        <p:txBody>
          <a:bodyPr anchorCtr="0" anchor="t" bIns="91425" lIns="91425" spcFirstLastPara="1" rIns="91425" wrap="square" tIns="91425">
            <a:noAutofit/>
          </a:bodyPr>
          <a:lstStyle/>
          <a:p>
            <a:pPr indent="0" lvl="0" marL="0" rtl="0" algn="just">
              <a:spcBef>
                <a:spcPts val="360"/>
              </a:spcBef>
              <a:spcAft>
                <a:spcPts val="0"/>
              </a:spcAft>
              <a:buNone/>
            </a:pPr>
            <a:r>
              <a:rPr lang="fr" sz="2200">
                <a:solidFill>
                  <a:srgbClr val="000000"/>
                </a:solidFill>
              </a:rPr>
              <a:t>→ Hébergement du poste de travail sur un serveur spécifique appelé VDI ou </a:t>
            </a:r>
            <a:r>
              <a:rPr i="1" lang="fr" sz="2200">
                <a:solidFill>
                  <a:srgbClr val="000000"/>
                </a:solidFill>
              </a:rPr>
              <a:t>Virtual Desktop Infrastructure</a:t>
            </a:r>
            <a:endParaRPr i="1" sz="2200">
              <a:solidFill>
                <a:srgbClr val="000000"/>
              </a:solidFill>
            </a:endParaRPr>
          </a:p>
        </p:txBody>
      </p:sp>
      <p:pic>
        <p:nvPicPr>
          <p:cNvPr id="347" name="Google Shape;347;p25"/>
          <p:cNvPicPr preferRelativeResize="0"/>
          <p:nvPr/>
        </p:nvPicPr>
        <p:blipFill>
          <a:blip r:embed="rId3">
            <a:alphaModFix/>
          </a:blip>
          <a:stretch>
            <a:fillRect/>
          </a:stretch>
        </p:blipFill>
        <p:spPr>
          <a:xfrm>
            <a:off x="4757675" y="1068674"/>
            <a:ext cx="3989975" cy="2859675"/>
          </a:xfrm>
          <a:prstGeom prst="rect">
            <a:avLst/>
          </a:prstGeom>
          <a:noFill/>
          <a:ln>
            <a:noFill/>
          </a:ln>
        </p:spPr>
      </p:pic>
      <p:grpSp>
        <p:nvGrpSpPr>
          <p:cNvPr id="348" name="Google Shape;348;p25"/>
          <p:cNvGrpSpPr/>
          <p:nvPr/>
        </p:nvGrpSpPr>
        <p:grpSpPr>
          <a:xfrm>
            <a:off x="457350" y="3329220"/>
            <a:ext cx="3989694" cy="1490907"/>
            <a:chOff x="288401" y="4122188"/>
            <a:chExt cx="5581552" cy="796212"/>
          </a:xfrm>
        </p:grpSpPr>
        <p:sp>
          <p:nvSpPr>
            <p:cNvPr id="349" name="Google Shape;349;p25"/>
            <p:cNvSpPr/>
            <p:nvPr/>
          </p:nvSpPr>
          <p:spPr>
            <a:xfrm>
              <a:off x="288453" y="4122200"/>
              <a:ext cx="5581500" cy="7962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5"/>
            <p:cNvSpPr txBox="1"/>
            <p:nvPr/>
          </p:nvSpPr>
          <p:spPr>
            <a:xfrm>
              <a:off x="288401" y="4122188"/>
              <a:ext cx="5581500" cy="79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000">
                  <a:solidFill>
                    <a:schemeClr val="accent2"/>
                  </a:solidFill>
                  <a:latin typeface="Barlow Light"/>
                  <a:ea typeface="Barlow Light"/>
                  <a:cs typeface="Barlow Light"/>
                  <a:sym typeface="Barlow Light"/>
                </a:rPr>
                <a:t>Exécute l’ensemble de l’environnement du poste de travail c’est-à-dire le système </a:t>
              </a:r>
              <a:r>
                <a:rPr lang="fr" sz="2000">
                  <a:solidFill>
                    <a:schemeClr val="accent2"/>
                  </a:solidFill>
                  <a:latin typeface="Barlow Light"/>
                  <a:ea typeface="Barlow Light"/>
                  <a:cs typeface="Barlow Light"/>
                  <a:sym typeface="Barlow Light"/>
                </a:rPr>
                <a:t>d'exploitation</a:t>
              </a:r>
              <a:r>
                <a:rPr lang="fr" sz="2000">
                  <a:solidFill>
                    <a:schemeClr val="accent2"/>
                  </a:solidFill>
                  <a:latin typeface="Barlow Light"/>
                  <a:ea typeface="Barlow Light"/>
                  <a:cs typeface="Barlow Light"/>
                  <a:sym typeface="Barlow Light"/>
                </a:rPr>
                <a:t> et les applications</a:t>
              </a:r>
              <a:endParaRPr sz="2000">
                <a:solidFill>
                  <a:schemeClr val="accent2"/>
                </a:solidFill>
                <a:latin typeface="Barlow Light"/>
                <a:ea typeface="Barlow Light"/>
                <a:cs typeface="Barlow Light"/>
                <a:sym typeface="Barlow Light"/>
              </a:endParaRPr>
            </a:p>
          </p:txBody>
        </p:sp>
      </p:grpSp>
      <p:sp>
        <p:nvSpPr>
          <p:cNvPr id="351" name="Google Shape;351;p25"/>
          <p:cNvSpPr txBox="1"/>
          <p:nvPr/>
        </p:nvSpPr>
        <p:spPr>
          <a:xfrm>
            <a:off x="4757800" y="4092925"/>
            <a:ext cx="3989700" cy="72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000">
                <a:latin typeface="Barlow Light"/>
                <a:ea typeface="Barlow Light"/>
                <a:cs typeface="Barlow Light"/>
                <a:sym typeface="Barlow Light"/>
              </a:rPr>
              <a:t>Représentation du principe de la virtualisation des postes de travail (virtualizationvtecl.wordpress.com)</a:t>
            </a:r>
            <a:endParaRPr i="1" sz="1000">
              <a:latin typeface="Barlow Light"/>
              <a:ea typeface="Barlow Light"/>
              <a:cs typeface="Barlow Light"/>
              <a:sym typeface="Barlow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6"/>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357" name="Google Shape;357;p26"/>
          <p:cNvSpPr txBox="1"/>
          <p:nvPr>
            <p:ph type="title"/>
          </p:nvPr>
        </p:nvSpPr>
        <p:spPr>
          <a:xfrm>
            <a:off x="457200" y="339300"/>
            <a:ext cx="5138700" cy="8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La virtualisation des postes de travail </a:t>
            </a:r>
            <a:endParaRPr/>
          </a:p>
        </p:txBody>
      </p:sp>
      <p:sp>
        <p:nvSpPr>
          <p:cNvPr id="358" name="Google Shape;358;p26"/>
          <p:cNvSpPr txBox="1"/>
          <p:nvPr>
            <p:ph idx="1" type="body"/>
          </p:nvPr>
        </p:nvSpPr>
        <p:spPr>
          <a:xfrm>
            <a:off x="457200" y="1415825"/>
            <a:ext cx="5629200" cy="1670700"/>
          </a:xfrm>
          <a:prstGeom prst="rect">
            <a:avLst/>
          </a:prstGeom>
        </p:spPr>
        <p:txBody>
          <a:bodyPr anchorCtr="0" anchor="t" bIns="91425" lIns="91425" spcFirstLastPara="1" rIns="91425" wrap="square" tIns="91425">
            <a:noAutofit/>
          </a:bodyPr>
          <a:lstStyle/>
          <a:p>
            <a:pPr indent="457200" lvl="0" marL="0" rtl="0" algn="l">
              <a:spcBef>
                <a:spcPts val="600"/>
              </a:spcBef>
              <a:spcAft>
                <a:spcPts val="0"/>
              </a:spcAft>
              <a:buNone/>
            </a:pPr>
            <a:r>
              <a:rPr i="1" lang="fr" sz="2200"/>
              <a:t>Virtuel Bureau</a:t>
            </a:r>
            <a:endParaRPr i="1" sz="2200"/>
          </a:p>
          <a:p>
            <a:pPr indent="0" lvl="0" marL="0" rtl="0" algn="l">
              <a:spcBef>
                <a:spcPts val="600"/>
              </a:spcBef>
              <a:spcAft>
                <a:spcPts val="0"/>
              </a:spcAft>
              <a:buNone/>
            </a:pPr>
            <a:r>
              <a:rPr i="1" lang="fr" sz="2200"/>
              <a:t>Solution de virtualisation à destination des professionnels afin de simplifier l’utilisation des postes de travail</a:t>
            </a:r>
            <a:endParaRPr i="1" sz="2200"/>
          </a:p>
          <a:p>
            <a:pPr indent="0" lvl="0" marL="0" rtl="0" algn="l">
              <a:spcBef>
                <a:spcPts val="600"/>
              </a:spcBef>
              <a:spcAft>
                <a:spcPts val="0"/>
              </a:spcAft>
              <a:buNone/>
            </a:pPr>
            <a:r>
              <a:t/>
            </a:r>
            <a:endParaRPr sz="2200"/>
          </a:p>
        </p:txBody>
      </p:sp>
      <p:sp>
        <p:nvSpPr>
          <p:cNvPr id="359" name="Google Shape;359;p26"/>
          <p:cNvSpPr txBox="1"/>
          <p:nvPr/>
        </p:nvSpPr>
        <p:spPr>
          <a:xfrm>
            <a:off x="3288375" y="3285125"/>
            <a:ext cx="2307300" cy="245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600">
                <a:solidFill>
                  <a:schemeClr val="accent2"/>
                </a:solidFill>
                <a:latin typeface="Barlow"/>
                <a:ea typeface="Barlow"/>
                <a:cs typeface="Barlow"/>
                <a:sym typeface="Barlow"/>
              </a:rPr>
              <a:t>Inconvénients</a:t>
            </a:r>
            <a:endParaRPr b="1" sz="1600">
              <a:solidFill>
                <a:schemeClr val="accent2"/>
              </a:solidFill>
              <a:latin typeface="Barlow"/>
              <a:ea typeface="Barlow"/>
              <a:cs typeface="Barlow"/>
              <a:sym typeface="Barlow"/>
            </a:endParaRPr>
          </a:p>
          <a:p>
            <a:pPr indent="0" lvl="0" marL="0" rtl="0" algn="l">
              <a:spcBef>
                <a:spcPts val="0"/>
              </a:spcBef>
              <a:spcAft>
                <a:spcPts val="0"/>
              </a:spcAft>
              <a:buNone/>
            </a:pPr>
            <a:r>
              <a:t/>
            </a:r>
            <a:endParaRPr sz="1600">
              <a:solidFill>
                <a:schemeClr val="accent2"/>
              </a:solidFill>
              <a:latin typeface="Barlow Light"/>
              <a:ea typeface="Barlow Light"/>
              <a:cs typeface="Barlow Light"/>
              <a:sym typeface="Barlow Light"/>
            </a:endParaRPr>
          </a:p>
          <a:p>
            <a:pPr indent="0" lvl="0" marL="0" rtl="0" algn="l">
              <a:spcBef>
                <a:spcPts val="0"/>
              </a:spcBef>
              <a:spcAft>
                <a:spcPts val="0"/>
              </a:spcAft>
              <a:buNone/>
            </a:pPr>
            <a:r>
              <a:rPr lang="fr" sz="1600">
                <a:solidFill>
                  <a:schemeClr val="accent2"/>
                </a:solidFill>
                <a:latin typeface="Barlow Light"/>
                <a:ea typeface="Barlow Light"/>
                <a:cs typeface="Barlow Light"/>
                <a:sym typeface="Barlow Light"/>
              </a:rPr>
              <a:t>Dégradation des méthodes possible</a:t>
            </a:r>
            <a:endParaRPr sz="1600">
              <a:solidFill>
                <a:schemeClr val="accent2"/>
              </a:solidFill>
              <a:latin typeface="Barlow Light"/>
              <a:ea typeface="Barlow Light"/>
              <a:cs typeface="Barlow Light"/>
              <a:sym typeface="Barlow Light"/>
            </a:endParaRPr>
          </a:p>
          <a:p>
            <a:pPr indent="0" lvl="0" marL="0" rtl="0" algn="l">
              <a:spcBef>
                <a:spcPts val="0"/>
              </a:spcBef>
              <a:spcAft>
                <a:spcPts val="0"/>
              </a:spcAft>
              <a:buNone/>
            </a:pPr>
            <a:r>
              <a:rPr lang="fr" sz="1600">
                <a:solidFill>
                  <a:schemeClr val="accent2"/>
                </a:solidFill>
                <a:latin typeface="Barlow Light"/>
                <a:ea typeface="Barlow Light"/>
                <a:cs typeface="Barlow Light"/>
                <a:sym typeface="Barlow Light"/>
              </a:rPr>
              <a:t>Pas de standard de stockage</a:t>
            </a:r>
            <a:endParaRPr sz="1600">
              <a:solidFill>
                <a:schemeClr val="accent2"/>
              </a:solidFill>
              <a:latin typeface="Barlow Light"/>
              <a:ea typeface="Barlow Light"/>
              <a:cs typeface="Barlow Light"/>
              <a:sym typeface="Barlow Light"/>
            </a:endParaRPr>
          </a:p>
        </p:txBody>
      </p:sp>
      <p:grpSp>
        <p:nvGrpSpPr>
          <p:cNvPr id="360" name="Google Shape;360;p26"/>
          <p:cNvGrpSpPr/>
          <p:nvPr/>
        </p:nvGrpSpPr>
        <p:grpSpPr>
          <a:xfrm>
            <a:off x="457200" y="3261170"/>
            <a:ext cx="2379900" cy="1702625"/>
            <a:chOff x="365500" y="3213389"/>
            <a:chExt cx="2379900" cy="1647436"/>
          </a:xfrm>
        </p:grpSpPr>
        <p:sp>
          <p:nvSpPr>
            <p:cNvPr id="361" name="Google Shape;361;p26"/>
            <p:cNvSpPr txBox="1"/>
            <p:nvPr/>
          </p:nvSpPr>
          <p:spPr>
            <a:xfrm>
              <a:off x="463450" y="3213389"/>
              <a:ext cx="2184000" cy="160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600">
                  <a:solidFill>
                    <a:schemeClr val="accent2"/>
                  </a:solidFill>
                  <a:latin typeface="Barlow"/>
                  <a:ea typeface="Barlow"/>
                  <a:cs typeface="Barlow"/>
                  <a:sym typeface="Barlow"/>
                </a:rPr>
                <a:t>Avantages </a:t>
              </a:r>
              <a:endParaRPr b="1" sz="1600">
                <a:solidFill>
                  <a:schemeClr val="accent2"/>
                </a:solidFill>
                <a:latin typeface="Barlow"/>
                <a:ea typeface="Barlow"/>
                <a:cs typeface="Barlow"/>
                <a:sym typeface="Barlow"/>
              </a:endParaRPr>
            </a:p>
            <a:p>
              <a:pPr indent="0" lvl="0" marL="0" rtl="0" algn="l">
                <a:spcBef>
                  <a:spcPts val="0"/>
                </a:spcBef>
                <a:spcAft>
                  <a:spcPts val="0"/>
                </a:spcAft>
                <a:buNone/>
              </a:pPr>
              <a:r>
                <a:t/>
              </a:r>
              <a:endParaRPr b="1" sz="1600">
                <a:solidFill>
                  <a:schemeClr val="accent2"/>
                </a:solidFill>
                <a:latin typeface="Barlow"/>
                <a:ea typeface="Barlow"/>
                <a:cs typeface="Barlow"/>
                <a:sym typeface="Barlow"/>
              </a:endParaRPr>
            </a:p>
            <a:p>
              <a:pPr indent="0" lvl="0" marL="0" rtl="0" algn="l">
                <a:spcBef>
                  <a:spcPts val="0"/>
                </a:spcBef>
                <a:spcAft>
                  <a:spcPts val="0"/>
                </a:spcAft>
                <a:buNone/>
              </a:pPr>
              <a:r>
                <a:rPr lang="fr" sz="1600">
                  <a:solidFill>
                    <a:schemeClr val="accent2"/>
                  </a:solidFill>
                  <a:latin typeface="Barlow Light"/>
                  <a:ea typeface="Barlow Light"/>
                  <a:cs typeface="Barlow Light"/>
                  <a:sym typeface="Barlow Light"/>
                </a:rPr>
                <a:t>Flexibilité </a:t>
              </a:r>
              <a:endParaRPr sz="1600">
                <a:solidFill>
                  <a:schemeClr val="accent2"/>
                </a:solidFill>
                <a:latin typeface="Barlow Light"/>
                <a:ea typeface="Barlow Light"/>
                <a:cs typeface="Barlow Light"/>
                <a:sym typeface="Barlow Light"/>
              </a:endParaRPr>
            </a:p>
            <a:p>
              <a:pPr indent="0" lvl="0" marL="0" rtl="0" algn="l">
                <a:spcBef>
                  <a:spcPts val="0"/>
                </a:spcBef>
                <a:spcAft>
                  <a:spcPts val="0"/>
                </a:spcAft>
                <a:buNone/>
              </a:pPr>
              <a:r>
                <a:rPr lang="fr" sz="1600">
                  <a:solidFill>
                    <a:schemeClr val="accent2"/>
                  </a:solidFill>
                  <a:latin typeface="Barlow Light"/>
                  <a:ea typeface="Barlow Light"/>
                  <a:cs typeface="Barlow Light"/>
                  <a:sym typeface="Barlow Light"/>
                </a:rPr>
                <a:t>Mobilité</a:t>
              </a:r>
              <a:endParaRPr sz="1600">
                <a:solidFill>
                  <a:schemeClr val="accent2"/>
                </a:solidFill>
                <a:latin typeface="Barlow Light"/>
                <a:ea typeface="Barlow Light"/>
                <a:cs typeface="Barlow Light"/>
                <a:sym typeface="Barlow Light"/>
              </a:endParaRPr>
            </a:p>
            <a:p>
              <a:pPr indent="0" lvl="0" marL="0" rtl="0" algn="l">
                <a:spcBef>
                  <a:spcPts val="0"/>
                </a:spcBef>
                <a:spcAft>
                  <a:spcPts val="0"/>
                </a:spcAft>
                <a:buNone/>
              </a:pPr>
              <a:r>
                <a:rPr lang="fr" sz="1600">
                  <a:solidFill>
                    <a:schemeClr val="accent2"/>
                  </a:solidFill>
                  <a:latin typeface="Barlow Light"/>
                  <a:ea typeface="Barlow Light"/>
                  <a:cs typeface="Barlow Light"/>
                  <a:sym typeface="Barlow Light"/>
                </a:rPr>
                <a:t>Réduction des coûts</a:t>
              </a:r>
              <a:endParaRPr sz="1600">
                <a:solidFill>
                  <a:schemeClr val="accent2"/>
                </a:solidFill>
                <a:latin typeface="Barlow Light"/>
                <a:ea typeface="Barlow Light"/>
                <a:cs typeface="Barlow Light"/>
                <a:sym typeface="Barlow Light"/>
              </a:endParaRPr>
            </a:p>
          </p:txBody>
        </p:sp>
        <p:sp>
          <p:nvSpPr>
            <p:cNvPr id="362" name="Google Shape;362;p26"/>
            <p:cNvSpPr/>
            <p:nvPr/>
          </p:nvSpPr>
          <p:spPr>
            <a:xfrm>
              <a:off x="365500" y="3253725"/>
              <a:ext cx="2379900" cy="16071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26"/>
          <p:cNvSpPr/>
          <p:nvPr/>
        </p:nvSpPr>
        <p:spPr>
          <a:xfrm>
            <a:off x="3216000" y="3285125"/>
            <a:ext cx="2379900" cy="16791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7"/>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369" name="Google Shape;369;p27"/>
          <p:cNvSpPr txBox="1"/>
          <p:nvPr>
            <p:ph type="title"/>
          </p:nvPr>
        </p:nvSpPr>
        <p:spPr>
          <a:xfrm>
            <a:off x="457200" y="339300"/>
            <a:ext cx="5138700" cy="8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La virtualisation du stockage</a:t>
            </a:r>
            <a:endParaRPr/>
          </a:p>
        </p:txBody>
      </p:sp>
      <p:sp>
        <p:nvSpPr>
          <p:cNvPr id="370" name="Google Shape;370;p27"/>
          <p:cNvSpPr txBox="1"/>
          <p:nvPr>
            <p:ph idx="1" type="body"/>
          </p:nvPr>
        </p:nvSpPr>
        <p:spPr>
          <a:xfrm>
            <a:off x="273825" y="1260400"/>
            <a:ext cx="4315200" cy="243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fr" sz="2200"/>
              <a:t> ⇒ 	Permet à plusieurs périphériques de stockages physiques de se regrouper en un seul</a:t>
            </a:r>
            <a:endParaRPr sz="2200"/>
          </a:p>
          <a:p>
            <a:pPr indent="0" lvl="0" marL="0" rtl="0" algn="l">
              <a:spcBef>
                <a:spcPts val="600"/>
              </a:spcBef>
              <a:spcAft>
                <a:spcPts val="0"/>
              </a:spcAft>
              <a:buNone/>
            </a:pPr>
            <a:r>
              <a:t/>
            </a:r>
            <a:endParaRPr sz="2200"/>
          </a:p>
          <a:p>
            <a:pPr indent="0" lvl="0" marL="0" rtl="0" algn="l">
              <a:spcBef>
                <a:spcPts val="600"/>
              </a:spcBef>
              <a:spcAft>
                <a:spcPts val="0"/>
              </a:spcAft>
              <a:buNone/>
            </a:pPr>
            <a:r>
              <a:rPr lang="fr" sz="2200"/>
              <a:t>Visibles comme leur propre disque </a:t>
            </a:r>
            <a:endParaRPr sz="2200"/>
          </a:p>
        </p:txBody>
      </p:sp>
      <p:grpSp>
        <p:nvGrpSpPr>
          <p:cNvPr id="371" name="Google Shape;371;p27"/>
          <p:cNvGrpSpPr/>
          <p:nvPr/>
        </p:nvGrpSpPr>
        <p:grpSpPr>
          <a:xfrm>
            <a:off x="184293" y="3840318"/>
            <a:ext cx="4315058" cy="1076940"/>
            <a:chOff x="179104" y="4074124"/>
            <a:chExt cx="5581500" cy="796200"/>
          </a:xfrm>
        </p:grpSpPr>
        <p:sp>
          <p:nvSpPr>
            <p:cNvPr id="372" name="Google Shape;372;p27"/>
            <p:cNvSpPr/>
            <p:nvPr/>
          </p:nvSpPr>
          <p:spPr>
            <a:xfrm>
              <a:off x="179104" y="4074124"/>
              <a:ext cx="5581500" cy="7962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7"/>
            <p:cNvSpPr txBox="1"/>
            <p:nvPr/>
          </p:nvSpPr>
          <p:spPr>
            <a:xfrm>
              <a:off x="409369" y="4150509"/>
              <a:ext cx="5121000" cy="64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000">
                  <a:solidFill>
                    <a:schemeClr val="accent2"/>
                  </a:solidFill>
                  <a:latin typeface="Barlow Light"/>
                  <a:ea typeface="Barlow Light"/>
                  <a:cs typeface="Barlow Light"/>
                  <a:sym typeface="Barlow Light"/>
                </a:rPr>
                <a:t>Présence d’un disque dur virtuel au sein d’une machine virtuelle pour stocker les données</a:t>
              </a:r>
              <a:endParaRPr sz="2000">
                <a:solidFill>
                  <a:schemeClr val="accent2"/>
                </a:solidFill>
                <a:latin typeface="Barlow Light"/>
                <a:ea typeface="Barlow Light"/>
                <a:cs typeface="Barlow Light"/>
                <a:sym typeface="Barlow Light"/>
              </a:endParaRPr>
            </a:p>
          </p:txBody>
        </p:sp>
      </p:grpSp>
      <p:sp>
        <p:nvSpPr>
          <p:cNvPr id="374" name="Google Shape;374;p27"/>
          <p:cNvSpPr txBox="1"/>
          <p:nvPr/>
        </p:nvSpPr>
        <p:spPr>
          <a:xfrm>
            <a:off x="4757800" y="4092925"/>
            <a:ext cx="3989700" cy="72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000">
                <a:latin typeface="Barlow Light"/>
                <a:ea typeface="Barlow Light"/>
                <a:cs typeface="Barlow Light"/>
                <a:sym typeface="Barlow Light"/>
              </a:rPr>
              <a:t>Représentation du principe de la virtualisation de stockage (Université de la Réunion)</a:t>
            </a:r>
            <a:endParaRPr i="1" sz="1000">
              <a:latin typeface="Barlow Light"/>
              <a:ea typeface="Barlow Light"/>
              <a:cs typeface="Barlow Light"/>
              <a:sym typeface="Barlow Light"/>
            </a:endParaRPr>
          </a:p>
        </p:txBody>
      </p:sp>
      <p:sp>
        <p:nvSpPr>
          <p:cNvPr id="375" name="Google Shape;375;p27"/>
          <p:cNvSpPr/>
          <p:nvPr/>
        </p:nvSpPr>
        <p:spPr>
          <a:xfrm>
            <a:off x="4662450" y="791875"/>
            <a:ext cx="4085400" cy="3300900"/>
          </a:xfrm>
          <a:prstGeom prst="rect">
            <a:avLst/>
          </a:prstGeom>
          <a:solidFill>
            <a:srgbClr val="A5B0FE"/>
          </a:solidFill>
          <a:ln cap="flat" cmpd="sng" w="9525">
            <a:solidFill>
              <a:srgbClr val="A5B0F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6" name="Google Shape;376;p27"/>
          <p:cNvPicPr preferRelativeResize="0"/>
          <p:nvPr/>
        </p:nvPicPr>
        <p:blipFill>
          <a:blip r:embed="rId3">
            <a:alphaModFix/>
          </a:blip>
          <a:stretch>
            <a:fillRect/>
          </a:stretch>
        </p:blipFill>
        <p:spPr>
          <a:xfrm>
            <a:off x="4757800" y="907301"/>
            <a:ext cx="3989700" cy="31053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382" name="Google Shape;382;p28"/>
          <p:cNvSpPr txBox="1"/>
          <p:nvPr>
            <p:ph idx="4294967295" type="title"/>
          </p:nvPr>
        </p:nvSpPr>
        <p:spPr>
          <a:xfrm>
            <a:off x="457200" y="339300"/>
            <a:ext cx="5138700" cy="8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La virtualisation du stockage</a:t>
            </a:r>
            <a:endParaRPr/>
          </a:p>
        </p:txBody>
      </p:sp>
      <p:sp>
        <p:nvSpPr>
          <p:cNvPr id="383" name="Google Shape;383;p28"/>
          <p:cNvSpPr txBox="1"/>
          <p:nvPr>
            <p:ph idx="1" type="body"/>
          </p:nvPr>
        </p:nvSpPr>
        <p:spPr>
          <a:xfrm>
            <a:off x="457200" y="1415825"/>
            <a:ext cx="4300500" cy="3343800"/>
          </a:xfrm>
          <a:prstGeom prst="rect">
            <a:avLst/>
          </a:prstGeom>
        </p:spPr>
        <p:txBody>
          <a:bodyPr anchorCtr="0" anchor="t" bIns="91425" lIns="91425" spcFirstLastPara="1" rIns="91425" wrap="square" tIns="91425">
            <a:noAutofit/>
          </a:bodyPr>
          <a:lstStyle/>
          <a:p>
            <a:pPr indent="0" lvl="0" marL="0" rtl="0" algn="just">
              <a:spcBef>
                <a:spcPts val="360"/>
              </a:spcBef>
              <a:spcAft>
                <a:spcPts val="0"/>
              </a:spcAft>
              <a:buNone/>
            </a:pPr>
            <a:r>
              <a:rPr lang="fr" sz="2200">
                <a:solidFill>
                  <a:srgbClr val="000000"/>
                </a:solidFill>
              </a:rPr>
              <a:t>Plusieurs architectures de stockage possibles </a:t>
            </a:r>
            <a:endParaRPr sz="2200">
              <a:solidFill>
                <a:srgbClr val="000000"/>
              </a:solidFill>
            </a:endParaRPr>
          </a:p>
          <a:p>
            <a:pPr indent="0" lvl="0" marL="0" rtl="0" algn="just">
              <a:spcBef>
                <a:spcPts val="360"/>
              </a:spcBef>
              <a:spcAft>
                <a:spcPts val="0"/>
              </a:spcAft>
              <a:buNone/>
            </a:pPr>
            <a:r>
              <a:t/>
            </a:r>
            <a:endParaRPr sz="2200">
              <a:solidFill>
                <a:srgbClr val="000000"/>
              </a:solidFill>
            </a:endParaRPr>
          </a:p>
          <a:p>
            <a:pPr indent="0" lvl="0" marL="0" rtl="0" algn="l">
              <a:spcBef>
                <a:spcPts val="360"/>
              </a:spcBef>
              <a:spcAft>
                <a:spcPts val="0"/>
              </a:spcAft>
              <a:buNone/>
            </a:pPr>
            <a:r>
              <a:rPr lang="fr" sz="2200">
                <a:solidFill>
                  <a:srgbClr val="000000"/>
                </a:solidFill>
              </a:rPr>
              <a:t>&gt; DAS ou </a:t>
            </a:r>
            <a:r>
              <a:rPr i="1" lang="fr" sz="2200">
                <a:solidFill>
                  <a:srgbClr val="000000"/>
                </a:solidFill>
              </a:rPr>
              <a:t>Direct Attached Stockage</a:t>
            </a:r>
            <a:endParaRPr i="1" sz="2200">
              <a:solidFill>
                <a:srgbClr val="000000"/>
              </a:solidFill>
            </a:endParaRPr>
          </a:p>
          <a:p>
            <a:pPr indent="0" lvl="0" marL="0" rtl="0" algn="just">
              <a:spcBef>
                <a:spcPts val="360"/>
              </a:spcBef>
              <a:spcAft>
                <a:spcPts val="0"/>
              </a:spcAft>
              <a:buNone/>
            </a:pPr>
            <a:r>
              <a:rPr lang="fr" sz="2200">
                <a:solidFill>
                  <a:srgbClr val="000000"/>
                </a:solidFill>
              </a:rPr>
              <a:t>&gt; JBOD ou </a:t>
            </a:r>
            <a:r>
              <a:rPr i="1" lang="fr" sz="2200">
                <a:solidFill>
                  <a:srgbClr val="000000"/>
                </a:solidFill>
              </a:rPr>
              <a:t>Just a bunch of Disks</a:t>
            </a:r>
            <a:endParaRPr sz="2200">
              <a:solidFill>
                <a:srgbClr val="000000"/>
              </a:solidFill>
            </a:endParaRPr>
          </a:p>
          <a:p>
            <a:pPr indent="0" lvl="0" marL="0" rtl="0" algn="just">
              <a:spcBef>
                <a:spcPts val="360"/>
              </a:spcBef>
              <a:spcAft>
                <a:spcPts val="0"/>
              </a:spcAft>
              <a:buNone/>
            </a:pPr>
            <a:r>
              <a:rPr lang="fr" sz="2200">
                <a:solidFill>
                  <a:srgbClr val="000000"/>
                </a:solidFill>
              </a:rPr>
              <a:t>&gt; NAS ou </a:t>
            </a:r>
            <a:r>
              <a:rPr i="1" lang="fr" sz="2200">
                <a:solidFill>
                  <a:srgbClr val="000000"/>
                </a:solidFill>
              </a:rPr>
              <a:t>Network Area Storage </a:t>
            </a:r>
            <a:endParaRPr i="1" sz="2200">
              <a:solidFill>
                <a:srgbClr val="000000"/>
              </a:solidFill>
            </a:endParaRPr>
          </a:p>
          <a:p>
            <a:pPr indent="0" lvl="0" marL="0" rtl="0" algn="just">
              <a:spcBef>
                <a:spcPts val="360"/>
              </a:spcBef>
              <a:spcAft>
                <a:spcPts val="0"/>
              </a:spcAft>
              <a:buNone/>
            </a:pPr>
            <a:r>
              <a:rPr lang="fr" sz="2200">
                <a:solidFill>
                  <a:srgbClr val="000000"/>
                </a:solidFill>
              </a:rPr>
              <a:t>&gt; SAN ou </a:t>
            </a:r>
            <a:r>
              <a:rPr i="1" lang="fr" sz="2200">
                <a:solidFill>
                  <a:srgbClr val="000000"/>
                </a:solidFill>
              </a:rPr>
              <a:t>Storage Area Network</a:t>
            </a:r>
            <a:endParaRPr i="1" sz="2200">
              <a:solidFill>
                <a:srgbClr val="000000"/>
              </a:solidFill>
            </a:endParaRPr>
          </a:p>
        </p:txBody>
      </p:sp>
      <p:sp>
        <p:nvSpPr>
          <p:cNvPr id="384" name="Google Shape;384;p28"/>
          <p:cNvSpPr txBox="1"/>
          <p:nvPr/>
        </p:nvSpPr>
        <p:spPr>
          <a:xfrm>
            <a:off x="4757800" y="4092925"/>
            <a:ext cx="3989700" cy="72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000">
                <a:latin typeface="Barlow Light"/>
                <a:ea typeface="Barlow Light"/>
                <a:cs typeface="Barlow Light"/>
                <a:sym typeface="Barlow Light"/>
              </a:rPr>
              <a:t>Représentation du principe de la virtualisation de </a:t>
            </a:r>
            <a:r>
              <a:rPr i="1" lang="fr" sz="1000">
                <a:latin typeface="Barlow Light"/>
                <a:ea typeface="Barlow Light"/>
                <a:cs typeface="Barlow Light"/>
                <a:sym typeface="Barlow Light"/>
              </a:rPr>
              <a:t>stockage</a:t>
            </a:r>
            <a:r>
              <a:rPr i="1" lang="fr" sz="1000">
                <a:latin typeface="Barlow Light"/>
                <a:ea typeface="Barlow Light"/>
                <a:cs typeface="Barlow Light"/>
                <a:sym typeface="Barlow Light"/>
              </a:rPr>
              <a:t> (Université de la Réunion)</a:t>
            </a:r>
            <a:endParaRPr i="1" sz="1000">
              <a:latin typeface="Barlow Light"/>
              <a:ea typeface="Barlow Light"/>
              <a:cs typeface="Barlow Light"/>
              <a:sym typeface="Barlow Light"/>
            </a:endParaRPr>
          </a:p>
        </p:txBody>
      </p:sp>
      <p:sp>
        <p:nvSpPr>
          <p:cNvPr id="385" name="Google Shape;385;p28"/>
          <p:cNvSpPr/>
          <p:nvPr/>
        </p:nvSpPr>
        <p:spPr>
          <a:xfrm>
            <a:off x="4662450" y="791875"/>
            <a:ext cx="4085400" cy="3300900"/>
          </a:xfrm>
          <a:prstGeom prst="rect">
            <a:avLst/>
          </a:prstGeom>
          <a:solidFill>
            <a:srgbClr val="A5B0FE"/>
          </a:solidFill>
          <a:ln cap="flat" cmpd="sng" w="9525">
            <a:solidFill>
              <a:srgbClr val="A5B0F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6" name="Google Shape;386;p28"/>
          <p:cNvPicPr preferRelativeResize="0"/>
          <p:nvPr/>
        </p:nvPicPr>
        <p:blipFill>
          <a:blip r:embed="rId3">
            <a:alphaModFix/>
          </a:blip>
          <a:stretch>
            <a:fillRect/>
          </a:stretch>
        </p:blipFill>
        <p:spPr>
          <a:xfrm>
            <a:off x="4757800" y="907301"/>
            <a:ext cx="3989700" cy="31053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9"/>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392" name="Google Shape;392;p29"/>
          <p:cNvSpPr txBox="1"/>
          <p:nvPr>
            <p:ph type="title"/>
          </p:nvPr>
        </p:nvSpPr>
        <p:spPr>
          <a:xfrm>
            <a:off x="457200" y="339300"/>
            <a:ext cx="5138700" cy="8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La virtualisation du réseau</a:t>
            </a:r>
            <a:endParaRPr/>
          </a:p>
        </p:txBody>
      </p:sp>
      <p:sp>
        <p:nvSpPr>
          <p:cNvPr id="393" name="Google Shape;393;p29"/>
          <p:cNvSpPr txBox="1"/>
          <p:nvPr>
            <p:ph idx="1" type="body"/>
          </p:nvPr>
        </p:nvSpPr>
        <p:spPr>
          <a:xfrm>
            <a:off x="211950" y="1476875"/>
            <a:ext cx="5629200" cy="2190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fr" sz="2200"/>
              <a:t> ⇒ 	Reproduction d’un réseau physique et ses composants (ports, routeurs, pare-feu)</a:t>
            </a:r>
            <a:endParaRPr sz="2200"/>
          </a:p>
          <a:p>
            <a:pPr indent="0" lvl="0" marL="0" rtl="0" algn="l">
              <a:spcBef>
                <a:spcPts val="600"/>
              </a:spcBef>
              <a:spcAft>
                <a:spcPts val="0"/>
              </a:spcAft>
              <a:buNone/>
            </a:pPr>
            <a:r>
              <a:t/>
            </a:r>
            <a:endParaRPr sz="2200"/>
          </a:p>
          <a:p>
            <a:pPr indent="0" lvl="0" marL="0" rtl="0" algn="l">
              <a:spcBef>
                <a:spcPts val="600"/>
              </a:spcBef>
              <a:spcAft>
                <a:spcPts val="0"/>
              </a:spcAft>
              <a:buNone/>
            </a:pPr>
            <a:r>
              <a:rPr lang="fr" sz="2200"/>
              <a:t>Partage d’une même infrastructure physique au profit de plusieurs réseaux virtuels isolés</a:t>
            </a:r>
            <a:endParaRPr sz="2200"/>
          </a:p>
        </p:txBody>
      </p:sp>
      <p:grpSp>
        <p:nvGrpSpPr>
          <p:cNvPr id="394" name="Google Shape;394;p29"/>
          <p:cNvGrpSpPr/>
          <p:nvPr/>
        </p:nvGrpSpPr>
        <p:grpSpPr>
          <a:xfrm>
            <a:off x="273825" y="4048200"/>
            <a:ext cx="5581042" cy="796200"/>
            <a:chOff x="288353" y="4122200"/>
            <a:chExt cx="5581600" cy="796200"/>
          </a:xfrm>
        </p:grpSpPr>
        <p:sp>
          <p:nvSpPr>
            <p:cNvPr id="395" name="Google Shape;395;p29"/>
            <p:cNvSpPr/>
            <p:nvPr/>
          </p:nvSpPr>
          <p:spPr>
            <a:xfrm>
              <a:off x="288453" y="4122200"/>
              <a:ext cx="5581500" cy="7962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txBox="1"/>
            <p:nvPr/>
          </p:nvSpPr>
          <p:spPr>
            <a:xfrm>
              <a:off x="288353" y="4194000"/>
              <a:ext cx="5581500" cy="64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000">
                  <a:solidFill>
                    <a:schemeClr val="accent2"/>
                  </a:solidFill>
                  <a:latin typeface="Barlow Light"/>
                  <a:ea typeface="Barlow Light"/>
                  <a:cs typeface="Barlow Light"/>
                  <a:sym typeface="Barlow Light"/>
                </a:rPr>
                <a:t>Combine le matériel et le logiciel pour créer un réseau défini par le logiciel</a:t>
              </a:r>
              <a:endParaRPr sz="2000">
                <a:solidFill>
                  <a:schemeClr val="accent2"/>
                </a:solidFill>
                <a:latin typeface="Barlow Light"/>
                <a:ea typeface="Barlow Light"/>
                <a:cs typeface="Barlow Light"/>
                <a:sym typeface="Barlow Light"/>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402" name="Google Shape;402;p30"/>
          <p:cNvSpPr txBox="1"/>
          <p:nvPr>
            <p:ph idx="4294967295" type="title"/>
          </p:nvPr>
        </p:nvSpPr>
        <p:spPr>
          <a:xfrm>
            <a:off x="457200" y="339300"/>
            <a:ext cx="5138700" cy="8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La virtualisation du réseau</a:t>
            </a:r>
            <a:endParaRPr/>
          </a:p>
        </p:txBody>
      </p:sp>
      <p:sp>
        <p:nvSpPr>
          <p:cNvPr id="403" name="Google Shape;403;p30"/>
          <p:cNvSpPr txBox="1"/>
          <p:nvPr>
            <p:ph idx="1" type="body"/>
          </p:nvPr>
        </p:nvSpPr>
        <p:spPr>
          <a:xfrm>
            <a:off x="457200" y="1415825"/>
            <a:ext cx="5138700" cy="3343800"/>
          </a:xfrm>
          <a:prstGeom prst="rect">
            <a:avLst/>
          </a:prstGeom>
        </p:spPr>
        <p:txBody>
          <a:bodyPr anchorCtr="0" anchor="t" bIns="91425" lIns="91425" spcFirstLastPara="1" rIns="91425" wrap="square" tIns="91425">
            <a:noAutofit/>
          </a:bodyPr>
          <a:lstStyle/>
          <a:p>
            <a:pPr indent="-368300" lvl="0" marL="457200" rtl="0" algn="just">
              <a:spcBef>
                <a:spcPts val="360"/>
              </a:spcBef>
              <a:spcAft>
                <a:spcPts val="0"/>
              </a:spcAft>
              <a:buClr>
                <a:srgbClr val="000000"/>
              </a:buClr>
              <a:buSzPts val="2200"/>
              <a:buFont typeface="Barlow"/>
              <a:buChar char="●"/>
            </a:pPr>
            <a:r>
              <a:rPr b="1" lang="fr" sz="2200">
                <a:solidFill>
                  <a:srgbClr val="000000"/>
                </a:solidFill>
                <a:latin typeface="Barlow"/>
                <a:ea typeface="Barlow"/>
                <a:cs typeface="Barlow"/>
                <a:sym typeface="Barlow"/>
              </a:rPr>
              <a:t>NFV ou </a:t>
            </a:r>
            <a:r>
              <a:rPr b="1" i="1" lang="fr" sz="2200">
                <a:solidFill>
                  <a:srgbClr val="000000"/>
                </a:solidFill>
                <a:latin typeface="Barlow"/>
                <a:ea typeface="Barlow"/>
                <a:cs typeface="Barlow"/>
                <a:sym typeface="Barlow"/>
              </a:rPr>
              <a:t>Network Function Virtualization</a:t>
            </a:r>
            <a:r>
              <a:rPr b="1" lang="fr" sz="2200">
                <a:solidFill>
                  <a:srgbClr val="000000"/>
                </a:solidFill>
                <a:latin typeface="Barlow"/>
                <a:ea typeface="Barlow"/>
                <a:cs typeface="Barlow"/>
                <a:sym typeface="Barlow"/>
              </a:rPr>
              <a:t> </a:t>
            </a:r>
            <a:endParaRPr b="1" sz="2200">
              <a:solidFill>
                <a:srgbClr val="000000"/>
              </a:solidFill>
              <a:latin typeface="Barlow"/>
              <a:ea typeface="Barlow"/>
              <a:cs typeface="Barlow"/>
              <a:sym typeface="Barlow"/>
            </a:endParaRPr>
          </a:p>
          <a:p>
            <a:pPr indent="0" lvl="0" marL="0" rtl="0" algn="just">
              <a:spcBef>
                <a:spcPts val="360"/>
              </a:spcBef>
              <a:spcAft>
                <a:spcPts val="0"/>
              </a:spcAft>
              <a:buNone/>
            </a:pPr>
            <a:r>
              <a:rPr lang="fr" sz="2200">
                <a:solidFill>
                  <a:srgbClr val="000000"/>
                </a:solidFill>
              </a:rPr>
              <a:t>Dissocie le matériel du logiciel pour les équipements réseaux </a:t>
            </a:r>
            <a:endParaRPr sz="2200">
              <a:solidFill>
                <a:srgbClr val="000000"/>
              </a:solidFill>
            </a:endParaRPr>
          </a:p>
          <a:p>
            <a:pPr indent="0" lvl="0" marL="0" rtl="0" algn="just">
              <a:spcBef>
                <a:spcPts val="360"/>
              </a:spcBef>
              <a:spcAft>
                <a:spcPts val="0"/>
              </a:spcAft>
              <a:buNone/>
            </a:pPr>
            <a:r>
              <a:t/>
            </a:r>
            <a:endParaRPr sz="2200">
              <a:solidFill>
                <a:srgbClr val="000000"/>
              </a:solidFill>
            </a:endParaRPr>
          </a:p>
          <a:p>
            <a:pPr indent="-368300" lvl="0" marL="457200" rtl="0" algn="just">
              <a:spcBef>
                <a:spcPts val="360"/>
              </a:spcBef>
              <a:spcAft>
                <a:spcPts val="0"/>
              </a:spcAft>
              <a:buClr>
                <a:srgbClr val="000000"/>
              </a:buClr>
              <a:buSzPts val="2200"/>
              <a:buFont typeface="Barlow"/>
              <a:buChar char="●"/>
            </a:pPr>
            <a:r>
              <a:rPr b="1" lang="fr" sz="2200">
                <a:solidFill>
                  <a:srgbClr val="000000"/>
                </a:solidFill>
                <a:latin typeface="Barlow"/>
                <a:ea typeface="Barlow"/>
                <a:cs typeface="Barlow"/>
                <a:sym typeface="Barlow"/>
              </a:rPr>
              <a:t>SDN ou </a:t>
            </a:r>
            <a:r>
              <a:rPr b="1" i="1" lang="fr" sz="2200">
                <a:solidFill>
                  <a:srgbClr val="000000"/>
                </a:solidFill>
                <a:latin typeface="Barlow"/>
                <a:ea typeface="Barlow"/>
                <a:cs typeface="Barlow"/>
                <a:sym typeface="Barlow"/>
              </a:rPr>
              <a:t>Software Defined Networks</a:t>
            </a:r>
            <a:endParaRPr b="1" i="1" sz="2200">
              <a:solidFill>
                <a:srgbClr val="000000"/>
              </a:solidFill>
              <a:latin typeface="Barlow"/>
              <a:ea typeface="Barlow"/>
              <a:cs typeface="Barlow"/>
              <a:sym typeface="Barlow"/>
            </a:endParaRPr>
          </a:p>
          <a:p>
            <a:pPr indent="0" lvl="0" marL="0" rtl="0" algn="just">
              <a:spcBef>
                <a:spcPts val="360"/>
              </a:spcBef>
              <a:spcAft>
                <a:spcPts val="0"/>
              </a:spcAft>
              <a:buNone/>
            </a:pPr>
            <a:r>
              <a:rPr lang="fr" sz="2200">
                <a:solidFill>
                  <a:srgbClr val="000000"/>
                </a:solidFill>
              </a:rPr>
              <a:t>Configure les équipements réseau en fonction des besoins de </a:t>
            </a:r>
            <a:r>
              <a:rPr lang="fr" sz="2200">
                <a:solidFill>
                  <a:srgbClr val="000000"/>
                </a:solidFill>
              </a:rPr>
              <a:t>l'application</a:t>
            </a:r>
            <a:r>
              <a:rPr lang="fr" sz="2200">
                <a:solidFill>
                  <a:srgbClr val="000000"/>
                </a:solidFill>
              </a:rPr>
              <a:t> </a:t>
            </a:r>
            <a:endParaRPr sz="2200">
              <a:solidFill>
                <a:srgbClr val="000000"/>
              </a:solidFill>
            </a:endParaRPr>
          </a:p>
        </p:txBody>
      </p:sp>
      <p:sp>
        <p:nvSpPr>
          <p:cNvPr id="404" name="Google Shape;404;p30"/>
          <p:cNvSpPr txBox="1"/>
          <p:nvPr/>
        </p:nvSpPr>
        <p:spPr>
          <a:xfrm>
            <a:off x="6186250" y="2208175"/>
            <a:ext cx="2489100" cy="72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fr" sz="1000">
                <a:latin typeface="Barlow Light"/>
                <a:ea typeface="Barlow Light"/>
                <a:cs typeface="Barlow Light"/>
                <a:sym typeface="Barlow Light"/>
              </a:rPr>
              <a:t>Représentation du principe de la virtualisation du </a:t>
            </a:r>
            <a:r>
              <a:rPr i="1" lang="fr" sz="1000">
                <a:latin typeface="Barlow Light"/>
                <a:ea typeface="Barlow Light"/>
                <a:cs typeface="Barlow Light"/>
                <a:sym typeface="Barlow Light"/>
              </a:rPr>
              <a:t>réseau</a:t>
            </a:r>
            <a:r>
              <a:rPr i="1" lang="fr" sz="1000">
                <a:latin typeface="Barlow Light"/>
                <a:ea typeface="Barlow Light"/>
                <a:cs typeface="Barlow Light"/>
                <a:sym typeface="Barlow Light"/>
              </a:rPr>
              <a:t> (VMWare)</a:t>
            </a:r>
            <a:endParaRPr i="1" sz="1000">
              <a:latin typeface="Barlow Light"/>
              <a:ea typeface="Barlow Light"/>
              <a:cs typeface="Barlow Light"/>
              <a:sym typeface="Barlow Light"/>
            </a:endParaRPr>
          </a:p>
        </p:txBody>
      </p:sp>
      <p:pic>
        <p:nvPicPr>
          <p:cNvPr id="405" name="Google Shape;405;p30"/>
          <p:cNvPicPr preferRelativeResize="0"/>
          <p:nvPr/>
        </p:nvPicPr>
        <p:blipFill rotWithShape="1">
          <a:blip r:embed="rId3">
            <a:alphaModFix/>
          </a:blip>
          <a:srcRect b="28810" l="50929" r="0" t="0"/>
          <a:stretch/>
        </p:blipFill>
        <p:spPr>
          <a:xfrm>
            <a:off x="6186252" y="129475"/>
            <a:ext cx="2852498" cy="1992175"/>
          </a:xfrm>
          <a:prstGeom prst="rect">
            <a:avLst/>
          </a:prstGeom>
          <a:noFill/>
          <a:ln>
            <a:noFill/>
          </a:ln>
        </p:spPr>
      </p:pic>
      <p:pic>
        <p:nvPicPr>
          <p:cNvPr id="406" name="Google Shape;406;p30"/>
          <p:cNvPicPr preferRelativeResize="0"/>
          <p:nvPr/>
        </p:nvPicPr>
        <p:blipFill rotWithShape="1">
          <a:blip r:embed="rId3">
            <a:alphaModFix/>
          </a:blip>
          <a:srcRect b="25760" l="0" r="49018" t="0"/>
          <a:stretch/>
        </p:blipFill>
        <p:spPr>
          <a:xfrm>
            <a:off x="6186250" y="3012500"/>
            <a:ext cx="2852500" cy="1992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1"/>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412" name="Google Shape;412;p31"/>
          <p:cNvSpPr txBox="1"/>
          <p:nvPr>
            <p:ph type="title"/>
          </p:nvPr>
        </p:nvSpPr>
        <p:spPr>
          <a:xfrm>
            <a:off x="457200" y="339300"/>
            <a:ext cx="5138700" cy="8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La virtualisation du réseau</a:t>
            </a:r>
            <a:endParaRPr/>
          </a:p>
        </p:txBody>
      </p:sp>
      <p:sp>
        <p:nvSpPr>
          <p:cNvPr id="413" name="Google Shape;413;p31"/>
          <p:cNvSpPr txBox="1"/>
          <p:nvPr>
            <p:ph idx="1" type="body"/>
          </p:nvPr>
        </p:nvSpPr>
        <p:spPr>
          <a:xfrm>
            <a:off x="457200" y="1415825"/>
            <a:ext cx="5629200" cy="34878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Font typeface="Barlow"/>
              <a:buChar char="●"/>
            </a:pPr>
            <a:r>
              <a:rPr b="1" lang="fr" sz="2200">
                <a:latin typeface="Barlow"/>
                <a:ea typeface="Barlow"/>
                <a:cs typeface="Barlow"/>
                <a:sym typeface="Barlow"/>
              </a:rPr>
              <a:t>Virtualisation interne </a:t>
            </a:r>
            <a:endParaRPr b="1" sz="2200">
              <a:latin typeface="Barlow"/>
              <a:ea typeface="Barlow"/>
              <a:cs typeface="Barlow"/>
              <a:sym typeface="Barlow"/>
            </a:endParaRPr>
          </a:p>
          <a:p>
            <a:pPr indent="0" lvl="0" marL="0" rtl="0" algn="l">
              <a:spcBef>
                <a:spcPts val="600"/>
              </a:spcBef>
              <a:spcAft>
                <a:spcPts val="0"/>
              </a:spcAft>
              <a:buNone/>
            </a:pPr>
            <a:r>
              <a:rPr lang="fr" sz="2200"/>
              <a:t>Système qui utilise des machines virtuelles qui sont configurés sur au moins un NIC ou cartes d’interface réseau virtuelles</a:t>
            </a:r>
            <a:endParaRPr sz="2200"/>
          </a:p>
          <a:p>
            <a:pPr indent="0" lvl="0" marL="0" rtl="0" algn="l">
              <a:spcBef>
                <a:spcPts val="600"/>
              </a:spcBef>
              <a:spcAft>
                <a:spcPts val="0"/>
              </a:spcAft>
              <a:buNone/>
            </a:pPr>
            <a:r>
              <a:t/>
            </a:r>
            <a:endParaRPr sz="2200"/>
          </a:p>
          <a:p>
            <a:pPr indent="-368300" lvl="0" marL="457200" rtl="0" algn="l">
              <a:spcBef>
                <a:spcPts val="600"/>
              </a:spcBef>
              <a:spcAft>
                <a:spcPts val="0"/>
              </a:spcAft>
              <a:buSzPts val="2200"/>
              <a:buFont typeface="Barlow"/>
              <a:buChar char="●"/>
            </a:pPr>
            <a:r>
              <a:rPr b="1" lang="fr" sz="2200">
                <a:latin typeface="Barlow"/>
                <a:ea typeface="Barlow"/>
                <a:cs typeface="Barlow"/>
                <a:sym typeface="Barlow"/>
              </a:rPr>
              <a:t>Virtualisation externe</a:t>
            </a:r>
            <a:endParaRPr b="1" sz="2200">
              <a:latin typeface="Barlow"/>
              <a:ea typeface="Barlow"/>
              <a:cs typeface="Barlow"/>
              <a:sym typeface="Barlow"/>
            </a:endParaRPr>
          </a:p>
          <a:p>
            <a:pPr indent="0" lvl="0" marL="0" rtl="0" algn="l">
              <a:spcBef>
                <a:spcPts val="600"/>
              </a:spcBef>
              <a:spcAft>
                <a:spcPts val="0"/>
              </a:spcAft>
              <a:buNone/>
            </a:pPr>
            <a:r>
              <a:rPr lang="fr" sz="2200"/>
              <a:t>Composé de plusieurs réseaux locaux administré par le logiciel en tant que entités </a:t>
            </a:r>
            <a:r>
              <a:rPr lang="fr" sz="2200"/>
              <a:t>uniques</a:t>
            </a: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2"/>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419" name="Google Shape;419;p32"/>
          <p:cNvSpPr txBox="1"/>
          <p:nvPr>
            <p:ph idx="4294967295" type="title"/>
          </p:nvPr>
        </p:nvSpPr>
        <p:spPr>
          <a:xfrm>
            <a:off x="457200" y="339300"/>
            <a:ext cx="5138700" cy="8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La virtualisation du réseau</a:t>
            </a:r>
            <a:endParaRPr/>
          </a:p>
        </p:txBody>
      </p:sp>
      <p:sp>
        <p:nvSpPr>
          <p:cNvPr id="420" name="Google Shape;420;p32"/>
          <p:cNvSpPr txBox="1"/>
          <p:nvPr>
            <p:ph idx="1" type="body"/>
          </p:nvPr>
        </p:nvSpPr>
        <p:spPr>
          <a:xfrm>
            <a:off x="457200" y="1415825"/>
            <a:ext cx="4240200" cy="3343800"/>
          </a:xfrm>
          <a:prstGeom prst="rect">
            <a:avLst/>
          </a:prstGeom>
        </p:spPr>
        <p:txBody>
          <a:bodyPr anchorCtr="0" anchor="t" bIns="91425" lIns="91425" spcFirstLastPara="1" rIns="91425" wrap="square" tIns="91425">
            <a:noAutofit/>
          </a:bodyPr>
          <a:lstStyle/>
          <a:p>
            <a:pPr indent="0" lvl="0" marL="0" rtl="0" algn="just">
              <a:spcBef>
                <a:spcPts val="360"/>
              </a:spcBef>
              <a:spcAft>
                <a:spcPts val="0"/>
              </a:spcAft>
              <a:buNone/>
            </a:pPr>
            <a:r>
              <a:rPr lang="fr" sz="2200">
                <a:solidFill>
                  <a:srgbClr val="000000"/>
                </a:solidFill>
              </a:rPr>
              <a:t>VLAN ou </a:t>
            </a:r>
            <a:r>
              <a:rPr i="1" lang="fr" sz="2200">
                <a:solidFill>
                  <a:srgbClr val="000000"/>
                </a:solidFill>
              </a:rPr>
              <a:t>Virtual Local Area Network</a:t>
            </a:r>
            <a:r>
              <a:rPr lang="fr" sz="2200">
                <a:solidFill>
                  <a:srgbClr val="000000"/>
                </a:solidFill>
              </a:rPr>
              <a:t> = réseau local qui regroupe un ensemble de machine de façon non physique</a:t>
            </a:r>
            <a:endParaRPr sz="2200">
              <a:solidFill>
                <a:srgbClr val="000000"/>
              </a:solidFill>
            </a:endParaRPr>
          </a:p>
          <a:p>
            <a:pPr indent="0" lvl="0" marL="0" rtl="0" algn="just">
              <a:spcBef>
                <a:spcPts val="360"/>
              </a:spcBef>
              <a:spcAft>
                <a:spcPts val="0"/>
              </a:spcAft>
              <a:buNone/>
            </a:pPr>
            <a:r>
              <a:t/>
            </a:r>
            <a:endParaRPr sz="2200">
              <a:solidFill>
                <a:srgbClr val="000000"/>
              </a:solidFill>
            </a:endParaRPr>
          </a:p>
          <a:p>
            <a:pPr indent="-368300" lvl="0" marL="457200" rtl="0" algn="just">
              <a:spcBef>
                <a:spcPts val="360"/>
              </a:spcBef>
              <a:spcAft>
                <a:spcPts val="0"/>
              </a:spcAft>
              <a:buClr>
                <a:srgbClr val="000000"/>
              </a:buClr>
              <a:buSzPts val="2200"/>
              <a:buChar char="●"/>
            </a:pPr>
            <a:r>
              <a:rPr lang="fr" sz="2200">
                <a:solidFill>
                  <a:srgbClr val="000000"/>
                </a:solidFill>
              </a:rPr>
              <a:t>Réseaux virtuels de niveau 1</a:t>
            </a:r>
            <a:endParaRPr sz="2200">
              <a:solidFill>
                <a:srgbClr val="000000"/>
              </a:solidFill>
            </a:endParaRPr>
          </a:p>
          <a:p>
            <a:pPr indent="-368300" lvl="0" marL="457200" rtl="0" algn="just">
              <a:spcBef>
                <a:spcPts val="0"/>
              </a:spcBef>
              <a:spcAft>
                <a:spcPts val="0"/>
              </a:spcAft>
              <a:buClr>
                <a:srgbClr val="000000"/>
              </a:buClr>
              <a:buSzPts val="2200"/>
              <a:buChar char="●"/>
            </a:pPr>
            <a:r>
              <a:rPr lang="fr" sz="2200">
                <a:solidFill>
                  <a:srgbClr val="000000"/>
                </a:solidFill>
              </a:rPr>
              <a:t>Réseaux virtuels de niveau 2</a:t>
            </a:r>
            <a:endParaRPr sz="2200">
              <a:solidFill>
                <a:srgbClr val="000000"/>
              </a:solidFill>
            </a:endParaRPr>
          </a:p>
          <a:p>
            <a:pPr indent="-368300" lvl="0" marL="457200" rtl="0" algn="just">
              <a:spcBef>
                <a:spcPts val="0"/>
              </a:spcBef>
              <a:spcAft>
                <a:spcPts val="0"/>
              </a:spcAft>
              <a:buClr>
                <a:srgbClr val="000000"/>
              </a:buClr>
              <a:buSzPts val="2200"/>
              <a:buChar char="●"/>
            </a:pPr>
            <a:r>
              <a:rPr lang="fr" sz="2200">
                <a:solidFill>
                  <a:srgbClr val="000000"/>
                </a:solidFill>
              </a:rPr>
              <a:t>Réseaux virtuels de niveau 3</a:t>
            </a:r>
            <a:endParaRPr sz="2200">
              <a:solidFill>
                <a:srgbClr val="000000"/>
              </a:solidFill>
            </a:endParaRPr>
          </a:p>
        </p:txBody>
      </p:sp>
      <p:sp>
        <p:nvSpPr>
          <p:cNvPr id="421" name="Google Shape;421;p32"/>
          <p:cNvSpPr txBox="1"/>
          <p:nvPr/>
        </p:nvSpPr>
        <p:spPr>
          <a:xfrm>
            <a:off x="4757800" y="4092925"/>
            <a:ext cx="3989700" cy="72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000">
                <a:latin typeface="Barlow Light"/>
                <a:ea typeface="Barlow Light"/>
                <a:cs typeface="Barlow Light"/>
                <a:sym typeface="Barlow Light"/>
              </a:rPr>
              <a:t>Représentation du principe de la virtualisation du réseau (VMWare)</a:t>
            </a:r>
            <a:endParaRPr i="1" sz="1000">
              <a:latin typeface="Barlow Light"/>
              <a:ea typeface="Barlow Light"/>
              <a:cs typeface="Barlow Light"/>
              <a:sym typeface="Barlow Light"/>
            </a:endParaRPr>
          </a:p>
        </p:txBody>
      </p:sp>
      <p:sp>
        <p:nvSpPr>
          <p:cNvPr id="422" name="Google Shape;422;p32"/>
          <p:cNvSpPr/>
          <p:nvPr/>
        </p:nvSpPr>
        <p:spPr>
          <a:xfrm>
            <a:off x="4697400" y="1176900"/>
            <a:ext cx="4050300" cy="2916000"/>
          </a:xfrm>
          <a:prstGeom prst="rect">
            <a:avLst/>
          </a:prstGeom>
          <a:solidFill>
            <a:srgbClr val="A5B0FE"/>
          </a:solidFill>
          <a:ln cap="flat" cmpd="sng" w="9525">
            <a:solidFill>
              <a:srgbClr val="A5B0F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3" name="Google Shape;423;p32"/>
          <p:cNvPicPr preferRelativeResize="0"/>
          <p:nvPr/>
        </p:nvPicPr>
        <p:blipFill>
          <a:blip r:embed="rId3">
            <a:alphaModFix/>
          </a:blip>
          <a:stretch>
            <a:fillRect/>
          </a:stretch>
        </p:blipFill>
        <p:spPr>
          <a:xfrm>
            <a:off x="4758188" y="1329300"/>
            <a:ext cx="3988926" cy="2611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5"/>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252" name="Google Shape;252;p15"/>
          <p:cNvSpPr txBox="1"/>
          <p:nvPr>
            <p:ph idx="1" type="body"/>
          </p:nvPr>
        </p:nvSpPr>
        <p:spPr>
          <a:xfrm>
            <a:off x="457200" y="1080500"/>
            <a:ext cx="5626200" cy="37578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AutoNum type="arabicPeriod"/>
            </a:pPr>
            <a:r>
              <a:rPr lang="fr" sz="1800"/>
              <a:t>Introduction</a:t>
            </a:r>
            <a:endParaRPr sz="1800"/>
          </a:p>
          <a:p>
            <a:pPr indent="-342900" lvl="1" marL="914400" rtl="0" algn="l">
              <a:spcBef>
                <a:spcPts val="0"/>
              </a:spcBef>
              <a:spcAft>
                <a:spcPts val="0"/>
              </a:spcAft>
              <a:buSzPts val="1800"/>
              <a:buAutoNum type="alphaLcPeriod"/>
            </a:pPr>
            <a:r>
              <a:rPr lang="fr" sz="1800"/>
              <a:t>Qu’est-ce que  la virtualisation ?</a:t>
            </a:r>
            <a:endParaRPr sz="1800"/>
          </a:p>
          <a:p>
            <a:pPr indent="-342900" lvl="1" marL="914400" rtl="0" algn="l">
              <a:spcBef>
                <a:spcPts val="0"/>
              </a:spcBef>
              <a:spcAft>
                <a:spcPts val="0"/>
              </a:spcAft>
              <a:buSzPts val="1800"/>
              <a:buAutoNum type="alphaLcPeriod"/>
            </a:pPr>
            <a:r>
              <a:rPr lang="fr" sz="1800"/>
              <a:t>Historique de la virtualisation</a:t>
            </a:r>
            <a:endParaRPr sz="1800"/>
          </a:p>
          <a:p>
            <a:pPr indent="-342900" lvl="1" marL="914400" rtl="0" algn="l">
              <a:spcBef>
                <a:spcPts val="0"/>
              </a:spcBef>
              <a:spcAft>
                <a:spcPts val="0"/>
              </a:spcAft>
              <a:buSzPts val="1800"/>
              <a:buAutoNum type="alphaLcPeriod"/>
            </a:pPr>
            <a:r>
              <a:rPr lang="fr" sz="1800"/>
              <a:t>Exemple de la virtualisation</a:t>
            </a:r>
            <a:endParaRPr sz="1800"/>
          </a:p>
          <a:p>
            <a:pPr indent="-342900" lvl="0" marL="457200" rtl="0" algn="l">
              <a:spcBef>
                <a:spcPts val="0"/>
              </a:spcBef>
              <a:spcAft>
                <a:spcPts val="0"/>
              </a:spcAft>
              <a:buSzPts val="1800"/>
              <a:buAutoNum type="arabicPeriod"/>
            </a:pPr>
            <a:r>
              <a:rPr lang="fr" sz="1800"/>
              <a:t>Les </a:t>
            </a:r>
            <a:r>
              <a:rPr lang="fr" sz="1800"/>
              <a:t>différents </a:t>
            </a:r>
            <a:r>
              <a:rPr lang="fr" sz="1800"/>
              <a:t>types de virtualisation</a:t>
            </a:r>
            <a:endParaRPr sz="1800"/>
          </a:p>
          <a:p>
            <a:pPr indent="-342900" lvl="1" marL="914400" rtl="0" algn="l">
              <a:spcBef>
                <a:spcPts val="0"/>
              </a:spcBef>
              <a:spcAft>
                <a:spcPts val="0"/>
              </a:spcAft>
              <a:buSzPts val="1800"/>
              <a:buAutoNum type="alphaLcPeriod"/>
            </a:pPr>
            <a:r>
              <a:rPr lang="fr" sz="1800"/>
              <a:t>Virtualisation des postes de travail</a:t>
            </a:r>
            <a:endParaRPr sz="1800"/>
          </a:p>
          <a:p>
            <a:pPr indent="-342900" lvl="1" marL="914400" rtl="0" algn="l">
              <a:spcBef>
                <a:spcPts val="0"/>
              </a:spcBef>
              <a:spcAft>
                <a:spcPts val="0"/>
              </a:spcAft>
              <a:buSzPts val="1800"/>
              <a:buAutoNum type="alphaLcPeriod"/>
            </a:pPr>
            <a:r>
              <a:rPr lang="fr" sz="1800"/>
              <a:t>Virtualisation du stockage</a:t>
            </a:r>
            <a:endParaRPr sz="1800"/>
          </a:p>
          <a:p>
            <a:pPr indent="-342900" lvl="1" marL="914400" rtl="0" algn="l">
              <a:spcBef>
                <a:spcPts val="0"/>
              </a:spcBef>
              <a:spcAft>
                <a:spcPts val="0"/>
              </a:spcAft>
              <a:buSzPts val="1800"/>
              <a:buAutoNum type="alphaLcPeriod"/>
            </a:pPr>
            <a:r>
              <a:rPr lang="fr" sz="1800"/>
              <a:t>Virtualisation du réseau</a:t>
            </a:r>
            <a:endParaRPr sz="1800"/>
          </a:p>
          <a:p>
            <a:pPr indent="-342900" lvl="1" marL="914400" rtl="0" algn="l">
              <a:spcBef>
                <a:spcPts val="0"/>
              </a:spcBef>
              <a:spcAft>
                <a:spcPts val="0"/>
              </a:spcAft>
              <a:buSzPts val="1800"/>
              <a:buAutoNum type="alphaLcPeriod"/>
            </a:pPr>
            <a:r>
              <a:rPr lang="fr" sz="1800"/>
              <a:t>Virtualisation des serveurs </a:t>
            </a:r>
            <a:endParaRPr sz="1800"/>
          </a:p>
          <a:p>
            <a:pPr indent="-342900" lvl="1" marL="914400" rtl="0" algn="l">
              <a:spcBef>
                <a:spcPts val="0"/>
              </a:spcBef>
              <a:spcAft>
                <a:spcPts val="0"/>
              </a:spcAft>
              <a:buSzPts val="1800"/>
              <a:buAutoNum type="alphaLcPeriod"/>
            </a:pPr>
            <a:r>
              <a:rPr lang="fr" sz="1800"/>
              <a:t>Virtualisation des applications </a:t>
            </a:r>
            <a:endParaRPr sz="1800"/>
          </a:p>
          <a:p>
            <a:pPr indent="-342900" lvl="0" marL="457200" rtl="0" algn="l">
              <a:spcBef>
                <a:spcPts val="0"/>
              </a:spcBef>
              <a:spcAft>
                <a:spcPts val="0"/>
              </a:spcAft>
              <a:buSzPts val="1800"/>
              <a:buAutoNum type="arabicPeriod"/>
            </a:pPr>
            <a:r>
              <a:rPr lang="fr" sz="1800"/>
              <a:t>Les techniques de virtualisation </a:t>
            </a:r>
            <a:endParaRPr sz="1800"/>
          </a:p>
          <a:p>
            <a:pPr indent="-342900" lvl="0" marL="457200" rtl="0" algn="l">
              <a:spcBef>
                <a:spcPts val="0"/>
              </a:spcBef>
              <a:spcAft>
                <a:spcPts val="0"/>
              </a:spcAft>
              <a:buSzPts val="1800"/>
              <a:buAutoNum type="arabicPeriod"/>
            </a:pPr>
            <a:r>
              <a:rPr lang="fr" sz="1800"/>
              <a:t>Les avantages et les inconvénients</a:t>
            </a:r>
            <a:endParaRPr sz="1800"/>
          </a:p>
          <a:p>
            <a:pPr indent="-342900" lvl="0" marL="457200" rtl="0" algn="l">
              <a:spcBef>
                <a:spcPts val="0"/>
              </a:spcBef>
              <a:spcAft>
                <a:spcPts val="0"/>
              </a:spcAft>
              <a:buSzPts val="1800"/>
              <a:buAutoNum type="arabicPeriod"/>
            </a:pPr>
            <a:r>
              <a:rPr lang="fr" sz="1800"/>
              <a:t>Conclusion générale</a:t>
            </a:r>
            <a:endParaRPr sz="1800"/>
          </a:p>
        </p:txBody>
      </p:sp>
      <p:sp>
        <p:nvSpPr>
          <p:cNvPr id="253" name="Google Shape;253;p15"/>
          <p:cNvSpPr txBox="1"/>
          <p:nvPr>
            <p:ph type="title"/>
          </p:nvPr>
        </p:nvSpPr>
        <p:spPr>
          <a:xfrm>
            <a:off x="457200" y="296025"/>
            <a:ext cx="5138700" cy="8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Sommaire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3"/>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429" name="Google Shape;429;p33"/>
          <p:cNvSpPr txBox="1"/>
          <p:nvPr>
            <p:ph type="title"/>
          </p:nvPr>
        </p:nvSpPr>
        <p:spPr>
          <a:xfrm>
            <a:off x="361800" y="165100"/>
            <a:ext cx="5234100" cy="62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virtualisation des serveurs</a:t>
            </a:r>
            <a:endParaRPr/>
          </a:p>
        </p:txBody>
      </p:sp>
      <p:sp>
        <p:nvSpPr>
          <p:cNvPr id="430" name="Google Shape;430;p33"/>
          <p:cNvSpPr txBox="1"/>
          <p:nvPr>
            <p:ph idx="1" type="body"/>
          </p:nvPr>
        </p:nvSpPr>
        <p:spPr>
          <a:xfrm>
            <a:off x="194300" y="789400"/>
            <a:ext cx="4768800" cy="4246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fr" sz="1800">
                <a:latin typeface="Arial"/>
                <a:ea typeface="Arial"/>
                <a:cs typeface="Arial"/>
                <a:sym typeface="Arial"/>
              </a:rPr>
              <a:t>exécuter simultanément plusieurs OS différents  isolés  dans  les VM  sur un seul OS physique.</a:t>
            </a:r>
            <a:endParaRPr sz="1800">
              <a:latin typeface="Arial"/>
              <a:ea typeface="Arial"/>
              <a:cs typeface="Arial"/>
              <a:sym typeface="Arial"/>
            </a:endParaRPr>
          </a:p>
          <a:p>
            <a:pPr indent="0" lvl="0" marL="0" rtl="0" algn="l">
              <a:spcBef>
                <a:spcPts val="600"/>
              </a:spcBef>
              <a:spcAft>
                <a:spcPts val="0"/>
              </a:spcAft>
              <a:buNone/>
            </a:pPr>
            <a:r>
              <a:t/>
            </a:r>
            <a:endParaRPr sz="1800">
              <a:latin typeface="Arial"/>
              <a:ea typeface="Arial"/>
              <a:cs typeface="Arial"/>
              <a:sym typeface="Arial"/>
            </a:endParaRPr>
          </a:p>
          <a:p>
            <a:pPr indent="0" lvl="0" marL="0" rtl="0" algn="ctr">
              <a:lnSpc>
                <a:spcPct val="115000"/>
              </a:lnSpc>
              <a:spcBef>
                <a:spcPts val="0"/>
              </a:spcBef>
              <a:spcAft>
                <a:spcPts val="0"/>
              </a:spcAft>
              <a:buNone/>
            </a:pPr>
            <a:r>
              <a:rPr lang="fr" sz="1800">
                <a:solidFill>
                  <a:srgbClr val="A5B0FE"/>
                </a:solidFill>
                <a:latin typeface="Arial"/>
                <a:ea typeface="Arial"/>
                <a:cs typeface="Arial"/>
                <a:sym typeface="Arial"/>
              </a:rPr>
              <a:t>Intérêts </a:t>
            </a:r>
            <a:endParaRPr sz="1800">
              <a:solidFill>
                <a:srgbClr val="A5B0F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fr" sz="1800">
                <a:solidFill>
                  <a:srgbClr val="A5B0FE"/>
                </a:solidFill>
                <a:latin typeface="Barlow"/>
                <a:ea typeface="Barlow"/>
                <a:cs typeface="Barlow"/>
                <a:sym typeface="Barlow"/>
              </a:rPr>
              <a:t>-</a:t>
            </a:r>
            <a:r>
              <a:rPr lang="fr" sz="1800">
                <a:solidFill>
                  <a:srgbClr val="000000"/>
                </a:solidFill>
                <a:latin typeface="Barlow"/>
                <a:ea typeface="Barlow"/>
                <a:cs typeface="Barlow"/>
                <a:sym typeface="Barlow"/>
              </a:rPr>
              <a:t>créer plusieurs VM différents</a:t>
            </a:r>
            <a:endParaRPr sz="1800">
              <a:solidFill>
                <a:srgbClr val="000000"/>
              </a:solidFill>
              <a:latin typeface="Barlow"/>
              <a:ea typeface="Barlow"/>
              <a:cs typeface="Barlow"/>
              <a:sym typeface="Barlow"/>
            </a:endParaRPr>
          </a:p>
          <a:p>
            <a:pPr indent="0" lvl="0" marL="0" rtl="0" algn="l">
              <a:lnSpc>
                <a:spcPct val="115000"/>
              </a:lnSpc>
              <a:spcBef>
                <a:spcPts val="0"/>
              </a:spcBef>
              <a:spcAft>
                <a:spcPts val="0"/>
              </a:spcAft>
              <a:buClr>
                <a:schemeClr val="dk1"/>
              </a:buClr>
              <a:buSzPts val="1100"/>
              <a:buFont typeface="Arial"/>
              <a:buNone/>
            </a:pPr>
            <a:r>
              <a:rPr lang="fr" sz="1800">
                <a:solidFill>
                  <a:srgbClr val="A5B0FE"/>
                </a:solidFill>
                <a:latin typeface="Barlow"/>
                <a:ea typeface="Barlow"/>
                <a:cs typeface="Barlow"/>
                <a:sym typeface="Barlow"/>
              </a:rPr>
              <a:t>-</a:t>
            </a:r>
            <a:r>
              <a:rPr lang="fr" sz="1800">
                <a:latin typeface="Barlow"/>
                <a:ea typeface="Barlow"/>
                <a:cs typeface="Barlow"/>
                <a:sym typeface="Barlow"/>
              </a:rPr>
              <a:t>utiliser toutes les capacités des serveurs.</a:t>
            </a:r>
            <a:endParaRPr sz="1800">
              <a:latin typeface="Barlow"/>
              <a:ea typeface="Barlow"/>
              <a:cs typeface="Barlow"/>
              <a:sym typeface="Barlow"/>
            </a:endParaRPr>
          </a:p>
          <a:p>
            <a:pPr indent="0" lvl="0" marL="0" rtl="0" algn="l">
              <a:lnSpc>
                <a:spcPct val="115000"/>
              </a:lnSpc>
              <a:spcBef>
                <a:spcPts val="0"/>
              </a:spcBef>
              <a:spcAft>
                <a:spcPts val="0"/>
              </a:spcAft>
              <a:buClr>
                <a:schemeClr val="dk1"/>
              </a:buClr>
              <a:buSzPts val="1100"/>
              <a:buFont typeface="Arial"/>
              <a:buNone/>
            </a:pPr>
            <a:r>
              <a:rPr lang="fr" sz="1800">
                <a:solidFill>
                  <a:srgbClr val="A5B0FE"/>
                </a:solidFill>
                <a:latin typeface="Barlow"/>
                <a:ea typeface="Barlow"/>
                <a:cs typeface="Barlow"/>
                <a:sym typeface="Barlow"/>
              </a:rPr>
              <a:t>-</a:t>
            </a:r>
            <a:r>
              <a:rPr lang="fr" sz="1800">
                <a:latin typeface="Barlow"/>
                <a:ea typeface="Barlow"/>
                <a:cs typeface="Barlow"/>
                <a:sym typeface="Barlow"/>
              </a:rPr>
              <a:t>déplacer les charges de travail entre les</a:t>
            </a:r>
            <a:endParaRPr sz="1800">
              <a:latin typeface="Barlow"/>
              <a:ea typeface="Barlow"/>
              <a:cs typeface="Barlow"/>
              <a:sym typeface="Barlow"/>
            </a:endParaRPr>
          </a:p>
          <a:p>
            <a:pPr indent="0" lvl="0" marL="0" rtl="0" algn="ctr">
              <a:lnSpc>
                <a:spcPct val="115000"/>
              </a:lnSpc>
              <a:spcBef>
                <a:spcPts val="0"/>
              </a:spcBef>
              <a:spcAft>
                <a:spcPts val="0"/>
              </a:spcAft>
              <a:buClr>
                <a:schemeClr val="dk1"/>
              </a:buClr>
              <a:buSzPts val="1100"/>
              <a:buFont typeface="Arial"/>
              <a:buNone/>
            </a:pPr>
            <a:r>
              <a:rPr lang="fr" sz="1800">
                <a:latin typeface="Barlow"/>
                <a:ea typeface="Barlow"/>
                <a:cs typeface="Barlow"/>
                <a:sym typeface="Barlow"/>
              </a:rPr>
              <a:t> VM</a:t>
            </a:r>
            <a:endParaRPr sz="1800">
              <a:latin typeface="Barlow"/>
              <a:ea typeface="Barlow"/>
              <a:cs typeface="Barlow"/>
              <a:sym typeface="Barlow"/>
            </a:endParaRPr>
          </a:p>
          <a:p>
            <a:pPr indent="0" lvl="0" marL="0" rtl="0" algn="l">
              <a:spcBef>
                <a:spcPts val="600"/>
              </a:spcBef>
              <a:spcAft>
                <a:spcPts val="0"/>
              </a:spcAft>
              <a:buNone/>
            </a:pPr>
            <a:r>
              <a:rPr lang="fr" sz="1800">
                <a:latin typeface="Arial"/>
                <a:ea typeface="Arial"/>
                <a:cs typeface="Arial"/>
                <a:sym typeface="Arial"/>
              </a:rPr>
              <a:t> </a:t>
            </a:r>
            <a:endParaRPr/>
          </a:p>
        </p:txBody>
      </p:sp>
      <p:pic>
        <p:nvPicPr>
          <p:cNvPr id="431" name="Google Shape;431;p33"/>
          <p:cNvPicPr preferRelativeResize="0"/>
          <p:nvPr/>
        </p:nvPicPr>
        <p:blipFill>
          <a:blip r:embed="rId3">
            <a:alphaModFix/>
          </a:blip>
          <a:stretch>
            <a:fillRect/>
          </a:stretch>
        </p:blipFill>
        <p:spPr>
          <a:xfrm>
            <a:off x="4452825" y="2208275"/>
            <a:ext cx="4691175" cy="2229400"/>
          </a:xfrm>
          <a:prstGeom prst="rect">
            <a:avLst/>
          </a:prstGeom>
          <a:noFill/>
          <a:ln>
            <a:noFill/>
          </a:ln>
        </p:spPr>
      </p:pic>
      <p:sp>
        <p:nvSpPr>
          <p:cNvPr id="432" name="Google Shape;432;p33"/>
          <p:cNvSpPr/>
          <p:nvPr/>
        </p:nvSpPr>
        <p:spPr>
          <a:xfrm>
            <a:off x="361800" y="3698400"/>
            <a:ext cx="4144500" cy="986100"/>
          </a:xfrm>
          <a:prstGeom prst="rect">
            <a:avLst/>
          </a:prstGeom>
          <a:solidFill>
            <a:schemeClr val="lt1"/>
          </a:solidFill>
          <a:ln cap="flat" cmpd="sng" w="9525">
            <a:solidFill>
              <a:srgbClr val="A5B0F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800">
                <a:solidFill>
                  <a:srgbClr val="A5B0FE"/>
                </a:solidFill>
              </a:rPr>
              <a:t>chaque OS fonctionne de façon indépendante et ne peut interférer l’un de l’autre</a:t>
            </a:r>
            <a:endParaRPr>
              <a:solidFill>
                <a:srgbClr val="A5B0FE"/>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4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4"/>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438" name="Google Shape;438;p34"/>
          <p:cNvSpPr txBox="1"/>
          <p:nvPr>
            <p:ph type="title"/>
          </p:nvPr>
        </p:nvSpPr>
        <p:spPr>
          <a:xfrm>
            <a:off x="457200" y="197975"/>
            <a:ext cx="5458800" cy="65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virtualisation des serveurs</a:t>
            </a:r>
            <a:endParaRPr/>
          </a:p>
        </p:txBody>
      </p:sp>
      <p:sp>
        <p:nvSpPr>
          <p:cNvPr id="439" name="Google Shape;439;p34"/>
          <p:cNvSpPr txBox="1"/>
          <p:nvPr>
            <p:ph idx="1" type="body"/>
          </p:nvPr>
        </p:nvSpPr>
        <p:spPr>
          <a:xfrm>
            <a:off x="457200" y="953875"/>
            <a:ext cx="6214800" cy="3884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fr" sz="1800">
                <a:solidFill>
                  <a:srgbClr val="A5B0FE"/>
                </a:solidFill>
                <a:latin typeface="Arial"/>
                <a:ea typeface="Arial"/>
                <a:cs typeface="Arial"/>
                <a:sym typeface="Arial"/>
              </a:rPr>
              <a:t>Avantages</a:t>
            </a:r>
            <a:endParaRPr sz="1800">
              <a:solidFill>
                <a:srgbClr val="A5B0FE"/>
              </a:solidFill>
              <a:latin typeface="Arial"/>
              <a:ea typeface="Arial"/>
              <a:cs typeface="Arial"/>
              <a:sym typeface="Arial"/>
            </a:endParaRPr>
          </a:p>
          <a:p>
            <a:pPr indent="0" lvl="0" marL="0" rtl="0" algn="l">
              <a:spcBef>
                <a:spcPts val="600"/>
              </a:spcBef>
              <a:spcAft>
                <a:spcPts val="0"/>
              </a:spcAft>
              <a:buNone/>
            </a:pPr>
            <a:r>
              <a:t/>
            </a:r>
            <a:endParaRPr sz="1800">
              <a:solidFill>
                <a:srgbClr val="A5B0F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fr" sz="1800">
                <a:latin typeface="Arial"/>
                <a:ea typeface="Arial"/>
                <a:cs typeface="Arial"/>
                <a:sym typeface="Arial"/>
              </a:rPr>
              <a:t>• réduction des coûts opérationnels  et  meilleure exploitation du serveur physique.</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fr" sz="1800">
                <a:latin typeface="Arial"/>
                <a:ea typeface="Arial"/>
                <a:cs typeface="Arial"/>
                <a:sym typeface="Arial"/>
              </a:rPr>
              <a:t>• améliorer la disponibilité des serveurs.</a:t>
            </a:r>
            <a:endParaRPr sz="1800">
              <a:latin typeface="Arial"/>
              <a:ea typeface="Arial"/>
              <a:cs typeface="Arial"/>
              <a:sym typeface="Arial"/>
            </a:endParaRPr>
          </a:p>
          <a:p>
            <a:pPr indent="0" lvl="0" marL="0" rtl="0" algn="l">
              <a:spcBef>
                <a:spcPts val="600"/>
              </a:spcBef>
              <a:spcAft>
                <a:spcPts val="0"/>
              </a:spcAft>
              <a:buNone/>
            </a:pPr>
            <a:r>
              <a:rPr lang="fr" sz="1800">
                <a:solidFill>
                  <a:srgbClr val="A5B0FE"/>
                </a:solidFill>
                <a:latin typeface="Arial"/>
                <a:ea typeface="Arial"/>
                <a:cs typeface="Arial"/>
                <a:sym typeface="Arial"/>
              </a:rPr>
              <a:t>Inconvénients</a:t>
            </a:r>
            <a:endParaRPr sz="1800">
              <a:solidFill>
                <a:srgbClr val="A5B0FE"/>
              </a:solidFill>
              <a:latin typeface="Arial"/>
              <a:ea typeface="Arial"/>
              <a:cs typeface="Arial"/>
              <a:sym typeface="Arial"/>
            </a:endParaRPr>
          </a:p>
          <a:p>
            <a:pPr indent="0" lvl="0" marL="0" rtl="0" algn="l">
              <a:spcBef>
                <a:spcPts val="600"/>
              </a:spcBef>
              <a:spcAft>
                <a:spcPts val="0"/>
              </a:spcAft>
              <a:buNone/>
            </a:pPr>
            <a:r>
              <a:rPr lang="fr" sz="1800">
                <a:latin typeface="Arial"/>
                <a:ea typeface="Arial"/>
                <a:cs typeface="Arial"/>
                <a:sym typeface="Arial"/>
              </a:rPr>
              <a:t>indisponibilité du serveur physique </a:t>
            </a:r>
            <a:endParaRPr sz="1800">
              <a:latin typeface="Arial"/>
              <a:ea typeface="Arial"/>
              <a:cs typeface="Arial"/>
              <a:sym typeface="Arial"/>
            </a:endParaRPr>
          </a:p>
          <a:p>
            <a:pPr indent="0" lvl="0" marL="0" rtl="0" algn="l">
              <a:spcBef>
                <a:spcPts val="600"/>
              </a:spcBef>
              <a:spcAft>
                <a:spcPts val="0"/>
              </a:spcAft>
              <a:buNone/>
            </a:pPr>
            <a:r>
              <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fr" sz="1800">
                <a:solidFill>
                  <a:srgbClr val="A5B0FE"/>
                </a:solidFill>
                <a:latin typeface="Arial"/>
                <a:ea typeface="Arial"/>
                <a:cs typeface="Arial"/>
                <a:sym typeface="Arial"/>
              </a:rPr>
              <a:t>Quelques exemples</a:t>
            </a:r>
            <a:r>
              <a:rPr lang="fr" sz="1800">
                <a:latin typeface="Arial"/>
                <a:ea typeface="Arial"/>
                <a:cs typeface="Arial"/>
                <a:sym typeface="Arial"/>
              </a:rPr>
              <a:t> </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fr" sz="1800">
                <a:latin typeface="Arial"/>
                <a:ea typeface="Arial"/>
                <a:cs typeface="Arial"/>
                <a:sym typeface="Arial"/>
              </a:rPr>
              <a:t>• ESXI de VMware. </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fr" sz="1800">
                <a:latin typeface="Arial"/>
                <a:ea typeface="Arial"/>
                <a:cs typeface="Arial"/>
                <a:sym typeface="Arial"/>
              </a:rPr>
              <a:t>•Hyper-V et Virtual Server de Microsoft.</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fr" sz="1800">
                <a:latin typeface="Arial"/>
                <a:ea typeface="Arial"/>
                <a:cs typeface="Arial"/>
                <a:sym typeface="Arial"/>
              </a:rPr>
              <a:t>•Xen/Citrix et Virtuozzo de SW soft.</a:t>
            </a:r>
            <a:endParaRPr sz="1800">
              <a:latin typeface="Arial"/>
              <a:ea typeface="Arial"/>
              <a:cs typeface="Arial"/>
              <a:sym typeface="Arial"/>
            </a:endParaRPr>
          </a:p>
          <a:p>
            <a:pPr indent="0" lvl="0" marL="0" rtl="0" algn="l">
              <a:spcBef>
                <a:spcPts val="600"/>
              </a:spcBef>
              <a:spcAft>
                <a:spcPts val="0"/>
              </a:spcAft>
              <a:buNone/>
            </a:pPr>
            <a:r>
              <a:t/>
            </a:r>
            <a:endParaRPr sz="18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5"/>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445" name="Google Shape;445;p35"/>
          <p:cNvSpPr txBox="1"/>
          <p:nvPr>
            <p:ph type="title"/>
          </p:nvPr>
        </p:nvSpPr>
        <p:spPr>
          <a:xfrm>
            <a:off x="457200" y="280150"/>
            <a:ext cx="5138700" cy="5094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1800">
              <a:solidFill>
                <a:schemeClr val="dk1"/>
              </a:solidFill>
              <a:latin typeface="Arial"/>
              <a:ea typeface="Arial"/>
              <a:cs typeface="Arial"/>
              <a:sym typeface="Arial"/>
            </a:endParaRPr>
          </a:p>
          <a:p>
            <a:pPr indent="0" lvl="0" marL="0" rtl="0" algn="ctr">
              <a:lnSpc>
                <a:spcPct val="115000"/>
              </a:lnSpc>
              <a:spcBef>
                <a:spcPts val="0"/>
              </a:spcBef>
              <a:spcAft>
                <a:spcPts val="0"/>
              </a:spcAft>
              <a:buClr>
                <a:schemeClr val="dk1"/>
              </a:buClr>
              <a:buSzPts val="1100"/>
              <a:buFont typeface="Arial"/>
              <a:buNone/>
            </a:pPr>
            <a:r>
              <a:rPr lang="fr" sz="1800">
                <a:solidFill>
                  <a:srgbClr val="A5B0FE"/>
                </a:solidFill>
                <a:latin typeface="Arial"/>
                <a:ea typeface="Arial"/>
                <a:cs typeface="Arial"/>
                <a:sym typeface="Arial"/>
              </a:rPr>
              <a:t>Application avec de VirtualBox</a:t>
            </a:r>
            <a:endParaRPr>
              <a:solidFill>
                <a:srgbClr val="A5B0FE"/>
              </a:solidFill>
            </a:endParaRPr>
          </a:p>
        </p:txBody>
      </p:sp>
      <p:sp>
        <p:nvSpPr>
          <p:cNvPr id="446" name="Google Shape;446;p35"/>
          <p:cNvSpPr txBox="1"/>
          <p:nvPr>
            <p:ph idx="1" type="body"/>
          </p:nvPr>
        </p:nvSpPr>
        <p:spPr>
          <a:xfrm>
            <a:off x="292850" y="658100"/>
            <a:ext cx="6420600" cy="398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rgbClr val="A5B0F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fr" sz="1800">
                <a:solidFill>
                  <a:srgbClr val="A5B0FE"/>
                </a:solidFill>
                <a:latin typeface="Arial"/>
                <a:ea typeface="Arial"/>
                <a:cs typeface="Arial"/>
                <a:sym typeface="Arial"/>
              </a:rPr>
              <a:t>Configuration minimal </a:t>
            </a:r>
            <a:endParaRPr sz="1800">
              <a:solidFill>
                <a:srgbClr val="A5B0FE"/>
              </a:solidFill>
              <a:latin typeface="Arial"/>
              <a:ea typeface="Arial"/>
              <a:cs typeface="Arial"/>
              <a:sym typeface="Arial"/>
            </a:endParaRPr>
          </a:p>
          <a:p>
            <a:pPr indent="0" lvl="0" marL="0" rtl="0" algn="ctr">
              <a:lnSpc>
                <a:spcPct val="115000"/>
              </a:lnSpc>
              <a:spcBef>
                <a:spcPts val="0"/>
              </a:spcBef>
              <a:spcAft>
                <a:spcPts val="0"/>
              </a:spcAft>
              <a:buClr>
                <a:schemeClr val="dk1"/>
              </a:buClr>
              <a:buSzPts val="1100"/>
              <a:buFont typeface="Arial"/>
              <a:buNone/>
            </a:pPr>
            <a:r>
              <a:t/>
            </a:r>
            <a:endParaRPr sz="1800">
              <a:solidFill>
                <a:srgbClr val="A5B0F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fr" sz="1800">
                <a:latin typeface="Arial"/>
                <a:ea typeface="Arial"/>
                <a:cs typeface="Arial"/>
                <a:sym typeface="Arial"/>
              </a:rPr>
              <a:t>-</a:t>
            </a:r>
            <a:r>
              <a:rPr lang="fr" sz="1800">
                <a:latin typeface="Barlow"/>
                <a:ea typeface="Barlow"/>
                <a:cs typeface="Barlow"/>
                <a:sym typeface="Barlow"/>
              </a:rPr>
              <a:t>machine Windows, Linux ou Mac </a:t>
            </a:r>
            <a:endParaRPr sz="1800">
              <a:latin typeface="Barlow"/>
              <a:ea typeface="Barlow"/>
              <a:cs typeface="Barlow"/>
              <a:sym typeface="Barlow"/>
            </a:endParaRPr>
          </a:p>
          <a:p>
            <a:pPr indent="0" lvl="0" marL="0" rtl="0" algn="l">
              <a:lnSpc>
                <a:spcPct val="115000"/>
              </a:lnSpc>
              <a:spcBef>
                <a:spcPts val="0"/>
              </a:spcBef>
              <a:spcAft>
                <a:spcPts val="0"/>
              </a:spcAft>
              <a:buNone/>
            </a:pPr>
            <a:r>
              <a:rPr lang="fr" sz="1800">
                <a:latin typeface="Barlow"/>
                <a:ea typeface="Barlow"/>
                <a:cs typeface="Barlow"/>
                <a:sym typeface="Barlow"/>
              </a:rPr>
              <a:t>-4 Go de RAM minimum </a:t>
            </a:r>
            <a:endParaRPr sz="1800">
              <a:latin typeface="Barlow"/>
              <a:ea typeface="Barlow"/>
              <a:cs typeface="Barlow"/>
              <a:sym typeface="Barlow"/>
            </a:endParaRPr>
          </a:p>
          <a:p>
            <a:pPr indent="0" lvl="0" marL="0" rtl="0" algn="l">
              <a:lnSpc>
                <a:spcPct val="115000"/>
              </a:lnSpc>
              <a:spcBef>
                <a:spcPts val="0"/>
              </a:spcBef>
              <a:spcAft>
                <a:spcPts val="0"/>
              </a:spcAft>
              <a:buClr>
                <a:schemeClr val="dk1"/>
              </a:buClr>
              <a:buSzPts val="1100"/>
              <a:buFont typeface="Arial"/>
              <a:buNone/>
            </a:pPr>
            <a:r>
              <a:rPr lang="fr" sz="1800">
                <a:latin typeface="Barlow"/>
                <a:ea typeface="Barlow"/>
                <a:cs typeface="Barlow"/>
                <a:sym typeface="Barlow"/>
              </a:rPr>
              <a:t>-30 Go d’espace disque </a:t>
            </a:r>
            <a:endParaRPr sz="1800">
              <a:latin typeface="Barlow"/>
              <a:ea typeface="Barlow"/>
              <a:cs typeface="Barlow"/>
              <a:sym typeface="Barlow"/>
            </a:endParaRPr>
          </a:p>
          <a:p>
            <a:pPr indent="0" lvl="0" marL="0" rtl="0" algn="l">
              <a:lnSpc>
                <a:spcPct val="115000"/>
              </a:lnSpc>
              <a:spcBef>
                <a:spcPts val="0"/>
              </a:spcBef>
              <a:spcAft>
                <a:spcPts val="0"/>
              </a:spcAft>
              <a:buClr>
                <a:schemeClr val="dk1"/>
              </a:buClr>
              <a:buSzPts val="1100"/>
              <a:buFont typeface="Arial"/>
              <a:buNone/>
            </a:pPr>
            <a:r>
              <a:rPr lang="fr" sz="1800">
                <a:latin typeface="Barlow"/>
                <a:ea typeface="Barlow"/>
                <a:cs typeface="Barlow"/>
                <a:sym typeface="Barlow"/>
              </a:rPr>
              <a:t>-processeur (activé le bios l’option VT-x  ou AMD-V )</a:t>
            </a:r>
            <a:endParaRPr sz="1800">
              <a:latin typeface="Barlow"/>
              <a:ea typeface="Barlow"/>
              <a:cs typeface="Barlow"/>
              <a:sym typeface="Barlow"/>
            </a:endParaRPr>
          </a:p>
          <a:p>
            <a:pPr indent="0" lvl="0" marL="0" rtl="0" algn="l">
              <a:lnSpc>
                <a:spcPct val="115000"/>
              </a:lnSpc>
              <a:spcBef>
                <a:spcPts val="0"/>
              </a:spcBef>
              <a:spcAft>
                <a:spcPts val="0"/>
              </a:spcAft>
              <a:buClr>
                <a:schemeClr val="dk1"/>
              </a:buClr>
              <a:buSzPts val="1100"/>
              <a:buFont typeface="Arial"/>
              <a:buNone/>
            </a:pPr>
            <a:r>
              <a:rPr lang="fr" sz="1800">
                <a:latin typeface="Barlow"/>
                <a:ea typeface="Barlow"/>
                <a:cs typeface="Barlow"/>
                <a:sym typeface="Barlow"/>
              </a:rPr>
              <a:t>-Activer la virtualisation ( « démarrage »  « modifier les options du démarrage avancé »  « redémarrer maintenant » « dépannage »  « option avancé » « changer les paramètres du microprocesseur UEFI »</a:t>
            </a:r>
            <a:endParaRPr sz="1800">
              <a:latin typeface="Barlow"/>
              <a:ea typeface="Barlow"/>
              <a:cs typeface="Barlow"/>
              <a:sym typeface="Barlow"/>
            </a:endParaRPr>
          </a:p>
          <a:p>
            <a:pPr indent="0" lvl="0" marL="0" rtl="0" algn="l">
              <a:spcBef>
                <a:spcPts val="600"/>
              </a:spcBef>
              <a:spcAft>
                <a:spcPts val="0"/>
              </a:spcAft>
              <a:buNone/>
            </a:pPr>
            <a:r>
              <a:t/>
            </a:r>
            <a:endParaRPr>
              <a:solidFill>
                <a:srgbClr val="A5B0FE"/>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6"/>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452" name="Google Shape;452;p36"/>
          <p:cNvSpPr txBox="1"/>
          <p:nvPr>
            <p:ph type="title"/>
          </p:nvPr>
        </p:nvSpPr>
        <p:spPr>
          <a:xfrm>
            <a:off x="457200" y="181550"/>
            <a:ext cx="5409600" cy="9693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fr" sz="1800">
                <a:latin typeface="Arial"/>
                <a:ea typeface="Arial"/>
                <a:cs typeface="Arial"/>
                <a:sym typeface="Arial"/>
              </a:rPr>
              <a:t>Application avec de VirtualBox</a:t>
            </a:r>
            <a:endParaRPr/>
          </a:p>
          <a:p>
            <a:pPr indent="0" lvl="0" marL="0" rtl="0" algn="l">
              <a:spcBef>
                <a:spcPts val="0"/>
              </a:spcBef>
              <a:spcAft>
                <a:spcPts val="0"/>
              </a:spcAft>
              <a:buClr>
                <a:schemeClr val="dk1"/>
              </a:buClr>
              <a:buSzPts val="1100"/>
              <a:buFont typeface="Arial"/>
              <a:buNone/>
            </a:pPr>
            <a:r>
              <a:t/>
            </a:r>
            <a:endParaRPr/>
          </a:p>
        </p:txBody>
      </p:sp>
      <p:sp>
        <p:nvSpPr>
          <p:cNvPr id="453" name="Google Shape;453;p36"/>
          <p:cNvSpPr txBox="1"/>
          <p:nvPr>
            <p:ph idx="1" type="body"/>
          </p:nvPr>
        </p:nvSpPr>
        <p:spPr>
          <a:xfrm>
            <a:off x="457200" y="1575200"/>
            <a:ext cx="5138700" cy="318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fr">
                <a:solidFill>
                  <a:srgbClr val="A5B0FE"/>
                </a:solidFill>
              </a:rPr>
              <a:t>Configurer l’installation</a:t>
            </a:r>
            <a:endParaRPr>
              <a:solidFill>
                <a:srgbClr val="A5B0FE"/>
              </a:solidFill>
            </a:endParaRPr>
          </a:p>
          <a:p>
            <a:pPr indent="0" lvl="0" marL="0" rtl="0" algn="l">
              <a:spcBef>
                <a:spcPts val="600"/>
              </a:spcBef>
              <a:spcAft>
                <a:spcPts val="0"/>
              </a:spcAft>
              <a:buNone/>
            </a:pPr>
            <a:r>
              <a:t/>
            </a:r>
            <a:endParaRPr sz="1200">
              <a:highlight>
                <a:srgbClr val="FFFFFF"/>
              </a:highlight>
              <a:latin typeface="Montserrat"/>
              <a:ea typeface="Montserrat"/>
              <a:cs typeface="Montserrat"/>
              <a:sym typeface="Montserrat"/>
            </a:endParaRPr>
          </a:p>
          <a:p>
            <a:pPr indent="-304800" lvl="0" marL="457200" rtl="0" algn="l">
              <a:spcBef>
                <a:spcPts val="600"/>
              </a:spcBef>
              <a:spcAft>
                <a:spcPts val="0"/>
              </a:spcAft>
              <a:buClr>
                <a:schemeClr val="dk1"/>
              </a:buClr>
              <a:buSzPts val="1200"/>
              <a:buFont typeface="Montserrat"/>
              <a:buChar char="●"/>
            </a:pPr>
            <a:r>
              <a:rPr lang="fr" sz="1200">
                <a:highlight>
                  <a:srgbClr val="FFFFFF"/>
                </a:highlight>
                <a:latin typeface="Montserrat"/>
                <a:ea typeface="Montserrat"/>
                <a:cs typeface="Montserrat"/>
                <a:sym typeface="Montserrat"/>
              </a:rPr>
              <a:t>Quel OS vais-je utiliser ?        </a:t>
            </a:r>
            <a:endParaRPr sz="1200">
              <a:highlight>
                <a:srgbClr val="FFFFFF"/>
              </a:highlight>
              <a:latin typeface="Montserrat"/>
              <a:ea typeface="Montserrat"/>
              <a:cs typeface="Montserrat"/>
              <a:sym typeface="Montserrat"/>
            </a:endParaRPr>
          </a:p>
          <a:p>
            <a:pPr indent="-304800" lvl="0" marL="457200" rtl="0" algn="l">
              <a:lnSpc>
                <a:spcPct val="115000"/>
              </a:lnSpc>
              <a:spcBef>
                <a:spcPts val="0"/>
              </a:spcBef>
              <a:spcAft>
                <a:spcPts val="0"/>
              </a:spcAft>
              <a:buClr>
                <a:schemeClr val="dk1"/>
              </a:buClr>
              <a:buSzPts val="1200"/>
              <a:buFont typeface="Montserrat"/>
              <a:buChar char="●"/>
            </a:pPr>
            <a:r>
              <a:rPr lang="fr" sz="1200">
                <a:highlight>
                  <a:srgbClr val="FFFFFF"/>
                </a:highlight>
                <a:latin typeface="Montserrat"/>
                <a:ea typeface="Montserrat"/>
                <a:cs typeface="Montserrat"/>
                <a:sym typeface="Montserrat"/>
              </a:rPr>
              <a:t>Combien de CPU pour ma VM ?</a:t>
            </a:r>
            <a:endParaRPr sz="1200">
              <a:highlight>
                <a:srgbClr val="FFFFFF"/>
              </a:highlight>
              <a:latin typeface="Montserrat"/>
              <a:ea typeface="Montserrat"/>
              <a:cs typeface="Montserrat"/>
              <a:sym typeface="Montserrat"/>
            </a:endParaRPr>
          </a:p>
          <a:p>
            <a:pPr indent="-304800" lvl="0" marL="457200" rtl="0" algn="l">
              <a:lnSpc>
                <a:spcPct val="115000"/>
              </a:lnSpc>
              <a:spcBef>
                <a:spcPts val="0"/>
              </a:spcBef>
              <a:spcAft>
                <a:spcPts val="0"/>
              </a:spcAft>
              <a:buClr>
                <a:schemeClr val="dk1"/>
              </a:buClr>
              <a:buSzPts val="1200"/>
              <a:buFont typeface="Montserrat"/>
              <a:buChar char="●"/>
            </a:pPr>
            <a:r>
              <a:rPr lang="fr" sz="1200">
                <a:highlight>
                  <a:srgbClr val="FFFFFF"/>
                </a:highlight>
                <a:latin typeface="Montserrat"/>
                <a:ea typeface="Montserrat"/>
                <a:cs typeface="Montserrat"/>
                <a:sym typeface="Montserrat"/>
              </a:rPr>
              <a:t>Quelle quantité de mémoire ?</a:t>
            </a:r>
            <a:endParaRPr sz="1200">
              <a:highlight>
                <a:srgbClr val="FFFFFF"/>
              </a:highlight>
              <a:latin typeface="Montserrat"/>
              <a:ea typeface="Montserrat"/>
              <a:cs typeface="Montserrat"/>
              <a:sym typeface="Montserrat"/>
            </a:endParaRPr>
          </a:p>
          <a:p>
            <a:pPr indent="-304800" lvl="0" marL="457200" rtl="0" algn="l">
              <a:lnSpc>
                <a:spcPct val="115000"/>
              </a:lnSpc>
              <a:spcBef>
                <a:spcPts val="0"/>
              </a:spcBef>
              <a:spcAft>
                <a:spcPts val="0"/>
              </a:spcAft>
              <a:buClr>
                <a:schemeClr val="dk1"/>
              </a:buClr>
              <a:buSzPts val="1200"/>
              <a:buFont typeface="Montserrat"/>
              <a:buChar char="●"/>
            </a:pPr>
            <a:r>
              <a:rPr lang="fr" sz="1200">
                <a:highlight>
                  <a:srgbClr val="FFFFFF"/>
                </a:highlight>
                <a:latin typeface="Montserrat"/>
                <a:ea typeface="Montserrat"/>
                <a:cs typeface="Montserrat"/>
                <a:sym typeface="Montserrat"/>
              </a:rPr>
              <a:t>Quels taille/type de disque ?             fichier ISO format vdi  </a:t>
            </a:r>
            <a:endParaRPr sz="1200">
              <a:highlight>
                <a:srgbClr val="FFFFFF"/>
              </a:highlight>
              <a:latin typeface="Montserrat"/>
              <a:ea typeface="Montserrat"/>
              <a:cs typeface="Montserrat"/>
              <a:sym typeface="Montserrat"/>
            </a:endParaRPr>
          </a:p>
          <a:p>
            <a:pPr indent="-304800" lvl="0" marL="457200" rtl="0" algn="l">
              <a:lnSpc>
                <a:spcPct val="115000"/>
              </a:lnSpc>
              <a:spcBef>
                <a:spcPts val="0"/>
              </a:spcBef>
              <a:spcAft>
                <a:spcPts val="0"/>
              </a:spcAft>
              <a:buClr>
                <a:schemeClr val="dk1"/>
              </a:buClr>
              <a:buSzPts val="1200"/>
              <a:buFont typeface="Montserrat"/>
              <a:buChar char="●"/>
            </a:pPr>
            <a:r>
              <a:rPr lang="fr" sz="1200">
                <a:highlight>
                  <a:srgbClr val="FFFFFF"/>
                </a:highlight>
                <a:latin typeface="Montserrat"/>
                <a:ea typeface="Montserrat"/>
                <a:cs typeface="Montserrat"/>
                <a:sym typeface="Montserrat"/>
              </a:rPr>
              <a:t>Quelle connexion réseau ?</a:t>
            </a:r>
            <a:endParaRPr sz="1200">
              <a:highlight>
                <a:srgbClr val="FFFFFF"/>
              </a:highlight>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t/>
            </a:r>
            <a:endParaRPr/>
          </a:p>
        </p:txBody>
      </p:sp>
      <p:sp>
        <p:nvSpPr>
          <p:cNvPr id="454" name="Google Shape;454;p36"/>
          <p:cNvSpPr/>
          <p:nvPr/>
        </p:nvSpPr>
        <p:spPr>
          <a:xfrm>
            <a:off x="3221125" y="3090175"/>
            <a:ext cx="336000" cy="14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7"/>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460" name="Google Shape;460;p37"/>
          <p:cNvSpPr txBox="1"/>
          <p:nvPr>
            <p:ph type="title"/>
          </p:nvPr>
        </p:nvSpPr>
        <p:spPr>
          <a:xfrm>
            <a:off x="457200" y="165100"/>
            <a:ext cx="5138700" cy="624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fr" sz="2800">
                <a:latin typeface="Arial"/>
                <a:ea typeface="Arial"/>
                <a:cs typeface="Arial"/>
                <a:sym typeface="Arial"/>
              </a:rPr>
              <a:t>Virtualisation d’applications</a:t>
            </a:r>
            <a:endParaRPr/>
          </a:p>
        </p:txBody>
      </p:sp>
      <p:sp>
        <p:nvSpPr>
          <p:cNvPr id="461" name="Google Shape;461;p37"/>
          <p:cNvSpPr txBox="1"/>
          <p:nvPr>
            <p:ph idx="1" type="body"/>
          </p:nvPr>
        </p:nvSpPr>
        <p:spPr>
          <a:xfrm>
            <a:off x="457200" y="789700"/>
            <a:ext cx="5138700" cy="417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fr">
                <a:solidFill>
                  <a:srgbClr val="A5B0FE"/>
                </a:solidFill>
              </a:rPr>
              <a:t>a</a:t>
            </a:r>
            <a:r>
              <a:rPr lang="fr">
                <a:solidFill>
                  <a:srgbClr val="A5B0FE"/>
                </a:solidFill>
              </a:rPr>
              <a:t>vantages</a:t>
            </a:r>
            <a:endParaRPr>
              <a:solidFill>
                <a:srgbClr val="A5B0FE"/>
              </a:solidFill>
            </a:endParaRPr>
          </a:p>
          <a:p>
            <a:pPr indent="-330200" lvl="0" marL="457200" rtl="0" algn="l">
              <a:lnSpc>
                <a:spcPct val="115000"/>
              </a:lnSpc>
              <a:spcBef>
                <a:spcPts val="0"/>
              </a:spcBef>
              <a:spcAft>
                <a:spcPts val="0"/>
              </a:spcAft>
              <a:buSzPts val="1600"/>
              <a:buFont typeface="PT Sans Narrow"/>
              <a:buChar char="▹"/>
            </a:pPr>
            <a:r>
              <a:rPr lang="fr" sz="1600">
                <a:latin typeface="PT Sans Narrow"/>
                <a:ea typeface="PT Sans Narrow"/>
                <a:cs typeface="PT Sans Narrow"/>
                <a:sym typeface="PT Sans Narrow"/>
              </a:rPr>
              <a:t>Gestion centralisée des droits d’accès aux applications.</a:t>
            </a:r>
            <a:endParaRPr sz="1600">
              <a:latin typeface="PT Sans Narrow"/>
              <a:ea typeface="PT Sans Narrow"/>
              <a:cs typeface="PT Sans Narrow"/>
              <a:sym typeface="PT Sans Narrow"/>
            </a:endParaRPr>
          </a:p>
          <a:p>
            <a:pPr indent="-330200" lvl="0" marL="457200" rtl="0" algn="l">
              <a:lnSpc>
                <a:spcPct val="115000"/>
              </a:lnSpc>
              <a:spcBef>
                <a:spcPts val="0"/>
              </a:spcBef>
              <a:spcAft>
                <a:spcPts val="0"/>
              </a:spcAft>
              <a:buSzPts val="1600"/>
              <a:buFont typeface="PT Sans Narrow"/>
              <a:buChar char="▹"/>
            </a:pPr>
            <a:r>
              <a:rPr lang="fr" sz="1600">
                <a:latin typeface="PT Sans Narrow"/>
                <a:ea typeface="PT Sans Narrow"/>
                <a:cs typeface="PT Sans Narrow"/>
                <a:sym typeface="PT Sans Narrow"/>
              </a:rPr>
              <a:t>Déploiement quasi instantané des applications et mise à jour  centralisée.</a:t>
            </a:r>
            <a:endParaRPr sz="1600">
              <a:latin typeface="PT Sans Narrow"/>
              <a:ea typeface="PT Sans Narrow"/>
              <a:cs typeface="PT Sans Narrow"/>
              <a:sym typeface="PT Sans Narrow"/>
            </a:endParaRPr>
          </a:p>
          <a:p>
            <a:pPr indent="-311150" lvl="0" marL="457200" rtl="0" algn="l">
              <a:lnSpc>
                <a:spcPct val="115000"/>
              </a:lnSpc>
              <a:spcBef>
                <a:spcPts val="0"/>
              </a:spcBef>
              <a:spcAft>
                <a:spcPts val="0"/>
              </a:spcAft>
              <a:buSzPts val="1300"/>
              <a:buFont typeface="PT Sans Narrow"/>
              <a:buChar char="▹"/>
            </a:pPr>
            <a:r>
              <a:rPr lang="fr" sz="1600">
                <a:latin typeface="PT Sans Narrow"/>
                <a:ea typeface="PT Sans Narrow"/>
                <a:cs typeface="PT Sans Narrow"/>
                <a:sym typeface="PT Sans Narrow"/>
              </a:rPr>
              <a:t>Isolement des applications permettant de pallier les </a:t>
            </a:r>
            <a:r>
              <a:rPr lang="fr" sz="1600">
                <a:latin typeface="Barlow"/>
                <a:ea typeface="Barlow"/>
                <a:cs typeface="Barlow"/>
                <a:sym typeface="Barlow"/>
              </a:rPr>
              <a:t>incompatibilités.</a:t>
            </a:r>
            <a:endParaRPr sz="1600">
              <a:latin typeface="Barlow"/>
              <a:ea typeface="Barlow"/>
              <a:cs typeface="Barlow"/>
              <a:sym typeface="Barlow"/>
            </a:endParaRPr>
          </a:p>
          <a:p>
            <a:pPr indent="0" lvl="0" marL="457200" rtl="0" algn="l">
              <a:lnSpc>
                <a:spcPct val="115000"/>
              </a:lnSpc>
              <a:spcBef>
                <a:spcPts val="0"/>
              </a:spcBef>
              <a:spcAft>
                <a:spcPts val="0"/>
              </a:spcAft>
              <a:buNone/>
            </a:pPr>
            <a:r>
              <a:t/>
            </a:r>
            <a:endParaRPr sz="1300">
              <a:latin typeface="PT Sans Narrow"/>
              <a:ea typeface="PT Sans Narrow"/>
              <a:cs typeface="PT Sans Narrow"/>
              <a:sym typeface="PT Sans Narrow"/>
            </a:endParaRPr>
          </a:p>
          <a:p>
            <a:pPr indent="0" lvl="0" marL="0" rtl="0" algn="l">
              <a:spcBef>
                <a:spcPts val="600"/>
              </a:spcBef>
              <a:spcAft>
                <a:spcPts val="0"/>
              </a:spcAft>
              <a:buNone/>
            </a:pPr>
            <a:r>
              <a:rPr lang="fr">
                <a:solidFill>
                  <a:srgbClr val="A5B0FE"/>
                </a:solidFill>
              </a:rPr>
              <a:t>inconvénients</a:t>
            </a:r>
            <a:endParaRPr>
              <a:solidFill>
                <a:srgbClr val="A5B0FE"/>
              </a:solidFill>
            </a:endParaRPr>
          </a:p>
          <a:p>
            <a:pPr indent="-330200" lvl="0" marL="457200" rtl="0" algn="l">
              <a:lnSpc>
                <a:spcPct val="115000"/>
              </a:lnSpc>
              <a:spcBef>
                <a:spcPts val="0"/>
              </a:spcBef>
              <a:spcAft>
                <a:spcPts val="0"/>
              </a:spcAft>
              <a:buSzPts val="1600"/>
              <a:buFont typeface="PT Sans Narrow"/>
              <a:buChar char="▹"/>
            </a:pPr>
            <a:r>
              <a:rPr lang="fr" sz="1600">
                <a:latin typeface="PT Sans Narrow"/>
                <a:ea typeface="PT Sans Narrow"/>
                <a:cs typeface="PT Sans Narrow"/>
                <a:sym typeface="PT Sans Narrow"/>
              </a:rPr>
              <a:t>Le support du multimédia reste délicat</a:t>
            </a:r>
            <a:endParaRPr sz="1600">
              <a:latin typeface="PT Sans Narrow"/>
              <a:ea typeface="PT Sans Narrow"/>
              <a:cs typeface="PT Sans Narrow"/>
              <a:sym typeface="PT Sans Narrow"/>
            </a:endParaRPr>
          </a:p>
          <a:p>
            <a:pPr indent="-330200" lvl="0" marL="457200" rtl="0" algn="l">
              <a:lnSpc>
                <a:spcPct val="115000"/>
              </a:lnSpc>
              <a:spcBef>
                <a:spcPts val="0"/>
              </a:spcBef>
              <a:spcAft>
                <a:spcPts val="0"/>
              </a:spcAft>
              <a:buSzPts val="1600"/>
              <a:buFont typeface="PT Sans Narrow"/>
              <a:buChar char="▹"/>
            </a:pPr>
            <a:r>
              <a:rPr lang="fr" sz="1600">
                <a:latin typeface="PT Sans Narrow"/>
                <a:ea typeface="PT Sans Narrow"/>
                <a:cs typeface="PT Sans Narrow"/>
                <a:sym typeface="PT Sans Narrow"/>
              </a:rPr>
              <a:t> Il est nécessaire d’investir dans des serveurs puissants.</a:t>
            </a:r>
            <a:endParaRPr sz="1600">
              <a:latin typeface="PT Sans Narrow"/>
              <a:ea typeface="PT Sans Narrow"/>
              <a:cs typeface="PT Sans Narrow"/>
              <a:sym typeface="PT Sans Narrow"/>
            </a:endParaRPr>
          </a:p>
          <a:p>
            <a:pPr indent="0" lvl="0" marL="457200" rtl="0" algn="l">
              <a:spcBef>
                <a:spcPts val="600"/>
              </a:spcBef>
              <a:spcAft>
                <a:spcPts val="0"/>
              </a:spcAft>
              <a:buNone/>
            </a:pPr>
            <a:r>
              <a:rPr lang="fr">
                <a:solidFill>
                  <a:srgbClr val="A5B0FE"/>
                </a:solidFill>
              </a:rPr>
              <a:t>exemples: </a:t>
            </a:r>
            <a:r>
              <a:rPr lang="fr" sz="1700">
                <a:latin typeface="PT Sans Narrow"/>
                <a:ea typeface="PT Sans Narrow"/>
                <a:cs typeface="PT Sans Narrow"/>
                <a:sym typeface="PT Sans Narrow"/>
              </a:rPr>
              <a:t>ThinApp de VMware, XenApp de Citrix ou App-V de Microsoft , docker.</a:t>
            </a: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8"/>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467" name="Google Shape;467;p38"/>
          <p:cNvSpPr txBox="1"/>
          <p:nvPr>
            <p:ph type="title"/>
          </p:nvPr>
        </p:nvSpPr>
        <p:spPr>
          <a:xfrm>
            <a:off x="457200" y="296025"/>
            <a:ext cx="5138700" cy="8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Les techniques de virtualisation</a:t>
            </a:r>
            <a:endParaRPr/>
          </a:p>
        </p:txBody>
      </p:sp>
      <p:sp>
        <p:nvSpPr>
          <p:cNvPr id="468" name="Google Shape;468;p38"/>
          <p:cNvSpPr txBox="1"/>
          <p:nvPr>
            <p:ph idx="1" type="body"/>
          </p:nvPr>
        </p:nvSpPr>
        <p:spPr>
          <a:xfrm>
            <a:off x="457200" y="1314750"/>
            <a:ext cx="6018600" cy="363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fr" sz="2200"/>
              <a:t>⇒ Adaptation aux différentes couches technologiques d’une infrastructure informatique</a:t>
            </a:r>
            <a:endParaRPr sz="2200"/>
          </a:p>
          <a:p>
            <a:pPr indent="0" lvl="0" marL="0" rtl="0" algn="l">
              <a:spcBef>
                <a:spcPts val="600"/>
              </a:spcBef>
              <a:spcAft>
                <a:spcPts val="0"/>
              </a:spcAft>
              <a:buNone/>
            </a:pPr>
            <a:r>
              <a:t/>
            </a:r>
            <a:endParaRPr sz="2200"/>
          </a:p>
          <a:p>
            <a:pPr indent="0" lvl="0" marL="0" rtl="0" algn="l">
              <a:spcBef>
                <a:spcPts val="600"/>
              </a:spcBef>
              <a:spcAft>
                <a:spcPts val="0"/>
              </a:spcAft>
              <a:buNone/>
            </a:pPr>
            <a:r>
              <a:rPr lang="fr" sz="2200"/>
              <a:t>Plusieurs variantes : </a:t>
            </a:r>
            <a:endParaRPr sz="2200"/>
          </a:p>
          <a:p>
            <a:pPr indent="0" lvl="0" marL="0" rtl="0" algn="l">
              <a:spcBef>
                <a:spcPts val="600"/>
              </a:spcBef>
              <a:spcAft>
                <a:spcPts val="0"/>
              </a:spcAft>
              <a:buNone/>
            </a:pPr>
            <a:r>
              <a:rPr lang="fr" sz="2200"/>
              <a:t>	&gt; L’isolateur </a:t>
            </a:r>
            <a:endParaRPr sz="2200"/>
          </a:p>
          <a:p>
            <a:pPr indent="0" lvl="0" marL="0" rtl="0" algn="l">
              <a:spcBef>
                <a:spcPts val="600"/>
              </a:spcBef>
              <a:spcAft>
                <a:spcPts val="0"/>
              </a:spcAft>
              <a:buNone/>
            </a:pPr>
            <a:r>
              <a:rPr lang="fr" sz="2200"/>
              <a:t>	&gt; L’émulateur</a:t>
            </a:r>
            <a:endParaRPr sz="2200"/>
          </a:p>
          <a:p>
            <a:pPr indent="0" lvl="0" marL="0" rtl="0" algn="l">
              <a:spcBef>
                <a:spcPts val="600"/>
              </a:spcBef>
              <a:spcAft>
                <a:spcPts val="0"/>
              </a:spcAft>
              <a:buNone/>
            </a:pPr>
            <a:r>
              <a:rPr lang="fr" sz="2200"/>
              <a:t>	&gt; L’hyperviseur et la para-virtualisation </a:t>
            </a:r>
            <a:endParaRPr sz="2200"/>
          </a:p>
          <a:p>
            <a:pPr indent="457200" lvl="0" marL="0" rtl="0" algn="l">
              <a:spcBef>
                <a:spcPts val="600"/>
              </a:spcBef>
              <a:spcAft>
                <a:spcPts val="0"/>
              </a:spcAft>
              <a:buNone/>
            </a:pPr>
            <a:r>
              <a:rPr lang="fr" sz="2200"/>
              <a:t>&gt; La virtualisation complète</a:t>
            </a: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9"/>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474" name="Google Shape;474;p39"/>
          <p:cNvSpPr txBox="1"/>
          <p:nvPr>
            <p:ph type="title"/>
          </p:nvPr>
        </p:nvSpPr>
        <p:spPr>
          <a:xfrm>
            <a:off x="457200" y="296025"/>
            <a:ext cx="5138700" cy="8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L’isolateur</a:t>
            </a:r>
            <a:endParaRPr/>
          </a:p>
        </p:txBody>
      </p:sp>
      <p:sp>
        <p:nvSpPr>
          <p:cNvPr id="475" name="Google Shape;475;p39"/>
          <p:cNvSpPr txBox="1"/>
          <p:nvPr>
            <p:ph idx="1" type="body"/>
          </p:nvPr>
        </p:nvSpPr>
        <p:spPr>
          <a:xfrm>
            <a:off x="459800" y="1545500"/>
            <a:ext cx="3941700" cy="146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fr" sz="2200"/>
              <a:t>= Logiciel permettant de confiner les autres applications à virtualiser </a:t>
            </a:r>
            <a:endParaRPr sz="2200"/>
          </a:p>
          <a:p>
            <a:pPr indent="0" lvl="0" marL="0" rtl="0" algn="just">
              <a:spcBef>
                <a:spcPts val="600"/>
              </a:spcBef>
              <a:spcAft>
                <a:spcPts val="0"/>
              </a:spcAft>
              <a:buNone/>
            </a:pPr>
            <a:r>
              <a:t/>
            </a:r>
            <a:endParaRPr i="1" sz="2200"/>
          </a:p>
        </p:txBody>
      </p:sp>
      <p:sp>
        <p:nvSpPr>
          <p:cNvPr id="476" name="Google Shape;476;p39"/>
          <p:cNvSpPr/>
          <p:nvPr/>
        </p:nvSpPr>
        <p:spPr>
          <a:xfrm>
            <a:off x="4572000" y="1159625"/>
            <a:ext cx="4150800" cy="3196800"/>
          </a:xfrm>
          <a:prstGeom prst="rect">
            <a:avLst/>
          </a:prstGeom>
          <a:solidFill>
            <a:srgbClr val="A5B0FE"/>
          </a:solidFill>
          <a:ln cap="flat" cmpd="sng" w="9525">
            <a:solidFill>
              <a:srgbClr val="A5B0F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7" name="Google Shape;477;p39"/>
          <p:cNvPicPr preferRelativeResize="0"/>
          <p:nvPr/>
        </p:nvPicPr>
        <p:blipFill>
          <a:blip r:embed="rId3">
            <a:alphaModFix/>
          </a:blip>
          <a:stretch>
            <a:fillRect/>
          </a:stretch>
        </p:blipFill>
        <p:spPr>
          <a:xfrm>
            <a:off x="4572050" y="1234375"/>
            <a:ext cx="4150700" cy="2824441"/>
          </a:xfrm>
          <a:prstGeom prst="rect">
            <a:avLst/>
          </a:prstGeom>
          <a:noFill/>
          <a:ln>
            <a:noFill/>
          </a:ln>
        </p:spPr>
      </p:pic>
      <p:grpSp>
        <p:nvGrpSpPr>
          <p:cNvPr id="478" name="Google Shape;478;p39"/>
          <p:cNvGrpSpPr/>
          <p:nvPr/>
        </p:nvGrpSpPr>
        <p:grpSpPr>
          <a:xfrm>
            <a:off x="462498" y="3354325"/>
            <a:ext cx="3936300" cy="1062600"/>
            <a:chOff x="462498" y="3716950"/>
            <a:chExt cx="3936300" cy="1062600"/>
          </a:xfrm>
        </p:grpSpPr>
        <p:sp>
          <p:nvSpPr>
            <p:cNvPr id="479" name="Google Shape;479;p39"/>
            <p:cNvSpPr/>
            <p:nvPr/>
          </p:nvSpPr>
          <p:spPr>
            <a:xfrm>
              <a:off x="462498" y="3716950"/>
              <a:ext cx="3936300" cy="10626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9"/>
            <p:cNvSpPr txBox="1"/>
            <p:nvPr/>
          </p:nvSpPr>
          <p:spPr>
            <a:xfrm>
              <a:off x="599450" y="3837250"/>
              <a:ext cx="3707700" cy="82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000">
                  <a:solidFill>
                    <a:schemeClr val="accent2"/>
                  </a:solidFill>
                  <a:latin typeface="Barlow Light"/>
                  <a:ea typeface="Barlow Light"/>
                  <a:cs typeface="Barlow Light"/>
                  <a:sym typeface="Barlow Light"/>
                </a:rPr>
                <a:t>Solution performante et économique en mémoire </a:t>
              </a:r>
              <a:endParaRPr sz="2000">
                <a:solidFill>
                  <a:schemeClr val="accent2"/>
                </a:solidFill>
                <a:latin typeface="Barlow Light"/>
                <a:ea typeface="Barlow Light"/>
                <a:cs typeface="Barlow Light"/>
                <a:sym typeface="Barlow Light"/>
              </a:endParaRPr>
            </a:p>
          </p:txBody>
        </p:sp>
      </p:grpSp>
      <p:sp>
        <p:nvSpPr>
          <p:cNvPr id="481" name="Google Shape;481;p39"/>
          <p:cNvSpPr txBox="1"/>
          <p:nvPr/>
        </p:nvSpPr>
        <p:spPr>
          <a:xfrm>
            <a:off x="4859550" y="3867500"/>
            <a:ext cx="3508200" cy="30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100">
                <a:latin typeface="Barlow Light"/>
                <a:ea typeface="Barlow Light"/>
                <a:cs typeface="Barlow Light"/>
                <a:sym typeface="Barlow Light"/>
              </a:rPr>
              <a:t>https://www.ntsysv.com/index.php/la-virtualisation-machine-virtuelle-ou-hyperviseur</a:t>
            </a:r>
            <a:endParaRPr sz="1100">
              <a:latin typeface="Barlow Light"/>
              <a:ea typeface="Barlow Light"/>
              <a:cs typeface="Barlow Light"/>
              <a:sym typeface="Barlow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0"/>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487" name="Google Shape;487;p40"/>
          <p:cNvSpPr txBox="1"/>
          <p:nvPr>
            <p:ph type="title"/>
          </p:nvPr>
        </p:nvSpPr>
        <p:spPr>
          <a:xfrm>
            <a:off x="457200" y="296025"/>
            <a:ext cx="5138700" cy="8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L’émulateur</a:t>
            </a:r>
            <a:endParaRPr/>
          </a:p>
        </p:txBody>
      </p:sp>
      <p:sp>
        <p:nvSpPr>
          <p:cNvPr id="488" name="Google Shape;488;p40"/>
          <p:cNvSpPr txBox="1"/>
          <p:nvPr>
            <p:ph idx="1" type="body"/>
          </p:nvPr>
        </p:nvSpPr>
        <p:spPr>
          <a:xfrm>
            <a:off x="457200" y="1314750"/>
            <a:ext cx="5138700" cy="36321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fr" sz="2200"/>
              <a:t>= Système informatique considéré comme un système pouvant fonctionner comme un autre système à travers des fonctions pour lesquels il n’était pas prévu</a:t>
            </a:r>
            <a:endParaRPr sz="2200"/>
          </a:p>
          <a:p>
            <a:pPr indent="0" lvl="0" marL="0" rtl="0" algn="just">
              <a:spcBef>
                <a:spcPts val="600"/>
              </a:spcBef>
              <a:spcAft>
                <a:spcPts val="0"/>
              </a:spcAft>
              <a:buNone/>
            </a:pPr>
            <a:r>
              <a:t/>
            </a:r>
            <a:endParaRPr sz="2200"/>
          </a:p>
          <a:p>
            <a:pPr indent="0" lvl="0" marL="0" rtl="0" algn="just">
              <a:spcBef>
                <a:spcPts val="600"/>
              </a:spcBef>
              <a:spcAft>
                <a:spcPts val="0"/>
              </a:spcAft>
              <a:buNone/>
            </a:pPr>
            <a:r>
              <a:rPr lang="fr" sz="2200"/>
              <a:t>3 principes : indépendance, isolation, équivalence </a:t>
            </a:r>
            <a:endParaRPr sz="2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1"/>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494" name="Google Shape;494;p41"/>
          <p:cNvSpPr txBox="1"/>
          <p:nvPr>
            <p:ph type="title"/>
          </p:nvPr>
        </p:nvSpPr>
        <p:spPr>
          <a:xfrm>
            <a:off x="457200" y="296025"/>
            <a:ext cx="5138700" cy="8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L’hyperviseur</a:t>
            </a:r>
            <a:endParaRPr/>
          </a:p>
        </p:txBody>
      </p:sp>
      <p:sp>
        <p:nvSpPr>
          <p:cNvPr id="495" name="Google Shape;495;p41"/>
          <p:cNvSpPr txBox="1"/>
          <p:nvPr>
            <p:ph idx="1" type="body"/>
          </p:nvPr>
        </p:nvSpPr>
        <p:spPr>
          <a:xfrm>
            <a:off x="457200" y="1314750"/>
            <a:ext cx="5138700" cy="36321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fr" sz="2200"/>
              <a:t>= Gestionnaire de machine virtuelle qui permet la création des différentes versions virtuelles des ordinateurs</a:t>
            </a:r>
            <a:endParaRPr sz="2200"/>
          </a:p>
          <a:p>
            <a:pPr indent="0" lvl="0" marL="0" rtl="0" algn="just">
              <a:spcBef>
                <a:spcPts val="600"/>
              </a:spcBef>
              <a:spcAft>
                <a:spcPts val="0"/>
              </a:spcAft>
              <a:buNone/>
            </a:pPr>
            <a:r>
              <a:t/>
            </a:r>
            <a:endParaRPr sz="2200"/>
          </a:p>
          <a:p>
            <a:pPr indent="0" lvl="0" marL="0" rtl="0" algn="just">
              <a:spcBef>
                <a:spcPts val="600"/>
              </a:spcBef>
              <a:spcAft>
                <a:spcPts val="0"/>
              </a:spcAft>
              <a:buNone/>
            </a:pPr>
            <a:r>
              <a:rPr lang="fr" sz="2200"/>
              <a:t>⇒ Fusion en un seul serveur physique qui permet un utilisation des ressources plus efficace</a:t>
            </a:r>
            <a:endParaRPr sz="2200"/>
          </a:p>
          <a:p>
            <a:pPr indent="0" lvl="0" marL="0" rtl="0" algn="just">
              <a:spcBef>
                <a:spcPts val="600"/>
              </a:spcBef>
              <a:spcAft>
                <a:spcPts val="0"/>
              </a:spcAft>
              <a:buNone/>
            </a:pPr>
            <a:r>
              <a:rPr lang="fr" sz="2200"/>
              <a:t>	&gt; Hyperviseur de type I </a:t>
            </a:r>
            <a:endParaRPr sz="2200"/>
          </a:p>
          <a:p>
            <a:pPr indent="0" lvl="0" marL="0" rtl="0" algn="just">
              <a:spcBef>
                <a:spcPts val="600"/>
              </a:spcBef>
              <a:spcAft>
                <a:spcPts val="0"/>
              </a:spcAft>
              <a:buNone/>
            </a:pPr>
            <a:r>
              <a:rPr lang="fr" sz="2200"/>
              <a:t>	&gt; Hyperviseur de type II</a:t>
            </a:r>
            <a:endParaRPr sz="2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2"/>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501" name="Google Shape;501;p42"/>
          <p:cNvSpPr txBox="1"/>
          <p:nvPr>
            <p:ph type="title"/>
          </p:nvPr>
        </p:nvSpPr>
        <p:spPr>
          <a:xfrm>
            <a:off x="457200" y="296025"/>
            <a:ext cx="5138700" cy="8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L’hyperviseur de type I</a:t>
            </a:r>
            <a:endParaRPr/>
          </a:p>
        </p:txBody>
      </p:sp>
      <p:sp>
        <p:nvSpPr>
          <p:cNvPr id="502" name="Google Shape;502;p42"/>
          <p:cNvSpPr txBox="1"/>
          <p:nvPr>
            <p:ph idx="1" type="body"/>
          </p:nvPr>
        </p:nvSpPr>
        <p:spPr>
          <a:xfrm>
            <a:off x="459800" y="1545500"/>
            <a:ext cx="3941700" cy="16707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fr" sz="2200"/>
              <a:t>= contrôle le matériel et le système d’exploitation invité et ce, directement, sur la machine hôte</a:t>
            </a:r>
            <a:endParaRPr sz="2200"/>
          </a:p>
          <a:p>
            <a:pPr indent="0" lvl="0" marL="0" rtl="0" algn="just">
              <a:spcBef>
                <a:spcPts val="600"/>
              </a:spcBef>
              <a:spcAft>
                <a:spcPts val="0"/>
              </a:spcAft>
              <a:buNone/>
            </a:pPr>
            <a:r>
              <a:t/>
            </a:r>
            <a:endParaRPr i="1" sz="2200"/>
          </a:p>
        </p:txBody>
      </p:sp>
      <p:sp>
        <p:nvSpPr>
          <p:cNvPr id="503" name="Google Shape;503;p42"/>
          <p:cNvSpPr/>
          <p:nvPr/>
        </p:nvSpPr>
        <p:spPr>
          <a:xfrm>
            <a:off x="4846025" y="1067275"/>
            <a:ext cx="3876900" cy="3493800"/>
          </a:xfrm>
          <a:prstGeom prst="rect">
            <a:avLst/>
          </a:prstGeom>
          <a:solidFill>
            <a:srgbClr val="A5B0FE"/>
          </a:solidFill>
          <a:ln cap="flat" cmpd="sng" w="9525">
            <a:solidFill>
              <a:srgbClr val="A5B0F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4" name="Google Shape;504;p42"/>
          <p:cNvGrpSpPr/>
          <p:nvPr/>
        </p:nvGrpSpPr>
        <p:grpSpPr>
          <a:xfrm>
            <a:off x="462498" y="3498550"/>
            <a:ext cx="3936300" cy="1062600"/>
            <a:chOff x="462498" y="3716950"/>
            <a:chExt cx="3936300" cy="1062600"/>
          </a:xfrm>
        </p:grpSpPr>
        <p:sp>
          <p:nvSpPr>
            <p:cNvPr id="505" name="Google Shape;505;p42"/>
            <p:cNvSpPr/>
            <p:nvPr/>
          </p:nvSpPr>
          <p:spPr>
            <a:xfrm>
              <a:off x="462498" y="3716950"/>
              <a:ext cx="3936300" cy="10626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2"/>
            <p:cNvSpPr txBox="1"/>
            <p:nvPr/>
          </p:nvSpPr>
          <p:spPr>
            <a:xfrm>
              <a:off x="599450" y="3837250"/>
              <a:ext cx="3707700" cy="82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000">
                  <a:solidFill>
                    <a:schemeClr val="accent2"/>
                  </a:solidFill>
                  <a:latin typeface="Barlow Light"/>
                  <a:ea typeface="Barlow Light"/>
                  <a:cs typeface="Barlow Light"/>
                  <a:sym typeface="Barlow Light"/>
                </a:rPr>
                <a:t>Permet d’allouer un maximum de ressources</a:t>
              </a:r>
              <a:endParaRPr sz="2000">
                <a:solidFill>
                  <a:schemeClr val="accent2"/>
                </a:solidFill>
                <a:latin typeface="Barlow Light"/>
                <a:ea typeface="Barlow Light"/>
                <a:cs typeface="Barlow Light"/>
                <a:sym typeface="Barlow Light"/>
              </a:endParaRPr>
            </a:p>
          </p:txBody>
        </p:sp>
      </p:grpSp>
      <p:pic>
        <p:nvPicPr>
          <p:cNvPr id="507" name="Google Shape;507;p42"/>
          <p:cNvPicPr preferRelativeResize="0"/>
          <p:nvPr/>
        </p:nvPicPr>
        <p:blipFill>
          <a:blip r:embed="rId3">
            <a:alphaModFix/>
          </a:blip>
          <a:stretch>
            <a:fillRect/>
          </a:stretch>
        </p:blipFill>
        <p:spPr>
          <a:xfrm>
            <a:off x="5015475" y="1244575"/>
            <a:ext cx="3721025" cy="2654331"/>
          </a:xfrm>
          <a:prstGeom prst="rect">
            <a:avLst/>
          </a:prstGeom>
          <a:noFill/>
          <a:ln>
            <a:noFill/>
          </a:ln>
        </p:spPr>
      </p:pic>
      <p:sp>
        <p:nvSpPr>
          <p:cNvPr id="508" name="Google Shape;508;p42"/>
          <p:cNvSpPr txBox="1"/>
          <p:nvPr/>
        </p:nvSpPr>
        <p:spPr>
          <a:xfrm>
            <a:off x="5060825" y="4040050"/>
            <a:ext cx="3680700" cy="3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latin typeface="Barlow Light"/>
                <a:ea typeface="Barlow Light"/>
                <a:cs typeface="Barlow Light"/>
                <a:sym typeface="Barlow Light"/>
              </a:rPr>
              <a:t>https://www.compufirst.com/compufirst-lab/serveur/quest-ce-qu-un-hyperviseur/main.do?appTreeId=45692</a:t>
            </a:r>
            <a:endParaRPr sz="1100">
              <a:latin typeface="Barlow Light"/>
              <a:ea typeface="Barlow Light"/>
              <a:cs typeface="Barlow Light"/>
              <a:sym typeface="Barlow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6"/>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259" name="Google Shape;259;p16"/>
          <p:cNvSpPr txBox="1"/>
          <p:nvPr>
            <p:ph type="title"/>
          </p:nvPr>
        </p:nvSpPr>
        <p:spPr>
          <a:xfrm>
            <a:off x="457200" y="0"/>
            <a:ext cx="5138700" cy="8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Introduction</a:t>
            </a:r>
            <a:endParaRPr/>
          </a:p>
        </p:txBody>
      </p:sp>
      <p:sp>
        <p:nvSpPr>
          <p:cNvPr id="260" name="Google Shape;260;p16"/>
          <p:cNvSpPr txBox="1"/>
          <p:nvPr>
            <p:ph idx="1" type="body"/>
          </p:nvPr>
        </p:nvSpPr>
        <p:spPr>
          <a:xfrm>
            <a:off x="-73950" y="456600"/>
            <a:ext cx="6201000" cy="42303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Font typeface="Barlow"/>
              <a:buChar char="-"/>
            </a:pPr>
            <a:r>
              <a:rPr lang="fr" sz="1400">
                <a:latin typeface="Barlow"/>
                <a:ea typeface="Barlow"/>
                <a:cs typeface="Barlow"/>
                <a:sym typeface="Barlow"/>
              </a:rPr>
              <a:t>La virtualisation consiste à exécuter sur une machine hôte, dans un environnement isolé, des systèmes d'exploitation.</a:t>
            </a:r>
            <a:endParaRPr sz="1400">
              <a:latin typeface="Barlow"/>
              <a:ea typeface="Barlow"/>
              <a:cs typeface="Barlow"/>
              <a:sym typeface="Barlow"/>
            </a:endParaRPr>
          </a:p>
          <a:p>
            <a:pPr indent="-317500" lvl="0" marL="457200" rtl="0" algn="l">
              <a:lnSpc>
                <a:spcPct val="115000"/>
              </a:lnSpc>
              <a:spcBef>
                <a:spcPts val="0"/>
              </a:spcBef>
              <a:spcAft>
                <a:spcPts val="0"/>
              </a:spcAft>
              <a:buSzPts val="1400"/>
              <a:buFont typeface="Barlow"/>
              <a:buChar char="-"/>
            </a:pPr>
            <a:r>
              <a:rPr lang="fr" sz="1400">
                <a:latin typeface="Barlow"/>
                <a:ea typeface="Barlow"/>
                <a:cs typeface="Barlow"/>
                <a:sym typeface="Barlow"/>
              </a:rPr>
              <a:t>Ces ordinateurs virtuels sont appelés serveur privé virtuel (Virtual Private Server ou VPS) ou encore environnement virtuel (Virtual Environment ou VE).</a:t>
            </a:r>
            <a:endParaRPr sz="1400">
              <a:latin typeface="Barlow"/>
              <a:ea typeface="Barlow"/>
              <a:cs typeface="Barlow"/>
              <a:sym typeface="Barlow"/>
            </a:endParaRPr>
          </a:p>
          <a:p>
            <a:pPr indent="-317500" lvl="0" marL="457200" rtl="0" algn="l">
              <a:lnSpc>
                <a:spcPct val="115000"/>
              </a:lnSpc>
              <a:spcBef>
                <a:spcPts val="0"/>
              </a:spcBef>
              <a:spcAft>
                <a:spcPts val="0"/>
              </a:spcAft>
              <a:buSzPts val="1400"/>
              <a:buFont typeface="Barlow"/>
              <a:buChar char="-"/>
            </a:pPr>
            <a:r>
              <a:rPr lang="fr" sz="1400">
                <a:latin typeface="Barlow"/>
                <a:ea typeface="Barlow"/>
                <a:cs typeface="Barlow"/>
                <a:sym typeface="Barlow"/>
              </a:rPr>
              <a:t>La virtualisation permet de faire fonctionner sur une seule machine physique plusieurs machines virtuelles avec des systèmes d’exploitation différents.</a:t>
            </a:r>
            <a:endParaRPr sz="1400">
              <a:latin typeface="Barlow"/>
              <a:ea typeface="Barlow"/>
              <a:cs typeface="Barlow"/>
              <a:sym typeface="Barlow"/>
            </a:endParaRPr>
          </a:p>
          <a:p>
            <a:pPr indent="-317500" lvl="0" marL="457200" rtl="0" algn="l">
              <a:spcBef>
                <a:spcPts val="0"/>
              </a:spcBef>
              <a:spcAft>
                <a:spcPts val="0"/>
              </a:spcAft>
              <a:buSzPts val="1400"/>
              <a:buFont typeface="Barlow"/>
              <a:buChar char="-"/>
            </a:pPr>
            <a:r>
              <a:t/>
            </a:r>
            <a:endParaRPr sz="1400">
              <a:latin typeface="Barlow"/>
              <a:ea typeface="Barlow"/>
              <a:cs typeface="Barlow"/>
              <a:sym typeface="Barlow"/>
            </a:endParaRPr>
          </a:p>
        </p:txBody>
      </p:sp>
      <p:pic>
        <p:nvPicPr>
          <p:cNvPr id="261" name="Google Shape;261;p16"/>
          <p:cNvPicPr preferRelativeResize="0"/>
          <p:nvPr/>
        </p:nvPicPr>
        <p:blipFill>
          <a:blip r:embed="rId3">
            <a:alphaModFix/>
          </a:blip>
          <a:stretch>
            <a:fillRect/>
          </a:stretch>
        </p:blipFill>
        <p:spPr>
          <a:xfrm>
            <a:off x="116425" y="2482350"/>
            <a:ext cx="5950950" cy="26611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3"/>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514" name="Google Shape;514;p43"/>
          <p:cNvSpPr txBox="1"/>
          <p:nvPr>
            <p:ph type="title"/>
          </p:nvPr>
        </p:nvSpPr>
        <p:spPr>
          <a:xfrm>
            <a:off x="457200" y="296025"/>
            <a:ext cx="5138700" cy="8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L’hyperviseur de type II</a:t>
            </a:r>
            <a:endParaRPr/>
          </a:p>
        </p:txBody>
      </p:sp>
      <p:sp>
        <p:nvSpPr>
          <p:cNvPr id="515" name="Google Shape;515;p43"/>
          <p:cNvSpPr txBox="1"/>
          <p:nvPr>
            <p:ph idx="1" type="body"/>
          </p:nvPr>
        </p:nvSpPr>
        <p:spPr>
          <a:xfrm>
            <a:off x="459800" y="1545500"/>
            <a:ext cx="4790100" cy="20889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fr" sz="2200"/>
              <a:t>Nécessite le support d’un système d’exploitation fournissant des services de virtualisation</a:t>
            </a:r>
            <a:endParaRPr sz="2200"/>
          </a:p>
          <a:p>
            <a:pPr indent="0" lvl="0" marL="0" rtl="0" algn="just">
              <a:spcBef>
                <a:spcPts val="600"/>
              </a:spcBef>
              <a:spcAft>
                <a:spcPts val="0"/>
              </a:spcAft>
              <a:buNone/>
            </a:pPr>
            <a:r>
              <a:t/>
            </a:r>
            <a:endParaRPr sz="2200"/>
          </a:p>
          <a:p>
            <a:pPr indent="0" lvl="0" marL="0" rtl="0" algn="just">
              <a:spcBef>
                <a:spcPts val="600"/>
              </a:spcBef>
              <a:spcAft>
                <a:spcPts val="0"/>
              </a:spcAft>
              <a:buNone/>
            </a:pPr>
            <a:r>
              <a:rPr lang="fr" sz="2200"/>
              <a:t>⇒ Comparable à un émulateur</a:t>
            </a:r>
            <a:endParaRPr sz="2200"/>
          </a:p>
          <a:p>
            <a:pPr indent="0" lvl="0" marL="0" rtl="0" algn="just">
              <a:spcBef>
                <a:spcPts val="600"/>
              </a:spcBef>
              <a:spcAft>
                <a:spcPts val="0"/>
              </a:spcAft>
              <a:buNone/>
            </a:pPr>
            <a:r>
              <a:t/>
            </a:r>
            <a:endParaRPr i="1" sz="2200"/>
          </a:p>
        </p:txBody>
      </p:sp>
      <p:sp>
        <p:nvSpPr>
          <p:cNvPr id="516" name="Google Shape;516;p43"/>
          <p:cNvSpPr/>
          <p:nvPr/>
        </p:nvSpPr>
        <p:spPr>
          <a:xfrm>
            <a:off x="5466200" y="951900"/>
            <a:ext cx="3256800" cy="3926700"/>
          </a:xfrm>
          <a:prstGeom prst="rect">
            <a:avLst/>
          </a:prstGeom>
          <a:solidFill>
            <a:srgbClr val="A5B0FE"/>
          </a:solidFill>
          <a:ln cap="flat" cmpd="sng" w="9525">
            <a:solidFill>
              <a:srgbClr val="A5B0F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7" name="Google Shape;517;p43"/>
          <p:cNvGrpSpPr/>
          <p:nvPr/>
        </p:nvGrpSpPr>
        <p:grpSpPr>
          <a:xfrm>
            <a:off x="459838" y="3815850"/>
            <a:ext cx="4790083" cy="1062600"/>
            <a:chOff x="462498" y="3716950"/>
            <a:chExt cx="3936300" cy="1062600"/>
          </a:xfrm>
        </p:grpSpPr>
        <p:sp>
          <p:nvSpPr>
            <p:cNvPr id="518" name="Google Shape;518;p43"/>
            <p:cNvSpPr/>
            <p:nvPr/>
          </p:nvSpPr>
          <p:spPr>
            <a:xfrm>
              <a:off x="462498" y="3716950"/>
              <a:ext cx="3936300" cy="10626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3"/>
            <p:cNvSpPr txBox="1"/>
            <p:nvPr/>
          </p:nvSpPr>
          <p:spPr>
            <a:xfrm>
              <a:off x="599450" y="3837250"/>
              <a:ext cx="3707700" cy="82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000">
                  <a:solidFill>
                    <a:schemeClr val="accent2"/>
                  </a:solidFill>
                  <a:latin typeface="Barlow Light"/>
                  <a:ea typeface="Barlow Light"/>
                  <a:cs typeface="Barlow Light"/>
                  <a:sym typeface="Barlow Light"/>
                </a:rPr>
                <a:t>Permet d’exécuter plusieurs hyperviseurs en même temps </a:t>
              </a:r>
              <a:endParaRPr sz="2000">
                <a:solidFill>
                  <a:schemeClr val="accent2"/>
                </a:solidFill>
                <a:latin typeface="Barlow Light"/>
                <a:ea typeface="Barlow Light"/>
                <a:cs typeface="Barlow Light"/>
                <a:sym typeface="Barlow Light"/>
              </a:endParaRPr>
            </a:p>
          </p:txBody>
        </p:sp>
      </p:grpSp>
      <p:pic>
        <p:nvPicPr>
          <p:cNvPr id="520" name="Google Shape;520;p43"/>
          <p:cNvPicPr preferRelativeResize="0"/>
          <p:nvPr/>
        </p:nvPicPr>
        <p:blipFill>
          <a:blip r:embed="rId3">
            <a:alphaModFix/>
          </a:blip>
          <a:stretch>
            <a:fillRect/>
          </a:stretch>
        </p:blipFill>
        <p:spPr>
          <a:xfrm>
            <a:off x="5595900" y="1117108"/>
            <a:ext cx="3035025" cy="2943500"/>
          </a:xfrm>
          <a:prstGeom prst="rect">
            <a:avLst/>
          </a:prstGeom>
          <a:noFill/>
          <a:ln>
            <a:noFill/>
          </a:ln>
        </p:spPr>
      </p:pic>
      <p:sp>
        <p:nvSpPr>
          <p:cNvPr id="521" name="Google Shape;521;p43"/>
          <p:cNvSpPr txBox="1"/>
          <p:nvPr/>
        </p:nvSpPr>
        <p:spPr>
          <a:xfrm>
            <a:off x="5635925" y="4212575"/>
            <a:ext cx="2976000" cy="25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100">
                <a:latin typeface="Barlow Light"/>
                <a:ea typeface="Barlow Light"/>
                <a:cs typeface="Barlow Light"/>
                <a:sym typeface="Barlow Light"/>
              </a:rPr>
              <a:t>https://www.compufirst.com/compufirst-lab/serveur/quest-ce-qu-un-hyperviseur/main.do?appTreeId=45692</a:t>
            </a:r>
            <a:endParaRPr sz="1100">
              <a:latin typeface="Barlow Light"/>
              <a:ea typeface="Barlow Light"/>
              <a:cs typeface="Barlow Light"/>
              <a:sym typeface="Barlow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4"/>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527" name="Google Shape;527;p44"/>
          <p:cNvSpPr txBox="1"/>
          <p:nvPr>
            <p:ph idx="1" type="body"/>
          </p:nvPr>
        </p:nvSpPr>
        <p:spPr>
          <a:xfrm>
            <a:off x="213900" y="1017500"/>
            <a:ext cx="5382000" cy="382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fr" sz="2500">
                <a:solidFill>
                  <a:srgbClr val="202122"/>
                </a:solidFill>
                <a:latin typeface="Barlow"/>
                <a:ea typeface="Barlow"/>
                <a:cs typeface="Barlow"/>
                <a:sym typeface="Barlow"/>
              </a:rPr>
              <a:t>os </a:t>
            </a:r>
            <a:r>
              <a:rPr lang="fr" sz="1800">
                <a:solidFill>
                  <a:srgbClr val="202122"/>
                </a:solidFill>
                <a:latin typeface="Barlow"/>
                <a:ea typeface="Barlow"/>
                <a:cs typeface="Barlow"/>
                <a:sym typeface="Barlow"/>
              </a:rPr>
              <a:t>n’a pas conscience </a:t>
            </a:r>
            <a:r>
              <a:rPr lang="fr" sz="1800">
                <a:solidFill>
                  <a:srgbClr val="202122"/>
                </a:solidFill>
                <a:latin typeface="Barlow"/>
                <a:ea typeface="Barlow"/>
                <a:cs typeface="Barlow"/>
                <a:sym typeface="Barlow"/>
              </a:rPr>
              <a:t>d'être</a:t>
            </a:r>
            <a:r>
              <a:rPr lang="fr" sz="1800">
                <a:solidFill>
                  <a:srgbClr val="202122"/>
                </a:solidFill>
                <a:latin typeface="Barlow"/>
                <a:ea typeface="Barlow"/>
                <a:cs typeface="Barlow"/>
                <a:sym typeface="Barlow"/>
              </a:rPr>
              <a:t> </a:t>
            </a:r>
            <a:r>
              <a:rPr lang="fr" sz="1800">
                <a:solidFill>
                  <a:srgbClr val="202122"/>
                </a:solidFill>
                <a:latin typeface="Barlow"/>
                <a:ea typeface="Barlow"/>
                <a:cs typeface="Barlow"/>
                <a:sym typeface="Barlow"/>
              </a:rPr>
              <a:t>virtualisé</a:t>
            </a:r>
            <a:r>
              <a:rPr lang="fr" sz="1800">
                <a:solidFill>
                  <a:srgbClr val="202122"/>
                </a:solidFill>
                <a:latin typeface="Barlow"/>
                <a:ea typeface="Barlow"/>
                <a:cs typeface="Barlow"/>
                <a:sym typeface="Barlow"/>
              </a:rPr>
              <a:t> </a:t>
            </a:r>
            <a:r>
              <a:rPr lang="fr" sz="1800">
                <a:solidFill>
                  <a:srgbClr val="202122"/>
                </a:solidFill>
                <a:latin typeface="Barlow"/>
                <a:ea typeface="Barlow"/>
                <a:cs typeface="Barlow"/>
                <a:sym typeface="Barlow"/>
              </a:rPr>
              <a:t>grâce</a:t>
            </a:r>
            <a:r>
              <a:rPr lang="fr" sz="1800">
                <a:solidFill>
                  <a:srgbClr val="202122"/>
                </a:solidFill>
                <a:latin typeface="Barlow"/>
                <a:ea typeface="Barlow"/>
                <a:cs typeface="Barlow"/>
                <a:sym typeface="Barlow"/>
              </a:rPr>
              <a:t> au principe d’émulation et </a:t>
            </a:r>
            <a:r>
              <a:rPr lang="fr" sz="1800">
                <a:solidFill>
                  <a:srgbClr val="202122"/>
                </a:solidFill>
                <a:latin typeface="Barlow"/>
                <a:ea typeface="Barlow"/>
                <a:cs typeface="Barlow"/>
                <a:sym typeface="Barlow"/>
              </a:rPr>
              <a:t>os invité n’est pas modifié.</a:t>
            </a:r>
            <a:endParaRPr sz="1800">
              <a:solidFill>
                <a:srgbClr val="202122"/>
              </a:solidFill>
              <a:latin typeface="Barlow"/>
              <a:ea typeface="Barlow"/>
              <a:cs typeface="Barlow"/>
              <a:sym typeface="Barlow"/>
            </a:endParaRPr>
          </a:p>
          <a:p>
            <a:pPr indent="0" lvl="0" marL="0" rtl="0" algn="l">
              <a:spcBef>
                <a:spcPts val="600"/>
              </a:spcBef>
              <a:spcAft>
                <a:spcPts val="0"/>
              </a:spcAft>
              <a:buNone/>
            </a:pPr>
            <a:r>
              <a:t/>
            </a:r>
            <a:endParaRPr sz="1800">
              <a:solidFill>
                <a:srgbClr val="202122"/>
              </a:solidFill>
              <a:latin typeface="Barlow"/>
              <a:ea typeface="Barlow"/>
              <a:cs typeface="Barlow"/>
              <a:sym typeface="Barlow"/>
            </a:endParaRPr>
          </a:p>
          <a:p>
            <a:pPr indent="0" lvl="0" marL="0" rtl="0" algn="l">
              <a:spcBef>
                <a:spcPts val="600"/>
              </a:spcBef>
              <a:spcAft>
                <a:spcPts val="0"/>
              </a:spcAft>
              <a:buNone/>
            </a:pPr>
            <a:r>
              <a:rPr lang="fr" sz="2200">
                <a:solidFill>
                  <a:srgbClr val="A5B0FE"/>
                </a:solidFill>
                <a:latin typeface="Barlow"/>
                <a:ea typeface="Barlow"/>
                <a:cs typeface="Barlow"/>
                <a:sym typeface="Barlow"/>
              </a:rPr>
              <a:t>intérêt</a:t>
            </a:r>
            <a:r>
              <a:rPr lang="fr" sz="2200">
                <a:solidFill>
                  <a:srgbClr val="A5B0FE"/>
                </a:solidFill>
                <a:latin typeface="Barlow"/>
                <a:ea typeface="Barlow"/>
                <a:cs typeface="Barlow"/>
                <a:sym typeface="Barlow"/>
              </a:rPr>
              <a:t> </a:t>
            </a:r>
            <a:endParaRPr sz="2200">
              <a:solidFill>
                <a:srgbClr val="A5B0FE"/>
              </a:solidFill>
              <a:latin typeface="Barlow"/>
              <a:ea typeface="Barlow"/>
              <a:cs typeface="Barlow"/>
              <a:sym typeface="Barlow"/>
            </a:endParaRPr>
          </a:p>
          <a:p>
            <a:pPr indent="0" lvl="0" marL="0" rtl="0" algn="just">
              <a:lnSpc>
                <a:spcPct val="115000"/>
              </a:lnSpc>
              <a:spcBef>
                <a:spcPts val="0"/>
              </a:spcBef>
              <a:spcAft>
                <a:spcPts val="0"/>
              </a:spcAft>
              <a:buNone/>
            </a:pPr>
            <a:r>
              <a:rPr lang="fr" sz="1200">
                <a:solidFill>
                  <a:srgbClr val="202122"/>
                </a:solidFill>
                <a:latin typeface="Barlow"/>
                <a:ea typeface="Barlow"/>
                <a:cs typeface="Barlow"/>
                <a:sym typeface="Barlow"/>
              </a:rPr>
              <a:t>-</a:t>
            </a:r>
            <a:r>
              <a:rPr lang="fr" sz="1800">
                <a:solidFill>
                  <a:srgbClr val="202122"/>
                </a:solidFill>
                <a:latin typeface="Barlow"/>
                <a:ea typeface="Barlow"/>
                <a:cs typeface="Barlow"/>
                <a:sym typeface="Barlow"/>
              </a:rPr>
              <a:t>émuler n’importe quelle architecture matérielle</a:t>
            </a:r>
            <a:endParaRPr sz="1800">
              <a:solidFill>
                <a:srgbClr val="202122"/>
              </a:solidFill>
              <a:latin typeface="Barlow"/>
              <a:ea typeface="Barlow"/>
              <a:cs typeface="Barlow"/>
              <a:sym typeface="Barlow"/>
            </a:endParaRPr>
          </a:p>
          <a:p>
            <a:pPr indent="0" lvl="0" marL="0" rtl="0" algn="just">
              <a:lnSpc>
                <a:spcPct val="115000"/>
              </a:lnSpc>
              <a:spcBef>
                <a:spcPts val="0"/>
              </a:spcBef>
              <a:spcAft>
                <a:spcPts val="0"/>
              </a:spcAft>
              <a:buNone/>
            </a:pPr>
            <a:r>
              <a:rPr lang="fr" sz="2000">
                <a:solidFill>
                  <a:srgbClr val="202122"/>
                </a:solidFill>
                <a:latin typeface="Barlow"/>
                <a:ea typeface="Barlow"/>
                <a:cs typeface="Barlow"/>
                <a:sym typeface="Barlow"/>
              </a:rPr>
              <a:t>-</a:t>
            </a:r>
            <a:r>
              <a:rPr lang="fr" sz="1700">
                <a:solidFill>
                  <a:srgbClr val="202122"/>
                </a:solidFill>
                <a:latin typeface="Barlow"/>
                <a:ea typeface="Barlow"/>
                <a:cs typeface="Barlow"/>
                <a:sym typeface="Barlow"/>
              </a:rPr>
              <a:t>faire fonctionner les OS que l’on désire indépendamment du système hôte.</a:t>
            </a:r>
            <a:endParaRPr sz="1700">
              <a:solidFill>
                <a:srgbClr val="202122"/>
              </a:solidFill>
              <a:latin typeface="Barlow"/>
              <a:ea typeface="Barlow"/>
              <a:cs typeface="Barlow"/>
              <a:sym typeface="Barlow"/>
            </a:endParaRPr>
          </a:p>
          <a:p>
            <a:pPr indent="0" lvl="0" marL="0" rtl="0" algn="just">
              <a:lnSpc>
                <a:spcPct val="115000"/>
              </a:lnSpc>
              <a:spcBef>
                <a:spcPts val="0"/>
              </a:spcBef>
              <a:spcAft>
                <a:spcPts val="0"/>
              </a:spcAft>
              <a:buNone/>
            </a:pPr>
            <a:r>
              <a:rPr lang="fr" sz="1700">
                <a:solidFill>
                  <a:srgbClr val="202122"/>
                </a:solidFill>
                <a:latin typeface="Barlow"/>
                <a:ea typeface="Barlow"/>
                <a:cs typeface="Barlow"/>
                <a:sym typeface="Barlow"/>
              </a:rPr>
              <a:t>- aucune fonctionnalité matérielle de virtualisation n’est utilisée.</a:t>
            </a:r>
            <a:endParaRPr sz="2200">
              <a:solidFill>
                <a:srgbClr val="202122"/>
              </a:solidFill>
              <a:latin typeface="Barlow"/>
              <a:ea typeface="Barlow"/>
              <a:cs typeface="Barlow"/>
              <a:sym typeface="Barlow"/>
            </a:endParaRPr>
          </a:p>
          <a:p>
            <a:pPr indent="0" lvl="0" marL="0" rtl="0" algn="l">
              <a:spcBef>
                <a:spcPts val="600"/>
              </a:spcBef>
              <a:spcAft>
                <a:spcPts val="0"/>
              </a:spcAft>
              <a:buNone/>
            </a:pPr>
            <a:r>
              <a:t/>
            </a:r>
            <a:endParaRPr sz="1700"/>
          </a:p>
        </p:txBody>
      </p:sp>
      <p:sp>
        <p:nvSpPr>
          <p:cNvPr id="528" name="Google Shape;528;p44"/>
          <p:cNvSpPr/>
          <p:nvPr/>
        </p:nvSpPr>
        <p:spPr>
          <a:xfrm>
            <a:off x="608300" y="50000"/>
            <a:ext cx="4141200" cy="727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2600">
                <a:solidFill>
                  <a:srgbClr val="A5B0FE"/>
                </a:solidFill>
              </a:rPr>
              <a:t>Virtualisation complète</a:t>
            </a:r>
            <a:endParaRPr sz="2600">
              <a:solidFill>
                <a:srgbClr val="A5B0FE"/>
              </a:solidFill>
            </a:endParaRPr>
          </a:p>
        </p:txBody>
      </p:sp>
      <p:pic>
        <p:nvPicPr>
          <p:cNvPr id="529" name="Google Shape;529;p44"/>
          <p:cNvPicPr preferRelativeResize="0"/>
          <p:nvPr/>
        </p:nvPicPr>
        <p:blipFill>
          <a:blip r:embed="rId3">
            <a:alphaModFix/>
          </a:blip>
          <a:stretch>
            <a:fillRect/>
          </a:stretch>
        </p:blipFill>
        <p:spPr>
          <a:xfrm>
            <a:off x="5697450" y="1526750"/>
            <a:ext cx="3253475" cy="2467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5"/>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535" name="Google Shape;535;p45"/>
          <p:cNvSpPr txBox="1"/>
          <p:nvPr>
            <p:ph type="title"/>
          </p:nvPr>
        </p:nvSpPr>
        <p:spPr>
          <a:xfrm>
            <a:off x="457200" y="0"/>
            <a:ext cx="5138700" cy="65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virtualisation </a:t>
            </a:r>
            <a:r>
              <a:rPr lang="fr"/>
              <a:t>complète</a:t>
            </a:r>
            <a:endParaRPr/>
          </a:p>
        </p:txBody>
      </p:sp>
      <p:sp>
        <p:nvSpPr>
          <p:cNvPr id="536" name="Google Shape;536;p45"/>
          <p:cNvSpPr txBox="1"/>
          <p:nvPr>
            <p:ph idx="1" type="body"/>
          </p:nvPr>
        </p:nvSpPr>
        <p:spPr>
          <a:xfrm>
            <a:off x="457200" y="510200"/>
            <a:ext cx="5541000" cy="463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fr">
                <a:solidFill>
                  <a:srgbClr val="A5B0FE"/>
                </a:solidFill>
              </a:rPr>
              <a:t>avantages</a:t>
            </a:r>
            <a:r>
              <a:rPr lang="fr"/>
              <a:t> </a:t>
            </a:r>
            <a:endParaRPr/>
          </a:p>
          <a:p>
            <a:pPr indent="-330200" lvl="0" marL="457200" rtl="0" algn="just">
              <a:lnSpc>
                <a:spcPct val="115000"/>
              </a:lnSpc>
              <a:spcBef>
                <a:spcPts val="0"/>
              </a:spcBef>
              <a:spcAft>
                <a:spcPts val="0"/>
              </a:spcAft>
              <a:buClr>
                <a:schemeClr val="dk1"/>
              </a:buClr>
              <a:buSzPts val="1600"/>
              <a:buFont typeface="PT Sans Narrow"/>
              <a:buChar char="●"/>
            </a:pPr>
            <a:r>
              <a:rPr lang="fr" sz="1600">
                <a:latin typeface="PT Sans Narrow"/>
                <a:ea typeface="PT Sans Narrow"/>
                <a:cs typeface="PT Sans Narrow"/>
                <a:sym typeface="PT Sans Narrow"/>
              </a:rPr>
              <a:t>L'accès au ressources matérielles de chacune des VM est contrôlé  ce qui empêche à une machine installée d’impacter l’autre. </a:t>
            </a:r>
            <a:endParaRPr sz="1600">
              <a:latin typeface="PT Sans Narrow"/>
              <a:ea typeface="PT Sans Narrow"/>
              <a:cs typeface="PT Sans Narrow"/>
              <a:sym typeface="PT Sans Narrow"/>
            </a:endParaRPr>
          </a:p>
          <a:p>
            <a:pPr indent="-330200" lvl="0" marL="457200" rtl="0" algn="just">
              <a:lnSpc>
                <a:spcPct val="115000"/>
              </a:lnSpc>
              <a:spcBef>
                <a:spcPts val="0"/>
              </a:spcBef>
              <a:spcAft>
                <a:spcPts val="0"/>
              </a:spcAft>
              <a:buClr>
                <a:schemeClr val="dk1"/>
              </a:buClr>
              <a:buSzPts val="1600"/>
              <a:buFont typeface="PT Sans Narrow"/>
              <a:buChar char="●"/>
            </a:pPr>
            <a:r>
              <a:rPr lang="fr" sz="1600">
                <a:latin typeface="PT Sans Narrow"/>
                <a:ea typeface="PT Sans Narrow"/>
                <a:cs typeface="PT Sans Narrow"/>
                <a:sym typeface="PT Sans Narrow"/>
              </a:rPr>
              <a:t>Isolation des systèmes d’exploitations entre OS de la VM et l’OS de l'hôte .</a:t>
            </a:r>
            <a:endParaRPr sz="1600">
              <a:latin typeface="PT Sans Narrow"/>
              <a:ea typeface="PT Sans Narrow"/>
              <a:cs typeface="PT Sans Narrow"/>
              <a:sym typeface="PT Sans Narrow"/>
            </a:endParaRPr>
          </a:p>
          <a:p>
            <a:pPr indent="-330200" lvl="0" marL="457200" rtl="0" algn="just">
              <a:lnSpc>
                <a:spcPct val="115000"/>
              </a:lnSpc>
              <a:spcBef>
                <a:spcPts val="0"/>
              </a:spcBef>
              <a:spcAft>
                <a:spcPts val="0"/>
              </a:spcAft>
              <a:buClr>
                <a:schemeClr val="dk1"/>
              </a:buClr>
              <a:buSzPts val="1600"/>
              <a:buFont typeface="PT Sans Narrow"/>
              <a:buChar char="●"/>
            </a:pPr>
            <a:r>
              <a:rPr lang="fr" sz="1600">
                <a:latin typeface="PT Sans Narrow"/>
                <a:ea typeface="PT Sans Narrow"/>
                <a:cs typeface="PT Sans Narrow"/>
                <a:sym typeface="PT Sans Narrow"/>
              </a:rPr>
              <a:t>Si un système d’exploitation  tombe en panne, les autres continuent à fonctionner</a:t>
            </a:r>
            <a:endParaRPr sz="1600">
              <a:latin typeface="PT Sans Narrow"/>
              <a:ea typeface="PT Sans Narrow"/>
              <a:cs typeface="PT Sans Narrow"/>
              <a:sym typeface="PT Sans Narrow"/>
            </a:endParaRPr>
          </a:p>
          <a:p>
            <a:pPr indent="0" lvl="0" marL="0" rtl="0" algn="l">
              <a:spcBef>
                <a:spcPts val="600"/>
              </a:spcBef>
              <a:spcAft>
                <a:spcPts val="0"/>
              </a:spcAft>
              <a:buNone/>
            </a:pPr>
            <a:r>
              <a:rPr lang="fr">
                <a:solidFill>
                  <a:srgbClr val="A5B0FE"/>
                </a:solidFill>
              </a:rPr>
              <a:t>inconvénients</a:t>
            </a:r>
            <a:endParaRPr>
              <a:solidFill>
                <a:srgbClr val="A5B0FE"/>
              </a:solidFill>
            </a:endParaRPr>
          </a:p>
          <a:p>
            <a:pPr indent="0" lvl="0" marL="0" rtl="0" algn="just">
              <a:lnSpc>
                <a:spcPct val="115000"/>
              </a:lnSpc>
              <a:spcBef>
                <a:spcPts val="0"/>
              </a:spcBef>
              <a:spcAft>
                <a:spcPts val="0"/>
              </a:spcAft>
              <a:buNone/>
            </a:pPr>
            <a:r>
              <a:rPr lang="fr" sz="1100">
                <a:latin typeface="PT Sans Narrow"/>
                <a:ea typeface="PT Sans Narrow"/>
                <a:cs typeface="PT Sans Narrow"/>
                <a:sym typeface="PT Sans Narrow"/>
              </a:rPr>
              <a:t>- </a:t>
            </a:r>
            <a:r>
              <a:rPr lang="fr" sz="2100">
                <a:latin typeface="PT Sans Narrow"/>
                <a:ea typeface="PT Sans Narrow"/>
                <a:cs typeface="PT Sans Narrow"/>
                <a:sym typeface="PT Sans Narrow"/>
              </a:rPr>
              <a:t>consomme beaucoup de ressources</a:t>
            </a:r>
            <a:endParaRPr sz="2100">
              <a:latin typeface="PT Sans Narrow"/>
              <a:ea typeface="PT Sans Narrow"/>
              <a:cs typeface="PT Sans Narrow"/>
              <a:sym typeface="PT Sans Narrow"/>
            </a:endParaRPr>
          </a:p>
          <a:p>
            <a:pPr indent="0" lvl="0" marL="0" rtl="0" algn="just">
              <a:lnSpc>
                <a:spcPct val="115000"/>
              </a:lnSpc>
              <a:spcBef>
                <a:spcPts val="0"/>
              </a:spcBef>
              <a:spcAft>
                <a:spcPts val="0"/>
              </a:spcAft>
              <a:buClr>
                <a:schemeClr val="dk1"/>
              </a:buClr>
              <a:buSzPts val="1100"/>
              <a:buFont typeface="Arial"/>
              <a:buNone/>
            </a:pPr>
            <a:r>
              <a:rPr lang="fr" sz="2100">
                <a:latin typeface="PT Sans Narrow"/>
                <a:ea typeface="PT Sans Narrow"/>
                <a:cs typeface="PT Sans Narrow"/>
                <a:sym typeface="PT Sans Narrow"/>
              </a:rPr>
              <a:t>-pertes de performance</a:t>
            </a:r>
            <a:endParaRPr sz="2100">
              <a:latin typeface="PT Sans Narrow"/>
              <a:ea typeface="PT Sans Narrow"/>
              <a:cs typeface="PT Sans Narrow"/>
              <a:sym typeface="PT Sans Narrow"/>
            </a:endParaRPr>
          </a:p>
          <a:p>
            <a:pPr indent="0" lvl="0" marL="0" rtl="0" algn="l">
              <a:spcBef>
                <a:spcPts val="600"/>
              </a:spcBef>
              <a:spcAft>
                <a:spcPts val="0"/>
              </a:spcAft>
              <a:buNone/>
            </a:pPr>
            <a:r>
              <a:rPr lang="fr" sz="2200">
                <a:solidFill>
                  <a:srgbClr val="A5B0FE"/>
                </a:solidFill>
              </a:rPr>
              <a:t>exemple </a:t>
            </a:r>
            <a:r>
              <a:rPr lang="fr" sz="2200"/>
              <a:t>: </a:t>
            </a:r>
            <a:r>
              <a:rPr lang="fr" sz="1800">
                <a:latin typeface="PT Sans Narrow"/>
                <a:ea typeface="PT Sans Narrow"/>
                <a:cs typeface="PT Sans Narrow"/>
                <a:sym typeface="PT Sans Narrow"/>
              </a:rPr>
              <a:t> VMWare Player, VMWare Workstation, Parallels Desktop for Windows et Linux ,  KVM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46"/>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542" name="Google Shape;542;p46"/>
          <p:cNvSpPr txBox="1"/>
          <p:nvPr>
            <p:ph type="title"/>
          </p:nvPr>
        </p:nvSpPr>
        <p:spPr>
          <a:xfrm>
            <a:off x="457200" y="0"/>
            <a:ext cx="5138700" cy="61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paravirtualisation</a:t>
            </a:r>
            <a:endParaRPr/>
          </a:p>
        </p:txBody>
      </p:sp>
      <p:sp>
        <p:nvSpPr>
          <p:cNvPr id="543" name="Google Shape;543;p46"/>
          <p:cNvSpPr txBox="1"/>
          <p:nvPr>
            <p:ph idx="1" type="body"/>
          </p:nvPr>
        </p:nvSpPr>
        <p:spPr>
          <a:xfrm>
            <a:off x="457200" y="711450"/>
            <a:ext cx="5138700" cy="4126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fr" sz="1700"/>
              <a:t>Os </a:t>
            </a:r>
            <a:r>
              <a:rPr lang="fr" sz="1800">
                <a:latin typeface="PT Sans Narrow"/>
                <a:ea typeface="PT Sans Narrow"/>
                <a:cs typeface="PT Sans Narrow"/>
                <a:sym typeface="PT Sans Narrow"/>
              </a:rPr>
              <a:t>doivent être modifiés pour fonctionner sur un hyperviseur de paravirtualisation et virtualisation transparente</a:t>
            </a:r>
            <a:endParaRPr sz="1800">
              <a:latin typeface="PT Sans Narrow"/>
              <a:ea typeface="PT Sans Narrow"/>
              <a:cs typeface="PT Sans Narrow"/>
              <a:sym typeface="PT Sans Narrow"/>
            </a:endParaRPr>
          </a:p>
          <a:p>
            <a:pPr indent="0" lvl="0" marL="0" rtl="0" algn="l">
              <a:spcBef>
                <a:spcPts val="600"/>
              </a:spcBef>
              <a:spcAft>
                <a:spcPts val="0"/>
              </a:spcAft>
              <a:buNone/>
            </a:pPr>
            <a:r>
              <a:t/>
            </a:r>
            <a:endParaRPr sz="1800">
              <a:latin typeface="PT Sans Narrow"/>
              <a:ea typeface="PT Sans Narrow"/>
              <a:cs typeface="PT Sans Narrow"/>
              <a:sym typeface="PT Sans Narrow"/>
            </a:endParaRPr>
          </a:p>
          <a:p>
            <a:pPr indent="0" lvl="0" marL="0" rtl="0" algn="l">
              <a:spcBef>
                <a:spcPts val="600"/>
              </a:spcBef>
              <a:spcAft>
                <a:spcPts val="0"/>
              </a:spcAft>
              <a:buNone/>
            </a:pPr>
            <a:r>
              <a:rPr lang="fr" sz="2000">
                <a:solidFill>
                  <a:srgbClr val="A5B0FE"/>
                </a:solidFill>
                <a:latin typeface="PT Sans Narrow"/>
                <a:ea typeface="PT Sans Narrow"/>
                <a:cs typeface="PT Sans Narrow"/>
                <a:sym typeface="PT Sans Narrow"/>
              </a:rPr>
              <a:t>intérêt</a:t>
            </a:r>
            <a:endParaRPr sz="2000">
              <a:solidFill>
                <a:srgbClr val="A5B0FE"/>
              </a:solidFill>
              <a:latin typeface="PT Sans Narrow"/>
              <a:ea typeface="PT Sans Narrow"/>
              <a:cs typeface="PT Sans Narrow"/>
              <a:sym typeface="PT Sans Narrow"/>
            </a:endParaRPr>
          </a:p>
          <a:p>
            <a:pPr indent="0" lvl="0" marL="0" rtl="0" algn="l">
              <a:spcBef>
                <a:spcPts val="600"/>
              </a:spcBef>
              <a:spcAft>
                <a:spcPts val="0"/>
              </a:spcAft>
              <a:buNone/>
            </a:pPr>
            <a:r>
              <a:rPr lang="fr" sz="2000">
                <a:solidFill>
                  <a:srgbClr val="A5B0FE"/>
                </a:solidFill>
                <a:latin typeface="PT Sans Narrow"/>
                <a:ea typeface="PT Sans Narrow"/>
                <a:cs typeface="PT Sans Narrow"/>
                <a:sym typeface="PT Sans Narrow"/>
              </a:rPr>
              <a:t> -</a:t>
            </a:r>
            <a:r>
              <a:rPr lang="fr" sz="1700"/>
              <a:t>I</a:t>
            </a:r>
            <a:r>
              <a:rPr lang="fr" sz="1700"/>
              <a:t>nstalle une couche de virtualisation comme un  os mais pas sur un os.</a:t>
            </a:r>
            <a:endParaRPr sz="1700"/>
          </a:p>
          <a:p>
            <a:pPr indent="0" lvl="0" marL="0" rtl="0" algn="l">
              <a:spcBef>
                <a:spcPts val="600"/>
              </a:spcBef>
              <a:spcAft>
                <a:spcPts val="0"/>
              </a:spcAft>
              <a:buNone/>
            </a:pPr>
            <a:r>
              <a:t/>
            </a:r>
            <a:endParaRPr sz="1800">
              <a:solidFill>
                <a:srgbClr val="000000"/>
              </a:solidFill>
              <a:latin typeface="PT Sans Narrow"/>
              <a:ea typeface="PT Sans Narrow"/>
              <a:cs typeface="PT Sans Narrow"/>
              <a:sym typeface="PT Sans Narrow"/>
            </a:endParaRPr>
          </a:p>
        </p:txBody>
      </p:sp>
      <p:pic>
        <p:nvPicPr>
          <p:cNvPr id="544" name="Google Shape;544;p46"/>
          <p:cNvPicPr preferRelativeResize="0"/>
          <p:nvPr/>
        </p:nvPicPr>
        <p:blipFill>
          <a:blip r:embed="rId3">
            <a:alphaModFix/>
          </a:blip>
          <a:stretch>
            <a:fillRect/>
          </a:stretch>
        </p:blipFill>
        <p:spPr>
          <a:xfrm>
            <a:off x="5900700" y="1657350"/>
            <a:ext cx="2907300" cy="2351919"/>
          </a:xfrm>
          <a:prstGeom prst="rect">
            <a:avLst/>
          </a:prstGeom>
          <a:noFill/>
          <a:ln>
            <a:noFill/>
          </a:ln>
        </p:spPr>
      </p:pic>
      <p:sp>
        <p:nvSpPr>
          <p:cNvPr id="545" name="Google Shape;545;p46"/>
          <p:cNvSpPr/>
          <p:nvPr/>
        </p:nvSpPr>
        <p:spPr>
          <a:xfrm>
            <a:off x="286525" y="2932725"/>
            <a:ext cx="5212500" cy="221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2100">
                <a:latin typeface="Barlow"/>
                <a:ea typeface="Barlow"/>
                <a:cs typeface="Barlow"/>
                <a:sym typeface="Barlow"/>
              </a:rPr>
              <a:t>paravirtualisation ce n'est plus seulement l'OS hôte qui doit être modifié mais également les OS appelés à s'exécuter sur les environnements virtuels. </a:t>
            </a:r>
            <a:endParaRPr sz="2100">
              <a:latin typeface="Barlow"/>
              <a:ea typeface="Barlow"/>
              <a:cs typeface="Barlow"/>
              <a:sym typeface="Barlo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7"/>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551" name="Google Shape;551;p47"/>
          <p:cNvSpPr txBox="1"/>
          <p:nvPr>
            <p:ph type="title"/>
          </p:nvPr>
        </p:nvSpPr>
        <p:spPr>
          <a:xfrm>
            <a:off x="457200" y="66500"/>
            <a:ext cx="5138700" cy="72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paravirtualisation</a:t>
            </a:r>
            <a:endParaRPr/>
          </a:p>
        </p:txBody>
      </p:sp>
      <p:sp>
        <p:nvSpPr>
          <p:cNvPr id="552" name="Google Shape;552;p47"/>
          <p:cNvSpPr txBox="1"/>
          <p:nvPr>
            <p:ph idx="1" type="body"/>
          </p:nvPr>
        </p:nvSpPr>
        <p:spPr>
          <a:xfrm>
            <a:off x="177850" y="793700"/>
            <a:ext cx="5138700" cy="434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fr" sz="2000">
                <a:solidFill>
                  <a:srgbClr val="A5B0FE"/>
                </a:solidFill>
              </a:rPr>
              <a:t>avantages:</a:t>
            </a:r>
            <a:endParaRPr sz="2000">
              <a:solidFill>
                <a:srgbClr val="A5B0FE"/>
              </a:solidFill>
            </a:endParaRPr>
          </a:p>
          <a:p>
            <a:pPr indent="0" lvl="0" marL="0" rtl="0" algn="l">
              <a:spcBef>
                <a:spcPts val="600"/>
              </a:spcBef>
              <a:spcAft>
                <a:spcPts val="0"/>
              </a:spcAft>
              <a:buNone/>
            </a:pPr>
            <a:r>
              <a:rPr lang="fr" sz="1950">
                <a:solidFill>
                  <a:srgbClr val="252525"/>
                </a:solidFill>
                <a:highlight>
                  <a:srgbClr val="FFFFFF"/>
                </a:highlight>
                <a:latin typeface="Barlow"/>
                <a:ea typeface="Barlow"/>
                <a:cs typeface="Barlow"/>
                <a:sym typeface="Barlow"/>
              </a:rPr>
              <a:t>-réduire la charge inutile imposée en renonçant à l’émulation.</a:t>
            </a:r>
            <a:endParaRPr sz="2900"/>
          </a:p>
          <a:p>
            <a:pPr indent="0" lvl="0" marL="0" rtl="0" algn="l">
              <a:spcBef>
                <a:spcPts val="600"/>
              </a:spcBef>
              <a:spcAft>
                <a:spcPts val="0"/>
              </a:spcAft>
              <a:buNone/>
            </a:pPr>
            <a:r>
              <a:rPr lang="fr" sz="1900"/>
              <a:t>-</a:t>
            </a:r>
            <a:r>
              <a:rPr lang="fr" sz="1850">
                <a:solidFill>
                  <a:srgbClr val="202122"/>
                </a:solidFill>
                <a:highlight>
                  <a:srgbClr val="FFFFFF"/>
                </a:highlight>
                <a:latin typeface="Barlow"/>
                <a:ea typeface="Barlow"/>
                <a:cs typeface="Barlow"/>
                <a:sym typeface="Barlow"/>
              </a:rPr>
              <a:t>niveau de performance proche du matériel réel</a:t>
            </a:r>
            <a:endParaRPr sz="2800"/>
          </a:p>
          <a:p>
            <a:pPr indent="0" lvl="0" marL="0" rtl="0" algn="l">
              <a:spcBef>
                <a:spcPts val="600"/>
              </a:spcBef>
              <a:spcAft>
                <a:spcPts val="0"/>
              </a:spcAft>
              <a:buNone/>
            </a:pPr>
            <a:r>
              <a:t/>
            </a:r>
            <a:endParaRPr sz="2600"/>
          </a:p>
          <a:p>
            <a:pPr indent="0" lvl="0" marL="0" rtl="0" algn="l">
              <a:spcBef>
                <a:spcPts val="600"/>
              </a:spcBef>
              <a:spcAft>
                <a:spcPts val="0"/>
              </a:spcAft>
              <a:buNone/>
            </a:pPr>
            <a:r>
              <a:rPr lang="fr" sz="2000">
                <a:solidFill>
                  <a:srgbClr val="A5B0FE"/>
                </a:solidFill>
              </a:rPr>
              <a:t>inconvénients</a:t>
            </a:r>
            <a:endParaRPr sz="2000">
              <a:solidFill>
                <a:srgbClr val="A5B0FE"/>
              </a:solidFill>
            </a:endParaRPr>
          </a:p>
          <a:p>
            <a:pPr indent="0" lvl="0" marL="0" rtl="0" algn="l">
              <a:spcBef>
                <a:spcPts val="600"/>
              </a:spcBef>
              <a:spcAft>
                <a:spcPts val="0"/>
              </a:spcAft>
              <a:buNone/>
            </a:pPr>
            <a:r>
              <a:rPr lang="fr" sz="1500">
                <a:latin typeface="PT Sans Narrow"/>
                <a:ea typeface="PT Sans Narrow"/>
                <a:cs typeface="PT Sans Narrow"/>
                <a:sym typeface="PT Sans Narrow"/>
              </a:rPr>
              <a:t>-</a:t>
            </a:r>
            <a:r>
              <a:rPr lang="fr" sz="1600">
                <a:latin typeface="Barlow"/>
                <a:ea typeface="Barlow"/>
                <a:cs typeface="Barlow"/>
                <a:sym typeface="Barlow"/>
              </a:rPr>
              <a:t>nécessite d’adapter les systèmes d’exploitation pour chaque couche de virtualisation</a:t>
            </a:r>
            <a:endParaRPr sz="1600">
              <a:latin typeface="Barlow"/>
              <a:ea typeface="Barlow"/>
              <a:cs typeface="Barlow"/>
              <a:sym typeface="Barlow"/>
            </a:endParaRPr>
          </a:p>
          <a:p>
            <a:pPr indent="0" lvl="0" marL="0" rtl="0" algn="l">
              <a:spcBef>
                <a:spcPts val="600"/>
              </a:spcBef>
              <a:spcAft>
                <a:spcPts val="0"/>
              </a:spcAft>
              <a:buNone/>
            </a:pPr>
            <a:r>
              <a:rPr lang="fr" sz="1700">
                <a:solidFill>
                  <a:srgbClr val="3F3F49"/>
                </a:solidFill>
                <a:highlight>
                  <a:srgbClr val="FFFFFF"/>
                </a:highlight>
                <a:latin typeface="Barlow"/>
                <a:ea typeface="Barlow"/>
                <a:cs typeface="Barlow"/>
                <a:sym typeface="Barlow"/>
              </a:rPr>
              <a:t>-coût de la gestion des OS para-virtualisés est élevé</a:t>
            </a:r>
            <a:endParaRPr sz="1700">
              <a:solidFill>
                <a:srgbClr val="3F3F49"/>
              </a:solidFill>
              <a:highlight>
                <a:srgbClr val="FFFFFF"/>
              </a:highlight>
              <a:latin typeface="Barlow"/>
              <a:ea typeface="Barlow"/>
              <a:cs typeface="Barlow"/>
              <a:sym typeface="Barlow"/>
            </a:endParaRPr>
          </a:p>
          <a:p>
            <a:pPr indent="0" lvl="0" marL="0" rtl="0" algn="l">
              <a:spcBef>
                <a:spcPts val="600"/>
              </a:spcBef>
              <a:spcAft>
                <a:spcPts val="0"/>
              </a:spcAft>
              <a:buNone/>
            </a:pPr>
            <a:r>
              <a:t/>
            </a:r>
            <a:endParaRPr sz="1600">
              <a:solidFill>
                <a:srgbClr val="3F3F49"/>
              </a:solidFill>
              <a:highlight>
                <a:srgbClr val="FFFFFF"/>
              </a:highlight>
              <a:latin typeface="Barlow"/>
              <a:ea typeface="Barlow"/>
              <a:cs typeface="Barlow"/>
              <a:sym typeface="Barlow"/>
            </a:endParaRPr>
          </a:p>
          <a:p>
            <a:pPr indent="0" lvl="0" marL="0" rtl="0" algn="l">
              <a:spcBef>
                <a:spcPts val="600"/>
              </a:spcBef>
              <a:spcAft>
                <a:spcPts val="0"/>
              </a:spcAft>
              <a:buNone/>
            </a:pPr>
            <a:r>
              <a:rPr lang="fr" sz="2000">
                <a:solidFill>
                  <a:srgbClr val="A5B0FE"/>
                </a:solidFill>
                <a:latin typeface="PT Sans Narrow"/>
                <a:ea typeface="PT Sans Narrow"/>
                <a:cs typeface="PT Sans Narrow"/>
                <a:sym typeface="PT Sans Narrow"/>
              </a:rPr>
              <a:t>exemple</a:t>
            </a:r>
            <a:r>
              <a:rPr lang="fr" sz="2000">
                <a:latin typeface="PT Sans Narrow"/>
                <a:ea typeface="PT Sans Narrow"/>
                <a:cs typeface="PT Sans Narrow"/>
                <a:sym typeface="PT Sans Narrow"/>
              </a:rPr>
              <a:t> : XEN ,VMWare ESX/ESXi, Hyper-V (Microsoft) , xVM</a:t>
            </a:r>
            <a:endParaRPr sz="2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8"/>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558" name="Google Shape;558;p48"/>
          <p:cNvSpPr txBox="1"/>
          <p:nvPr>
            <p:ph type="title"/>
          </p:nvPr>
        </p:nvSpPr>
        <p:spPr>
          <a:xfrm>
            <a:off x="385750" y="-17350"/>
            <a:ext cx="5138700" cy="857400"/>
          </a:xfrm>
          <a:prstGeom prst="rect">
            <a:avLst/>
          </a:prstGeom>
        </p:spPr>
        <p:txBody>
          <a:bodyPr anchorCtr="0" anchor="b" bIns="91425" lIns="91425" spcFirstLastPara="1" rIns="91425" wrap="square" tIns="91425">
            <a:noAutofit/>
          </a:bodyPr>
          <a:lstStyle/>
          <a:p>
            <a:pPr indent="0" lvl="0" marL="0" rtl="0" algn="just">
              <a:lnSpc>
                <a:spcPct val="115000"/>
              </a:lnSpc>
              <a:spcBef>
                <a:spcPts val="1800"/>
              </a:spcBef>
              <a:spcAft>
                <a:spcPts val="600"/>
              </a:spcAft>
              <a:buClr>
                <a:schemeClr val="dk1"/>
              </a:buClr>
              <a:buSzPts val="1100"/>
              <a:buFont typeface="Arial"/>
              <a:buNone/>
            </a:pPr>
            <a:r>
              <a:rPr lang="fr" sz="1600">
                <a:solidFill>
                  <a:srgbClr val="6FA8DC"/>
                </a:solidFill>
                <a:latin typeface="PT Sans Narrow"/>
                <a:ea typeface="PT Sans Narrow"/>
                <a:cs typeface="PT Sans Narrow"/>
                <a:sym typeface="PT Sans Narrow"/>
              </a:rPr>
              <a:t>Les avantages et les inconvénients de la virtualisation </a:t>
            </a:r>
            <a:endParaRPr/>
          </a:p>
        </p:txBody>
      </p:sp>
      <p:sp>
        <p:nvSpPr>
          <p:cNvPr id="559" name="Google Shape;559;p48"/>
          <p:cNvSpPr txBox="1"/>
          <p:nvPr>
            <p:ph idx="1" type="body"/>
          </p:nvPr>
        </p:nvSpPr>
        <p:spPr>
          <a:xfrm>
            <a:off x="251950" y="546725"/>
            <a:ext cx="5406300" cy="3417600"/>
          </a:xfrm>
          <a:prstGeom prst="rect">
            <a:avLst/>
          </a:prstGeom>
        </p:spPr>
        <p:txBody>
          <a:bodyPr anchorCtr="0" anchor="t" bIns="91425" lIns="91425" spcFirstLastPara="1" rIns="91425" wrap="square" tIns="91425">
            <a:noAutofit/>
          </a:bodyPr>
          <a:lstStyle/>
          <a:p>
            <a:pPr indent="0" lvl="0" marL="0" rtl="0" algn="just">
              <a:lnSpc>
                <a:spcPct val="115000"/>
              </a:lnSpc>
              <a:spcBef>
                <a:spcPts val="1600"/>
              </a:spcBef>
              <a:spcAft>
                <a:spcPts val="0"/>
              </a:spcAft>
              <a:buClr>
                <a:schemeClr val="dk1"/>
              </a:buClr>
              <a:buSzPts val="1100"/>
              <a:buFont typeface="Arial"/>
              <a:buNone/>
            </a:pPr>
            <a:r>
              <a:rPr b="1" lang="fr" sz="1500">
                <a:solidFill>
                  <a:srgbClr val="6D9EEB"/>
                </a:solidFill>
                <a:latin typeface="PT Sans Narrow"/>
                <a:ea typeface="PT Sans Narrow"/>
                <a:cs typeface="PT Sans Narrow"/>
                <a:sym typeface="PT Sans Narrow"/>
              </a:rPr>
              <a:t>A</a:t>
            </a:r>
            <a:r>
              <a:rPr b="1" lang="fr" sz="1500">
                <a:solidFill>
                  <a:srgbClr val="6D9EEB"/>
                </a:solidFill>
                <a:latin typeface="PT Sans Narrow"/>
                <a:ea typeface="PT Sans Narrow"/>
                <a:cs typeface="PT Sans Narrow"/>
                <a:sym typeface="PT Sans Narrow"/>
              </a:rPr>
              <a:t>vantages :</a:t>
            </a:r>
            <a:endParaRPr b="1" sz="1500">
              <a:solidFill>
                <a:srgbClr val="6D9EEB"/>
              </a:solidFill>
              <a:latin typeface="PT Sans Narrow"/>
              <a:ea typeface="PT Sans Narrow"/>
              <a:cs typeface="PT Sans Narrow"/>
              <a:sym typeface="PT Sans Narrow"/>
            </a:endParaRPr>
          </a:p>
          <a:p>
            <a:pPr indent="-311150" lvl="0" marL="457200" rtl="0" algn="just">
              <a:lnSpc>
                <a:spcPct val="115000"/>
              </a:lnSpc>
              <a:spcBef>
                <a:spcPts val="400"/>
              </a:spcBef>
              <a:spcAft>
                <a:spcPts val="0"/>
              </a:spcAft>
              <a:buSzPts val="1300"/>
              <a:buFont typeface="PT Sans Narrow"/>
              <a:buChar char="-"/>
            </a:pPr>
            <a:r>
              <a:rPr lang="fr" sz="1300">
                <a:latin typeface="PT Sans Narrow"/>
                <a:ea typeface="PT Sans Narrow"/>
                <a:cs typeface="PT Sans Narrow"/>
                <a:sym typeface="PT Sans Narrow"/>
              </a:rPr>
              <a:t>La mise en place de la virtualisation permet de réduire les coûts puisqu’elle réduit le nombre de serveurs physiques nécessitant alors moins de place pour les héberger.</a:t>
            </a:r>
            <a:endParaRPr sz="1300">
              <a:latin typeface="PT Sans Narrow"/>
              <a:ea typeface="PT Sans Narrow"/>
              <a:cs typeface="PT Sans Narrow"/>
              <a:sym typeface="PT Sans Narrow"/>
            </a:endParaRPr>
          </a:p>
          <a:p>
            <a:pPr indent="-311150" lvl="0" marL="457200" rtl="0" algn="just">
              <a:lnSpc>
                <a:spcPct val="115000"/>
              </a:lnSpc>
              <a:spcBef>
                <a:spcPts val="0"/>
              </a:spcBef>
              <a:spcAft>
                <a:spcPts val="0"/>
              </a:spcAft>
              <a:buSzPts val="1300"/>
              <a:buFont typeface="PT Sans Narrow"/>
              <a:buChar char="-"/>
            </a:pPr>
            <a:r>
              <a:rPr lang="fr" sz="1300">
                <a:latin typeface="PT Sans Narrow"/>
                <a:ea typeface="PT Sans Narrow"/>
                <a:cs typeface="PT Sans Narrow"/>
                <a:sym typeface="PT Sans Narrow"/>
              </a:rPr>
              <a:t>La diminution du nombre de serveurs physique implique aussi une diminution de la consommation énergétique.</a:t>
            </a:r>
            <a:endParaRPr sz="1300">
              <a:latin typeface="PT Sans Narrow"/>
              <a:ea typeface="PT Sans Narrow"/>
              <a:cs typeface="PT Sans Narrow"/>
              <a:sym typeface="PT Sans Narrow"/>
            </a:endParaRPr>
          </a:p>
          <a:p>
            <a:pPr indent="-311150" lvl="0" marL="457200" rtl="0" algn="just">
              <a:lnSpc>
                <a:spcPct val="115000"/>
              </a:lnSpc>
              <a:spcBef>
                <a:spcPts val="0"/>
              </a:spcBef>
              <a:spcAft>
                <a:spcPts val="0"/>
              </a:spcAft>
              <a:buSzPts val="1300"/>
              <a:buFont typeface="PT Sans Narrow"/>
              <a:buChar char="-"/>
            </a:pPr>
            <a:r>
              <a:rPr lang="fr" sz="1300">
                <a:latin typeface="PT Sans Narrow"/>
                <a:ea typeface="PT Sans Narrow"/>
                <a:cs typeface="PT Sans Narrow"/>
                <a:sym typeface="PT Sans Narrow"/>
              </a:rPr>
              <a:t>Meilleure exploitation des ressources qui sont souvent sous exploitée et cela permet une optimisation des capacités matérielles à disposition. </a:t>
            </a:r>
            <a:endParaRPr sz="1300">
              <a:latin typeface="PT Sans Narrow"/>
              <a:ea typeface="PT Sans Narrow"/>
              <a:cs typeface="PT Sans Narrow"/>
              <a:sym typeface="PT Sans Narrow"/>
            </a:endParaRPr>
          </a:p>
          <a:p>
            <a:pPr indent="-311150" lvl="0" marL="457200" rtl="0" algn="just">
              <a:lnSpc>
                <a:spcPct val="115000"/>
              </a:lnSpc>
              <a:spcBef>
                <a:spcPts val="0"/>
              </a:spcBef>
              <a:spcAft>
                <a:spcPts val="0"/>
              </a:spcAft>
              <a:buSzPts val="1300"/>
              <a:buFont typeface="PT Sans Narrow"/>
              <a:buChar char="-"/>
            </a:pPr>
            <a:r>
              <a:rPr lang="fr" sz="1300">
                <a:latin typeface="PT Sans Narrow"/>
                <a:ea typeface="PT Sans Narrow"/>
                <a:cs typeface="PT Sans Narrow"/>
                <a:sym typeface="PT Sans Narrow"/>
              </a:rPr>
              <a:t>La virtualisation induit aussi une meilleure agilité en permettant une certaine libération des contraintes matérielles et encourage une flexibilité des processus et la mobilité des équipes.</a:t>
            </a:r>
            <a:endParaRPr sz="1300">
              <a:latin typeface="PT Sans Narrow"/>
              <a:ea typeface="PT Sans Narrow"/>
              <a:cs typeface="PT Sans Narrow"/>
              <a:sym typeface="PT Sans Narrow"/>
            </a:endParaRPr>
          </a:p>
          <a:p>
            <a:pPr indent="-311150" lvl="0" marL="457200" rtl="0" algn="just">
              <a:lnSpc>
                <a:spcPct val="115000"/>
              </a:lnSpc>
              <a:spcBef>
                <a:spcPts val="0"/>
              </a:spcBef>
              <a:spcAft>
                <a:spcPts val="0"/>
              </a:spcAft>
              <a:buSzPts val="1300"/>
              <a:buFont typeface="PT Sans Narrow"/>
              <a:buChar char="-"/>
            </a:pPr>
            <a:r>
              <a:rPr lang="fr" sz="1300">
                <a:latin typeface="PT Sans Narrow"/>
                <a:ea typeface="PT Sans Narrow"/>
                <a:cs typeface="PT Sans Narrow"/>
                <a:sym typeface="PT Sans Narrow"/>
              </a:rPr>
              <a:t>Coût de maintenance plus faible. </a:t>
            </a:r>
            <a:endParaRPr sz="1300">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b="1" lang="fr" sz="1600">
                <a:solidFill>
                  <a:srgbClr val="6D9EEB"/>
                </a:solidFill>
                <a:latin typeface="PT Sans Narrow"/>
                <a:ea typeface="PT Sans Narrow"/>
                <a:cs typeface="PT Sans Narrow"/>
                <a:sym typeface="PT Sans Narrow"/>
              </a:rPr>
              <a:t>Inconvénients  :</a:t>
            </a:r>
            <a:endParaRPr b="1" sz="1300">
              <a:latin typeface="PT Sans Narrow"/>
              <a:ea typeface="PT Sans Narrow"/>
              <a:cs typeface="PT Sans Narrow"/>
              <a:sym typeface="PT Sans Narrow"/>
            </a:endParaRPr>
          </a:p>
          <a:p>
            <a:pPr indent="-311150" lvl="0" marL="457200" rtl="0" algn="just">
              <a:lnSpc>
                <a:spcPct val="115000"/>
              </a:lnSpc>
              <a:spcBef>
                <a:spcPts val="0"/>
              </a:spcBef>
              <a:spcAft>
                <a:spcPts val="0"/>
              </a:spcAft>
              <a:buSzPts val="1300"/>
              <a:buFont typeface="PT Sans Narrow"/>
              <a:buChar char="-"/>
            </a:pPr>
            <a:r>
              <a:rPr lang="fr" sz="1300">
                <a:latin typeface="PT Sans Narrow"/>
                <a:ea typeface="PT Sans Narrow"/>
                <a:cs typeface="PT Sans Narrow"/>
                <a:sym typeface="PT Sans Narrow"/>
              </a:rPr>
              <a:t>L’introduction de la virtualisation entraîne aussi certains désagréments car les  performances dépendent essentiellement de la puissance de traitement de l’objet et de la mémoire du système hôte. </a:t>
            </a:r>
            <a:endParaRPr sz="1300">
              <a:latin typeface="PT Sans Narrow"/>
              <a:ea typeface="PT Sans Narrow"/>
              <a:cs typeface="PT Sans Narrow"/>
              <a:sym typeface="PT Sans Narrow"/>
            </a:endParaRPr>
          </a:p>
          <a:p>
            <a:pPr indent="-311150" lvl="0" marL="457200" rtl="0" algn="just">
              <a:lnSpc>
                <a:spcPct val="115000"/>
              </a:lnSpc>
              <a:spcBef>
                <a:spcPts val="0"/>
              </a:spcBef>
              <a:spcAft>
                <a:spcPts val="0"/>
              </a:spcAft>
              <a:buSzPts val="1300"/>
              <a:buFont typeface="PT Sans Narrow"/>
              <a:buChar char="-"/>
            </a:pPr>
            <a:r>
              <a:rPr lang="fr" sz="1300">
                <a:latin typeface="PT Sans Narrow"/>
                <a:ea typeface="PT Sans Narrow"/>
                <a:cs typeface="PT Sans Narrow"/>
                <a:sym typeface="PT Sans Narrow"/>
              </a:rPr>
              <a:t>La virtualisation peut aussi entraîner une diminution du niveau de sécurité avec l’apparition de failles de sécurité et de nouvelles menaces.</a:t>
            </a:r>
            <a:endParaRPr sz="1300">
              <a:latin typeface="PT Sans Narrow"/>
              <a:ea typeface="PT Sans Narrow"/>
              <a:cs typeface="PT Sans Narrow"/>
              <a:sym typeface="PT Sans Narro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49"/>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565" name="Google Shape;565;p49"/>
          <p:cNvSpPr txBox="1"/>
          <p:nvPr>
            <p:ph type="title"/>
          </p:nvPr>
        </p:nvSpPr>
        <p:spPr>
          <a:xfrm>
            <a:off x="737100" y="-97700"/>
            <a:ext cx="5138700" cy="857400"/>
          </a:xfrm>
          <a:prstGeom prst="rect">
            <a:avLst/>
          </a:prstGeom>
        </p:spPr>
        <p:txBody>
          <a:bodyPr anchorCtr="0" anchor="b" bIns="91425" lIns="91425" spcFirstLastPara="1" rIns="91425" wrap="square" tIns="91425">
            <a:noAutofit/>
          </a:bodyPr>
          <a:lstStyle/>
          <a:p>
            <a:pPr indent="0" lvl="0" marL="0" rtl="0" algn="just">
              <a:lnSpc>
                <a:spcPct val="115000"/>
              </a:lnSpc>
              <a:spcBef>
                <a:spcPts val="1600"/>
              </a:spcBef>
              <a:spcAft>
                <a:spcPts val="400"/>
              </a:spcAft>
              <a:buClr>
                <a:schemeClr val="dk1"/>
              </a:buClr>
              <a:buSzPts val="1100"/>
              <a:buFont typeface="Arial"/>
              <a:buNone/>
            </a:pPr>
            <a:r>
              <a:rPr lang="fr" sz="2100">
                <a:solidFill>
                  <a:srgbClr val="6D9EEB"/>
                </a:solidFill>
                <a:latin typeface="PT Sans Narrow"/>
                <a:ea typeface="PT Sans Narrow"/>
                <a:cs typeface="PT Sans Narrow"/>
                <a:sym typeface="PT Sans Narrow"/>
              </a:rPr>
              <a:t>Conclusion générale  </a:t>
            </a:r>
            <a:endParaRPr sz="3700"/>
          </a:p>
        </p:txBody>
      </p:sp>
      <p:sp>
        <p:nvSpPr>
          <p:cNvPr id="566" name="Google Shape;566;p49"/>
          <p:cNvSpPr txBox="1"/>
          <p:nvPr>
            <p:ph idx="1" type="body"/>
          </p:nvPr>
        </p:nvSpPr>
        <p:spPr>
          <a:xfrm>
            <a:off x="119375" y="639850"/>
            <a:ext cx="5404200" cy="33930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1200"/>
              </a:spcBef>
              <a:spcAft>
                <a:spcPts val="0"/>
              </a:spcAft>
              <a:buSzPts val="1500"/>
              <a:buFont typeface="Barlow"/>
              <a:buChar char="-"/>
            </a:pPr>
            <a:r>
              <a:rPr lang="fr" sz="1600">
                <a:latin typeface="Barlow"/>
                <a:ea typeface="Barlow"/>
                <a:cs typeface="Barlow"/>
                <a:sym typeface="Barlow"/>
              </a:rPr>
              <a:t>La virtualisation permet de faire fonctionner sur une seule machine physique plusieurs machines virtuelles avec des systèmes d’exploitation différents.</a:t>
            </a:r>
            <a:endParaRPr sz="1600">
              <a:latin typeface="Barlow"/>
              <a:ea typeface="Barlow"/>
              <a:cs typeface="Barlow"/>
              <a:sym typeface="Barlow"/>
            </a:endParaRPr>
          </a:p>
          <a:p>
            <a:pPr indent="-323850" lvl="0" marL="457200" rtl="0" algn="just">
              <a:lnSpc>
                <a:spcPct val="115000"/>
              </a:lnSpc>
              <a:spcBef>
                <a:spcPts val="0"/>
              </a:spcBef>
              <a:spcAft>
                <a:spcPts val="0"/>
              </a:spcAft>
              <a:buSzPts val="1500"/>
              <a:buFont typeface="Barlow"/>
              <a:buChar char="-"/>
            </a:pPr>
            <a:r>
              <a:rPr lang="fr" sz="1500">
                <a:latin typeface="Barlow"/>
                <a:ea typeface="Barlow"/>
                <a:cs typeface="Barlow"/>
                <a:sym typeface="Barlow"/>
              </a:rPr>
              <a:t>La mise en place de la virtualisation permet  une réduction considérable du nombre de serveurs physiques, ce qui conduit à des optimisations techniques et économiques :</a:t>
            </a:r>
            <a:endParaRPr sz="1500">
              <a:latin typeface="Barlow"/>
              <a:ea typeface="Barlow"/>
              <a:cs typeface="Barlow"/>
              <a:sym typeface="Barlow"/>
            </a:endParaRPr>
          </a:p>
          <a:p>
            <a:pPr indent="-323850" lvl="0" marL="457200" rtl="0" algn="just">
              <a:lnSpc>
                <a:spcPct val="115000"/>
              </a:lnSpc>
              <a:spcBef>
                <a:spcPts val="0"/>
              </a:spcBef>
              <a:spcAft>
                <a:spcPts val="0"/>
              </a:spcAft>
              <a:buSzPts val="1500"/>
              <a:buFont typeface="Barlow"/>
              <a:buChar char="-"/>
            </a:pPr>
            <a:r>
              <a:rPr lang="fr" sz="1500">
                <a:latin typeface="Barlow"/>
                <a:ea typeface="Barlow"/>
                <a:cs typeface="Barlow"/>
                <a:sym typeface="Barlow"/>
              </a:rPr>
              <a:t>Réduction des espaces  pour  héberger les serveurs physiques.</a:t>
            </a:r>
            <a:endParaRPr sz="1500">
              <a:latin typeface="Barlow"/>
              <a:ea typeface="Barlow"/>
              <a:cs typeface="Barlow"/>
              <a:sym typeface="Barlow"/>
            </a:endParaRPr>
          </a:p>
          <a:p>
            <a:pPr indent="-323850" lvl="0" marL="457200" rtl="0" algn="just">
              <a:lnSpc>
                <a:spcPct val="115000"/>
              </a:lnSpc>
              <a:spcBef>
                <a:spcPts val="0"/>
              </a:spcBef>
              <a:spcAft>
                <a:spcPts val="0"/>
              </a:spcAft>
              <a:buSzPts val="1500"/>
              <a:buFont typeface="Barlow"/>
              <a:buChar char="-"/>
            </a:pPr>
            <a:r>
              <a:rPr lang="fr" sz="1500">
                <a:latin typeface="Barlow"/>
                <a:ea typeface="Barlow"/>
                <a:cs typeface="Barlow"/>
                <a:sym typeface="Barlow"/>
              </a:rPr>
              <a:t>Coût de maintenance plus faible. </a:t>
            </a:r>
            <a:endParaRPr sz="1500">
              <a:latin typeface="Barlow"/>
              <a:ea typeface="Barlow"/>
              <a:cs typeface="Barlow"/>
              <a:sym typeface="Barlow"/>
            </a:endParaRPr>
          </a:p>
          <a:p>
            <a:pPr indent="-323850" lvl="0" marL="457200" rtl="0" algn="just">
              <a:lnSpc>
                <a:spcPct val="115000"/>
              </a:lnSpc>
              <a:spcBef>
                <a:spcPts val="0"/>
              </a:spcBef>
              <a:spcAft>
                <a:spcPts val="0"/>
              </a:spcAft>
              <a:buSzPts val="1500"/>
              <a:buFont typeface="Barlow"/>
              <a:buChar char="-"/>
            </a:pPr>
            <a:r>
              <a:rPr lang="fr" sz="1500">
                <a:latin typeface="Barlow"/>
                <a:ea typeface="Barlow"/>
                <a:cs typeface="Barlow"/>
                <a:sym typeface="Barlow"/>
              </a:rPr>
              <a:t>Diminution de la consommation énergétique.</a:t>
            </a:r>
            <a:endParaRPr sz="1500">
              <a:latin typeface="Barlow"/>
              <a:ea typeface="Barlow"/>
              <a:cs typeface="Barlow"/>
              <a:sym typeface="Barlow"/>
            </a:endParaRPr>
          </a:p>
          <a:p>
            <a:pPr indent="-323850" lvl="0" marL="457200" rtl="0" algn="just">
              <a:lnSpc>
                <a:spcPct val="115000"/>
              </a:lnSpc>
              <a:spcBef>
                <a:spcPts val="0"/>
              </a:spcBef>
              <a:spcAft>
                <a:spcPts val="0"/>
              </a:spcAft>
              <a:buSzPts val="1500"/>
              <a:buFont typeface="Barlow"/>
              <a:buChar char="-"/>
            </a:pPr>
            <a:r>
              <a:rPr lang="fr" sz="1500">
                <a:latin typeface="Barlow"/>
                <a:ea typeface="Barlow"/>
                <a:cs typeface="Barlow"/>
                <a:sym typeface="Barlow"/>
              </a:rPr>
              <a:t>La virtualisation implique aussi une meilleure exploitation des ressources et évite la sous exploitation de ces dernières.</a:t>
            </a:r>
            <a:endParaRPr sz="1500">
              <a:latin typeface="Barlow"/>
              <a:ea typeface="Barlow"/>
              <a:cs typeface="Barlow"/>
              <a:sym typeface="Barlo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0"/>
          <p:cNvSpPr txBox="1"/>
          <p:nvPr>
            <p:ph type="ctrTitle"/>
          </p:nvPr>
        </p:nvSpPr>
        <p:spPr>
          <a:xfrm>
            <a:off x="2626350" y="1991850"/>
            <a:ext cx="38913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Merci de votre attention</a:t>
            </a:r>
            <a:endParaRPr/>
          </a:p>
        </p:txBody>
      </p:sp>
      <p:sp>
        <p:nvSpPr>
          <p:cNvPr id="572" name="Google Shape;572;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7"/>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267" name="Google Shape;267;p17"/>
          <p:cNvSpPr txBox="1"/>
          <p:nvPr>
            <p:ph type="title"/>
          </p:nvPr>
        </p:nvSpPr>
        <p:spPr>
          <a:xfrm>
            <a:off x="123200" y="319775"/>
            <a:ext cx="5007000" cy="495300"/>
          </a:xfrm>
          <a:prstGeom prst="rect">
            <a:avLst/>
          </a:prstGeom>
        </p:spPr>
        <p:txBody>
          <a:bodyPr anchorCtr="0" anchor="b" bIns="91425" lIns="91425" spcFirstLastPara="1" rIns="91425" wrap="square" tIns="91425">
            <a:noAutofit/>
          </a:bodyPr>
          <a:lstStyle/>
          <a:p>
            <a:pPr indent="139700" lvl="0" marL="0" rtl="0" algn="l">
              <a:lnSpc>
                <a:spcPct val="115000"/>
              </a:lnSpc>
              <a:spcBef>
                <a:spcPts val="1200"/>
              </a:spcBef>
              <a:spcAft>
                <a:spcPts val="0"/>
              </a:spcAft>
              <a:buNone/>
            </a:pPr>
            <a:r>
              <a:t/>
            </a:r>
            <a:endParaRPr b="1" sz="1200" u="sng">
              <a:solidFill>
                <a:schemeClr val="dk1"/>
              </a:solidFill>
              <a:highlight>
                <a:srgbClr val="FFFFFF"/>
              </a:highlight>
              <a:latin typeface="Times New Roman"/>
              <a:ea typeface="Times New Roman"/>
              <a:cs typeface="Times New Roman"/>
              <a:sym typeface="Times New Roman"/>
            </a:endParaRPr>
          </a:p>
          <a:p>
            <a:pPr indent="139700" lvl="0" marL="0" rtl="0" algn="l">
              <a:lnSpc>
                <a:spcPct val="115000"/>
              </a:lnSpc>
              <a:spcBef>
                <a:spcPts val="1200"/>
              </a:spcBef>
              <a:spcAft>
                <a:spcPts val="0"/>
              </a:spcAft>
              <a:buNone/>
            </a:pPr>
            <a:r>
              <a:t/>
            </a:r>
            <a:endParaRPr b="1" sz="1200" u="sng">
              <a:solidFill>
                <a:schemeClr val="dk1"/>
              </a:solidFill>
              <a:highlight>
                <a:srgbClr val="FFFFFF"/>
              </a:highlight>
              <a:latin typeface="Times New Roman"/>
              <a:ea typeface="Times New Roman"/>
              <a:cs typeface="Times New Roman"/>
              <a:sym typeface="Times New Roman"/>
            </a:endParaRPr>
          </a:p>
          <a:p>
            <a:pPr indent="139700" lvl="0" marL="0" rtl="0" algn="l">
              <a:lnSpc>
                <a:spcPct val="115000"/>
              </a:lnSpc>
              <a:spcBef>
                <a:spcPts val="1200"/>
              </a:spcBef>
              <a:spcAft>
                <a:spcPts val="0"/>
              </a:spcAft>
              <a:buNone/>
            </a:pPr>
            <a:r>
              <a:t/>
            </a:r>
            <a:endParaRPr b="1" sz="1200" u="sng">
              <a:solidFill>
                <a:schemeClr val="dk1"/>
              </a:solidFill>
              <a:highlight>
                <a:srgbClr val="FFFFFF"/>
              </a:highlight>
              <a:latin typeface="Times New Roman"/>
              <a:ea typeface="Times New Roman"/>
              <a:cs typeface="Times New Roman"/>
              <a:sym typeface="Times New Roman"/>
            </a:endParaRPr>
          </a:p>
          <a:p>
            <a:pPr indent="139700" lvl="0" marL="0" rtl="0" algn="l">
              <a:lnSpc>
                <a:spcPct val="115000"/>
              </a:lnSpc>
              <a:spcBef>
                <a:spcPts val="1200"/>
              </a:spcBef>
              <a:spcAft>
                <a:spcPts val="0"/>
              </a:spcAft>
              <a:buNone/>
            </a:pPr>
            <a:r>
              <a:t/>
            </a:r>
            <a:endParaRPr b="1" sz="1200" u="sng">
              <a:solidFill>
                <a:schemeClr val="dk1"/>
              </a:solidFill>
              <a:highlight>
                <a:srgbClr val="FFFFFF"/>
              </a:highlight>
              <a:latin typeface="Times New Roman"/>
              <a:ea typeface="Times New Roman"/>
              <a:cs typeface="Times New Roman"/>
              <a:sym typeface="Times New Roman"/>
            </a:endParaRPr>
          </a:p>
          <a:p>
            <a:pPr indent="139700" lvl="0" marL="0" rtl="0" algn="l">
              <a:lnSpc>
                <a:spcPct val="115000"/>
              </a:lnSpc>
              <a:spcBef>
                <a:spcPts val="1200"/>
              </a:spcBef>
              <a:spcAft>
                <a:spcPts val="0"/>
              </a:spcAft>
              <a:buNone/>
            </a:pPr>
            <a:r>
              <a:t/>
            </a:r>
            <a:endParaRPr b="1" sz="1200" u="sng">
              <a:solidFill>
                <a:schemeClr val="dk1"/>
              </a:solidFill>
              <a:highlight>
                <a:srgbClr val="FFFFFF"/>
              </a:highlight>
              <a:latin typeface="Times New Roman"/>
              <a:ea typeface="Times New Roman"/>
              <a:cs typeface="Times New Roman"/>
              <a:sym typeface="Times New Roman"/>
            </a:endParaRPr>
          </a:p>
          <a:p>
            <a:pPr indent="139700" lvl="0" marL="0" rtl="0" algn="l">
              <a:lnSpc>
                <a:spcPct val="115000"/>
              </a:lnSpc>
              <a:spcBef>
                <a:spcPts val="1200"/>
              </a:spcBef>
              <a:spcAft>
                <a:spcPts val="0"/>
              </a:spcAft>
              <a:buNone/>
            </a:pPr>
            <a:r>
              <a:t/>
            </a:r>
            <a:endParaRPr b="1" sz="1200" u="sng">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b="1" sz="1200" u="sng">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b="1" sz="1200" u="sng">
              <a:solidFill>
                <a:schemeClr val="dk1"/>
              </a:solidFill>
              <a:highlight>
                <a:srgbClr val="FFFFFF"/>
              </a:highlight>
              <a:latin typeface="Times New Roman"/>
              <a:ea typeface="Times New Roman"/>
              <a:cs typeface="Times New Roman"/>
              <a:sym typeface="Times New Roman"/>
            </a:endParaRPr>
          </a:p>
        </p:txBody>
      </p:sp>
      <p:sp>
        <p:nvSpPr>
          <p:cNvPr id="268" name="Google Shape;268;p17"/>
          <p:cNvSpPr txBox="1"/>
          <p:nvPr>
            <p:ph idx="1" type="body"/>
          </p:nvPr>
        </p:nvSpPr>
        <p:spPr>
          <a:xfrm>
            <a:off x="123200" y="986225"/>
            <a:ext cx="5285700" cy="37911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1200"/>
              </a:spcBef>
              <a:spcAft>
                <a:spcPts val="0"/>
              </a:spcAft>
              <a:buSzPts val="1700"/>
              <a:buFont typeface="Barlow"/>
              <a:buChar char="-"/>
            </a:pPr>
            <a:r>
              <a:rPr b="1" lang="fr" sz="1700" u="sng">
                <a:highlight>
                  <a:srgbClr val="FFFFFF"/>
                </a:highlight>
                <a:latin typeface="Barlow"/>
                <a:ea typeface="Barlow"/>
                <a:cs typeface="Barlow"/>
                <a:sym typeface="Barlow"/>
              </a:rPr>
              <a:t>Noyau en mode utilisateur</a:t>
            </a:r>
            <a:r>
              <a:rPr b="1" lang="fr" sz="1700" u="sng">
                <a:highlight>
                  <a:srgbClr val="FFFFFF"/>
                </a:highlight>
                <a:latin typeface="Barlow"/>
                <a:ea typeface="Barlow"/>
                <a:cs typeface="Barlow"/>
                <a:sym typeface="Barlow"/>
              </a:rPr>
              <a:t> :</a:t>
            </a:r>
            <a:endParaRPr b="1" sz="1700" u="sng">
              <a:highlight>
                <a:srgbClr val="FFFFFF"/>
              </a:highlight>
              <a:latin typeface="Barlow"/>
              <a:ea typeface="Barlow"/>
              <a:cs typeface="Barlow"/>
              <a:sym typeface="Barlow"/>
            </a:endParaRPr>
          </a:p>
          <a:p>
            <a:pPr indent="-349250" lvl="0" marL="457200" rtl="0" algn="just">
              <a:lnSpc>
                <a:spcPct val="115000"/>
              </a:lnSpc>
              <a:spcBef>
                <a:spcPts val="0"/>
              </a:spcBef>
              <a:spcAft>
                <a:spcPts val="0"/>
              </a:spcAft>
              <a:buSzPts val="1900"/>
              <a:buFont typeface="Barlow"/>
              <a:buChar char="-"/>
            </a:pPr>
            <a:r>
              <a:rPr lang="fr" sz="1900">
                <a:highlight>
                  <a:srgbClr val="FFFFFF"/>
                </a:highlight>
                <a:latin typeface="Barlow"/>
                <a:ea typeface="Barlow"/>
                <a:cs typeface="Barlow"/>
                <a:sym typeface="Barlow"/>
              </a:rPr>
              <a:t>Le principe est de faire tourner le noyau (logiciel cœur) d’un ou plusieurs systèmes d'exploitations invités dans un espace avec des accès restreints, appelé espace utilisateur.</a:t>
            </a:r>
            <a:endParaRPr sz="1900">
              <a:highlight>
                <a:srgbClr val="FFFFFF"/>
              </a:highlight>
              <a:latin typeface="Barlow"/>
              <a:ea typeface="Barlow"/>
              <a:cs typeface="Barlow"/>
              <a:sym typeface="Barlow"/>
            </a:endParaRPr>
          </a:p>
          <a:p>
            <a:pPr indent="-304800" lvl="0" marL="457200" rtl="0" algn="just">
              <a:lnSpc>
                <a:spcPct val="115000"/>
              </a:lnSpc>
              <a:spcBef>
                <a:spcPts val="0"/>
              </a:spcBef>
              <a:spcAft>
                <a:spcPts val="0"/>
              </a:spcAft>
              <a:buSzPts val="1200"/>
              <a:buFont typeface="Barlow"/>
              <a:buChar char="-"/>
            </a:pPr>
            <a:r>
              <a:rPr lang="fr" sz="1900">
                <a:highlight>
                  <a:srgbClr val="FFFFFF"/>
                </a:highlight>
                <a:latin typeface="Barlow"/>
                <a:ea typeface="Barlow"/>
                <a:cs typeface="Barlow"/>
                <a:sym typeface="Barlow"/>
              </a:rPr>
              <a:t>Les espaces utilisateurs quant à eux sont gérés par l’OS hôte et bornés à l’exécution de certaines instructions.</a:t>
            </a:r>
            <a:endParaRPr sz="1900">
              <a:highlight>
                <a:srgbClr val="FFFFFF"/>
              </a:highlight>
              <a:latin typeface="Barlow"/>
              <a:ea typeface="Barlow"/>
              <a:cs typeface="Barlow"/>
              <a:sym typeface="Barlow"/>
            </a:endParaRPr>
          </a:p>
          <a:p>
            <a:pPr indent="-349250" lvl="0" marL="457200" rtl="0" algn="just">
              <a:lnSpc>
                <a:spcPct val="115000"/>
              </a:lnSpc>
              <a:spcBef>
                <a:spcPts val="0"/>
              </a:spcBef>
              <a:spcAft>
                <a:spcPts val="0"/>
              </a:spcAft>
              <a:buSzPts val="1900"/>
              <a:buFont typeface="Barlow"/>
              <a:buChar char="-"/>
            </a:pPr>
            <a:r>
              <a:rPr b="1" lang="fr" sz="1900">
                <a:highlight>
                  <a:srgbClr val="FFFFFF"/>
                </a:highlight>
                <a:latin typeface="Barlow"/>
                <a:ea typeface="Barlow"/>
                <a:cs typeface="Barlow"/>
                <a:sym typeface="Barlow"/>
              </a:rPr>
              <a:t>L’isolateur.</a:t>
            </a:r>
            <a:endParaRPr b="1" sz="1900">
              <a:highlight>
                <a:srgbClr val="FFFFFF"/>
              </a:highlight>
              <a:latin typeface="Barlow"/>
              <a:ea typeface="Barlow"/>
              <a:cs typeface="Barlow"/>
              <a:sym typeface="Barlow"/>
            </a:endParaRPr>
          </a:p>
          <a:p>
            <a:pPr indent="-349250" lvl="0" marL="457200" rtl="0" algn="just">
              <a:lnSpc>
                <a:spcPct val="115000"/>
              </a:lnSpc>
              <a:spcBef>
                <a:spcPts val="0"/>
              </a:spcBef>
              <a:spcAft>
                <a:spcPts val="0"/>
              </a:spcAft>
              <a:buSzPts val="1900"/>
              <a:buFont typeface="Barlow"/>
              <a:buChar char="-"/>
            </a:pPr>
            <a:r>
              <a:rPr b="1" lang="fr" sz="1900">
                <a:highlight>
                  <a:srgbClr val="FFFFFF"/>
                </a:highlight>
                <a:latin typeface="Barlow"/>
                <a:ea typeface="Barlow"/>
                <a:cs typeface="Barlow"/>
                <a:sym typeface="Barlow"/>
              </a:rPr>
              <a:t>Les hyperviseurs.</a:t>
            </a:r>
            <a:endParaRPr b="1" sz="1900">
              <a:highlight>
                <a:srgbClr val="FFFFFF"/>
              </a:highlight>
              <a:latin typeface="Barlow"/>
              <a:ea typeface="Barlow"/>
              <a:cs typeface="Barlow"/>
              <a:sym typeface="Barlow"/>
            </a:endParaRPr>
          </a:p>
        </p:txBody>
      </p:sp>
      <p:sp>
        <p:nvSpPr>
          <p:cNvPr id="269" name="Google Shape;269;p17"/>
          <p:cNvSpPr txBox="1"/>
          <p:nvPr>
            <p:ph type="title"/>
          </p:nvPr>
        </p:nvSpPr>
        <p:spPr>
          <a:xfrm>
            <a:off x="310200" y="148625"/>
            <a:ext cx="5138700" cy="8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sz="2100"/>
              <a:t>Introduction aux méthodes de virtualisation</a:t>
            </a:r>
            <a:endParaRPr sz="2100"/>
          </a:p>
        </p:txBody>
      </p:sp>
      <p:pic>
        <p:nvPicPr>
          <p:cNvPr id="270" name="Google Shape;270;p17"/>
          <p:cNvPicPr preferRelativeResize="0"/>
          <p:nvPr/>
        </p:nvPicPr>
        <p:blipFill>
          <a:blip r:embed="rId3">
            <a:alphaModFix/>
          </a:blip>
          <a:stretch>
            <a:fillRect/>
          </a:stretch>
        </p:blipFill>
        <p:spPr>
          <a:xfrm>
            <a:off x="6056825" y="1608675"/>
            <a:ext cx="3087175" cy="19263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4" name="Shape 274"/>
        <p:cNvGrpSpPr/>
        <p:nvPr/>
      </p:nvGrpSpPr>
      <p:grpSpPr>
        <a:xfrm>
          <a:off x="0" y="0"/>
          <a:ext cx="0" cy="0"/>
          <a:chOff x="0" y="0"/>
          <a:chExt cx="0" cy="0"/>
        </a:xfrm>
      </p:grpSpPr>
      <p:sp>
        <p:nvSpPr>
          <p:cNvPr id="275" name="Google Shape;275;p18"/>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276" name="Google Shape;276;p18"/>
          <p:cNvSpPr txBox="1"/>
          <p:nvPr>
            <p:ph type="title"/>
          </p:nvPr>
        </p:nvSpPr>
        <p:spPr>
          <a:xfrm>
            <a:off x="457200" y="87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2100"/>
              <a:t>Introduction aux méthodes de virtualisation</a:t>
            </a:r>
            <a:endParaRPr/>
          </a:p>
        </p:txBody>
      </p:sp>
      <p:sp>
        <p:nvSpPr>
          <p:cNvPr id="277" name="Google Shape;277;p18"/>
          <p:cNvSpPr txBox="1"/>
          <p:nvPr>
            <p:ph idx="1" type="body"/>
          </p:nvPr>
        </p:nvSpPr>
        <p:spPr>
          <a:xfrm>
            <a:off x="457200" y="847100"/>
            <a:ext cx="5240100" cy="33270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fr" sz="1700" u="sng">
                <a:latin typeface="Barlow"/>
                <a:ea typeface="Barlow"/>
                <a:cs typeface="Barlow"/>
                <a:sym typeface="Barlow"/>
              </a:rPr>
              <a:t>Isolateur :</a:t>
            </a:r>
            <a:endParaRPr b="1" sz="1700" u="sng">
              <a:latin typeface="Barlow"/>
              <a:ea typeface="Barlow"/>
              <a:cs typeface="Barlow"/>
              <a:sym typeface="Barlow"/>
            </a:endParaRPr>
          </a:p>
          <a:p>
            <a:pPr indent="-336550" lvl="0" marL="457200" rtl="0" algn="just">
              <a:lnSpc>
                <a:spcPct val="115000"/>
              </a:lnSpc>
              <a:spcBef>
                <a:spcPts val="1200"/>
              </a:spcBef>
              <a:spcAft>
                <a:spcPts val="0"/>
              </a:spcAft>
              <a:buSzPts val="1700"/>
              <a:buFont typeface="Barlow"/>
              <a:buChar char="-"/>
            </a:pPr>
            <a:r>
              <a:rPr lang="fr" sz="1700">
                <a:latin typeface="Barlow"/>
                <a:ea typeface="Barlow"/>
                <a:cs typeface="Barlow"/>
                <a:sym typeface="Barlow"/>
              </a:rPr>
              <a:t>Un isolateur permet l’exécution d’une application de façon isolée sur un système d’exploitation en créant des espaces-utilisateurs. En cloisonnant les programmes dans ces espaces, cela permet un système stable même en cas d’instabilité sur un programme. </a:t>
            </a:r>
            <a:endParaRPr sz="1700">
              <a:latin typeface="Barlow"/>
              <a:ea typeface="Barlow"/>
              <a:cs typeface="Barlow"/>
              <a:sym typeface="Barlow"/>
            </a:endParaRPr>
          </a:p>
          <a:p>
            <a:pPr indent="-336550" lvl="0" marL="457200" rtl="0" algn="just">
              <a:lnSpc>
                <a:spcPct val="115000"/>
              </a:lnSpc>
              <a:spcBef>
                <a:spcPts val="0"/>
              </a:spcBef>
              <a:spcAft>
                <a:spcPts val="0"/>
              </a:spcAft>
              <a:buSzPts val="1700"/>
              <a:buFont typeface="Barlow"/>
              <a:buChar char="-"/>
            </a:pPr>
            <a:r>
              <a:rPr lang="fr" sz="1700">
                <a:latin typeface="Barlow"/>
                <a:ea typeface="Barlow"/>
                <a:cs typeface="Barlow"/>
                <a:sym typeface="Barlow"/>
              </a:rPr>
              <a:t>De plus, cela permet de limiter l’accès aux ressources des différents processus et applications. La consommation en ressources est faible ce qui permet d’avoir de bonnes performances avec cette solution.</a:t>
            </a:r>
            <a:endParaRPr sz="1700">
              <a:latin typeface="Barlow"/>
              <a:ea typeface="Barlow"/>
              <a:cs typeface="Barlow"/>
              <a:sym typeface="Barlow"/>
            </a:endParaRPr>
          </a:p>
        </p:txBody>
      </p:sp>
      <p:pic>
        <p:nvPicPr>
          <p:cNvPr id="278" name="Google Shape;278;p18"/>
          <p:cNvPicPr preferRelativeResize="0"/>
          <p:nvPr/>
        </p:nvPicPr>
        <p:blipFill>
          <a:blip r:embed="rId3">
            <a:alphaModFix/>
          </a:blip>
          <a:stretch>
            <a:fillRect/>
          </a:stretch>
        </p:blipFill>
        <p:spPr>
          <a:xfrm>
            <a:off x="6128925" y="1532199"/>
            <a:ext cx="3015075" cy="2079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2" name="Shape 282"/>
        <p:cNvGrpSpPr/>
        <p:nvPr/>
      </p:nvGrpSpPr>
      <p:grpSpPr>
        <a:xfrm>
          <a:off x="0" y="0"/>
          <a:ext cx="0" cy="0"/>
          <a:chOff x="0" y="0"/>
          <a:chExt cx="0" cy="0"/>
        </a:xfrm>
      </p:grpSpPr>
      <p:sp>
        <p:nvSpPr>
          <p:cNvPr id="283" name="Google Shape;283;p19"/>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284" name="Google Shape;284;p19"/>
          <p:cNvSpPr txBox="1"/>
          <p:nvPr>
            <p:ph type="title"/>
          </p:nvPr>
        </p:nvSpPr>
        <p:spPr>
          <a:xfrm>
            <a:off x="457200" y="87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sz="2100"/>
              <a:t>Introduction aux méthodes de virtualisation</a:t>
            </a:r>
            <a:endParaRPr/>
          </a:p>
        </p:txBody>
      </p:sp>
      <p:sp>
        <p:nvSpPr>
          <p:cNvPr id="285" name="Google Shape;285;p19"/>
          <p:cNvSpPr txBox="1"/>
          <p:nvPr>
            <p:ph idx="1" type="body"/>
          </p:nvPr>
        </p:nvSpPr>
        <p:spPr>
          <a:xfrm>
            <a:off x="237400" y="811100"/>
            <a:ext cx="5699400" cy="3827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fr" sz="1600" u="sng">
                <a:latin typeface="Barlow"/>
                <a:ea typeface="Barlow"/>
                <a:cs typeface="Barlow"/>
                <a:sym typeface="Barlow"/>
              </a:rPr>
              <a:t>Hyperviseur :</a:t>
            </a:r>
            <a:endParaRPr b="1" sz="1600" u="sng">
              <a:latin typeface="Barlow"/>
              <a:ea typeface="Barlow"/>
              <a:cs typeface="Barlow"/>
              <a:sym typeface="Barlow"/>
            </a:endParaRPr>
          </a:p>
          <a:p>
            <a:pPr indent="-342900" lvl="0" marL="457200" rtl="0" algn="l">
              <a:lnSpc>
                <a:spcPct val="115000"/>
              </a:lnSpc>
              <a:spcBef>
                <a:spcPts val="1200"/>
              </a:spcBef>
              <a:spcAft>
                <a:spcPts val="0"/>
              </a:spcAft>
              <a:buSzPts val="1800"/>
              <a:buFont typeface="Barlow"/>
              <a:buChar char="-"/>
            </a:pPr>
            <a:r>
              <a:rPr lang="fr" sz="1800">
                <a:latin typeface="Barlow"/>
                <a:ea typeface="Barlow"/>
                <a:cs typeface="Barlow"/>
                <a:sym typeface="Barlow"/>
              </a:rPr>
              <a:t>Un hyperviseur est un noyau système très léger et optimisé pour gérer les accès des noyaux d'OS invités à l'architecture matérielle. </a:t>
            </a:r>
            <a:endParaRPr sz="1800">
              <a:latin typeface="Barlow"/>
              <a:ea typeface="Barlow"/>
              <a:cs typeface="Barlow"/>
              <a:sym typeface="Barlow"/>
            </a:endParaRPr>
          </a:p>
          <a:p>
            <a:pPr indent="-342900" lvl="0" marL="457200" rtl="0" algn="l">
              <a:lnSpc>
                <a:spcPct val="115000"/>
              </a:lnSpc>
              <a:spcBef>
                <a:spcPts val="0"/>
              </a:spcBef>
              <a:spcAft>
                <a:spcPts val="0"/>
              </a:spcAft>
              <a:buSzPts val="1800"/>
              <a:buFont typeface="Barlow"/>
              <a:buChar char="-"/>
            </a:pPr>
            <a:r>
              <a:rPr lang="fr" sz="1800">
                <a:latin typeface="Barlow"/>
                <a:ea typeface="Barlow"/>
                <a:cs typeface="Barlow"/>
                <a:sym typeface="Barlow"/>
              </a:rPr>
              <a:t>Ce système a pour unique tâche de gérer ses systèmes invités.</a:t>
            </a:r>
            <a:endParaRPr sz="1800">
              <a:latin typeface="Barlow"/>
              <a:ea typeface="Barlow"/>
              <a:cs typeface="Barlow"/>
              <a:sym typeface="Barlow"/>
            </a:endParaRPr>
          </a:p>
          <a:p>
            <a:pPr indent="-342900" lvl="0" marL="457200" rtl="0" algn="l">
              <a:lnSpc>
                <a:spcPct val="115000"/>
              </a:lnSpc>
              <a:spcBef>
                <a:spcPts val="0"/>
              </a:spcBef>
              <a:spcAft>
                <a:spcPts val="0"/>
              </a:spcAft>
              <a:buSzPts val="1800"/>
              <a:buFont typeface="Times New Roman"/>
              <a:buChar char="-"/>
            </a:pPr>
            <a:r>
              <a:rPr lang="fr" sz="1800">
                <a:latin typeface="Barlow"/>
                <a:ea typeface="Barlow"/>
                <a:cs typeface="Barlow"/>
                <a:sym typeface="Barlow"/>
              </a:rPr>
              <a:t>Actuellement l’hyperviseur est la méthode de virtualisation d'infrastructure la plus performante du fait que les machines virtuelles communiquent directement sans passer par la couche matérielle </a:t>
            </a:r>
            <a:r>
              <a:rPr lang="fr"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b="1" sz="1200" u="sng">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t/>
            </a:r>
            <a:endParaRPr sz="1200">
              <a:latin typeface="Times New Roman"/>
              <a:ea typeface="Times New Roman"/>
              <a:cs typeface="Times New Roman"/>
              <a:sym typeface="Times New Roman"/>
            </a:endParaRPr>
          </a:p>
        </p:txBody>
      </p:sp>
      <p:pic>
        <p:nvPicPr>
          <p:cNvPr id="286" name="Google Shape;286;p19"/>
          <p:cNvPicPr preferRelativeResize="0"/>
          <p:nvPr/>
        </p:nvPicPr>
        <p:blipFill>
          <a:blip r:embed="rId3">
            <a:alphaModFix/>
          </a:blip>
          <a:stretch>
            <a:fillRect/>
          </a:stretch>
        </p:blipFill>
        <p:spPr>
          <a:xfrm>
            <a:off x="6128925" y="1567100"/>
            <a:ext cx="3015075" cy="20954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0"/>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292" name="Google Shape;292;p20"/>
          <p:cNvSpPr txBox="1"/>
          <p:nvPr>
            <p:ph type="title"/>
          </p:nvPr>
        </p:nvSpPr>
        <p:spPr>
          <a:xfrm>
            <a:off x="197700" y="573700"/>
            <a:ext cx="5398200" cy="87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sz="2900"/>
              <a:t>Q</a:t>
            </a:r>
            <a:r>
              <a:rPr lang="fr" sz="2600"/>
              <a:t>uelle est la </a:t>
            </a:r>
            <a:r>
              <a:rPr lang="fr" sz="2600"/>
              <a:t>différence</a:t>
            </a:r>
            <a:r>
              <a:rPr lang="fr" sz="2600"/>
              <a:t> entre la virtualisation et la conteneurisation ?</a:t>
            </a:r>
            <a:endParaRPr sz="2600"/>
          </a:p>
        </p:txBody>
      </p:sp>
      <p:sp>
        <p:nvSpPr>
          <p:cNvPr id="293" name="Google Shape;293;p20"/>
          <p:cNvSpPr txBox="1"/>
          <p:nvPr>
            <p:ph idx="1" type="body"/>
          </p:nvPr>
        </p:nvSpPr>
        <p:spPr>
          <a:xfrm>
            <a:off x="197825" y="1444375"/>
            <a:ext cx="5398200" cy="3180900"/>
          </a:xfrm>
          <a:prstGeom prst="rect">
            <a:avLst/>
          </a:prstGeom>
        </p:spPr>
        <p:txBody>
          <a:bodyPr anchorCtr="0" anchor="t" bIns="91425" lIns="91425" spcFirstLastPara="1" rIns="91425" wrap="square" tIns="91425">
            <a:noAutofit/>
          </a:bodyPr>
          <a:lstStyle/>
          <a:p>
            <a:pPr indent="-228600" lvl="0" marL="228600" rtl="0" algn="just">
              <a:lnSpc>
                <a:spcPct val="115000"/>
              </a:lnSpc>
              <a:spcBef>
                <a:spcPts val="1200"/>
              </a:spcBef>
              <a:spcAft>
                <a:spcPts val="0"/>
              </a:spcAft>
              <a:buClr>
                <a:schemeClr val="dk1"/>
              </a:buClr>
              <a:buSzPts val="1100"/>
              <a:buFont typeface="Arial"/>
              <a:buNone/>
            </a:pPr>
            <a:r>
              <a:rPr lang="fr" sz="1200">
                <a:latin typeface="Times New Roman"/>
                <a:ea typeface="Times New Roman"/>
                <a:cs typeface="Times New Roman"/>
                <a:sym typeface="Times New Roman"/>
              </a:rPr>
              <a:t>-</a:t>
            </a:r>
            <a:r>
              <a:rPr lang="fr" sz="700">
                <a:latin typeface="Barlow"/>
                <a:ea typeface="Barlow"/>
                <a:cs typeface="Barlow"/>
                <a:sym typeface="Barlow"/>
              </a:rPr>
              <a:t> </a:t>
            </a:r>
            <a:r>
              <a:rPr lang="fr" sz="800">
                <a:latin typeface="Barlow"/>
                <a:ea typeface="Barlow"/>
                <a:cs typeface="Barlow"/>
                <a:sym typeface="Barlow"/>
              </a:rPr>
              <a:t> </a:t>
            </a:r>
            <a:r>
              <a:rPr b="1" lang="fr" sz="1600" u="sng">
                <a:latin typeface="Barlow"/>
                <a:ea typeface="Barlow"/>
                <a:cs typeface="Barlow"/>
                <a:sym typeface="Barlow"/>
              </a:rPr>
              <a:t>Machine virtuelle (Virtualisation) :</a:t>
            </a:r>
            <a:r>
              <a:rPr lang="fr" sz="1600">
                <a:latin typeface="Barlow"/>
                <a:ea typeface="Barlow"/>
                <a:cs typeface="Barlow"/>
                <a:sym typeface="Barlow"/>
              </a:rPr>
              <a:t> Imitation virtuelle d’un appareil informatique créé à l’aide d’un logiciel hyperviseur et doté d’un système d’exploitation complet.</a:t>
            </a:r>
            <a:endParaRPr sz="1600">
              <a:latin typeface="Barlow"/>
              <a:ea typeface="Barlow"/>
              <a:cs typeface="Barlow"/>
              <a:sym typeface="Barlow"/>
            </a:endParaRPr>
          </a:p>
          <a:p>
            <a:pPr indent="-228600" lvl="0" marL="228600" rtl="0" algn="just">
              <a:lnSpc>
                <a:spcPct val="115000"/>
              </a:lnSpc>
              <a:spcBef>
                <a:spcPts val="1200"/>
              </a:spcBef>
              <a:spcAft>
                <a:spcPts val="0"/>
              </a:spcAft>
              <a:buNone/>
            </a:pPr>
            <a:r>
              <a:rPr b="1" lang="fr" sz="1600">
                <a:latin typeface="Barlow"/>
                <a:ea typeface="Barlow"/>
                <a:cs typeface="Barlow"/>
                <a:sym typeface="Barlow"/>
              </a:rPr>
              <a:t>-</a:t>
            </a:r>
            <a:r>
              <a:rPr b="1" lang="fr" sz="1100">
                <a:latin typeface="Barlow"/>
                <a:ea typeface="Barlow"/>
                <a:cs typeface="Barlow"/>
                <a:sym typeface="Barlow"/>
              </a:rPr>
              <a:t>  </a:t>
            </a:r>
            <a:r>
              <a:rPr b="1" lang="fr" sz="1600" u="sng">
                <a:latin typeface="Barlow"/>
                <a:ea typeface="Barlow"/>
                <a:cs typeface="Barlow"/>
                <a:sym typeface="Barlow"/>
              </a:rPr>
              <a:t>Conteneurisation :</a:t>
            </a:r>
            <a:r>
              <a:rPr b="1" lang="fr" sz="1600">
                <a:latin typeface="Barlow"/>
                <a:ea typeface="Barlow"/>
                <a:cs typeface="Barlow"/>
                <a:sym typeface="Barlow"/>
              </a:rPr>
              <a:t> </a:t>
            </a:r>
            <a:r>
              <a:rPr lang="fr" sz="1600">
                <a:latin typeface="Barlow"/>
                <a:ea typeface="Barlow"/>
                <a:cs typeface="Barlow"/>
                <a:sym typeface="Barlow"/>
              </a:rPr>
              <a:t>Un conteneur est une partition logique servant à isoler les applications sur un même serveur. </a:t>
            </a:r>
            <a:endParaRPr sz="1600">
              <a:latin typeface="Barlow"/>
              <a:ea typeface="Barlow"/>
              <a:cs typeface="Barlow"/>
              <a:sym typeface="Barlow"/>
            </a:endParaRPr>
          </a:p>
          <a:p>
            <a:pPr indent="-228600" lvl="0" marL="228600" rtl="0" algn="just">
              <a:lnSpc>
                <a:spcPct val="115000"/>
              </a:lnSpc>
              <a:spcBef>
                <a:spcPts val="1200"/>
              </a:spcBef>
              <a:spcAft>
                <a:spcPts val="1200"/>
              </a:spcAft>
              <a:buClr>
                <a:schemeClr val="dk1"/>
              </a:buClr>
              <a:buSzPts val="1100"/>
              <a:buFont typeface="Arial"/>
              <a:buNone/>
            </a:pPr>
            <a:r>
              <a:rPr lang="fr" sz="1600">
                <a:latin typeface="Barlow"/>
                <a:ea typeface="Barlow"/>
                <a:cs typeface="Barlow"/>
                <a:sym typeface="Barlow"/>
              </a:rPr>
              <a:t> Plutôt que de répliquer entièrement un système d'exploitation pour chaque application, comme dans une machine virtuelle, les conteneurs permettent aux applications d'un serveur de partager le même noyau du système d'exploitation OS hôte</a:t>
            </a:r>
            <a:r>
              <a:rPr lang="fr" sz="1300">
                <a:latin typeface="Barlow"/>
                <a:ea typeface="Barlow"/>
                <a:cs typeface="Barlow"/>
                <a:sym typeface="Barlow"/>
              </a:rPr>
              <a:t>.</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1"/>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299" name="Google Shape;299;p21"/>
          <p:cNvSpPr txBox="1"/>
          <p:nvPr>
            <p:ph type="title"/>
          </p:nvPr>
        </p:nvSpPr>
        <p:spPr>
          <a:xfrm>
            <a:off x="198300" y="-138475"/>
            <a:ext cx="5298600" cy="72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sz="2200"/>
              <a:t>Exemple de virtualisation :</a:t>
            </a:r>
            <a:endParaRPr sz="2200"/>
          </a:p>
        </p:txBody>
      </p:sp>
      <p:sp>
        <p:nvSpPr>
          <p:cNvPr id="300" name="Google Shape;300;p21"/>
          <p:cNvSpPr txBox="1"/>
          <p:nvPr>
            <p:ph idx="1" type="body"/>
          </p:nvPr>
        </p:nvSpPr>
        <p:spPr>
          <a:xfrm>
            <a:off x="-198900" y="437725"/>
            <a:ext cx="6093000" cy="32016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1200"/>
              </a:spcBef>
              <a:spcAft>
                <a:spcPts val="0"/>
              </a:spcAft>
              <a:buClr>
                <a:srgbClr val="202122"/>
              </a:buClr>
              <a:buSzPts val="1400"/>
              <a:buFont typeface="Barlow"/>
              <a:buChar char="-"/>
            </a:pPr>
            <a:r>
              <a:rPr lang="fr" sz="1400">
                <a:solidFill>
                  <a:srgbClr val="202122"/>
                </a:solidFill>
                <a:latin typeface="Barlow"/>
                <a:ea typeface="Barlow"/>
                <a:cs typeface="Barlow"/>
                <a:sym typeface="Barlow"/>
              </a:rPr>
              <a:t>On prend  l'exemple pratique d'un ordinateur exécutant le système d'exploitation OS X d'Apple.</a:t>
            </a:r>
            <a:endParaRPr sz="1400">
              <a:solidFill>
                <a:srgbClr val="202122"/>
              </a:solidFill>
              <a:latin typeface="Barlow"/>
              <a:ea typeface="Barlow"/>
              <a:cs typeface="Barlow"/>
              <a:sym typeface="Barlow"/>
            </a:endParaRPr>
          </a:p>
          <a:p>
            <a:pPr indent="-317500" lvl="0" marL="457200" rtl="0" algn="just">
              <a:lnSpc>
                <a:spcPct val="115000"/>
              </a:lnSpc>
              <a:spcBef>
                <a:spcPts val="0"/>
              </a:spcBef>
              <a:spcAft>
                <a:spcPts val="0"/>
              </a:spcAft>
              <a:buClr>
                <a:srgbClr val="202122"/>
              </a:buClr>
              <a:buSzPts val="1400"/>
              <a:buFont typeface="Barlow"/>
              <a:buChar char="-"/>
            </a:pPr>
            <a:r>
              <a:rPr lang="fr" sz="1400">
                <a:solidFill>
                  <a:srgbClr val="202122"/>
                </a:solidFill>
                <a:latin typeface="Barlow"/>
                <a:ea typeface="Barlow"/>
                <a:cs typeface="Barlow"/>
                <a:sym typeface="Barlow"/>
              </a:rPr>
              <a:t>Si un utilisateur souhaite exécuter une application disponible uniquement pour les systèmes d'exploitation Windows, il peut avoir recours à la virtualisation et installer un hyperviseur tel que </a:t>
            </a:r>
            <a:r>
              <a:rPr b="1" i="1" lang="fr" sz="1400">
                <a:solidFill>
                  <a:srgbClr val="202122"/>
                </a:solidFill>
                <a:latin typeface="Barlow"/>
                <a:ea typeface="Barlow"/>
                <a:cs typeface="Barlow"/>
                <a:sym typeface="Barlow"/>
              </a:rPr>
              <a:t>VMware Fusion</a:t>
            </a:r>
            <a:r>
              <a:rPr lang="fr" sz="1400">
                <a:solidFill>
                  <a:srgbClr val="202122"/>
                </a:solidFill>
                <a:latin typeface="Barlow"/>
                <a:ea typeface="Barlow"/>
                <a:cs typeface="Barlow"/>
                <a:sym typeface="Barlow"/>
              </a:rPr>
              <a:t>, sur l'ordinateur qui exécute OS X.</a:t>
            </a:r>
            <a:endParaRPr sz="1400">
              <a:solidFill>
                <a:srgbClr val="202122"/>
              </a:solidFill>
              <a:latin typeface="Barlow"/>
              <a:ea typeface="Barlow"/>
              <a:cs typeface="Barlow"/>
              <a:sym typeface="Barlow"/>
            </a:endParaRPr>
          </a:p>
          <a:p>
            <a:pPr indent="-317500" lvl="0" marL="457200" rtl="0" algn="just">
              <a:lnSpc>
                <a:spcPct val="115000"/>
              </a:lnSpc>
              <a:spcBef>
                <a:spcPts val="0"/>
              </a:spcBef>
              <a:spcAft>
                <a:spcPts val="0"/>
              </a:spcAft>
              <a:buClr>
                <a:srgbClr val="202122"/>
              </a:buClr>
              <a:buSzPts val="1400"/>
              <a:buFont typeface="Barlow"/>
              <a:buChar char="-"/>
            </a:pPr>
            <a:r>
              <a:rPr lang="fr" sz="1400">
                <a:solidFill>
                  <a:srgbClr val="202122"/>
                </a:solidFill>
                <a:latin typeface="Barlow"/>
                <a:ea typeface="Barlow"/>
                <a:cs typeface="Barlow"/>
                <a:sym typeface="Barlow"/>
              </a:rPr>
              <a:t>A l'aide de l'hyperviseur</a:t>
            </a:r>
            <a:r>
              <a:rPr b="1" i="1" lang="fr" sz="1400">
                <a:solidFill>
                  <a:srgbClr val="202122"/>
                </a:solidFill>
                <a:latin typeface="Barlow"/>
                <a:ea typeface="Barlow"/>
                <a:cs typeface="Barlow"/>
                <a:sym typeface="Barlow"/>
              </a:rPr>
              <a:t> VMware Fusion</a:t>
            </a:r>
            <a:r>
              <a:rPr lang="fr" sz="1400">
                <a:solidFill>
                  <a:srgbClr val="202122"/>
                </a:solidFill>
                <a:latin typeface="Barlow"/>
                <a:ea typeface="Barlow"/>
                <a:cs typeface="Barlow"/>
                <a:sym typeface="Barlow"/>
              </a:rPr>
              <a:t>, il peut ensuite créer une VM et y installer Windows 10 comme système d'exploitation.</a:t>
            </a:r>
            <a:endParaRPr sz="1400">
              <a:solidFill>
                <a:srgbClr val="202122"/>
              </a:solidFill>
              <a:latin typeface="Barlow"/>
              <a:ea typeface="Barlow"/>
              <a:cs typeface="Barlow"/>
              <a:sym typeface="Barlow"/>
            </a:endParaRPr>
          </a:p>
          <a:p>
            <a:pPr indent="-317500" lvl="0" marL="457200" rtl="0" algn="just">
              <a:lnSpc>
                <a:spcPct val="115000"/>
              </a:lnSpc>
              <a:spcBef>
                <a:spcPts val="0"/>
              </a:spcBef>
              <a:spcAft>
                <a:spcPts val="0"/>
              </a:spcAft>
              <a:buClr>
                <a:srgbClr val="202122"/>
              </a:buClr>
              <a:buSzPts val="1400"/>
              <a:buFont typeface="Times New Roman"/>
              <a:buChar char="-"/>
            </a:pPr>
            <a:r>
              <a:rPr lang="fr" sz="1400">
                <a:solidFill>
                  <a:srgbClr val="202122"/>
                </a:solidFill>
                <a:latin typeface="Barlow"/>
                <a:ea typeface="Barlow"/>
                <a:cs typeface="Barlow"/>
                <a:sym typeface="Barlow"/>
              </a:rPr>
              <a:t>Il sera ainsi en mesure d'exécuter son application Windows dans la machine virtuelle. Dans ce cas, l'instance originale d'OS X installée sur l'ordinateur est considérée comme l'</a:t>
            </a:r>
            <a:r>
              <a:rPr b="1" lang="fr" sz="1400">
                <a:solidFill>
                  <a:srgbClr val="202122"/>
                </a:solidFill>
                <a:latin typeface="Barlow"/>
                <a:ea typeface="Barlow"/>
                <a:cs typeface="Barlow"/>
                <a:sym typeface="Barlow"/>
              </a:rPr>
              <a:t>OS hôte</a:t>
            </a:r>
            <a:r>
              <a:rPr lang="fr" sz="1400">
                <a:solidFill>
                  <a:srgbClr val="202122"/>
                </a:solidFill>
                <a:latin typeface="Barlow"/>
                <a:ea typeface="Barlow"/>
                <a:cs typeface="Barlow"/>
                <a:sym typeface="Barlow"/>
              </a:rPr>
              <a:t>, tandis que Windows 10 (exécuté sur la VM) représente le </a:t>
            </a:r>
            <a:r>
              <a:rPr b="1" lang="fr" sz="1400">
                <a:solidFill>
                  <a:srgbClr val="202122"/>
                </a:solidFill>
                <a:latin typeface="Barlow"/>
                <a:ea typeface="Barlow"/>
                <a:cs typeface="Barlow"/>
                <a:sym typeface="Barlow"/>
              </a:rPr>
              <a:t>système d'exploitation invité</a:t>
            </a:r>
            <a:r>
              <a:rPr lang="fr" sz="1400">
                <a:solidFill>
                  <a:srgbClr val="202122"/>
                </a:solidFill>
                <a:latin typeface="Times New Roman"/>
                <a:ea typeface="Times New Roman"/>
                <a:cs typeface="Times New Roman"/>
                <a:sym typeface="Times New Roman"/>
              </a:rPr>
              <a:t>.</a:t>
            </a:r>
            <a:endParaRPr sz="1400">
              <a:solidFill>
                <a:srgbClr val="202122"/>
              </a:solidFill>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pic>
        <p:nvPicPr>
          <p:cNvPr id="301" name="Google Shape;301;p21"/>
          <p:cNvPicPr preferRelativeResize="0"/>
          <p:nvPr/>
        </p:nvPicPr>
        <p:blipFill>
          <a:blip r:embed="rId3">
            <a:alphaModFix/>
          </a:blip>
          <a:stretch>
            <a:fillRect/>
          </a:stretch>
        </p:blipFill>
        <p:spPr>
          <a:xfrm>
            <a:off x="2598575" y="3783800"/>
            <a:ext cx="1285850" cy="1285850"/>
          </a:xfrm>
          <a:prstGeom prst="rect">
            <a:avLst/>
          </a:prstGeom>
          <a:noFill/>
          <a:ln>
            <a:noFill/>
          </a:ln>
        </p:spPr>
      </p:pic>
      <p:pic>
        <p:nvPicPr>
          <p:cNvPr id="302" name="Google Shape;302;p21"/>
          <p:cNvPicPr preferRelativeResize="0"/>
          <p:nvPr/>
        </p:nvPicPr>
        <p:blipFill>
          <a:blip r:embed="rId4">
            <a:alphaModFix/>
          </a:blip>
          <a:stretch>
            <a:fillRect/>
          </a:stretch>
        </p:blipFill>
        <p:spPr>
          <a:xfrm>
            <a:off x="4572000" y="3783800"/>
            <a:ext cx="1285850" cy="1285850"/>
          </a:xfrm>
          <a:prstGeom prst="rect">
            <a:avLst/>
          </a:prstGeom>
          <a:noFill/>
          <a:ln>
            <a:noFill/>
          </a:ln>
        </p:spPr>
      </p:pic>
      <p:pic>
        <p:nvPicPr>
          <p:cNvPr id="303" name="Google Shape;303;p21"/>
          <p:cNvPicPr preferRelativeResize="0"/>
          <p:nvPr/>
        </p:nvPicPr>
        <p:blipFill rotWithShape="1">
          <a:blip r:embed="rId5">
            <a:alphaModFix/>
          </a:blip>
          <a:srcRect b="227469" l="236760" r="-236760" t="-227469"/>
          <a:stretch/>
        </p:blipFill>
        <p:spPr>
          <a:xfrm>
            <a:off x="6209425" y="356100"/>
            <a:ext cx="2598576" cy="1461051"/>
          </a:xfrm>
          <a:prstGeom prst="rect">
            <a:avLst/>
          </a:prstGeom>
          <a:noFill/>
          <a:ln>
            <a:noFill/>
          </a:ln>
        </p:spPr>
      </p:pic>
      <p:pic>
        <p:nvPicPr>
          <p:cNvPr id="304" name="Google Shape;304;p21"/>
          <p:cNvPicPr preferRelativeResize="0"/>
          <p:nvPr/>
        </p:nvPicPr>
        <p:blipFill>
          <a:blip r:embed="rId6">
            <a:alphaModFix/>
          </a:blip>
          <a:stretch>
            <a:fillRect/>
          </a:stretch>
        </p:blipFill>
        <p:spPr>
          <a:xfrm>
            <a:off x="0" y="3696200"/>
            <a:ext cx="2598576" cy="1461050"/>
          </a:xfrm>
          <a:prstGeom prst="rect">
            <a:avLst/>
          </a:prstGeom>
          <a:noFill/>
          <a:ln>
            <a:noFill/>
          </a:ln>
        </p:spPr>
      </p:pic>
      <p:cxnSp>
        <p:nvCxnSpPr>
          <p:cNvPr id="305" name="Google Shape;305;p21"/>
          <p:cNvCxnSpPr/>
          <p:nvPr/>
        </p:nvCxnSpPr>
        <p:spPr>
          <a:xfrm>
            <a:off x="3884425" y="4423725"/>
            <a:ext cx="672600" cy="6000"/>
          </a:xfrm>
          <a:prstGeom prst="straightConnector1">
            <a:avLst/>
          </a:prstGeom>
          <a:noFill/>
          <a:ln cap="flat" cmpd="sng" w="9525">
            <a:solidFill>
              <a:schemeClr val="dk2"/>
            </a:solidFill>
            <a:prstDash val="solid"/>
            <a:round/>
            <a:headEnd len="med" w="med" type="none"/>
            <a:tailEnd len="med" w="med" type="triangle"/>
          </a:ln>
        </p:spPr>
      </p:cxnSp>
      <p:cxnSp>
        <p:nvCxnSpPr>
          <p:cNvPr id="306" name="Google Shape;306;p21"/>
          <p:cNvCxnSpPr/>
          <p:nvPr/>
        </p:nvCxnSpPr>
        <p:spPr>
          <a:xfrm>
            <a:off x="1925975" y="4423725"/>
            <a:ext cx="672600" cy="6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2"/>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
        <p:nvSpPr>
          <p:cNvPr id="312" name="Google Shape;312;p22"/>
          <p:cNvSpPr txBox="1"/>
          <p:nvPr>
            <p:ph type="title"/>
          </p:nvPr>
        </p:nvSpPr>
        <p:spPr>
          <a:xfrm>
            <a:off x="396750" y="428725"/>
            <a:ext cx="5138700" cy="857400"/>
          </a:xfrm>
          <a:prstGeom prst="rect">
            <a:avLst/>
          </a:prstGeom>
        </p:spPr>
        <p:txBody>
          <a:bodyPr anchorCtr="0" anchor="b" bIns="91425" lIns="91425" spcFirstLastPara="1" rIns="91425" wrap="square" tIns="91425">
            <a:noAutofit/>
          </a:bodyPr>
          <a:lstStyle/>
          <a:p>
            <a:pPr indent="0" lvl="0" marL="0" rtl="0" algn="just">
              <a:lnSpc>
                <a:spcPct val="115000"/>
              </a:lnSpc>
              <a:spcBef>
                <a:spcPts val="1600"/>
              </a:spcBef>
              <a:spcAft>
                <a:spcPts val="0"/>
              </a:spcAft>
              <a:buClr>
                <a:schemeClr val="dk1"/>
              </a:buClr>
              <a:buSzPts val="1100"/>
              <a:buFont typeface="Arial"/>
              <a:buNone/>
            </a:pPr>
            <a:r>
              <a:rPr lang="fr" sz="1900">
                <a:solidFill>
                  <a:srgbClr val="6D9EEB"/>
                </a:solidFill>
                <a:latin typeface="PT Sans Narrow"/>
                <a:ea typeface="PT Sans Narrow"/>
                <a:cs typeface="PT Sans Narrow"/>
                <a:sym typeface="PT Sans Narrow"/>
              </a:rPr>
              <a:t>Historique : évolution de la virtualisation jusqu’à nos jours</a:t>
            </a:r>
            <a:endParaRPr sz="1900">
              <a:solidFill>
                <a:srgbClr val="6D9EEB"/>
              </a:solidFill>
              <a:latin typeface="PT Sans Narrow"/>
              <a:ea typeface="PT Sans Narrow"/>
              <a:cs typeface="PT Sans Narrow"/>
              <a:sym typeface="PT Sans Narrow"/>
            </a:endParaRPr>
          </a:p>
          <a:p>
            <a:pPr indent="0" lvl="0" marL="0" rtl="0" algn="l">
              <a:spcBef>
                <a:spcPts val="400"/>
              </a:spcBef>
              <a:spcAft>
                <a:spcPts val="0"/>
              </a:spcAft>
              <a:buNone/>
            </a:pPr>
            <a:r>
              <a:t/>
            </a:r>
            <a:endParaRPr/>
          </a:p>
        </p:txBody>
      </p:sp>
      <p:sp>
        <p:nvSpPr>
          <p:cNvPr id="313" name="Google Shape;313;p22"/>
          <p:cNvSpPr txBox="1"/>
          <p:nvPr>
            <p:ph idx="1" type="body"/>
          </p:nvPr>
        </p:nvSpPr>
        <p:spPr>
          <a:xfrm>
            <a:off x="110000" y="845175"/>
            <a:ext cx="5485800" cy="3692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314" name="Google Shape;314;p22"/>
          <p:cNvSpPr txBox="1"/>
          <p:nvPr/>
        </p:nvSpPr>
        <p:spPr>
          <a:xfrm>
            <a:off x="110000" y="2261950"/>
            <a:ext cx="1595700" cy="1765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fr" sz="1100">
                <a:solidFill>
                  <a:schemeClr val="dk1"/>
                </a:solidFill>
                <a:latin typeface="PT Sans Narrow"/>
                <a:ea typeface="PT Sans Narrow"/>
                <a:cs typeface="PT Sans Narrow"/>
                <a:sym typeface="PT Sans Narrow"/>
              </a:rPr>
              <a:t>             </a:t>
            </a:r>
            <a:r>
              <a:rPr b="1" lang="fr" sz="1100">
                <a:solidFill>
                  <a:schemeClr val="dk1"/>
                </a:solidFill>
                <a:latin typeface="Barlow"/>
                <a:ea typeface="Barlow"/>
                <a:cs typeface="Barlow"/>
                <a:sym typeface="Barlow"/>
              </a:rPr>
              <a:t>  1979 </a:t>
            </a:r>
            <a:endParaRPr b="1" sz="1100">
              <a:solidFill>
                <a:schemeClr val="dk1"/>
              </a:solidFill>
              <a:latin typeface="Barlow"/>
              <a:ea typeface="Barlow"/>
              <a:cs typeface="Barlow"/>
              <a:sym typeface="Barlow"/>
            </a:endParaRPr>
          </a:p>
          <a:p>
            <a:pPr indent="0" lvl="0" marL="0" rtl="0" algn="just">
              <a:lnSpc>
                <a:spcPct val="115000"/>
              </a:lnSpc>
              <a:spcBef>
                <a:spcPts val="0"/>
              </a:spcBef>
              <a:spcAft>
                <a:spcPts val="0"/>
              </a:spcAft>
              <a:buClr>
                <a:schemeClr val="dk1"/>
              </a:buClr>
              <a:buSzPts val="1100"/>
              <a:buFont typeface="Arial"/>
              <a:buNone/>
            </a:pPr>
            <a:r>
              <a:rPr b="1" lang="fr" sz="1100">
                <a:solidFill>
                  <a:schemeClr val="dk1"/>
                </a:solidFill>
                <a:latin typeface="Barlow"/>
                <a:ea typeface="Barlow"/>
                <a:cs typeface="Barlow"/>
                <a:sym typeface="Barlow"/>
              </a:rPr>
              <a:t>Centre scientifique de Cambridge d'IBM</a:t>
            </a:r>
            <a:endParaRPr b="1" sz="1100">
              <a:solidFill>
                <a:schemeClr val="dk1"/>
              </a:solidFill>
              <a:latin typeface="Barlow"/>
              <a:ea typeface="Barlow"/>
              <a:cs typeface="Barlow"/>
              <a:sym typeface="Barlow"/>
            </a:endParaRPr>
          </a:p>
          <a:p>
            <a:pPr indent="0" lvl="0" marL="0" rtl="0" algn="just">
              <a:lnSpc>
                <a:spcPct val="115000"/>
              </a:lnSpc>
              <a:spcBef>
                <a:spcPts val="0"/>
              </a:spcBef>
              <a:spcAft>
                <a:spcPts val="0"/>
              </a:spcAft>
              <a:buClr>
                <a:schemeClr val="dk1"/>
              </a:buClr>
              <a:buSzPts val="1100"/>
              <a:buFont typeface="Arial"/>
              <a:buNone/>
            </a:pPr>
            <a:r>
              <a:rPr lang="fr" sz="1100">
                <a:solidFill>
                  <a:schemeClr val="dk1"/>
                </a:solidFill>
                <a:latin typeface="Barlow"/>
                <a:ea typeface="Barlow"/>
                <a:cs typeface="Barlow"/>
                <a:sym typeface="Barlow"/>
              </a:rPr>
              <a:t>M</a:t>
            </a:r>
            <a:r>
              <a:rPr lang="fr" sz="1100">
                <a:solidFill>
                  <a:schemeClr val="dk1"/>
                </a:solidFill>
                <a:latin typeface="Barlow"/>
                <a:ea typeface="Barlow"/>
                <a:cs typeface="Barlow"/>
                <a:sym typeface="Barlow"/>
              </a:rPr>
              <a:t>ise au point du système expérimental CP/CMS, devenant ensuite le produit (alors nommé hyperviseur) VM/CMS</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p:txBody>
      </p:sp>
      <p:sp>
        <p:nvSpPr>
          <p:cNvPr id="315" name="Google Shape;315;p22"/>
          <p:cNvSpPr txBox="1"/>
          <p:nvPr/>
        </p:nvSpPr>
        <p:spPr>
          <a:xfrm>
            <a:off x="1788300" y="2261950"/>
            <a:ext cx="1711800" cy="2160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fr" sz="1100">
                <a:solidFill>
                  <a:schemeClr val="dk1"/>
                </a:solidFill>
                <a:latin typeface="PT Sans Narrow"/>
                <a:ea typeface="PT Sans Narrow"/>
                <a:cs typeface="PT Sans Narrow"/>
                <a:sym typeface="PT Sans Narrow"/>
              </a:rPr>
              <a:t>                </a:t>
            </a:r>
            <a:r>
              <a:rPr b="1" lang="fr" sz="1100">
                <a:solidFill>
                  <a:schemeClr val="dk1"/>
                </a:solidFill>
                <a:latin typeface="Barlow"/>
                <a:ea typeface="Barlow"/>
                <a:cs typeface="Barlow"/>
                <a:sym typeface="Barlow"/>
              </a:rPr>
              <a:t>   1990</a:t>
            </a:r>
            <a:endParaRPr b="1" sz="1100">
              <a:solidFill>
                <a:schemeClr val="dk1"/>
              </a:solidFill>
              <a:latin typeface="Barlow"/>
              <a:ea typeface="Barlow"/>
              <a:cs typeface="Barlow"/>
              <a:sym typeface="Barlow"/>
            </a:endParaRPr>
          </a:p>
          <a:p>
            <a:pPr indent="0" lvl="0" marL="0" rtl="0" algn="just">
              <a:lnSpc>
                <a:spcPct val="115000"/>
              </a:lnSpc>
              <a:spcBef>
                <a:spcPts val="0"/>
              </a:spcBef>
              <a:spcAft>
                <a:spcPts val="0"/>
              </a:spcAft>
              <a:buNone/>
            </a:pPr>
            <a:r>
              <a:rPr lang="fr" sz="1100">
                <a:solidFill>
                  <a:schemeClr val="dk1"/>
                </a:solidFill>
                <a:latin typeface="Barlow"/>
                <a:ea typeface="Barlow"/>
                <a:cs typeface="Barlow"/>
                <a:sym typeface="Barlow"/>
              </a:rPr>
              <a:t>-Création des embryons de virtualisation sur des ordinateurs personnels.</a:t>
            </a:r>
            <a:endParaRPr sz="1100">
              <a:solidFill>
                <a:schemeClr val="dk1"/>
              </a:solidFill>
              <a:latin typeface="Barlow"/>
              <a:ea typeface="Barlow"/>
              <a:cs typeface="Barlow"/>
              <a:sym typeface="Barlow"/>
            </a:endParaRPr>
          </a:p>
          <a:p>
            <a:pPr indent="0" lvl="0" marL="0" rtl="0" algn="just">
              <a:lnSpc>
                <a:spcPct val="115000"/>
              </a:lnSpc>
              <a:spcBef>
                <a:spcPts val="0"/>
              </a:spcBef>
              <a:spcAft>
                <a:spcPts val="0"/>
              </a:spcAft>
              <a:buClr>
                <a:schemeClr val="dk1"/>
              </a:buClr>
              <a:buSzPts val="1100"/>
              <a:buFont typeface="Arial"/>
              <a:buNone/>
            </a:pPr>
            <a:r>
              <a:rPr lang="fr" sz="1100">
                <a:solidFill>
                  <a:schemeClr val="dk1"/>
                </a:solidFill>
                <a:latin typeface="Barlow"/>
                <a:ea typeface="Barlow"/>
                <a:cs typeface="Barlow"/>
                <a:sym typeface="Barlow"/>
              </a:rPr>
              <a:t>Utilisation des ordinateurs performants Amiga pour lancer différents OS comme windows et Mac OS en multitâche sous AmigaOS.</a:t>
            </a:r>
            <a:endParaRPr sz="1100">
              <a:solidFill>
                <a:schemeClr val="dk1"/>
              </a:solidFill>
              <a:latin typeface="Barlow"/>
              <a:ea typeface="Barlow"/>
              <a:cs typeface="Barlow"/>
              <a:sym typeface="Barlow"/>
            </a:endParaRPr>
          </a:p>
        </p:txBody>
      </p:sp>
      <p:sp>
        <p:nvSpPr>
          <p:cNvPr id="316" name="Google Shape;316;p22"/>
          <p:cNvSpPr txBox="1"/>
          <p:nvPr/>
        </p:nvSpPr>
        <p:spPr>
          <a:xfrm>
            <a:off x="3704825" y="2261950"/>
            <a:ext cx="1751100" cy="1530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fr" sz="1100">
                <a:solidFill>
                  <a:schemeClr val="dk1"/>
                </a:solidFill>
                <a:latin typeface="Barlow"/>
                <a:ea typeface="Barlow"/>
                <a:cs typeface="Barlow"/>
                <a:sym typeface="Barlow"/>
              </a:rPr>
              <a:t>Débuts de années 2000</a:t>
            </a:r>
            <a:r>
              <a:rPr b="1" lang="fr" sz="1100">
                <a:solidFill>
                  <a:schemeClr val="dk1"/>
                </a:solidFill>
                <a:latin typeface="Barlow"/>
                <a:ea typeface="Barlow"/>
                <a:cs typeface="Barlow"/>
                <a:sym typeface="Barlow"/>
              </a:rPr>
              <a:t> </a:t>
            </a:r>
            <a:r>
              <a:rPr lang="fr" sz="1100">
                <a:solidFill>
                  <a:schemeClr val="dk1"/>
                </a:solidFill>
                <a:latin typeface="Barlow"/>
                <a:ea typeface="Barlow"/>
                <a:cs typeface="Barlow"/>
                <a:sym typeface="Barlow"/>
              </a:rPr>
              <a:t>VMware développe et popularise  un système propriétaire de virtualisation logicielle des architectures de type x86.</a:t>
            </a:r>
            <a:endParaRPr sz="1100">
              <a:solidFill>
                <a:schemeClr val="dk1"/>
              </a:solidFill>
              <a:latin typeface="Barlow"/>
              <a:ea typeface="Barlow"/>
              <a:cs typeface="Barlow"/>
              <a:sym typeface="Barlow"/>
            </a:endParaRPr>
          </a:p>
          <a:p>
            <a:pPr indent="0" lvl="0" marL="0" rtl="0" algn="just">
              <a:lnSpc>
                <a:spcPct val="115000"/>
              </a:lnSpc>
              <a:spcBef>
                <a:spcPts val="0"/>
              </a:spcBef>
              <a:spcAft>
                <a:spcPts val="0"/>
              </a:spcAft>
              <a:buClr>
                <a:schemeClr val="dk1"/>
              </a:buClr>
              <a:buSzPts val="1100"/>
              <a:buFont typeface="Arial"/>
              <a:buNone/>
            </a:pPr>
            <a:r>
              <a:rPr lang="fr" sz="1100">
                <a:solidFill>
                  <a:schemeClr val="dk1"/>
                </a:solidFill>
                <a:latin typeface="Barlow"/>
                <a:ea typeface="Barlow"/>
                <a:cs typeface="Barlow"/>
                <a:sym typeface="Barlow"/>
              </a:rPr>
              <a:t>Développement des logiciels de virtualisation  comme KVM, Linux-VServer, Oracle VM VirtualBox, VirtualPC, Virtual Server.</a:t>
            </a:r>
            <a:endParaRPr sz="1100">
              <a:solidFill>
                <a:schemeClr val="dk1"/>
              </a:solidFill>
              <a:latin typeface="Barlow"/>
              <a:ea typeface="Barlow"/>
              <a:cs typeface="Barlow"/>
              <a:sym typeface="Barlow"/>
            </a:endParaRPr>
          </a:p>
        </p:txBody>
      </p:sp>
      <p:sp>
        <p:nvSpPr>
          <p:cNvPr id="317" name="Google Shape;317;p22"/>
          <p:cNvSpPr txBox="1"/>
          <p:nvPr/>
        </p:nvSpPr>
        <p:spPr>
          <a:xfrm>
            <a:off x="4495950" y="2379325"/>
            <a:ext cx="1216800" cy="17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rlow Light"/>
              <a:ea typeface="Barlow Light"/>
              <a:cs typeface="Barlow Light"/>
              <a:sym typeface="Barlow Light"/>
            </a:endParaRPr>
          </a:p>
        </p:txBody>
      </p:sp>
      <p:sp>
        <p:nvSpPr>
          <p:cNvPr id="318" name="Google Shape;318;p22"/>
          <p:cNvSpPr/>
          <p:nvPr/>
        </p:nvSpPr>
        <p:spPr>
          <a:xfrm>
            <a:off x="249800" y="2022250"/>
            <a:ext cx="5206200" cy="2397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oderigo template">
  <a:themeElements>
    <a:clrScheme name="Custom 347">
      <a:dk1>
        <a:srgbClr val="000000"/>
      </a:dk1>
      <a:lt1>
        <a:srgbClr val="FFFFFF"/>
      </a:lt1>
      <a:dk2>
        <a:srgbClr val="666666"/>
      </a:dk2>
      <a:lt2>
        <a:srgbClr val="CCCCCC"/>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