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2" r:id="rId5"/>
    <p:sldId id="259" r:id="rId6"/>
    <p:sldId id="260" r:id="rId7"/>
    <p:sldId id="261" r:id="rId8"/>
    <p:sldId id="262" r:id="rId9"/>
    <p:sldId id="263" r:id="rId10"/>
    <p:sldId id="271" r:id="rId11"/>
    <p:sldId id="265" r:id="rId12"/>
    <p:sldId id="266" r:id="rId13"/>
    <p:sldId id="273" r:id="rId14"/>
    <p:sldId id="268" r:id="rId15"/>
  </p:sldIdLst>
  <p:sldSz cx="9144000" cy="5143500" type="screen16x9"/>
  <p:notesSz cx="6858000" cy="9144000"/>
  <p:embeddedFontLst>
    <p:embeddedFont>
      <p:font typeface="Century Schoolbook" panose="0204060405050502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9b8a248c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8a248c2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9b8a248c2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9b8a248c2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2F62C7D-727D-9C9A-A35D-8BC98655BD7A}"/>
            </a:ext>
          </a:extLst>
        </p:cNvPr>
        <p:cNvGrpSpPr/>
        <p:nvPr/>
      </p:nvGrpSpPr>
      <p:grpSpPr>
        <a:xfrm>
          <a:off x="0" y="0"/>
          <a:ext cx="0" cy="0"/>
          <a:chOff x="0" y="0"/>
          <a:chExt cx="0" cy="0"/>
        </a:xfrm>
      </p:grpSpPr>
      <p:sp>
        <p:nvSpPr>
          <p:cNvPr id="133" name="Google Shape;133;g39b8a248c29_0_70:notes">
            <a:extLst>
              <a:ext uri="{FF2B5EF4-FFF2-40B4-BE49-F238E27FC236}">
                <a16:creationId xmlns:a16="http://schemas.microsoft.com/office/drawing/2014/main" id="{EDD4EF09-6B5D-B7E8-4B63-B8AB09867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9b8a248c29_0_70:notes">
            <a:extLst>
              <a:ext uri="{FF2B5EF4-FFF2-40B4-BE49-F238E27FC236}">
                <a16:creationId xmlns:a16="http://schemas.microsoft.com/office/drawing/2014/main" id="{DFEEA233-2E81-0BBB-9F66-F3D56A3E98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81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9b8a248c2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9b8a248c2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9b8a248c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9b8a248c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9b8a248c2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9b8a248c2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9b8a248c2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9b8a248c2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9b8a248c2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9b8a248c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9b8a248c2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9b8a248c2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9b8a248c2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9b8a248c2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Clr>
                <a:schemeClr val="dk1"/>
              </a:buClr>
              <a:buSzPts val="1100"/>
              <a:buFont typeface="Arial"/>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9b8a248c2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9b8a248c2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8C9F5F8F-BC49-BA69-45FC-76664C40EDD1}"/>
            </a:ext>
          </a:extLst>
        </p:cNvPr>
        <p:cNvGrpSpPr/>
        <p:nvPr/>
      </p:nvGrpSpPr>
      <p:grpSpPr>
        <a:xfrm>
          <a:off x="0" y="0"/>
          <a:ext cx="0" cy="0"/>
          <a:chOff x="0" y="0"/>
          <a:chExt cx="0" cy="0"/>
        </a:xfrm>
      </p:grpSpPr>
      <p:sp>
        <p:nvSpPr>
          <p:cNvPr id="120" name="Google Shape;120;g39b8a248c29_0_133:notes">
            <a:extLst>
              <a:ext uri="{FF2B5EF4-FFF2-40B4-BE49-F238E27FC236}">
                <a16:creationId xmlns:a16="http://schemas.microsoft.com/office/drawing/2014/main" id="{58538052-C048-E1AF-7CBD-93ED271A84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8a248c29_0_133:notes">
            <a:extLst>
              <a:ext uri="{FF2B5EF4-FFF2-40B4-BE49-F238E27FC236}">
                <a16:creationId xmlns:a16="http://schemas.microsoft.com/office/drawing/2014/main" id="{7AB81450-CB68-8460-5411-0093A975CA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extLst>
      <p:ext uri="{BB962C8B-B14F-4D97-AF65-F5344CB8AC3E}">
        <p14:creationId xmlns:p14="http://schemas.microsoft.com/office/powerpoint/2010/main" val="93992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341116"/>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2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879764" y="1152475"/>
            <a:ext cx="7176654"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334189"/>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2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955937" y="1152475"/>
            <a:ext cx="7432991"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03050"/>
            <a:ext cx="8520600" cy="244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sz="3600" dirty="0"/>
              <a:t>IDB Data Analyst</a:t>
            </a:r>
            <a:endParaRPr sz="3600" dirty="0"/>
          </a:p>
          <a:p>
            <a:pPr marL="0" lvl="0" indent="0" algn="ctr" rtl="0">
              <a:spcBef>
                <a:spcPts val="0"/>
              </a:spcBef>
              <a:spcAft>
                <a:spcPts val="0"/>
              </a:spcAft>
              <a:buNone/>
            </a:pPr>
            <a:endParaRPr sz="4000" dirty="0"/>
          </a:p>
          <a:p>
            <a:pPr marL="0" lvl="0" indent="0" algn="ctr" rtl="0">
              <a:spcBef>
                <a:spcPts val="0"/>
              </a:spcBef>
              <a:spcAft>
                <a:spcPts val="0"/>
              </a:spcAft>
              <a:buNone/>
            </a:pPr>
            <a:r>
              <a:rPr lang="es" sz="2400" dirty="0"/>
              <a:t>Analysis of female participation </a:t>
            </a:r>
            <a:br>
              <a:rPr lang="es" sz="2400" dirty="0"/>
            </a:br>
            <a:r>
              <a:rPr lang="es" sz="2400" dirty="0"/>
              <a:t>in household labor income</a:t>
            </a:r>
            <a:endParaRPr sz="2400" dirty="0"/>
          </a:p>
        </p:txBody>
      </p:sp>
      <p:sp>
        <p:nvSpPr>
          <p:cNvPr id="55" name="Google Shape;55;p13"/>
          <p:cNvSpPr txBox="1">
            <a:spLocks noGrp="1"/>
          </p:cNvSpPr>
          <p:nvPr>
            <p:ph type="subTitle" idx="1"/>
          </p:nvPr>
        </p:nvSpPr>
        <p:spPr>
          <a:xfrm>
            <a:off x="397825" y="3424750"/>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s" dirty="0"/>
              <a:t>Camila Monzon</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 dirty="0"/>
              <a:t>October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6258F684-E53C-5568-BD2B-62BAEA04D471}"/>
            </a:ext>
          </a:extLst>
        </p:cNvPr>
        <p:cNvGrpSpPr/>
        <p:nvPr/>
      </p:nvGrpSpPr>
      <p:grpSpPr>
        <a:xfrm>
          <a:off x="0" y="0"/>
          <a:ext cx="0" cy="0"/>
          <a:chOff x="0" y="0"/>
          <a:chExt cx="0" cy="0"/>
        </a:xfrm>
      </p:grpSpPr>
      <p:sp>
        <p:nvSpPr>
          <p:cNvPr id="123" name="Google Shape;123;p22">
            <a:extLst>
              <a:ext uri="{FF2B5EF4-FFF2-40B4-BE49-F238E27FC236}">
                <a16:creationId xmlns:a16="http://schemas.microsoft.com/office/drawing/2014/main" id="{86790903-F241-8509-09F2-68AFEB279D98}"/>
              </a:ext>
            </a:extLst>
          </p:cNvPr>
          <p:cNvSpPr txBox="1">
            <a:spLocks noGrp="1"/>
          </p:cNvSpPr>
          <p:nvPr>
            <p:ph type="title"/>
          </p:nvPr>
        </p:nvSpPr>
        <p:spPr>
          <a:xfrm>
            <a:off x="311700" y="38095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pic>
        <p:nvPicPr>
          <p:cNvPr id="3" name="Picture 2">
            <a:extLst>
              <a:ext uri="{FF2B5EF4-FFF2-40B4-BE49-F238E27FC236}">
                <a16:creationId xmlns:a16="http://schemas.microsoft.com/office/drawing/2014/main" id="{7C8FAB24-378C-C24C-2D04-86357F42ECE2}"/>
              </a:ext>
            </a:extLst>
          </p:cNvPr>
          <p:cNvPicPr>
            <a:picLocks noChangeAspect="1"/>
          </p:cNvPicPr>
          <p:nvPr/>
        </p:nvPicPr>
        <p:blipFill>
          <a:blip r:embed="rId3"/>
          <a:stretch>
            <a:fillRect/>
          </a:stretch>
        </p:blipFill>
        <p:spPr>
          <a:xfrm>
            <a:off x="2648379" y="725231"/>
            <a:ext cx="3589690" cy="4230894"/>
          </a:xfrm>
          <a:prstGeom prst="rect">
            <a:avLst/>
          </a:prstGeom>
        </p:spPr>
      </p:pic>
    </p:spTree>
    <p:extLst>
      <p:ext uri="{BB962C8B-B14F-4D97-AF65-F5344CB8AC3E}">
        <p14:creationId xmlns:p14="http://schemas.microsoft.com/office/powerpoint/2010/main" val="125207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sp>
        <p:nvSpPr>
          <p:cNvPr id="125" name="Google Shape;125;p22"/>
          <p:cNvSpPr txBox="1"/>
          <p:nvPr/>
        </p:nvSpPr>
        <p:spPr>
          <a:xfrm>
            <a:off x="922149" y="1084100"/>
            <a:ext cx="7322949" cy="3477845"/>
          </a:xfrm>
          <a:prstGeom prst="rect">
            <a:avLst/>
          </a:prstGeom>
          <a:noFill/>
          <a:ln>
            <a:noFill/>
          </a:ln>
        </p:spPr>
        <p:txBody>
          <a:bodyPr spcFirstLastPara="1" wrap="square" lIns="91425" tIns="91425" rIns="91425" bIns="91425" anchor="t" anchorCtr="0">
            <a:spAutoFit/>
          </a:bodyPr>
          <a:lstStyle/>
          <a:p>
            <a:pPr marL="287338" lvl="0" indent="-171450" algn="l" rtl="0">
              <a:spcBef>
                <a:spcPts val="0"/>
              </a:spcBef>
              <a:spcAft>
                <a:spcPts val="1200"/>
              </a:spcAft>
              <a:buFont typeface="Arial" panose="020B0604020202020204" pitchFamily="34" charset="0"/>
              <a:buChar char="•"/>
            </a:pPr>
            <a:r>
              <a:rPr lang="en-US" sz="1100" dirty="0">
                <a:solidFill>
                  <a:schemeClr val="dk2"/>
                </a:solidFill>
              </a:rPr>
              <a:t>Incorporating other potential determinants, beyond those related to macroeconomic performance, is relevant to explain the dynamics of female labor force participation. </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When expanding the model, the significance of the macroeconomic variables is maintained, and we are able to explain more than 70% of the variability in the outcome of interest.</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Among the new covariates, household size, the share of NEET, and the working-age population ratio are significant for the model.</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Specifically, the results indicate that larger household size is linked with an approximately 4% decrease in women’s share of household labor income. This aligns with the literature: women with children have a lower probability of participating in the labor market compared to women without children.</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Moreover, an increase in the share of youth not in employment, education, or training (NEET) reduces the household labor income contribution of women in that group.</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Finally, in economies with a higher proportion of working-age population, it is expected that a larger share of men participates in the labor market, given the gender gap in employment rates observed in the region.</a:t>
            </a:r>
            <a:endParaRPr lang="es" sz="1100" dirty="0">
              <a:solidFill>
                <a:schemeClr val="dk2"/>
              </a:solidFill>
            </a:endParaRPr>
          </a:p>
          <a:p>
            <a:pPr marL="0" lvl="0" indent="0" algn="l" rtl="0">
              <a:spcBef>
                <a:spcPts val="0"/>
              </a:spcBef>
              <a:spcAft>
                <a:spcPts val="0"/>
              </a:spcAft>
              <a:buNone/>
            </a:pPr>
            <a:endParaRPr lang="es" sz="11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Limitations</a:t>
            </a:r>
            <a:endParaRPr sz="2200" b="1" dirty="0"/>
          </a:p>
        </p:txBody>
      </p:sp>
      <p:sp>
        <p:nvSpPr>
          <p:cNvPr id="131" name="Google Shape;131;p23"/>
          <p:cNvSpPr txBox="1">
            <a:spLocks noGrp="1"/>
          </p:cNvSpPr>
          <p:nvPr>
            <p:ph type="body" idx="1"/>
          </p:nvPr>
        </p:nvSpPr>
        <p:spPr>
          <a:xfrm>
            <a:off x="922149" y="1159909"/>
            <a:ext cx="7253805" cy="3257108"/>
          </a:xfrm>
          <a:prstGeom prst="rect">
            <a:avLst/>
          </a:prstGeom>
        </p:spPr>
        <p:txBody>
          <a:bodyPr spcFirstLastPara="1" wrap="square" lIns="91425" tIns="91425" rIns="91425" bIns="91425" anchor="t" anchorCtr="0">
            <a:noAutofit/>
          </a:bodyPr>
          <a:lstStyle/>
          <a:p>
            <a:pPr marL="287338" indent="-171450">
              <a:spcAft>
                <a:spcPts val="1200"/>
              </a:spcAft>
              <a:buFont typeface="Arial" panose="020B0604020202020204" pitchFamily="34" charset="0"/>
              <a:buChar char="•"/>
            </a:pPr>
            <a:r>
              <a:rPr lang="en-US" sz="1100" dirty="0"/>
              <a:t>The exercise provides an indication of correlations between relevant macroeconomic variables and social preferences that are associated with women’s labor income and its corresponding share within the household.</a:t>
            </a:r>
          </a:p>
          <a:p>
            <a:pPr marL="287338" indent="-171450">
              <a:spcAft>
                <a:spcPts val="1200"/>
              </a:spcAft>
              <a:buFont typeface="Arial" panose="020B0604020202020204" pitchFamily="34" charset="0"/>
              <a:buChar char="•"/>
            </a:pPr>
            <a:r>
              <a:rPr lang="en-US" sz="1100" dirty="0"/>
              <a:t>This study does not aim to establish causal relationships between the variables analyzed; rather, it is descriptive in nature. With this setting and data, we can not rule out omitted variable bias, reverse causality or other confounding factors.</a:t>
            </a:r>
          </a:p>
          <a:p>
            <a:pPr marL="287338" indent="-171450">
              <a:spcAft>
                <a:spcPts val="1200"/>
              </a:spcAft>
              <a:buFont typeface="Arial" panose="020B0604020202020204" pitchFamily="34" charset="0"/>
              <a:buChar char="•"/>
            </a:pPr>
            <a:r>
              <a:rPr lang="en-US" sz="1100" dirty="0"/>
              <a:t>Furthermore, because the analysis does not rely on microdata, it is not possible to perform decomposition exercises to understand whether certain types of households or women are more affected than others (e.g., households with or without children, by educational level, or by sector of employment).</a:t>
            </a:r>
          </a:p>
          <a:p>
            <a:pPr marL="287338" indent="-171450">
              <a:spcAft>
                <a:spcPts val="1200"/>
              </a:spcAft>
              <a:buFont typeface="Arial" panose="020B0604020202020204" pitchFamily="34" charset="0"/>
              <a:buChar char="•"/>
            </a:pPr>
            <a:r>
              <a:rPr lang="en-US" sz="1100" dirty="0"/>
              <a:t>In this regard, it is also not possible to disentangle whether the observed dynamics are driven by changes in working hours or by women entering or exiting the labor market (extensive versus intensive margin effects).</a:t>
            </a:r>
          </a:p>
          <a:p>
            <a:pPr marL="287338" indent="-171450">
              <a:spcAft>
                <a:spcPts val="1200"/>
              </a:spcAft>
              <a:buFont typeface="Arial" panose="020B0604020202020204" pitchFamily="34" charset="0"/>
              <a:buChar char="•"/>
            </a:pPr>
            <a:r>
              <a:rPr lang="en-US" sz="1100" dirty="0"/>
              <a:t>Given the limitations imposed by the available data sources, the variables used here does not fully cover all the relevant dimensions. For example, social security expenditure, fertility, marriage rates, and other relevant covariates could not be included in the model.</a:t>
            </a:r>
          </a:p>
          <a:p>
            <a:pPr marL="115888" indent="0">
              <a:spcAft>
                <a:spcPts val="1200"/>
              </a:spcAft>
              <a:buNone/>
            </a:pPr>
            <a:endParaRPr lang="en-US"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CDD46738-480F-5920-522A-3A260BF4113C}"/>
            </a:ext>
          </a:extLst>
        </p:cNvPr>
        <p:cNvGrpSpPr/>
        <p:nvPr/>
      </p:nvGrpSpPr>
      <p:grpSpPr>
        <a:xfrm>
          <a:off x="0" y="0"/>
          <a:ext cx="0" cy="0"/>
          <a:chOff x="0" y="0"/>
          <a:chExt cx="0" cy="0"/>
        </a:xfrm>
      </p:grpSpPr>
      <p:sp>
        <p:nvSpPr>
          <p:cNvPr id="136" name="Google Shape;136;p24">
            <a:extLst>
              <a:ext uri="{FF2B5EF4-FFF2-40B4-BE49-F238E27FC236}">
                <a16:creationId xmlns:a16="http://schemas.microsoft.com/office/drawing/2014/main" id="{0F2FA4D4-911B-CBA4-7DF1-9BBCB2737A5D}"/>
              </a:ext>
            </a:extLst>
          </p:cNvPr>
          <p:cNvSpPr txBox="1">
            <a:spLocks noGrp="1"/>
          </p:cNvSpPr>
          <p:nvPr>
            <p:ph type="title"/>
          </p:nvPr>
        </p:nvSpPr>
        <p:spPr>
          <a:xfrm>
            <a:off x="311700" y="37528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Policy insights</a:t>
            </a:r>
            <a:endParaRPr sz="2200" b="1" dirty="0"/>
          </a:p>
        </p:txBody>
      </p:sp>
      <p:sp>
        <p:nvSpPr>
          <p:cNvPr id="137" name="Google Shape;137;p24">
            <a:extLst>
              <a:ext uri="{FF2B5EF4-FFF2-40B4-BE49-F238E27FC236}">
                <a16:creationId xmlns:a16="http://schemas.microsoft.com/office/drawing/2014/main" id="{51F489F7-09A8-A0FB-C3B3-F27E4E261599}"/>
              </a:ext>
            </a:extLst>
          </p:cNvPr>
          <p:cNvSpPr txBox="1">
            <a:spLocks noGrp="1"/>
          </p:cNvSpPr>
          <p:nvPr>
            <p:ph type="body" idx="1"/>
          </p:nvPr>
        </p:nvSpPr>
        <p:spPr>
          <a:xfrm>
            <a:off x="914400" y="1219381"/>
            <a:ext cx="7315200" cy="3213134"/>
          </a:xfrm>
          <a:prstGeom prst="rect">
            <a:avLst/>
          </a:prstGeom>
        </p:spPr>
        <p:txBody>
          <a:bodyPr spcFirstLastPara="1" wrap="square" lIns="91425" tIns="91425" rIns="91425" bIns="91425" anchor="t" anchorCtr="0">
            <a:normAutofit fontScale="92500" lnSpcReduction="20000"/>
          </a:bodyPr>
          <a:lstStyle/>
          <a:p>
            <a:pPr marL="171450" lvl="0" indent="-171450">
              <a:spcAft>
                <a:spcPts val="1200"/>
              </a:spcAft>
              <a:buFont typeface="Arial" panose="020B0604020202020204" pitchFamily="34" charset="0"/>
              <a:buChar char="•"/>
            </a:pPr>
            <a:r>
              <a:rPr lang="en-US" sz="1200" dirty="0"/>
              <a:t>Given that labor market participation and its intensity are determined by multiple factors, comprehensive policies are required — not only those aimed at increasing female employment rates, but also those that influence underlying incentives and constraints.</a:t>
            </a:r>
          </a:p>
          <a:p>
            <a:pPr marL="171450" lvl="0" indent="-171450">
              <a:spcAft>
                <a:spcPts val="1200"/>
              </a:spcAft>
              <a:buFont typeface="Arial" panose="020B0604020202020204" pitchFamily="34" charset="0"/>
              <a:buChar char="•"/>
            </a:pPr>
            <a:r>
              <a:rPr lang="en-US" sz="1200" dirty="0"/>
              <a:t>The incentive to engage more actively in the labor market tends to intensify under unfavorable macroeconomic or cyclical conditions. This highlights the challenge of designing policies that help retain women in the labor force even beyond those temporary contexts.</a:t>
            </a:r>
          </a:p>
          <a:p>
            <a:pPr marL="171450" lvl="0" indent="-171450">
              <a:spcAft>
                <a:spcPts val="1200"/>
              </a:spcAft>
              <a:buFont typeface="Arial" panose="020B0604020202020204" pitchFamily="34" charset="0"/>
              <a:buChar char="•"/>
            </a:pPr>
            <a:r>
              <a:rPr lang="en-US" sz="1200" dirty="0"/>
              <a:t>Such policies should facilitate a sustained and smooth transition to and within the labor market. Programs that promote entrepreneurship, professional training, and job-readiness could be particularly beneficial in this regard.</a:t>
            </a:r>
          </a:p>
          <a:p>
            <a:pPr marL="171450" lvl="0" indent="-171450">
              <a:spcAft>
                <a:spcPts val="1200"/>
              </a:spcAft>
              <a:buFont typeface="Arial" panose="020B0604020202020204" pitchFamily="34" charset="0"/>
              <a:buChar char="•"/>
            </a:pPr>
            <a:r>
              <a:rPr lang="en-US" sz="1200" dirty="0"/>
              <a:t>Moreover, it would be desirable to implement policies that ease the constraints women face in entering or remaining in the labor market—such as those providing greater flexibility, including parental leave and child or adult care services.</a:t>
            </a:r>
          </a:p>
          <a:p>
            <a:pPr marL="171450" lvl="0" indent="-171450">
              <a:spcAft>
                <a:spcPts val="1200"/>
              </a:spcAft>
              <a:buFont typeface="Arial" panose="020B0604020202020204" pitchFamily="34" charset="0"/>
              <a:buChar char="•"/>
            </a:pPr>
            <a:r>
              <a:rPr lang="en-US" sz="1200" dirty="0"/>
              <a:t>Finally, beyond aggregate regional trends, it is essential to consider country-specific contexts and needs to design policies that are both effective and contextually relevant.</a:t>
            </a: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sz="1200" dirty="0"/>
          </a:p>
        </p:txBody>
      </p:sp>
    </p:spTree>
    <p:extLst>
      <p:ext uri="{BB962C8B-B14F-4D97-AF65-F5344CB8AC3E}">
        <p14:creationId xmlns:p14="http://schemas.microsoft.com/office/powerpoint/2010/main" val="26749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37528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Appendix</a:t>
            </a:r>
            <a:endParaRPr sz="2200" b="1" dirty="0"/>
          </a:p>
        </p:txBody>
      </p:sp>
      <p:sp>
        <p:nvSpPr>
          <p:cNvPr id="143" name="Google Shape;143;p25"/>
          <p:cNvSpPr txBox="1"/>
          <p:nvPr/>
        </p:nvSpPr>
        <p:spPr>
          <a:xfrm>
            <a:off x="4122550" y="1724558"/>
            <a:ext cx="4394115" cy="28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b="1" dirty="0">
                <a:solidFill>
                  <a:schemeClr val="dk2"/>
                </a:solidFill>
              </a:rPr>
              <a:t>From (SILAC)</a:t>
            </a:r>
            <a:endParaRPr sz="1100" dirty="0">
              <a:solidFill>
                <a:schemeClr val="dk2"/>
              </a:solidFill>
            </a:endParaRPr>
          </a:p>
          <a:p>
            <a:pPr marL="457200" lvl="0" indent="-298450" algn="l" rtl="0">
              <a:lnSpc>
                <a:spcPct val="100000"/>
              </a:lnSpc>
              <a:spcBef>
                <a:spcPts val="1200"/>
              </a:spcBef>
              <a:spcAft>
                <a:spcPts val="0"/>
              </a:spcAft>
              <a:buClr>
                <a:schemeClr val="dk2"/>
              </a:buClr>
              <a:buSzPts val="1100"/>
              <a:buChar char="●"/>
            </a:pPr>
            <a:r>
              <a:rPr lang="es" sz="1100" dirty="0">
                <a:solidFill>
                  <a:schemeClr val="dk2"/>
                </a:solidFill>
              </a:rPr>
              <a:t>Percentage of household labor Income contributed by women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unemployed population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households with female economic heads</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population in working age</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the population in poverty</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women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Completion rate in secondary education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Completion rate in terciary education </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Household size </a:t>
            </a:r>
            <a:endParaRPr sz="1100" dirty="0">
              <a:solidFill>
                <a:schemeClr val="dk2"/>
              </a:solidFill>
            </a:endParaRPr>
          </a:p>
          <a:p>
            <a:pPr marL="457200" lvl="0" indent="-298450" algn="l" rtl="0">
              <a:spcBef>
                <a:spcPts val="0"/>
              </a:spcBef>
              <a:spcAft>
                <a:spcPts val="0"/>
              </a:spcAft>
              <a:buClr>
                <a:schemeClr val="dk2"/>
              </a:buClr>
              <a:buSzPts val="1100"/>
              <a:buChar char="●"/>
            </a:pPr>
            <a:r>
              <a:rPr lang="es" sz="1100" dirty="0">
                <a:solidFill>
                  <a:schemeClr val="dk2"/>
                </a:solidFill>
              </a:rPr>
              <a:t>Total investment</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young people between 15 and 24 years old who are "Not in Employment, Education or Training"</a:t>
            </a:r>
            <a:endParaRPr sz="1100" dirty="0">
              <a:solidFill>
                <a:schemeClr val="dk2"/>
              </a:solidFill>
            </a:endParaRPr>
          </a:p>
        </p:txBody>
      </p:sp>
      <p:sp>
        <p:nvSpPr>
          <p:cNvPr id="144" name="Google Shape;144;p25"/>
          <p:cNvSpPr txBox="1"/>
          <p:nvPr/>
        </p:nvSpPr>
        <p:spPr>
          <a:xfrm>
            <a:off x="463573" y="1724558"/>
            <a:ext cx="4096392" cy="284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b="1" dirty="0">
                <a:solidFill>
                  <a:schemeClr val="dk2"/>
                </a:solidFill>
              </a:rPr>
              <a:t>From Latin Macro Watch (LMW)</a:t>
            </a:r>
            <a:endParaRPr sz="1100" b="1" dirty="0">
              <a:solidFill>
                <a:schemeClr val="dk2"/>
              </a:solidFill>
            </a:endParaRPr>
          </a:p>
          <a:p>
            <a:pPr marL="457200" lvl="0" indent="-298450" algn="l" rtl="0">
              <a:lnSpc>
                <a:spcPct val="100000"/>
              </a:lnSpc>
              <a:spcBef>
                <a:spcPts val="1200"/>
              </a:spcBef>
              <a:spcAft>
                <a:spcPts val="0"/>
              </a:spcAft>
              <a:buClr>
                <a:schemeClr val="dk2"/>
              </a:buClr>
              <a:buSzPts val="1100"/>
              <a:buChar char="●"/>
            </a:pPr>
            <a:r>
              <a:rPr lang="es" sz="1100" dirty="0">
                <a:solidFill>
                  <a:schemeClr val="dk2"/>
                </a:solidFill>
              </a:rPr>
              <a:t>CPI (period average inflation, %)</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Consumption (constant prices, millions of LCU)</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Net exports</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GDP (constant prices, year on year growth, %)</a:t>
            </a:r>
            <a:endParaRPr sz="1100" dirty="0">
              <a:solidFill>
                <a:schemeClr val="dk2"/>
              </a:solidFill>
            </a:endParaRPr>
          </a:p>
        </p:txBody>
      </p:sp>
      <p:sp>
        <p:nvSpPr>
          <p:cNvPr id="2" name="TextBox 1">
            <a:extLst>
              <a:ext uri="{FF2B5EF4-FFF2-40B4-BE49-F238E27FC236}">
                <a16:creationId xmlns:a16="http://schemas.microsoft.com/office/drawing/2014/main" id="{07087BD0-14FA-8293-BD5D-5D88E8080EE6}"/>
              </a:ext>
            </a:extLst>
          </p:cNvPr>
          <p:cNvSpPr txBox="1"/>
          <p:nvPr/>
        </p:nvSpPr>
        <p:spPr>
          <a:xfrm>
            <a:off x="967270" y="1205466"/>
            <a:ext cx="4296937" cy="276999"/>
          </a:xfrm>
          <a:prstGeom prst="rect">
            <a:avLst/>
          </a:prstGeom>
          <a:noFill/>
        </p:spPr>
        <p:txBody>
          <a:bodyPr wrap="square" rtlCol="0">
            <a:spAutoFit/>
          </a:bodyPr>
          <a:lstStyle/>
          <a:p>
            <a:pPr marL="158750">
              <a:buClr>
                <a:schemeClr val="dk2"/>
              </a:buClr>
              <a:buSzPts val="1100"/>
            </a:pPr>
            <a:r>
              <a:rPr lang="es-AR" sz="1200" dirty="0">
                <a:solidFill>
                  <a:schemeClr val="dk2"/>
                </a:solidFill>
              </a:rPr>
              <a:t>Variables </a:t>
            </a:r>
            <a:r>
              <a:rPr lang="es-AR" sz="1200" dirty="0" err="1">
                <a:solidFill>
                  <a:schemeClr val="dk2"/>
                </a:solidFill>
              </a:rPr>
              <a:t>used</a:t>
            </a:r>
            <a:r>
              <a:rPr lang="es-AR" sz="1200" dirty="0">
                <a:solidFill>
                  <a:schemeClr val="dk2"/>
                </a:solidFill>
              </a:rPr>
              <a:t> </a:t>
            </a:r>
            <a:r>
              <a:rPr lang="es-AR" sz="1200" dirty="0" err="1">
                <a:solidFill>
                  <a:schemeClr val="dk2"/>
                </a:solidFill>
              </a:rPr>
              <a:t>for</a:t>
            </a:r>
            <a:r>
              <a:rPr lang="es-AR" sz="1200" dirty="0">
                <a:solidFill>
                  <a:schemeClr val="dk2"/>
                </a:solidFill>
              </a:rPr>
              <a:t> </a:t>
            </a:r>
            <a:r>
              <a:rPr lang="es-AR" sz="1200" dirty="0" err="1">
                <a:solidFill>
                  <a:schemeClr val="dk2"/>
                </a:solidFill>
              </a:rPr>
              <a:t>the</a:t>
            </a:r>
            <a:r>
              <a:rPr lang="es-AR" sz="1200" dirty="0">
                <a:solidFill>
                  <a:schemeClr val="dk2"/>
                </a:solidFill>
              </a:rPr>
              <a:t> </a:t>
            </a:r>
            <a:r>
              <a:rPr lang="es-AR" sz="1200" dirty="0" err="1">
                <a:solidFill>
                  <a:schemeClr val="dk2"/>
                </a:solidFill>
              </a:rPr>
              <a:t>analisys</a:t>
            </a:r>
            <a:endParaRPr lang="en-US" sz="12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14029"/>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4000"/>
              <a:buFont typeface="Calibri"/>
              <a:buNone/>
            </a:pPr>
            <a:r>
              <a:rPr lang="es" sz="2200" b="1" dirty="0"/>
              <a:t>Motivation</a:t>
            </a:r>
            <a:endParaRPr sz="2200" dirty="0"/>
          </a:p>
        </p:txBody>
      </p:sp>
      <p:sp>
        <p:nvSpPr>
          <p:cNvPr id="61" name="Google Shape;61;p14"/>
          <p:cNvSpPr txBox="1">
            <a:spLocks noGrp="1"/>
          </p:cNvSpPr>
          <p:nvPr>
            <p:ph type="body" idx="1"/>
          </p:nvPr>
        </p:nvSpPr>
        <p:spPr>
          <a:xfrm>
            <a:off x="924765" y="1152475"/>
            <a:ext cx="7328081" cy="3062686"/>
          </a:xfrm>
          <a:prstGeom prst="rect">
            <a:avLst/>
          </a:prstGeom>
        </p:spPr>
        <p:txBody>
          <a:bodyPr spcFirstLastPara="1" wrap="square" lIns="91425" tIns="91425" rIns="91425" bIns="91425" anchor="t" anchorCtr="0">
            <a:noAutofit/>
          </a:bodyPr>
          <a:lstStyle/>
          <a:p>
            <a:pPr marL="287338" lvl="0" indent="-171450">
              <a:lnSpc>
                <a:spcPct val="100000"/>
              </a:lnSpc>
              <a:spcAft>
                <a:spcPts val="600"/>
              </a:spcAft>
              <a:buSzPts val="1200"/>
              <a:buFont typeface="Arial" panose="020B0604020202020204" pitchFamily="34" charset="0"/>
              <a:buChar char="•"/>
            </a:pPr>
            <a:r>
              <a:rPr lang="en-US" sz="1100" dirty="0"/>
              <a:t>Female labor force participation (FLFP) affects several socially relevant issues such as poverty, inequality, unemployment, education, and gender roles, among others (World Bank, 2012).</a:t>
            </a:r>
            <a:br>
              <a:rPr lang="es" sz="1100" dirty="0"/>
            </a:br>
            <a:endParaRPr sz="1100" dirty="0"/>
          </a:p>
          <a:p>
            <a:pPr marL="287338" lvl="0" indent="-171450">
              <a:lnSpc>
                <a:spcPct val="100000"/>
              </a:lnSpc>
              <a:spcAft>
                <a:spcPts val="600"/>
              </a:spcAft>
              <a:buSzPts val="1200"/>
              <a:buFont typeface="Arial" panose="020B0604020202020204" pitchFamily="34" charset="0"/>
              <a:buChar char="•"/>
            </a:pPr>
            <a:r>
              <a:rPr lang="en-US" sz="1100" dirty="0"/>
              <a:t>At the same time, it is determined by multiple factors: some are driven by individual decisions -such as marriage, and fertility choices- while others are beyond individual control -returns to work, social security systems, and macroeconomic variables-  (CEDLAS, 2015).</a:t>
            </a:r>
            <a:br>
              <a:rPr lang="es" sz="1100" dirty="0"/>
            </a:br>
            <a:endParaRPr sz="1100" dirty="0"/>
          </a:p>
          <a:p>
            <a:pPr marL="287338" lvl="0" indent="-171450">
              <a:lnSpc>
                <a:spcPct val="100000"/>
              </a:lnSpc>
              <a:spcAft>
                <a:spcPts val="600"/>
              </a:spcAft>
              <a:buSzPts val="1200"/>
              <a:buFont typeface="Arial" panose="020B0604020202020204" pitchFamily="34" charset="0"/>
              <a:buChar char="•"/>
            </a:pPr>
            <a:r>
              <a:rPr lang="es" sz="1100" dirty="0"/>
              <a:t>Changes in macroeconomic environment affect female FLFP directly, but also indirectly through a strong interdependence with the employment status of other household members.(IDB, 2013; CEDLAS, 2015)</a:t>
            </a:r>
          </a:p>
          <a:p>
            <a:pPr marL="287338" lvl="0" indent="-171450">
              <a:lnSpc>
                <a:spcPct val="100000"/>
              </a:lnSpc>
              <a:spcAft>
                <a:spcPts val="600"/>
              </a:spcAft>
              <a:buSzPts val="1200"/>
              <a:buFont typeface="Arial" panose="020B0604020202020204" pitchFamily="34" charset="0"/>
              <a:buChar char="•"/>
            </a:pPr>
            <a:endParaRPr lang="es" sz="1100" dirty="0"/>
          </a:p>
          <a:p>
            <a:pPr marL="287338" lvl="0" indent="-171450">
              <a:lnSpc>
                <a:spcPct val="100000"/>
              </a:lnSpc>
              <a:spcAft>
                <a:spcPts val="600"/>
              </a:spcAft>
              <a:buSzPts val="1200"/>
              <a:buFont typeface="Arial" panose="020B0604020202020204" pitchFamily="34" charset="0"/>
              <a:buChar char="•"/>
            </a:pPr>
            <a:r>
              <a:rPr lang="es" sz="1100" dirty="0"/>
              <a:t>The FLFP could be understood broadly as the decision to enter to labor market, or a change in the hours worked.</a:t>
            </a:r>
            <a:br>
              <a:rPr lang="es" sz="1100" dirty="0"/>
            </a:br>
            <a:endParaRPr lang="es" sz="1100" dirty="0"/>
          </a:p>
          <a:p>
            <a:pPr marL="287338" lvl="0" indent="-171450">
              <a:lnSpc>
                <a:spcPct val="100000"/>
              </a:lnSpc>
              <a:spcAft>
                <a:spcPts val="600"/>
              </a:spcAft>
              <a:buSzPts val="1200"/>
              <a:buFont typeface="Arial" panose="020B0604020202020204" pitchFamily="34" charset="0"/>
              <a:buChar char="•"/>
            </a:pPr>
            <a:r>
              <a:rPr lang="en-US" sz="1100" dirty="0"/>
              <a:t>Countercyclical patterns has been documented in the literature: women tend to enter the labor market to compensate for reduced household income. The “added-worker effect” is typically used to describe this effect CEDLAS (2015).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14974"/>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1100"/>
              <a:buFont typeface="Arial"/>
              <a:buNone/>
            </a:pPr>
            <a:r>
              <a:rPr lang="es" sz="2200" b="1" dirty="0"/>
              <a:t>Motivation - LAC</a:t>
            </a:r>
            <a:endParaRPr sz="2200" dirty="0"/>
          </a:p>
        </p:txBody>
      </p:sp>
      <p:sp>
        <p:nvSpPr>
          <p:cNvPr id="67" name="Google Shape;67;p15"/>
          <p:cNvSpPr txBox="1">
            <a:spLocks noGrp="1"/>
          </p:cNvSpPr>
          <p:nvPr>
            <p:ph type="body" idx="1"/>
          </p:nvPr>
        </p:nvSpPr>
        <p:spPr>
          <a:xfrm>
            <a:off x="911671" y="1040130"/>
            <a:ext cx="7320657" cy="3063240"/>
          </a:xfrm>
          <a:prstGeom prst="rect">
            <a:avLst/>
          </a:prstGeom>
        </p:spPr>
        <p:txBody>
          <a:bodyPr spcFirstLastPara="1" wrap="square" lIns="91425" tIns="91425" rIns="91425" bIns="91425" anchor="t" anchorCtr="0">
            <a:noAutofit/>
          </a:bodyPr>
          <a:lstStyle/>
          <a:p>
            <a:pPr marL="341313" lvl="0" indent="-225425" algn="l" rtl="0">
              <a:lnSpc>
                <a:spcPct val="100000"/>
              </a:lnSpc>
              <a:spcBef>
                <a:spcPts val="0"/>
              </a:spcBef>
              <a:spcAft>
                <a:spcPts val="1200"/>
              </a:spcAft>
              <a:buSzPts val="1200"/>
              <a:buFont typeface="Arial" panose="020B0604020202020204" pitchFamily="34" charset="0"/>
              <a:buChar char="•"/>
            </a:pPr>
            <a:r>
              <a:rPr lang="es" sz="1100" dirty="0"/>
              <a:t>In the region, it is well documented that here has been a long-term positive trend in female labor force participation betwen 1990 to 2010.</a:t>
            </a:r>
          </a:p>
          <a:p>
            <a:pPr marL="341313" indent="-225425">
              <a:lnSpc>
                <a:spcPct val="100000"/>
              </a:lnSpc>
              <a:spcAft>
                <a:spcPts val="1200"/>
              </a:spcAft>
              <a:buSzPts val="1200"/>
              <a:buFont typeface="Arial" panose="020B0604020202020204" pitchFamily="34" charset="0"/>
              <a:buChar char="•"/>
            </a:pPr>
            <a:r>
              <a:rPr lang="en-US" sz="1100" dirty="0"/>
              <a:t>According to World Bank estimates, women’s labor market participation rate increased by approximately 15 percent between 2000 and 2010. </a:t>
            </a:r>
          </a:p>
          <a:p>
            <a:pPr marL="341313" indent="-225425">
              <a:lnSpc>
                <a:spcPct val="100000"/>
              </a:lnSpc>
              <a:spcAft>
                <a:spcPts val="1200"/>
              </a:spcAft>
              <a:buSzPts val="1200"/>
              <a:buFont typeface="Arial" panose="020B0604020202020204" pitchFamily="34" charset="0"/>
              <a:buChar char="•"/>
            </a:pPr>
            <a:r>
              <a:rPr lang="en-US" sz="1100" dirty="0"/>
              <a:t>Moreover, female labor income accounted for about 30 percent of the reduction in extreme poverty and nearly one-third of the decline in inequality in LAC during the same period (World Bank, 2012).</a:t>
            </a:r>
            <a:endParaRPr sz="1100" dirty="0"/>
          </a:p>
          <a:p>
            <a:pPr marL="341313" lvl="0" indent="-225425" algn="l" rtl="0">
              <a:lnSpc>
                <a:spcPct val="100000"/>
              </a:lnSpc>
              <a:spcBef>
                <a:spcPts val="1000"/>
              </a:spcBef>
              <a:spcAft>
                <a:spcPts val="1200"/>
              </a:spcAft>
              <a:buSzPts val="1200"/>
              <a:buFont typeface="Arial" panose="020B0604020202020204" pitchFamily="34" charset="0"/>
              <a:buChar char="•"/>
            </a:pPr>
            <a:r>
              <a:rPr lang="en-US" sz="1100" dirty="0"/>
              <a:t>However, the region experienced a stagnation in this trend since the early to mid-2000s, coinciding with a strong rise in GDP growth rates.</a:t>
            </a:r>
          </a:p>
          <a:p>
            <a:pPr marL="341313" lvl="0" indent="-225425" algn="l" rtl="0">
              <a:lnSpc>
                <a:spcPct val="100000"/>
              </a:lnSpc>
              <a:spcBef>
                <a:spcPts val="1000"/>
              </a:spcBef>
              <a:spcAft>
                <a:spcPts val="1200"/>
              </a:spcAft>
              <a:buSzPts val="1200"/>
              <a:buFont typeface="Arial" panose="020B0604020202020204" pitchFamily="34" charset="0"/>
              <a:buChar char="•"/>
            </a:pPr>
            <a:r>
              <a:rPr lang="en-US" sz="1100" dirty="0"/>
              <a:t>This applies to all groups of women, but is particularly pronounced among married women and those in more vulnerable households (World Bank, 2012; CEDLAS, 2015).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0883-6900-9C15-6C82-C7EB1D103F85}"/>
              </a:ext>
            </a:extLst>
          </p:cNvPr>
          <p:cNvSpPr>
            <a:spLocks noGrp="1"/>
          </p:cNvSpPr>
          <p:nvPr>
            <p:ph type="title"/>
          </p:nvPr>
        </p:nvSpPr>
        <p:spPr>
          <a:xfrm>
            <a:off x="311700" y="374150"/>
            <a:ext cx="8520600" cy="572700"/>
          </a:xfrm>
        </p:spPr>
        <p:txBody>
          <a:bodyPr>
            <a:normAutofit/>
          </a:bodyPr>
          <a:lstStyle/>
          <a:p>
            <a:r>
              <a:rPr lang="es" sz="2200" b="1" dirty="0"/>
              <a:t>Female participation in household labor income</a:t>
            </a:r>
            <a:endParaRPr lang="en-US" sz="2200" b="1" dirty="0"/>
          </a:p>
        </p:txBody>
      </p:sp>
      <p:sp>
        <p:nvSpPr>
          <p:cNvPr id="3" name="Text Placeholder 2">
            <a:extLst>
              <a:ext uri="{FF2B5EF4-FFF2-40B4-BE49-F238E27FC236}">
                <a16:creationId xmlns:a16="http://schemas.microsoft.com/office/drawing/2014/main" id="{6FF11E6A-AE9D-D1D5-8B0B-EF7069EAE181}"/>
              </a:ext>
            </a:extLst>
          </p:cNvPr>
          <p:cNvSpPr>
            <a:spLocks noGrp="1"/>
          </p:cNvSpPr>
          <p:nvPr>
            <p:ph type="body" idx="1"/>
          </p:nvPr>
        </p:nvSpPr>
        <p:spPr>
          <a:xfrm>
            <a:off x="936167" y="899263"/>
            <a:ext cx="7316679" cy="736250"/>
          </a:xfrm>
        </p:spPr>
        <p:txBody>
          <a:bodyPr>
            <a:normAutofit/>
          </a:bodyPr>
          <a:lstStyle/>
          <a:p>
            <a:pPr marL="287338" indent="-171450">
              <a:lnSpc>
                <a:spcPct val="100000"/>
              </a:lnSpc>
              <a:spcAft>
                <a:spcPts val="600"/>
              </a:spcAft>
              <a:buSzPts val="1200"/>
              <a:buFont typeface="Arial" panose="020B0604020202020204" pitchFamily="34" charset="0"/>
              <a:buChar char="•"/>
            </a:pPr>
            <a:r>
              <a:rPr lang="en-US" sz="1100" dirty="0"/>
              <a:t>Data available from the IDB Open Data APIs confirms that the share of women’s labor income within households exhibits a positive trend over the period 2003–2022.</a:t>
            </a:r>
          </a:p>
        </p:txBody>
      </p:sp>
      <p:pic>
        <p:nvPicPr>
          <p:cNvPr id="68" name="Google Shape;68;p15"/>
          <p:cNvPicPr preferRelativeResize="0"/>
          <p:nvPr/>
        </p:nvPicPr>
        <p:blipFill>
          <a:blip r:embed="rId2">
            <a:alphaModFix/>
          </a:blip>
          <a:stretch>
            <a:fillRect/>
          </a:stretch>
        </p:blipFill>
        <p:spPr>
          <a:xfrm>
            <a:off x="1148120" y="1631718"/>
            <a:ext cx="4571999" cy="2735860"/>
          </a:xfrm>
          <a:prstGeom prst="rect">
            <a:avLst/>
          </a:prstGeom>
          <a:noFill/>
          <a:ln>
            <a:noFill/>
          </a:ln>
        </p:spPr>
      </p:pic>
      <p:sp>
        <p:nvSpPr>
          <p:cNvPr id="69" name="Google Shape;69;p15"/>
          <p:cNvSpPr txBox="1"/>
          <p:nvPr/>
        </p:nvSpPr>
        <p:spPr>
          <a:xfrm>
            <a:off x="1292633" y="4382446"/>
            <a:ext cx="4282975" cy="657073"/>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s" sz="600" dirty="0">
                <a:solidFill>
                  <a:schemeClr val="dk2"/>
                </a:solidFill>
              </a:rPr>
              <a:t>Source: own elaboration based on I</a:t>
            </a:r>
            <a:r>
              <a:rPr lang="en-US" sz="600" dirty="0" err="1">
                <a:solidFill>
                  <a:schemeClr val="dk2"/>
                </a:solidFill>
              </a:rPr>
              <a:t>nter</a:t>
            </a:r>
            <a:r>
              <a:rPr lang="en-US" sz="600" dirty="0">
                <a:solidFill>
                  <a:schemeClr val="dk2"/>
                </a:solidFill>
              </a:rPr>
              <a:t>-American Development Bank, 2025, Latin Macro Watch Dataset, IDB Open Data</a:t>
            </a:r>
            <a:br>
              <a:rPr lang="en-US" sz="600" dirty="0">
                <a:solidFill>
                  <a:schemeClr val="dk2"/>
                </a:solidFill>
              </a:rPr>
            </a:br>
            <a:r>
              <a:rPr lang="es" sz="600" dirty="0">
                <a:solidFill>
                  <a:schemeClr val="dk2"/>
                </a:solidFill>
              </a:rPr>
              <a:t>Note:</a:t>
            </a:r>
            <a:r>
              <a:rPr lang="en-US" sz="600" dirty="0">
                <a:solidFill>
                  <a:schemeClr val="dk2"/>
                </a:solidFill>
              </a:rPr>
              <a:t>C</a:t>
            </a:r>
            <a:r>
              <a:rPr lang="es" sz="600" dirty="0">
                <a:solidFill>
                  <a:schemeClr val="dk2"/>
                </a:solidFill>
              </a:rPr>
              <a:t>ountries: Argentina, Bolivia, Brazil, Colombia, Costa Rica, Ecuador, Peru, Paraguay, El Salvador, and Uruguay.Period 2003-2022.</a:t>
            </a:r>
          </a:p>
        </p:txBody>
      </p:sp>
      <p:sp>
        <p:nvSpPr>
          <p:cNvPr id="5" name="TextBox 4">
            <a:extLst>
              <a:ext uri="{FF2B5EF4-FFF2-40B4-BE49-F238E27FC236}">
                <a16:creationId xmlns:a16="http://schemas.microsoft.com/office/drawing/2014/main" id="{E02A5ADF-DE18-2515-970B-BD13882620EC}"/>
              </a:ext>
            </a:extLst>
          </p:cNvPr>
          <p:cNvSpPr txBox="1"/>
          <p:nvPr/>
        </p:nvSpPr>
        <p:spPr>
          <a:xfrm>
            <a:off x="5596373" y="1765530"/>
            <a:ext cx="2644631" cy="2431435"/>
          </a:xfrm>
          <a:prstGeom prst="rect">
            <a:avLst/>
          </a:prstGeom>
          <a:noFill/>
        </p:spPr>
        <p:txBody>
          <a:bodyPr wrap="square">
            <a:spAutoFit/>
          </a:bodyPr>
          <a:lstStyle/>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Despite the heterogeneity across countries in the region, the average indicates a slow but steady increase.</a:t>
            </a:r>
          </a:p>
          <a:p>
            <a:pPr marL="341313" indent="-188913">
              <a:spcAft>
                <a:spcPts val="600"/>
              </a:spcAft>
              <a:buClr>
                <a:schemeClr val="dk2"/>
              </a:buClr>
              <a:buSzPts val="1200"/>
              <a:buFont typeface="Arial" panose="020B0604020202020204" pitchFamily="34" charset="0"/>
              <a:buChar char="•"/>
            </a:pPr>
            <a:endParaRPr lang="en-US" sz="1100" dirty="0">
              <a:solidFill>
                <a:schemeClr val="dk2"/>
              </a:solidFill>
            </a:endParaRPr>
          </a:p>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In recent years, the trend seems to have decelerated.</a:t>
            </a:r>
          </a:p>
          <a:p>
            <a:pPr marL="341313" indent="-188913">
              <a:spcAft>
                <a:spcPts val="600"/>
              </a:spcAft>
              <a:buClr>
                <a:schemeClr val="dk2"/>
              </a:buClr>
              <a:buSzPts val="1200"/>
              <a:buFont typeface="Arial" panose="020B0604020202020204" pitchFamily="34" charset="0"/>
              <a:buChar char="•"/>
            </a:pPr>
            <a:endParaRPr lang="en-US" sz="1100" dirty="0">
              <a:solidFill>
                <a:schemeClr val="dk2"/>
              </a:solidFill>
            </a:endParaRPr>
          </a:p>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Given the importance of female participation in the labor market, it is relevant to explore the determinants behinds this pattern.</a:t>
            </a:r>
          </a:p>
        </p:txBody>
      </p:sp>
    </p:spTree>
    <p:extLst>
      <p:ext uri="{BB962C8B-B14F-4D97-AF65-F5344CB8AC3E}">
        <p14:creationId xmlns:p14="http://schemas.microsoft.com/office/powerpoint/2010/main" val="136257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75284"/>
            <a:ext cx="85206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4594"/>
              <a:buNone/>
            </a:pPr>
            <a:r>
              <a:rPr lang="es-AR" sz="2400" b="1" dirty="0" err="1"/>
              <a:t>This</a:t>
            </a:r>
            <a:r>
              <a:rPr lang="es-AR" sz="2400" b="1" dirty="0"/>
              <a:t> </a:t>
            </a:r>
            <a:r>
              <a:rPr lang="es-AR" sz="2400" b="1" dirty="0" err="1"/>
              <a:t>exercise</a:t>
            </a:r>
            <a:endParaRPr sz="2400" b="1" dirty="0"/>
          </a:p>
        </p:txBody>
      </p:sp>
      <p:sp>
        <p:nvSpPr>
          <p:cNvPr id="75" name="Google Shape;75;p16"/>
          <p:cNvSpPr txBox="1"/>
          <p:nvPr/>
        </p:nvSpPr>
        <p:spPr>
          <a:xfrm>
            <a:off x="929898" y="1215389"/>
            <a:ext cx="7307451" cy="2723023"/>
          </a:xfrm>
          <a:prstGeom prst="rect">
            <a:avLst/>
          </a:prstGeom>
          <a:noFill/>
          <a:ln>
            <a:noFill/>
          </a:ln>
        </p:spPr>
        <p:txBody>
          <a:bodyPr spcFirstLastPara="1" wrap="square" lIns="91425" tIns="91425" rIns="91425" bIns="91425" anchor="t" anchorCtr="0">
            <a:spAutoFit/>
          </a:bodyPr>
          <a:lstStyle/>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This study presents a panel data model with country–year fixed effects for ten countries in the region over the period 2003–2022.</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outcome variable analyzed is the Percentage of the Household Labor Income Contributed by Women, used as a proxy for female labor force participation.</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For the purpose of the analysis, this variable is interpreted broadly, including both women’s decision of participation in the labor market and their intensity.</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objective is to explain the outcome of interest based on a set of macroeconomic variables and selected socioeconomic indicators.</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estimates are consistent with an increase in female labor participation during periods of weaker macroeconomic performance. Also, some households and population characteristics are relevant determinants.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Data</a:t>
            </a:r>
            <a:endParaRPr b="1" dirty="0"/>
          </a:p>
        </p:txBody>
      </p:sp>
      <p:sp>
        <p:nvSpPr>
          <p:cNvPr id="81" name="Google Shape;81;p17"/>
          <p:cNvSpPr txBox="1">
            <a:spLocks noGrp="1"/>
          </p:cNvSpPr>
          <p:nvPr>
            <p:ph type="body" idx="1"/>
          </p:nvPr>
        </p:nvSpPr>
        <p:spPr>
          <a:xfrm>
            <a:off x="913864" y="1152475"/>
            <a:ext cx="7369980" cy="3278276"/>
          </a:xfrm>
          <a:prstGeom prst="rect">
            <a:avLst/>
          </a:prstGeom>
        </p:spPr>
        <p:txBody>
          <a:bodyPr spcFirstLastPara="1" wrap="square" lIns="91425" tIns="91425" rIns="91425" bIns="91425" anchor="t" anchorCtr="0">
            <a:noAutofit/>
          </a:bodyPr>
          <a:lstStyle/>
          <a:p>
            <a:pPr marL="287338" lvl="0" indent="-171450">
              <a:lnSpc>
                <a:spcPct val="100000"/>
              </a:lnSpc>
              <a:spcAft>
                <a:spcPts val="1200"/>
              </a:spcAft>
              <a:buSzPts val="1200"/>
              <a:buFont typeface="Arial" panose="020B0604020202020204" pitchFamily="34" charset="0"/>
              <a:buChar char="•"/>
            </a:pPr>
            <a:r>
              <a:rPr lang="es" sz="1100" dirty="0"/>
              <a:t>Open Data APIs. Latin Macro Watch: relevant macroeconomic variables.</a:t>
            </a:r>
          </a:p>
          <a:p>
            <a:pPr marL="287338" lvl="0" indent="-171450">
              <a:lnSpc>
                <a:spcPct val="100000"/>
              </a:lnSpc>
              <a:spcAft>
                <a:spcPts val="1200"/>
              </a:spcAft>
              <a:buSzPts val="1200"/>
              <a:buFont typeface="Arial" panose="020B0604020202020204" pitchFamily="34" charset="0"/>
              <a:buChar char="•"/>
            </a:pPr>
            <a:r>
              <a:rPr lang="es" sz="1100" dirty="0"/>
              <a:t>Open Data APIs. Social Indicators of Latin America and the Caribbean: some relevant socioeconomic indicators.</a:t>
            </a:r>
          </a:p>
          <a:p>
            <a:pPr marL="287338" lvl="0" indent="-171450">
              <a:lnSpc>
                <a:spcPct val="100000"/>
              </a:lnSpc>
              <a:spcAft>
                <a:spcPts val="1200"/>
              </a:spcAft>
              <a:buSzPts val="1200"/>
              <a:buFont typeface="Arial" panose="020B0604020202020204" pitchFamily="34" charset="0"/>
              <a:buChar char="•"/>
            </a:pPr>
            <a:r>
              <a:rPr lang="en-US" sz="1100" dirty="0"/>
              <a:t>The selection of variables aims to include those that most probably could affect women and household decision, following some factors already identified in the literature on female labor force participation and labor income in the region.</a:t>
            </a:r>
          </a:p>
          <a:p>
            <a:pPr marL="287338" lvl="0" indent="-171450">
              <a:lnSpc>
                <a:spcPct val="100000"/>
              </a:lnSpc>
              <a:spcAft>
                <a:spcPts val="1200"/>
              </a:spcAft>
              <a:buSzPts val="1200"/>
              <a:buFont typeface="Arial" panose="020B0604020202020204" pitchFamily="34" charset="0"/>
              <a:buChar char="•"/>
            </a:pPr>
            <a:r>
              <a:rPr lang="en-US" sz="1100" dirty="0"/>
              <a:t>The group of countries and the period analyzed (2003–2022) were determined by data availability and the continuity of the series over the longest possible timeframe.</a:t>
            </a:r>
          </a:p>
          <a:p>
            <a:pPr marL="287338" lvl="0" indent="-171450">
              <a:lnSpc>
                <a:spcPct val="100000"/>
              </a:lnSpc>
              <a:spcAft>
                <a:spcPts val="1200"/>
              </a:spcAft>
              <a:buSzPts val="1200"/>
              <a:buFont typeface="Arial" panose="020B0604020202020204" pitchFamily="34" charset="0"/>
              <a:buChar char="•"/>
            </a:pPr>
            <a:r>
              <a:rPr lang="es" sz="1100" dirty="0"/>
              <a:t>Countries included are: Argentina, Bolivia, Brazil, Colombia, Costa Rica, Ecuador, Peru, Paraguay, El Salvador, and Uruguay.</a:t>
            </a:r>
          </a:p>
          <a:p>
            <a:pPr marL="287338" lvl="0" indent="-171450">
              <a:lnSpc>
                <a:spcPct val="100000"/>
              </a:lnSpc>
              <a:spcAft>
                <a:spcPts val="1200"/>
              </a:spcAft>
              <a:buSzPts val="1200"/>
              <a:buFont typeface="Arial" panose="020B0604020202020204" pitchFamily="34" charset="0"/>
              <a:buChar char="•"/>
            </a:pPr>
            <a:r>
              <a:rPr lang="en-US" sz="1100" dirty="0"/>
              <a:t>Observations for BRA 2010, PRY 2019, PER 2005, and BOL 2004 &amp; 2010 were excluded from the regressions due to missing values in several variables, while retaining these countries in the overall analysis</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Model</a:t>
            </a:r>
            <a:endParaRPr sz="2200" b="1" dirty="0"/>
          </a:p>
        </p:txBody>
      </p:sp>
      <p:pic>
        <p:nvPicPr>
          <p:cNvPr id="87" name="Google Shape;87;p18"/>
          <p:cNvPicPr preferRelativeResize="0"/>
          <p:nvPr/>
        </p:nvPicPr>
        <p:blipFill>
          <a:blip r:embed="rId3">
            <a:alphaModFix/>
          </a:blip>
          <a:stretch>
            <a:fillRect/>
          </a:stretch>
        </p:blipFill>
        <p:spPr>
          <a:xfrm>
            <a:off x="2883000" y="2378740"/>
            <a:ext cx="3235753" cy="448800"/>
          </a:xfrm>
          <a:prstGeom prst="rect">
            <a:avLst/>
          </a:prstGeom>
          <a:noFill/>
          <a:ln>
            <a:noFill/>
          </a:ln>
        </p:spPr>
      </p:pic>
      <p:pic>
        <p:nvPicPr>
          <p:cNvPr id="88" name="Google Shape;88;p18"/>
          <p:cNvPicPr preferRelativeResize="0"/>
          <p:nvPr/>
        </p:nvPicPr>
        <p:blipFill>
          <a:blip r:embed="rId4">
            <a:alphaModFix/>
          </a:blip>
          <a:stretch>
            <a:fillRect/>
          </a:stretch>
        </p:blipFill>
        <p:spPr>
          <a:xfrm>
            <a:off x="1947627" y="2948595"/>
            <a:ext cx="256275" cy="276491"/>
          </a:xfrm>
          <a:prstGeom prst="rect">
            <a:avLst/>
          </a:prstGeom>
          <a:noFill/>
          <a:ln>
            <a:noFill/>
          </a:ln>
        </p:spPr>
      </p:pic>
      <p:pic>
        <p:nvPicPr>
          <p:cNvPr id="89" name="Google Shape;89;p18"/>
          <p:cNvPicPr preferRelativeResize="0"/>
          <p:nvPr/>
        </p:nvPicPr>
        <p:blipFill>
          <a:blip r:embed="rId5">
            <a:alphaModFix/>
          </a:blip>
          <a:stretch>
            <a:fillRect/>
          </a:stretch>
        </p:blipFill>
        <p:spPr>
          <a:xfrm>
            <a:off x="1913051" y="3292170"/>
            <a:ext cx="325428" cy="234300"/>
          </a:xfrm>
          <a:prstGeom prst="rect">
            <a:avLst/>
          </a:prstGeom>
          <a:noFill/>
          <a:ln>
            <a:noFill/>
          </a:ln>
        </p:spPr>
      </p:pic>
      <p:pic>
        <p:nvPicPr>
          <p:cNvPr id="90" name="Google Shape;90;p18"/>
          <p:cNvPicPr preferRelativeResize="0"/>
          <p:nvPr/>
        </p:nvPicPr>
        <p:blipFill>
          <a:blip r:embed="rId6">
            <a:alphaModFix/>
          </a:blip>
          <a:stretch>
            <a:fillRect/>
          </a:stretch>
        </p:blipFill>
        <p:spPr>
          <a:xfrm>
            <a:off x="1929322" y="3936860"/>
            <a:ext cx="292885" cy="256274"/>
          </a:xfrm>
          <a:prstGeom prst="rect">
            <a:avLst/>
          </a:prstGeom>
          <a:noFill/>
          <a:ln>
            <a:noFill/>
          </a:ln>
        </p:spPr>
      </p:pic>
      <p:pic>
        <p:nvPicPr>
          <p:cNvPr id="91" name="Google Shape;91;p18"/>
          <p:cNvPicPr preferRelativeResize="0"/>
          <p:nvPr/>
        </p:nvPicPr>
        <p:blipFill>
          <a:blip r:embed="rId7">
            <a:alphaModFix/>
          </a:blip>
          <a:stretch>
            <a:fillRect/>
          </a:stretch>
        </p:blipFill>
        <p:spPr>
          <a:xfrm>
            <a:off x="1947627" y="4272862"/>
            <a:ext cx="256274" cy="234308"/>
          </a:xfrm>
          <a:prstGeom prst="rect">
            <a:avLst/>
          </a:prstGeom>
          <a:noFill/>
          <a:ln>
            <a:noFill/>
          </a:ln>
        </p:spPr>
      </p:pic>
      <p:pic>
        <p:nvPicPr>
          <p:cNvPr id="92" name="Google Shape;92;p18"/>
          <p:cNvPicPr preferRelativeResize="0"/>
          <p:nvPr/>
        </p:nvPicPr>
        <p:blipFill>
          <a:blip r:embed="rId8">
            <a:alphaModFix/>
          </a:blip>
          <a:stretch>
            <a:fillRect/>
          </a:stretch>
        </p:blipFill>
        <p:spPr>
          <a:xfrm>
            <a:off x="1936644" y="4566665"/>
            <a:ext cx="278241" cy="197697"/>
          </a:xfrm>
          <a:prstGeom prst="rect">
            <a:avLst/>
          </a:prstGeom>
          <a:noFill/>
          <a:ln>
            <a:noFill/>
          </a:ln>
        </p:spPr>
      </p:pic>
      <p:sp>
        <p:nvSpPr>
          <p:cNvPr id="93" name="Google Shape;93;p18"/>
          <p:cNvSpPr txBox="1"/>
          <p:nvPr/>
        </p:nvSpPr>
        <p:spPr>
          <a:xfrm>
            <a:off x="2425106" y="2943395"/>
            <a:ext cx="4861200" cy="280876"/>
          </a:xfrm>
          <a:prstGeom prst="rect">
            <a:avLst/>
          </a:prstGeom>
          <a:noFill/>
          <a:ln>
            <a:noFill/>
          </a:ln>
        </p:spPr>
        <p:txBody>
          <a:bodyPr spcFirstLastPara="1" wrap="square" lIns="70500" tIns="70500" rIns="70500" bIns="70500" anchor="t" anchorCtr="0">
            <a:spAutoFit/>
          </a:bodyPr>
          <a:lstStyle/>
          <a:p>
            <a:pPr lvl="0"/>
            <a:r>
              <a:rPr lang="es" sz="856" dirty="0">
                <a:solidFill>
                  <a:schemeClr val="dk2"/>
                </a:solidFill>
              </a:rPr>
              <a:t>Percentage of household labor Income contributed by </a:t>
            </a:r>
            <a:r>
              <a:rPr lang="es" sz="900" dirty="0">
                <a:solidFill>
                  <a:schemeClr val="dk2"/>
                </a:solidFill>
              </a:rPr>
              <a:t>women </a:t>
            </a:r>
            <a:r>
              <a:rPr lang="es" sz="856" dirty="0">
                <a:solidFill>
                  <a:schemeClr val="dk2"/>
                </a:solidFill>
              </a:rPr>
              <a:t>for country </a:t>
            </a:r>
            <a:r>
              <a:rPr lang="es" sz="856" i="1" dirty="0">
                <a:solidFill>
                  <a:schemeClr val="dk2"/>
                </a:solidFill>
                <a:latin typeface="Century Schoolbook"/>
                <a:ea typeface="Century Schoolbook"/>
                <a:cs typeface="Century Schoolbook"/>
                <a:sym typeface="Century Schoolbook"/>
              </a:rPr>
              <a:t>i</a:t>
            </a:r>
            <a:r>
              <a:rPr lang="es" sz="856" dirty="0">
                <a:solidFill>
                  <a:schemeClr val="dk2"/>
                </a:solidFill>
              </a:rPr>
              <a:t> in the year </a:t>
            </a:r>
            <a:r>
              <a:rPr lang="es" sz="856" i="1" dirty="0">
                <a:solidFill>
                  <a:schemeClr val="dk2"/>
                </a:solidFill>
                <a:latin typeface="Century Schoolbook"/>
                <a:ea typeface="Century Schoolbook"/>
                <a:cs typeface="Century Schoolbook"/>
                <a:sym typeface="Century Schoolbook"/>
              </a:rPr>
              <a:t>t</a:t>
            </a:r>
            <a:endParaRPr sz="856" i="1" dirty="0">
              <a:solidFill>
                <a:schemeClr val="dk2"/>
              </a:solidFill>
              <a:latin typeface="Century Schoolbook"/>
              <a:ea typeface="Century Schoolbook"/>
              <a:cs typeface="Century Schoolbook"/>
              <a:sym typeface="Century Schoolbook"/>
            </a:endParaRPr>
          </a:p>
        </p:txBody>
      </p:sp>
      <p:sp>
        <p:nvSpPr>
          <p:cNvPr id="94" name="Google Shape;94;p18"/>
          <p:cNvSpPr txBox="1"/>
          <p:nvPr/>
        </p:nvSpPr>
        <p:spPr>
          <a:xfrm>
            <a:off x="2425106" y="3212828"/>
            <a:ext cx="4470000" cy="40620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Vector of explanatory variables that vary across countries and over time (including macroeconomic variables and socioeconomic indicators)</a:t>
            </a:r>
            <a:endParaRPr sz="856" i="1" dirty="0">
              <a:solidFill>
                <a:schemeClr val="dk2"/>
              </a:solidFill>
              <a:latin typeface="Century Schoolbook"/>
              <a:ea typeface="Century Schoolbook"/>
              <a:cs typeface="Century Schoolbook"/>
              <a:sym typeface="Century Schoolbook"/>
            </a:endParaRPr>
          </a:p>
        </p:txBody>
      </p:sp>
      <p:sp>
        <p:nvSpPr>
          <p:cNvPr id="95" name="Google Shape;95;p18"/>
          <p:cNvSpPr txBox="1"/>
          <p:nvPr/>
        </p:nvSpPr>
        <p:spPr>
          <a:xfrm>
            <a:off x="2425106" y="3908219"/>
            <a:ext cx="4861200"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country-fixed effects</a:t>
            </a:r>
            <a:endParaRPr sz="856" i="1" dirty="0">
              <a:solidFill>
                <a:schemeClr val="dk2"/>
              </a:solidFill>
              <a:latin typeface="Century Schoolbook"/>
              <a:ea typeface="Century Schoolbook"/>
              <a:cs typeface="Century Schoolbook"/>
              <a:sym typeface="Century Schoolbook"/>
            </a:endParaRPr>
          </a:p>
        </p:txBody>
      </p:sp>
      <p:sp>
        <p:nvSpPr>
          <p:cNvPr id="96" name="Google Shape;96;p18"/>
          <p:cNvSpPr txBox="1"/>
          <p:nvPr/>
        </p:nvSpPr>
        <p:spPr>
          <a:xfrm>
            <a:off x="2425106" y="4203889"/>
            <a:ext cx="4815000"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year-fixed effects</a:t>
            </a:r>
            <a:endParaRPr sz="856" dirty="0">
              <a:solidFill>
                <a:schemeClr val="dk2"/>
              </a:solidFill>
            </a:endParaRPr>
          </a:p>
        </p:txBody>
      </p:sp>
      <p:sp>
        <p:nvSpPr>
          <p:cNvPr id="97" name="Google Shape;97;p18"/>
          <p:cNvSpPr txBox="1"/>
          <p:nvPr/>
        </p:nvSpPr>
        <p:spPr>
          <a:xfrm>
            <a:off x="2425106" y="4560842"/>
            <a:ext cx="4079768"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idiosyncratic error term captures unobserved shocks not explained by the model</a:t>
            </a:r>
            <a:endParaRPr sz="856" dirty="0">
              <a:solidFill>
                <a:schemeClr val="dk2"/>
              </a:solidFill>
            </a:endParaRPr>
          </a:p>
        </p:txBody>
      </p:sp>
      <p:sp>
        <p:nvSpPr>
          <p:cNvPr id="98" name="Google Shape;98;p18"/>
          <p:cNvSpPr txBox="1"/>
          <p:nvPr/>
        </p:nvSpPr>
        <p:spPr>
          <a:xfrm>
            <a:off x="898901" y="1000625"/>
            <a:ext cx="7353946" cy="1492686"/>
          </a:xfrm>
          <a:prstGeom prst="rect">
            <a:avLst/>
          </a:prstGeom>
          <a:noFill/>
          <a:ln>
            <a:noFill/>
          </a:ln>
        </p:spPr>
        <p:txBody>
          <a:bodyPr spcFirstLastPara="1" wrap="square" lIns="91425" tIns="91425" rIns="91425" bIns="91425" anchor="t" anchorCtr="0">
            <a:spAutoFit/>
          </a:bodyPr>
          <a:lstStyle/>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Panel data econometric model with country and year fixed effects.</a:t>
            </a:r>
          </a:p>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It controls for unobserved but time-invariant characteristics within each country, as well as for common shocks affecting all countries in each period.</a:t>
            </a:r>
          </a:p>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This approach helps mitigate omitted variable bias when those unobserved characteristics are correlated with the explanatory variables.</a:t>
            </a:r>
            <a:endParaRPr sz="1100" dirty="0">
              <a:solidFill>
                <a:schemeClr val="dk2"/>
              </a:solidFill>
            </a:endParaRPr>
          </a:p>
        </p:txBody>
      </p:sp>
      <p:sp>
        <p:nvSpPr>
          <p:cNvPr id="99" name="Google Shape;99;p18"/>
          <p:cNvSpPr txBox="1"/>
          <p:nvPr/>
        </p:nvSpPr>
        <p:spPr>
          <a:xfrm>
            <a:off x="2425106" y="3544005"/>
            <a:ext cx="5162400" cy="40620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average association between within-country changes in the regressors, while controlling for global time effects</a:t>
            </a:r>
            <a:endParaRPr sz="856" i="1" dirty="0">
              <a:solidFill>
                <a:schemeClr val="dk2"/>
              </a:solidFill>
              <a:latin typeface="Century Schoolbook"/>
              <a:ea typeface="Century Schoolbook"/>
              <a:cs typeface="Century Schoolbook"/>
              <a:sym typeface="Century Schoolbook"/>
            </a:endParaRPr>
          </a:p>
        </p:txBody>
      </p:sp>
      <p:pic>
        <p:nvPicPr>
          <p:cNvPr id="100" name="Google Shape;100;p18"/>
          <p:cNvPicPr preferRelativeResize="0"/>
          <p:nvPr/>
        </p:nvPicPr>
        <p:blipFill>
          <a:blip r:embed="rId9">
            <a:alphaModFix/>
          </a:blip>
          <a:stretch>
            <a:fillRect/>
          </a:stretch>
        </p:blipFill>
        <p:spPr>
          <a:xfrm>
            <a:off x="1998688" y="3596026"/>
            <a:ext cx="154154" cy="2901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pic>
        <p:nvPicPr>
          <p:cNvPr id="3" name="Picture 2">
            <a:extLst>
              <a:ext uri="{FF2B5EF4-FFF2-40B4-BE49-F238E27FC236}">
                <a16:creationId xmlns:a16="http://schemas.microsoft.com/office/drawing/2014/main" id="{4F02581C-1055-5492-3223-B8EB9FFDDABF}"/>
              </a:ext>
            </a:extLst>
          </p:cNvPr>
          <p:cNvPicPr>
            <a:picLocks noChangeAspect="1"/>
          </p:cNvPicPr>
          <p:nvPr/>
        </p:nvPicPr>
        <p:blipFill>
          <a:blip r:embed="rId3"/>
          <a:stretch>
            <a:fillRect/>
          </a:stretch>
        </p:blipFill>
        <p:spPr>
          <a:xfrm>
            <a:off x="2480600" y="845689"/>
            <a:ext cx="4396616" cy="37048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sp>
        <p:nvSpPr>
          <p:cNvPr id="112" name="Google Shape;112;p20"/>
          <p:cNvSpPr txBox="1"/>
          <p:nvPr/>
        </p:nvSpPr>
        <p:spPr>
          <a:xfrm>
            <a:off x="937647" y="1032593"/>
            <a:ext cx="7299701" cy="3361176"/>
          </a:xfrm>
          <a:prstGeom prst="rect">
            <a:avLst/>
          </a:prstGeom>
          <a:noFill/>
          <a:ln>
            <a:noFill/>
          </a:ln>
        </p:spPr>
        <p:txBody>
          <a:bodyPr spcFirstLastPara="1" wrap="square" lIns="91425" tIns="91425" rIns="91425" bIns="91425" anchor="t" anchorCtr="0">
            <a:noAutofit/>
          </a:bodyPr>
          <a:lstStyle/>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The estimated coefficients of the macroeconomic variables are consistent with an increase in women’s labor participation during periods of weaker macroeconomic performance.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A 1 pp decrease in the annual GDP growth rate is associated with a 0.2% increase in women’s share of household labor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Similarly, other proxies of macroeconomic performance reinforce this pattern. A year-on-year increase in the inflation rate is linked to a 0.09% rise in women’s contribution to household labor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In turn, the unemployment rate shows an explanatory power that aligns with previous findings in the literature: as unemployment rises, women tend to compensate for the loss of household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In the most comprehensive specification, unemployment emerges as the variable with the strongest and statistically significant relationship.</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When adding variables such as consumption and investment, the coefficients display the expected signs but are not significant, which is consistent with the correlation exhibits among covariates.</a:t>
            </a:r>
            <a:endParaRPr sz="11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1768</Words>
  <Application>Microsoft Office PowerPoint</Application>
  <PresentationFormat>On-screen Show (16:9)</PresentationFormat>
  <Paragraphs>101</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Schoolbook</vt:lpstr>
      <vt:lpstr>Calibri</vt:lpstr>
      <vt:lpstr>Arial</vt:lpstr>
      <vt:lpstr>Simple Light</vt:lpstr>
      <vt:lpstr>IDB Data Analyst  Analysis of female participation  in household labor income</vt:lpstr>
      <vt:lpstr>Motivation</vt:lpstr>
      <vt:lpstr>Motivation - LAC</vt:lpstr>
      <vt:lpstr>Female participation in household labor income</vt:lpstr>
      <vt:lpstr>This exercise</vt:lpstr>
      <vt:lpstr>Data</vt:lpstr>
      <vt:lpstr>Model</vt:lpstr>
      <vt:lpstr>Results</vt:lpstr>
      <vt:lpstr>Results</vt:lpstr>
      <vt:lpstr>Results</vt:lpstr>
      <vt:lpstr>Results</vt:lpstr>
      <vt:lpstr>Limitations</vt:lpstr>
      <vt:lpstr>Policy insights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Cristian Bonavida</dc:creator>
  <cp:lastModifiedBy>Cristian NicolAS Bonavida Foschiatti</cp:lastModifiedBy>
  <cp:revision>98</cp:revision>
  <dcterms:modified xsi:type="dcterms:W3CDTF">2025-10-22T07:42:16Z</dcterms:modified>
</cp:coreProperties>
</file>