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17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2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7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60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88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49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00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644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66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36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3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0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48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09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43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7131-484A-4364-A261-5A22E7127797}" type="datetimeFigureOut">
              <a:rPr lang="es-CL" smtClean="0"/>
              <a:t>02-07-2018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763DED-E6FF-45EA-BBE9-131C778C3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13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.latercera.com/2011/01/24/01/contenido/tendencias/16-57160-9-encuesta-nacional-de-salud-revela-que-97-mil-chilenos-sufren-de-enfermedad.shtml" TargetMode="External"/><Relationship Id="rId2" Type="http://schemas.openxmlformats.org/officeDocument/2006/relationships/hyperlink" Target="http://www.coacel.cl/epidemiologia-cuantos-son-los-celiac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hile.cl/noticias/137037/alimentos-para-celiacos-son-tres-veces-mas-car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59D9-1F2F-48B2-8E98-6A9E18CE9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Sin Gluten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5D9D8-D1D2-45CB-8EFD-F7A790A17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Estudio de redes sociales o app enfocadas en personas intolerantes/alérgicas al gluten.</a:t>
            </a:r>
          </a:p>
        </p:txBody>
      </p:sp>
    </p:spTree>
    <p:extLst>
      <p:ext uri="{BB962C8B-B14F-4D97-AF65-F5344CB8AC3E}">
        <p14:creationId xmlns:p14="http://schemas.microsoft.com/office/powerpoint/2010/main" val="4254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35339F-3AF1-4C43-9E35-71BB499C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central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73B8F6-DE20-448D-A7E8-01E9BC7B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Somos una red social para personas, familiares o cercanos con intolerancia al gluten. </a:t>
            </a:r>
          </a:p>
          <a:p>
            <a:r>
              <a:rPr lang="es-CL" dirty="0"/>
              <a:t>Queremos generar comunidad para compartir datos, recetas, medicamentos u otros y de esta forma contribuir al bienestar de la comunidad que vive con esta intolerancia.</a:t>
            </a:r>
          </a:p>
          <a:p>
            <a:r>
              <a:rPr lang="es-CL" dirty="0"/>
              <a:t>Es por eso que invitamos a todas las personas que estén interesadas que se unan para compartir todos el contenido que encuentren necesario en esta red social 100 % libre de gluten.</a:t>
            </a:r>
          </a:p>
        </p:txBody>
      </p:sp>
    </p:spTree>
    <p:extLst>
      <p:ext uri="{BB962C8B-B14F-4D97-AF65-F5344CB8AC3E}">
        <p14:creationId xmlns:p14="http://schemas.microsoft.com/office/powerpoint/2010/main" val="39245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610B-B60A-47EE-A4C1-CB929574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y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2E2E7-F224-4EE4-A3F9-026FDF24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 estima que en Chile </a:t>
            </a:r>
            <a:r>
              <a:rPr lang="es-CL" b="1" dirty="0"/>
              <a:t>el 1% por ciento de la población padece de intolerancia al gluten</a:t>
            </a:r>
            <a:r>
              <a:rPr lang="es-CL" dirty="0"/>
              <a:t>, que es la proteína presente en el trigo, centeno y cebada. Es decir más de 97 mil chilenos, esto según la </a:t>
            </a:r>
            <a:r>
              <a:rPr lang="es-CL" dirty="0">
                <a:hlinkClick r:id="rId2"/>
              </a:rPr>
              <a:t>Fundación Convivir</a:t>
            </a:r>
            <a:r>
              <a:rPr lang="es-CL" dirty="0"/>
              <a:t>. </a:t>
            </a:r>
          </a:p>
          <a:p>
            <a:r>
              <a:rPr lang="es-CL" dirty="0"/>
              <a:t>Esta se da con más frecuencia en </a:t>
            </a:r>
            <a:r>
              <a:rPr lang="es-CL" b="1" dirty="0"/>
              <a:t>mujeres</a:t>
            </a:r>
            <a:r>
              <a:rPr lang="es-CL" dirty="0"/>
              <a:t> que en hombres, no habiendo edades más vulnerables que otras. Según el doctor  Dr. Juan Francisco Miquel, gastroenterólogo de la Pontificia Universidad Católica en entrevista para el diario </a:t>
            </a:r>
            <a:r>
              <a:rPr lang="es-CL" dirty="0">
                <a:hlinkClick r:id="rId3"/>
              </a:rPr>
              <a:t>La Tercera </a:t>
            </a:r>
            <a:r>
              <a:rPr lang="es-CL" dirty="0"/>
              <a:t>en enero del 2016.</a:t>
            </a:r>
          </a:p>
          <a:p>
            <a:r>
              <a:rPr lang="es-CL" b="1" dirty="0"/>
              <a:t>Los alimentos para celiacos son tres veces más caros </a:t>
            </a:r>
            <a:r>
              <a:rPr lang="es-CL" dirty="0"/>
              <a:t>(según el </a:t>
            </a:r>
            <a:r>
              <a:rPr lang="es-CL" dirty="0">
                <a:hlinkClick r:id="rId4"/>
              </a:rPr>
              <a:t>INTA</a:t>
            </a:r>
            <a:r>
              <a:rPr lang="es-CL" dirty="0"/>
              <a:t>), ejemplo de ello es que un paquete de fideos regular tiene un costo de 630 pesos, mientras que sin gluten, su valor asciende a 1.940 pesos. En tanto, para el pan de molde el precio regular es de 1.000 pesos, mientras que el que no tiene gluten sube a 3.049 pesos.</a:t>
            </a:r>
          </a:p>
        </p:txBody>
      </p:sp>
    </p:spTree>
    <p:extLst>
      <p:ext uri="{BB962C8B-B14F-4D97-AF65-F5344CB8AC3E}">
        <p14:creationId xmlns:p14="http://schemas.microsoft.com/office/powerpoint/2010/main" val="51985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3992D-6F7A-4B5F-8D34-ED62B439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Audiencia -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2F3A6-8E77-4D67-8B95-29642616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b="1" dirty="0"/>
              <a:t>Audiencia Primaria: </a:t>
            </a:r>
            <a:r>
              <a:rPr lang="es-CL" dirty="0"/>
              <a:t>Personas entre 18 y 35 años. Estudiantes, profesionales, dueñas/os de casa u otro oficio. Con acceso a internet contante, usuario de redes sociales que tengan intolerancia al gluten, que desea y esta interesado en ser parte de una red social libre de Gluten.</a:t>
            </a:r>
          </a:p>
          <a:p>
            <a:pPr marL="0" indent="0">
              <a:buNone/>
            </a:pPr>
            <a:br>
              <a:rPr lang="es-CL" b="0" dirty="0">
                <a:effectLst/>
              </a:rPr>
            </a:br>
            <a:r>
              <a:rPr lang="es-CL" b="1" dirty="0"/>
              <a:t>Audiencia Secundaria:</a:t>
            </a:r>
            <a:r>
              <a:rPr lang="es-CL" dirty="0"/>
              <a:t> Personas entre 20 y 49+ años,  que tiene un familiar con el que vive o esta a cargo de su alimentación y este padece de intolerancia al gluten. Con acceso a internet contante, con redes sociales. Que desea acceder a una red para compartir y conocer datos, recetas, doctores u otros para ayudar su cercano.</a:t>
            </a:r>
          </a:p>
          <a:p>
            <a:pPr marL="0" indent="0">
              <a:buNone/>
            </a:pPr>
            <a:br>
              <a:rPr lang="es-CL" dirty="0"/>
            </a:br>
            <a:r>
              <a:rPr lang="es-CL" b="1" dirty="0"/>
              <a:t>Audiencia Terciaria: </a:t>
            </a:r>
            <a:r>
              <a:rPr lang="es-CL" dirty="0"/>
              <a:t>Hombre o mujer de entre 18 y 49+ años que esté interesado en la prevención y/o en el cuidado de su alimentación y desee dejar de consumir alimentos que contienen gluten.</a:t>
            </a:r>
          </a:p>
        </p:txBody>
      </p:sp>
    </p:spTree>
    <p:extLst>
      <p:ext uri="{BB962C8B-B14F-4D97-AF65-F5344CB8AC3E}">
        <p14:creationId xmlns:p14="http://schemas.microsoft.com/office/powerpoint/2010/main" val="1845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87E3B-2310-48CE-9002-748071EF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la competencia</a:t>
            </a:r>
            <a:br>
              <a:rPr lang="es-CL" dirty="0"/>
            </a:br>
            <a:r>
              <a:rPr lang="es-CL" sz="3600" dirty="0"/>
              <a:t>APP Chilenas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E2B62-BC77-4CD2-92D1-B9496272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Convivir de Fundación Convivir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397AF4F-8031-4934-9A22-D8F1BDBC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0" y="2736850"/>
            <a:ext cx="1859160" cy="330517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5A2B58-361C-4C57-853D-DAAAB2571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L" dirty="0"/>
              <a:t>Mobiceliac Chile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DD66C166-B189-428E-B68C-2BA6EE6E6C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76" y="2736850"/>
            <a:ext cx="1859160" cy="3305175"/>
          </a:xfrm>
        </p:spPr>
      </p:pic>
    </p:spTree>
    <p:extLst>
      <p:ext uri="{BB962C8B-B14F-4D97-AF65-F5344CB8AC3E}">
        <p14:creationId xmlns:p14="http://schemas.microsoft.com/office/powerpoint/2010/main" val="29665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87E3B-2310-48CE-9002-748071EF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la competencia</a:t>
            </a:r>
            <a:br>
              <a:rPr lang="es-CL" dirty="0"/>
            </a:br>
            <a:r>
              <a:rPr lang="es-CL" sz="3600" dirty="0"/>
              <a:t>APP Extranjeras 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E2B62-BC77-4CD2-92D1-B9496272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314" y="1626611"/>
            <a:ext cx="5157787" cy="823912"/>
          </a:xfrm>
        </p:spPr>
        <p:txBody>
          <a:bodyPr/>
          <a:lstStyle/>
          <a:p>
            <a:r>
              <a:rPr lang="es-CL" dirty="0"/>
              <a:t>Recetas para celiacos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397AF4F-8031-4934-9A22-D8F1BDBC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5"/>
            <a:ext cx="2072580" cy="3684586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5A2B58-361C-4C57-853D-DAAAB2571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8704" y="1615644"/>
            <a:ext cx="5183188" cy="823912"/>
          </a:xfrm>
        </p:spPr>
        <p:txBody>
          <a:bodyPr/>
          <a:lstStyle/>
          <a:p>
            <a:r>
              <a:rPr lang="es-CL" dirty="0"/>
              <a:t>Soy Gluten Free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DD66C166-B189-428E-B68C-2BA6EE6E6C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04" y="2505075"/>
            <a:ext cx="2072580" cy="3684586"/>
          </a:xfrm>
        </p:spPr>
      </p:pic>
      <p:pic>
        <p:nvPicPr>
          <p:cNvPr id="7" name="Marcador de contenido 10">
            <a:extLst>
              <a:ext uri="{FF2B5EF4-FFF2-40B4-BE49-F238E27FC236}">
                <a16:creationId xmlns:a16="http://schemas.microsoft.com/office/drawing/2014/main" id="{4745D2F1-157B-4BA8-9FF6-D8FD5F003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59" y="2447781"/>
            <a:ext cx="2072579" cy="3684586"/>
          </a:xfrm>
          <a:prstGeom prst="rect">
            <a:avLst/>
          </a:prstGeom>
        </p:spPr>
      </p:pic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E28976B-F962-4D9D-9B1F-D38E8A17E538}"/>
              </a:ext>
            </a:extLst>
          </p:cNvPr>
          <p:cNvSpPr txBox="1">
            <a:spLocks/>
          </p:cNvSpPr>
          <p:nvPr/>
        </p:nvSpPr>
        <p:spPr>
          <a:xfrm>
            <a:off x="7710848" y="161406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Celicidad</a:t>
            </a:r>
            <a:r>
              <a:rPr lang="es-CL" dirty="0"/>
              <a:t>. Comer sin gluten</a:t>
            </a:r>
          </a:p>
        </p:txBody>
      </p:sp>
    </p:spTree>
    <p:extLst>
      <p:ext uri="{BB962C8B-B14F-4D97-AF65-F5344CB8AC3E}">
        <p14:creationId xmlns:p14="http://schemas.microsoft.com/office/powerpoint/2010/main" val="200866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3CE75B-4A55-484D-AB3C-C79B8611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64799"/>
            <a:ext cx="10515600" cy="1325563"/>
          </a:xfrm>
        </p:spPr>
        <p:txBody>
          <a:bodyPr/>
          <a:lstStyle/>
          <a:p>
            <a:r>
              <a:rPr lang="es-CL" dirty="0"/>
              <a:t>Comparaciones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B1E1A78-F1E6-459E-9E6F-E8431EA3A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657393"/>
              </p:ext>
            </p:extLst>
          </p:nvPr>
        </p:nvGraphicFramePr>
        <p:xfrm>
          <a:off x="8602" y="1887698"/>
          <a:ext cx="12183398" cy="395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882">
                  <a:extLst>
                    <a:ext uri="{9D8B030D-6E8A-4147-A177-3AD203B41FA5}">
                      <a16:colId xmlns:a16="http://schemas.microsoft.com/office/drawing/2014/main" val="4035857904"/>
                    </a:ext>
                  </a:extLst>
                </a:gridCol>
                <a:gridCol w="586888">
                  <a:extLst>
                    <a:ext uri="{9D8B030D-6E8A-4147-A177-3AD203B41FA5}">
                      <a16:colId xmlns:a16="http://schemas.microsoft.com/office/drawing/2014/main" val="1729938434"/>
                    </a:ext>
                  </a:extLst>
                </a:gridCol>
                <a:gridCol w="707716">
                  <a:extLst>
                    <a:ext uri="{9D8B030D-6E8A-4147-A177-3AD203B41FA5}">
                      <a16:colId xmlns:a16="http://schemas.microsoft.com/office/drawing/2014/main" val="548451439"/>
                    </a:ext>
                  </a:extLst>
                </a:gridCol>
                <a:gridCol w="724978">
                  <a:extLst>
                    <a:ext uri="{9D8B030D-6E8A-4147-A177-3AD203B41FA5}">
                      <a16:colId xmlns:a16="http://schemas.microsoft.com/office/drawing/2014/main" val="3659515249"/>
                    </a:ext>
                  </a:extLst>
                </a:gridCol>
                <a:gridCol w="828546">
                  <a:extLst>
                    <a:ext uri="{9D8B030D-6E8A-4147-A177-3AD203B41FA5}">
                      <a16:colId xmlns:a16="http://schemas.microsoft.com/office/drawing/2014/main" val="1207632512"/>
                    </a:ext>
                  </a:extLst>
                </a:gridCol>
                <a:gridCol w="966638">
                  <a:extLst>
                    <a:ext uri="{9D8B030D-6E8A-4147-A177-3AD203B41FA5}">
                      <a16:colId xmlns:a16="http://schemas.microsoft.com/office/drawing/2014/main" val="1729795642"/>
                    </a:ext>
                  </a:extLst>
                </a:gridCol>
                <a:gridCol w="1277343">
                  <a:extLst>
                    <a:ext uri="{9D8B030D-6E8A-4147-A177-3AD203B41FA5}">
                      <a16:colId xmlns:a16="http://schemas.microsoft.com/office/drawing/2014/main" val="825913982"/>
                    </a:ext>
                  </a:extLst>
                </a:gridCol>
                <a:gridCol w="902381">
                  <a:extLst>
                    <a:ext uri="{9D8B030D-6E8A-4147-A177-3AD203B41FA5}">
                      <a16:colId xmlns:a16="http://schemas.microsoft.com/office/drawing/2014/main" val="3168731185"/>
                    </a:ext>
                  </a:extLst>
                </a:gridCol>
                <a:gridCol w="1186247">
                  <a:extLst>
                    <a:ext uri="{9D8B030D-6E8A-4147-A177-3AD203B41FA5}">
                      <a16:colId xmlns:a16="http://schemas.microsoft.com/office/drawing/2014/main" val="1833359010"/>
                    </a:ext>
                  </a:extLst>
                </a:gridCol>
                <a:gridCol w="552365">
                  <a:extLst>
                    <a:ext uri="{9D8B030D-6E8A-4147-A177-3AD203B41FA5}">
                      <a16:colId xmlns:a16="http://schemas.microsoft.com/office/drawing/2014/main" val="3874488616"/>
                    </a:ext>
                  </a:extLst>
                </a:gridCol>
                <a:gridCol w="993283">
                  <a:extLst>
                    <a:ext uri="{9D8B030D-6E8A-4147-A177-3AD203B41FA5}">
                      <a16:colId xmlns:a16="http://schemas.microsoft.com/office/drawing/2014/main" val="3709905194"/>
                    </a:ext>
                  </a:extLst>
                </a:gridCol>
                <a:gridCol w="793131">
                  <a:extLst>
                    <a:ext uri="{9D8B030D-6E8A-4147-A177-3AD203B41FA5}">
                      <a16:colId xmlns:a16="http://schemas.microsoft.com/office/drawing/2014/main" val="3999474005"/>
                    </a:ext>
                  </a:extLst>
                </a:gridCol>
              </a:tblGrid>
              <a:tr h="795130"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Red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baseline="0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Pagada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Recetas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Especialistas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Locales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Componentes de alimentos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Medicamentos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60313"/>
                  </a:ext>
                </a:extLst>
              </a:tr>
              <a:tr h="858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Convivir de Fundación Convivir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01112"/>
                  </a:ext>
                </a:extLst>
              </a:tr>
              <a:tr h="364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Mobiceliac</a:t>
                      </a:r>
                      <a:r>
                        <a:rPr lang="es-CL" dirty="0"/>
                        <a:t> 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51993"/>
                  </a:ext>
                </a:extLst>
              </a:tr>
              <a:tr h="418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Recetas para celiacos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66161"/>
                  </a:ext>
                </a:extLst>
              </a:tr>
              <a:tr h="600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Soy Gluten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73640"/>
                  </a:ext>
                </a:extLst>
              </a:tr>
              <a:tr h="600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Celicidad</a:t>
                      </a:r>
                      <a:r>
                        <a:rPr lang="es-CL" dirty="0"/>
                        <a:t>. Comer sin gluten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0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39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298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Sin Gluten</vt:lpstr>
      <vt:lpstr>Idea central</vt:lpstr>
      <vt:lpstr>Estadísticas y datos</vt:lpstr>
      <vt:lpstr>Audiencia - Usuarios</vt:lpstr>
      <vt:lpstr>Análisis de la competencia APP Chilenas</vt:lpstr>
      <vt:lpstr>Análisis de la competencia APP Extranjeras </vt:lpstr>
      <vt:lpstr>Comparaciones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competencia</dc:title>
  <dc:creator>Constanza García</dc:creator>
  <cp:lastModifiedBy>Constanza García</cp:lastModifiedBy>
  <cp:revision>11</cp:revision>
  <dcterms:created xsi:type="dcterms:W3CDTF">2018-07-02T04:15:33Z</dcterms:created>
  <dcterms:modified xsi:type="dcterms:W3CDTF">2018-07-02T05:50:56Z</dcterms:modified>
</cp:coreProperties>
</file>