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69" r:id="rId2"/>
    <p:sldId id="398" r:id="rId3"/>
    <p:sldId id="416" r:id="rId4"/>
    <p:sldId id="417" r:id="rId5"/>
    <p:sldId id="418" r:id="rId6"/>
    <p:sldId id="421" r:id="rId7"/>
    <p:sldId id="420" r:id="rId8"/>
    <p:sldId id="419" r:id="rId9"/>
    <p:sldId id="400" r:id="rId10"/>
    <p:sldId id="415" r:id="rId11"/>
    <p:sldId id="422" r:id="rId12"/>
    <p:sldId id="424" r:id="rId13"/>
    <p:sldId id="401" r:id="rId14"/>
    <p:sldId id="425" r:id="rId15"/>
    <p:sldId id="408" r:id="rId16"/>
    <p:sldId id="409" r:id="rId17"/>
    <p:sldId id="410" r:id="rId18"/>
    <p:sldId id="411" r:id="rId19"/>
    <p:sldId id="402" r:id="rId20"/>
    <p:sldId id="403" r:id="rId21"/>
    <p:sldId id="426" r:id="rId22"/>
    <p:sldId id="427" r:id="rId23"/>
    <p:sldId id="430" r:id="rId24"/>
    <p:sldId id="428" r:id="rId25"/>
    <p:sldId id="404" r:id="rId26"/>
    <p:sldId id="429" r:id="rId27"/>
    <p:sldId id="412" r:id="rId28"/>
    <p:sldId id="413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2B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565" autoAdjust="0"/>
  </p:normalViewPr>
  <p:slideViewPr>
    <p:cSldViewPr>
      <p:cViewPr varScale="1">
        <p:scale>
          <a:sx n="72" d="100"/>
          <a:sy n="72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21A78-A3B0-409D-B31D-E1E03E5DE542}" type="datetimeFigureOut">
              <a:rPr lang="es-CL" smtClean="0"/>
              <a:pPr/>
              <a:t>08-09-2023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764BB-5BC1-4AAD-9019-E5729CCCFFFE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45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300"/>
            </a:lvl1pPr>
          </a:lstStyle>
          <a:p>
            <a:fld id="{2EE88FE7-7AB0-494D-BE50-96D8100C34F8}" type="datetimeFigureOut">
              <a:rPr lang="es-CL" smtClean="0"/>
              <a:pPr/>
              <a:t>08-09-2023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6" tIns="48328" rIns="96656" bIns="48328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3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300"/>
            </a:lvl1pPr>
          </a:lstStyle>
          <a:p>
            <a:fld id="{EB1AB219-ACB1-4D38-A658-7C150FC2A185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902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123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503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7985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4359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1382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7381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6992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558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2946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4510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658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2357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3971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420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4706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7000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0281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557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5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2279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885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612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062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2029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400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767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313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AB219-ACB1-4D38-A658-7C150FC2A185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264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51-B62E-4315-8FDA-DC8752E0F5EF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E0FD-5DBB-455E-B610-DBB1B37217FF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95-79DC-46E3-83E3-457CA72D1DA2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C8D4-B3EE-4AF4-B898-0D13386CA018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B905-0C39-4A00-88DE-AF3CFE87889D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8DA3-F9C0-4462-80D6-5C9E47814F6A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DD7-8640-478B-B226-AE342E4530C1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6CB7-8582-4EF0-956F-99EEE4A7890D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6572-FF20-441A-A4A8-9EFA00C78B06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0304-CC9B-4C81-BC28-7F9CD270C524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89C-7021-4379-8558-CC284C2F55A7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4BFE-9FC0-497E-A2B8-2E18F4DF3CD3}" type="datetime1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s-ES" sz="3600" cap="small" dirty="0" smtClean="0"/>
              <a:t>Apuntes </a:t>
            </a:r>
            <a:r>
              <a:rPr lang="es-ES" sz="3600" cap="small" dirty="0" smtClean="0"/>
              <a:t>Nº2</a:t>
            </a:r>
            <a:r>
              <a:rPr lang="es-CL" sz="3600" dirty="0" smtClean="0"/>
              <a:t/>
            </a:r>
            <a:br>
              <a:rPr lang="es-CL" sz="3600" dirty="0" smtClean="0"/>
            </a:br>
            <a:r>
              <a:rPr lang="es-CL" sz="3600" b="1" cap="small" dirty="0" smtClean="0"/>
              <a:t>Lenguaje C – </a:t>
            </a:r>
            <a:r>
              <a:rPr lang="es-ES" sz="3600" b="1" cap="small" dirty="0" smtClean="0"/>
              <a:t>Instrucciones Condicionales</a:t>
            </a:r>
            <a:endParaRPr lang="es-CL" sz="36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3886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s-CL" sz="3200" i="1" dirty="0">
                <a:solidFill>
                  <a:schemeClr val="tx1">
                    <a:tint val="75000"/>
                  </a:schemeClr>
                </a:solidFill>
              </a:rPr>
              <a:t>Fundamentos de </a:t>
            </a:r>
            <a:r>
              <a:rPr lang="es-CL" sz="3200" i="1" dirty="0" smtClean="0">
                <a:solidFill>
                  <a:schemeClr val="tx1">
                    <a:tint val="75000"/>
                  </a:schemeClr>
                </a:solidFill>
              </a:rPr>
              <a:t>Programación</a:t>
            </a:r>
            <a:endParaRPr lang="es-CL" sz="3200" i="1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70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9" name="Rectángulo 8"/>
          <p:cNvSpPr/>
          <p:nvPr/>
        </p:nvSpPr>
        <p:spPr>
          <a:xfrm>
            <a:off x="17929" y="68580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cs typeface="Courier New" panose="02070309020205020404" pitchFamily="49" charset="0"/>
              </a:rPr>
              <a:t>Selección simple “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dirty="0" smtClean="0">
                <a:cs typeface="Courier New" panose="02070309020205020404" pitchFamily="49" charset="0"/>
              </a:rPr>
              <a:t>”.</a:t>
            </a:r>
          </a:p>
          <a:p>
            <a:endParaRPr lang="es-ES" sz="1600" b="1" dirty="0" smtClean="0">
              <a:cs typeface="Courier New" panose="02070309020205020404" pitchFamily="49" charset="0"/>
            </a:endParaRPr>
          </a:p>
          <a:p>
            <a:r>
              <a:rPr lang="es-ES" sz="1600" b="1" u="sng" dirty="0">
                <a:cs typeface="Courier New" panose="02070309020205020404" pitchFamily="49" charset="0"/>
              </a:rPr>
              <a:t>EJERCICIO </a:t>
            </a:r>
            <a:r>
              <a:rPr lang="es-ES" sz="1600" b="1" u="sng" dirty="0" smtClean="0">
                <a:cs typeface="Courier New" panose="02070309020205020404" pitchFamily="49" charset="0"/>
              </a:rPr>
              <a:t>2</a:t>
            </a:r>
            <a:r>
              <a:rPr lang="es-ES" sz="1600" b="1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El siguiente programa necesita que el usuario sólo ingrese valores menores que 100, por lo que manda un mensaje de error si es que ingresa un valor mayor o igual a 100. (</a:t>
            </a:r>
            <a:r>
              <a:rPr lang="es-CL" sz="1600" b="1" dirty="0" smtClean="0">
                <a:solidFill>
                  <a:srgbClr val="C00000"/>
                </a:solidFill>
              </a:rPr>
              <a:t>Archivo</a:t>
            </a:r>
            <a:r>
              <a:rPr lang="es-CL" sz="1600" b="1" dirty="0">
                <a:solidFill>
                  <a:srgbClr val="C00000"/>
                </a:solidFill>
              </a:rPr>
              <a:t>: </a:t>
            </a:r>
            <a:r>
              <a:rPr lang="es-CL" sz="1600" b="1" dirty="0" smtClean="0">
                <a:solidFill>
                  <a:srgbClr val="C00000"/>
                </a:solidFill>
              </a:rPr>
              <a:t>“2.c”</a:t>
            </a:r>
            <a:r>
              <a:rPr lang="es-CL" sz="1600" dirty="0" smtClean="0"/>
              <a:t>)</a:t>
            </a:r>
            <a:endParaRPr lang="es-CL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6" y="1981200"/>
            <a:ext cx="8216888" cy="378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00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9" name="Rectángulo 8"/>
          <p:cNvSpPr/>
          <p:nvPr/>
        </p:nvSpPr>
        <p:spPr>
          <a:xfrm>
            <a:off x="17929" y="685800"/>
            <a:ext cx="91440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cs typeface="Courier New" panose="02070309020205020404" pitchFamily="49" charset="0"/>
              </a:rPr>
              <a:t>Selección simple “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dirty="0" smtClean="0">
                <a:cs typeface="Courier New" panose="02070309020205020404" pitchFamily="49" charset="0"/>
              </a:rPr>
              <a:t>”:</a:t>
            </a:r>
          </a:p>
          <a:p>
            <a:endParaRPr lang="es-ES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Escoge </a:t>
            </a:r>
            <a:r>
              <a:rPr lang="es-ES" sz="1600" dirty="0"/>
              <a:t>o no ejecutar </a:t>
            </a:r>
            <a:r>
              <a:rPr lang="es-ES" sz="1600" b="1" dirty="0"/>
              <a:t>un conjunto de </a:t>
            </a:r>
            <a:r>
              <a:rPr lang="es-ES" sz="1600" b="1" dirty="0" smtClean="0"/>
              <a:t>instrucciones</a:t>
            </a:r>
            <a:r>
              <a:rPr lang="es-ES" sz="1600" dirty="0" smtClean="0"/>
              <a:t>, </a:t>
            </a:r>
            <a:r>
              <a:rPr lang="es-ES" sz="1600" dirty="0"/>
              <a:t>si la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/>
              <a:t>es </a:t>
            </a:r>
            <a:r>
              <a:rPr lang="es-ES" sz="1600" b="1" u="sng" dirty="0"/>
              <a:t>verdadera</a:t>
            </a:r>
            <a:r>
              <a:rPr lang="es-ES" sz="1600" b="1" dirty="0"/>
              <a:t> </a:t>
            </a:r>
            <a:r>
              <a:rPr lang="es-ES" sz="1600" dirty="0"/>
              <a:t>(valor distinto de </a:t>
            </a:r>
            <a:r>
              <a:rPr lang="es-ES" sz="1600" b="1" dirty="0"/>
              <a:t>0</a:t>
            </a:r>
            <a:r>
              <a:rPr lang="es-ES" sz="1600" dirty="0"/>
              <a:t>). 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En </a:t>
            </a:r>
            <a:r>
              <a:rPr lang="es-ES" sz="1600" dirty="0"/>
              <a:t>este caso, el conjunto de instrucciones que desee ejecutar debe estar encerrado entre llaves “</a:t>
            </a:r>
            <a:r>
              <a:rPr lang="es-ES" sz="1600" b="1" dirty="0">
                <a:solidFill>
                  <a:srgbClr val="C00000"/>
                </a:solidFill>
              </a:rPr>
              <a:t>{</a:t>
            </a:r>
            <a:r>
              <a:rPr lang="es-ES" sz="1600" dirty="0"/>
              <a:t>” “</a:t>
            </a:r>
            <a:r>
              <a:rPr lang="es-ES" sz="1600" b="1" dirty="0">
                <a:solidFill>
                  <a:srgbClr val="C00000"/>
                </a:solidFill>
              </a:rPr>
              <a:t>}</a:t>
            </a:r>
            <a:r>
              <a:rPr lang="es-ES" sz="1600" dirty="0"/>
              <a:t>”: </a:t>
            </a:r>
            <a:endParaRPr lang="es-CL" sz="1600" dirty="0"/>
          </a:p>
          <a:p>
            <a:r>
              <a:rPr lang="es-ES" sz="1600" b="1" dirty="0"/>
              <a:t> </a:t>
            </a:r>
            <a:endParaRPr lang="es-CL" sz="1600" dirty="0"/>
          </a:p>
          <a:p>
            <a:pPr marL="1708150"/>
            <a:r>
              <a:rPr 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8150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8150"/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instrucción</a:t>
            </a:r>
            <a:r>
              <a:rPr lang="es-E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8150"/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 . . 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8150"/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instrucción</a:t>
            </a:r>
            <a:r>
              <a:rPr lang="es-E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8150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4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9" name="Rectángulo 8"/>
          <p:cNvSpPr/>
          <p:nvPr/>
        </p:nvSpPr>
        <p:spPr>
          <a:xfrm>
            <a:off x="17929" y="68580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cs typeface="Courier New" panose="02070309020205020404" pitchFamily="49" charset="0"/>
              </a:rPr>
              <a:t>Selección simple “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dirty="0" smtClean="0">
                <a:cs typeface="Courier New" panose="02070309020205020404" pitchFamily="49" charset="0"/>
              </a:rPr>
              <a:t>”.</a:t>
            </a:r>
          </a:p>
          <a:p>
            <a:endParaRPr lang="es-ES" sz="1600" b="1" dirty="0" smtClean="0">
              <a:cs typeface="Courier New" panose="02070309020205020404" pitchFamily="49" charset="0"/>
            </a:endParaRPr>
          </a:p>
          <a:p>
            <a:r>
              <a:rPr lang="es-ES" sz="1600" b="1" u="sng" dirty="0">
                <a:cs typeface="Courier New" panose="02070309020205020404" pitchFamily="49" charset="0"/>
              </a:rPr>
              <a:t>EJERCICIO </a:t>
            </a:r>
            <a:r>
              <a:rPr lang="es-ES" sz="1600" b="1" u="sng" dirty="0" smtClean="0">
                <a:cs typeface="Courier New" panose="02070309020205020404" pitchFamily="49" charset="0"/>
              </a:rPr>
              <a:t>3</a:t>
            </a:r>
            <a:r>
              <a:rPr lang="es-ES" sz="1600" b="1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El siguiente programa necesita que el usuario sólo ingrese valores menores que 100, por lo que manda dos mensajes si es que ingresa un valor mayor o igual a 100. (</a:t>
            </a:r>
            <a:r>
              <a:rPr lang="es-CL" sz="1600" b="1" dirty="0" smtClean="0">
                <a:solidFill>
                  <a:srgbClr val="C00000"/>
                </a:solidFill>
              </a:rPr>
              <a:t>Archivo</a:t>
            </a:r>
            <a:r>
              <a:rPr lang="es-CL" sz="1600" b="1" dirty="0">
                <a:solidFill>
                  <a:srgbClr val="C00000"/>
                </a:solidFill>
              </a:rPr>
              <a:t>: </a:t>
            </a:r>
            <a:r>
              <a:rPr lang="es-CL" sz="1600" b="1" dirty="0" smtClean="0">
                <a:solidFill>
                  <a:srgbClr val="C00000"/>
                </a:solidFill>
              </a:rPr>
              <a:t>“3.c”</a:t>
            </a:r>
            <a:r>
              <a:rPr lang="es-CL" sz="1600" dirty="0" smtClean="0"/>
              <a:t>)</a:t>
            </a:r>
            <a:endParaRPr lang="es-CL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2" y="2133600"/>
            <a:ext cx="9040417" cy="378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5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9" name="Rectángulo 8"/>
          <p:cNvSpPr/>
          <p:nvPr/>
        </p:nvSpPr>
        <p:spPr>
          <a:xfrm>
            <a:off x="17929" y="579358"/>
            <a:ext cx="91440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cs typeface="Courier New" panose="02070309020205020404" pitchFamily="49" charset="0"/>
              </a:rPr>
              <a:t>Selección entre dos opciones “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dirty="0" smtClean="0">
                <a:cs typeface="Courier New" panose="02070309020205020404" pitchFamily="49" charset="0"/>
              </a:rPr>
              <a:t>”:</a:t>
            </a:r>
          </a:p>
          <a:p>
            <a:endParaRPr lang="es-ES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Escoge ejecutar una de dos instrucciones, dependiendo de si la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ES" sz="1600" dirty="0" smtClean="0"/>
              <a:t> es </a:t>
            </a:r>
            <a:r>
              <a:rPr lang="es-ES" sz="1600" b="1" u="sng" dirty="0" smtClean="0"/>
              <a:t>verdadera</a:t>
            </a:r>
            <a:r>
              <a:rPr lang="es-ES" sz="1600" b="1" dirty="0" smtClean="0"/>
              <a:t> </a:t>
            </a:r>
            <a:r>
              <a:rPr lang="es-ES" sz="1600" dirty="0" smtClean="0"/>
              <a:t>(valor distinto de </a:t>
            </a:r>
            <a:r>
              <a:rPr lang="es-ES" sz="1600" b="1" dirty="0" smtClean="0"/>
              <a:t>0</a:t>
            </a:r>
            <a:r>
              <a:rPr lang="es-ES" sz="1600" dirty="0" smtClean="0"/>
              <a:t>), o </a:t>
            </a:r>
            <a:r>
              <a:rPr lang="es-ES" sz="1600" b="1" u="sng" dirty="0" smtClean="0"/>
              <a:t>falsa</a:t>
            </a:r>
            <a:r>
              <a:rPr lang="es-ES" sz="1600" dirty="0" smtClean="0"/>
              <a:t> (valor igual a </a:t>
            </a:r>
            <a:r>
              <a:rPr lang="es-ES" sz="1600" b="1" dirty="0" smtClean="0"/>
              <a:t>0</a:t>
            </a:r>
            <a:r>
              <a:rPr lang="es-ES" sz="1600" dirty="0" smtClean="0"/>
              <a:t>): </a:t>
            </a:r>
            <a:endParaRPr lang="es-CL" sz="1600" dirty="0" smtClean="0"/>
          </a:p>
          <a:p>
            <a:r>
              <a:rPr lang="es-ES" sz="1600" dirty="0"/>
              <a:t> </a:t>
            </a:r>
            <a:endParaRPr lang="es-CL" sz="1600" dirty="0"/>
          </a:p>
          <a:p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instrucción</a:t>
            </a:r>
            <a:r>
              <a:rPr lang="es-E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instrucción</a:t>
            </a:r>
            <a:r>
              <a:rPr lang="es-E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s-ES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Escoge ejecutar </a:t>
            </a:r>
            <a:r>
              <a:rPr lang="es-ES" sz="1600" dirty="0" smtClean="0"/>
              <a:t>uno </a:t>
            </a:r>
            <a:r>
              <a:rPr lang="es-ES" sz="1600" dirty="0"/>
              <a:t>de dos </a:t>
            </a:r>
            <a:r>
              <a:rPr lang="es-ES" sz="1600" dirty="0" smtClean="0"/>
              <a:t>bloques de instrucciones</a:t>
            </a:r>
            <a:r>
              <a:rPr lang="es-ES" sz="1600" dirty="0"/>
              <a:t>, dependiendo de si la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ES" sz="1600" dirty="0"/>
              <a:t> es </a:t>
            </a:r>
            <a:r>
              <a:rPr lang="es-ES" sz="1600" b="1" u="sng" dirty="0"/>
              <a:t>verdadera</a:t>
            </a:r>
            <a:r>
              <a:rPr lang="es-ES" sz="1600" b="1" dirty="0"/>
              <a:t> </a:t>
            </a:r>
            <a:r>
              <a:rPr lang="es-ES" sz="1600" dirty="0"/>
              <a:t>(valor distinto de </a:t>
            </a:r>
            <a:r>
              <a:rPr lang="es-ES" sz="1600" b="1" dirty="0"/>
              <a:t>0</a:t>
            </a:r>
            <a:r>
              <a:rPr lang="es-ES" sz="1600" dirty="0"/>
              <a:t>), o </a:t>
            </a:r>
            <a:r>
              <a:rPr lang="es-ES" sz="1600" b="1" u="sng" dirty="0"/>
              <a:t>falsa</a:t>
            </a:r>
            <a:r>
              <a:rPr lang="es-ES" sz="1600" dirty="0"/>
              <a:t> (valor igual a </a:t>
            </a:r>
            <a:r>
              <a:rPr lang="es-ES" sz="1600" b="1" dirty="0"/>
              <a:t>0</a:t>
            </a:r>
            <a:r>
              <a:rPr lang="es-ES" sz="1600" dirty="0"/>
              <a:t>): </a:t>
            </a:r>
            <a:endParaRPr lang="es-CL" sz="1600" dirty="0"/>
          </a:p>
          <a:p>
            <a:r>
              <a:rPr lang="es-ES" sz="1600" dirty="0" smtClean="0"/>
              <a:t> </a:t>
            </a:r>
            <a:endParaRPr lang="es-CL" sz="1600" dirty="0"/>
          </a:p>
          <a:p>
            <a:pPr marL="1789113"/>
            <a:r>
              <a:rPr lang="es-ES" sz="1600" b="1" dirty="0"/>
              <a:t> </a:t>
            </a:r>
            <a:r>
              <a:rPr 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instrucción</a:t>
            </a:r>
            <a:r>
              <a:rPr lang="es-E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. . . 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instrucción</a:t>
            </a:r>
            <a:r>
              <a:rPr lang="es-E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instrucción</a:t>
            </a:r>
            <a:r>
              <a:rPr lang="es-E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. . . 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instrucción</a:t>
            </a:r>
            <a:r>
              <a:rPr lang="es-E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errar llave 1"/>
          <p:cNvSpPr/>
          <p:nvPr/>
        </p:nvSpPr>
        <p:spPr>
          <a:xfrm>
            <a:off x="3998259" y="4343400"/>
            <a:ext cx="762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/>
          <p:cNvSpPr/>
          <p:nvPr/>
        </p:nvSpPr>
        <p:spPr>
          <a:xfrm>
            <a:off x="4110318" y="4555123"/>
            <a:ext cx="50336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i="1" dirty="0" smtClean="0">
                <a:solidFill>
                  <a:srgbClr val="0070C0"/>
                </a:solidFill>
              </a:rPr>
              <a:t>Bloque de Instrucciones que se ejecutan en el caso VERDADERO</a:t>
            </a:r>
            <a:endParaRPr lang="es-CL" sz="1400" b="1" i="1" dirty="0">
              <a:solidFill>
                <a:srgbClr val="0070C0"/>
              </a:solidFill>
            </a:endParaRPr>
          </a:p>
        </p:txBody>
      </p:sp>
      <p:sp>
        <p:nvSpPr>
          <p:cNvPr id="10" name="Cerrar llave 9"/>
          <p:cNvSpPr/>
          <p:nvPr/>
        </p:nvSpPr>
        <p:spPr>
          <a:xfrm>
            <a:off x="3962400" y="5779832"/>
            <a:ext cx="762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/>
          <p:cNvSpPr/>
          <p:nvPr/>
        </p:nvSpPr>
        <p:spPr>
          <a:xfrm>
            <a:off x="4074459" y="5991555"/>
            <a:ext cx="4400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b="1" i="1" dirty="0">
                <a:solidFill>
                  <a:srgbClr val="0070C0"/>
                </a:solidFill>
              </a:rPr>
              <a:t>Bloque de Instrucciones que se ejecutan en el caso </a:t>
            </a:r>
            <a:r>
              <a:rPr lang="es-ES" sz="1400" b="1" i="1" dirty="0" smtClean="0">
                <a:solidFill>
                  <a:srgbClr val="0070C0"/>
                </a:solidFill>
              </a:rPr>
              <a:t>FALSO</a:t>
            </a:r>
            <a:endParaRPr lang="es-CL" sz="1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9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9" name="Rectángulo 8"/>
          <p:cNvSpPr/>
          <p:nvPr/>
        </p:nvSpPr>
        <p:spPr>
          <a:xfrm>
            <a:off x="17929" y="68580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cs typeface="Courier New" panose="02070309020205020404" pitchFamily="49" charset="0"/>
              </a:rPr>
              <a:t>Selección entre dos opciones “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s-ES" b="1" dirty="0" smtClean="0">
                <a:cs typeface="Courier New" panose="02070309020205020404" pitchFamily="49" charset="0"/>
              </a:rPr>
              <a:t>”:</a:t>
            </a:r>
          </a:p>
          <a:p>
            <a:endParaRPr lang="es-ES" sz="1600" b="1" dirty="0" smtClean="0">
              <a:cs typeface="Courier New" panose="02070309020205020404" pitchFamily="49" charset="0"/>
            </a:endParaRPr>
          </a:p>
          <a:p>
            <a:r>
              <a:rPr lang="es-ES" sz="1600" b="1" u="sng" dirty="0">
                <a:cs typeface="Courier New" panose="02070309020205020404" pitchFamily="49" charset="0"/>
              </a:rPr>
              <a:t>EJERCICIO </a:t>
            </a:r>
            <a:r>
              <a:rPr lang="es-ES" sz="1600" b="1" u="sng" dirty="0" smtClean="0">
                <a:cs typeface="Courier New" panose="02070309020205020404" pitchFamily="49" charset="0"/>
              </a:rPr>
              <a:t>4</a:t>
            </a:r>
            <a:r>
              <a:rPr lang="es-ES" sz="1600" b="1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Construya un programa que reciba un entero del usuario y le indique por pantalla si se trata de un valor negativo o de uno positivo. (</a:t>
            </a:r>
            <a:r>
              <a:rPr lang="es-CL" sz="1600" b="1" dirty="0" smtClean="0">
                <a:solidFill>
                  <a:srgbClr val="C00000"/>
                </a:solidFill>
              </a:rPr>
              <a:t>Archivo</a:t>
            </a:r>
            <a:r>
              <a:rPr lang="es-CL" sz="1600" b="1" dirty="0">
                <a:solidFill>
                  <a:srgbClr val="C00000"/>
                </a:solidFill>
              </a:rPr>
              <a:t>: </a:t>
            </a:r>
            <a:r>
              <a:rPr lang="es-CL" sz="1600" b="1" dirty="0" smtClean="0">
                <a:solidFill>
                  <a:srgbClr val="C00000"/>
                </a:solidFill>
              </a:rPr>
              <a:t>“4.c”</a:t>
            </a:r>
            <a:r>
              <a:rPr lang="es-CL" sz="1600" dirty="0" smtClean="0"/>
              <a:t>)</a:t>
            </a:r>
            <a:endParaRPr lang="es-CL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38" y="2019300"/>
            <a:ext cx="7209724" cy="468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002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306000" y="977804"/>
            <a:ext cx="8532000" cy="588019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8: ");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VERDADERO.");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FALSO.");</a:t>
            </a: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0: ");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VERDADERO.");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FALSO.");</a:t>
            </a: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-5: ");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VERDADERO.");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FALSO.");</a:t>
            </a: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0.0: ");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VERDADERO.");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FALSO.");</a:t>
            </a: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7929" y="533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 smtClean="0">
                <a:cs typeface="Courier New" panose="02070309020205020404" pitchFamily="49" charset="0"/>
              </a:rPr>
              <a:t>EJERCICIO 5.1</a:t>
            </a:r>
            <a:r>
              <a:rPr lang="es-ES" u="sng" dirty="0" smtClean="0">
                <a:cs typeface="Courier New" panose="02070309020205020404" pitchFamily="49" charset="0"/>
              </a:rPr>
              <a:t>.</a:t>
            </a:r>
            <a:r>
              <a:rPr lang="es-ES" dirty="0" smtClean="0">
                <a:cs typeface="Courier New" panose="02070309020205020404" pitchFamily="49" charset="0"/>
              </a:rPr>
              <a:t> ¿Qué imprimirán los siguientes códigos</a:t>
            </a:r>
            <a:r>
              <a:rPr lang="es-ES" dirty="0">
                <a:cs typeface="Courier New" panose="02070309020205020404" pitchFamily="49" charset="0"/>
              </a:rPr>
              <a:t>? (</a:t>
            </a:r>
            <a:r>
              <a:rPr lang="es-CL" b="1" dirty="0">
                <a:solidFill>
                  <a:srgbClr val="C00000"/>
                </a:solidFill>
              </a:rPr>
              <a:t>Archivo: </a:t>
            </a:r>
            <a:r>
              <a:rPr lang="es-CL" b="1" dirty="0" smtClean="0">
                <a:solidFill>
                  <a:srgbClr val="C00000"/>
                </a:solidFill>
              </a:rPr>
              <a:t>“5_1.c</a:t>
            </a:r>
            <a:r>
              <a:rPr lang="es-CL" b="1" dirty="0">
                <a:solidFill>
                  <a:srgbClr val="C00000"/>
                </a:solidFill>
              </a:rPr>
              <a:t>”</a:t>
            </a:r>
            <a:r>
              <a:rPr lang="es-CL" dirty="0"/>
              <a:t>)</a:t>
            </a:r>
            <a:endParaRPr lang="es-E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76200" y="1066800"/>
            <a:ext cx="8994236" cy="56160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valor1 50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valor2 50.0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valor3 0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valor4 0.0</a:t>
            </a:r>
          </a:p>
          <a:p>
            <a:endParaRPr lang="es-CL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(valor1)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nLa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constante \"valor1\", cuyo valor es %d, es tratada como VERDADERO.", valor1);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FALSO.");</a:t>
            </a:r>
          </a:p>
          <a:p>
            <a:endParaRPr lang="es-CL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(valor2)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nLa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constante \"valor2\", cuyo valor es %.1f, es tratada como VERDADERO.", valor2);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FALSO.");</a:t>
            </a:r>
          </a:p>
          <a:p>
            <a:endParaRPr lang="es-CL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(valor3)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nLa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constante \"valor3\", cuyo valor es %d, es tratada como VERDADERO.", valor3);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FALSO.");</a:t>
            </a:r>
          </a:p>
          <a:p>
            <a:endParaRPr lang="es-CL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(valor4)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nLa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constante \"valor4\", cuyo valor es %.1f, es tratada como VERDADERO.", valor4);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 tratado como FALSO.");</a:t>
            </a:r>
          </a:p>
          <a:p>
            <a:endParaRPr lang="es-CL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s-CL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7929" y="533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 smtClean="0">
                <a:cs typeface="Courier New" panose="02070309020205020404" pitchFamily="49" charset="0"/>
              </a:rPr>
              <a:t>EJERCICIO 5.2</a:t>
            </a:r>
            <a:r>
              <a:rPr lang="es-ES" u="sng" dirty="0" smtClean="0">
                <a:cs typeface="Courier New" panose="02070309020205020404" pitchFamily="49" charset="0"/>
              </a:rPr>
              <a:t>.</a:t>
            </a:r>
            <a:r>
              <a:rPr lang="es-ES" dirty="0" smtClean="0">
                <a:cs typeface="Courier New" panose="02070309020205020404" pitchFamily="49" charset="0"/>
              </a:rPr>
              <a:t> ¿Qué imprimirán los siguientes códigos</a:t>
            </a:r>
            <a:r>
              <a:rPr lang="es-ES" dirty="0">
                <a:cs typeface="Courier New" panose="02070309020205020404" pitchFamily="49" charset="0"/>
              </a:rPr>
              <a:t>? (</a:t>
            </a:r>
            <a:r>
              <a:rPr lang="es-CL" b="1" dirty="0">
                <a:solidFill>
                  <a:srgbClr val="C00000"/>
                </a:solidFill>
              </a:rPr>
              <a:t>Archivo: </a:t>
            </a:r>
            <a:r>
              <a:rPr lang="es-CL" b="1" dirty="0" smtClean="0">
                <a:solidFill>
                  <a:srgbClr val="C00000"/>
                </a:solidFill>
              </a:rPr>
              <a:t>“5_2.c</a:t>
            </a:r>
            <a:r>
              <a:rPr lang="es-CL" b="1" dirty="0">
                <a:solidFill>
                  <a:srgbClr val="C00000"/>
                </a:solidFill>
              </a:rPr>
              <a:t>”</a:t>
            </a:r>
            <a:r>
              <a:rPr lang="es-CL" dirty="0"/>
              <a:t>)</a:t>
            </a:r>
            <a:endParaRPr lang="es-E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8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grpSp>
        <p:nvGrpSpPr>
          <p:cNvPr id="3" name="Grupo 2"/>
          <p:cNvGrpSpPr/>
          <p:nvPr/>
        </p:nvGrpSpPr>
        <p:grpSpPr>
          <a:xfrm>
            <a:off x="1409700" y="990600"/>
            <a:ext cx="6324600" cy="2492990"/>
            <a:chOff x="2133600" y="990600"/>
            <a:chExt cx="6324600" cy="2492990"/>
          </a:xfrm>
        </p:grpSpPr>
        <p:sp>
          <p:nvSpPr>
            <p:cNvPr id="7" name="Rectángulo 6"/>
            <p:cNvSpPr/>
            <p:nvPr/>
          </p:nvSpPr>
          <p:spPr>
            <a:xfrm>
              <a:off x="2133600" y="990600"/>
              <a:ext cx="6324600" cy="249299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valor;</a:t>
              </a:r>
            </a:p>
            <a:p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("\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n\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nIngrese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un valor: ");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(“%f”, &amp;valor);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(valor &lt; 0)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(“\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nERROR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El valor %.1f, no cumple.”, valor);</a:t>
              </a:r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("\n\n");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7162800" y="990600"/>
              <a:ext cx="12954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L" sz="1200" b="1" dirty="0" smtClean="0">
                  <a:solidFill>
                    <a:srgbClr val="C00000"/>
                  </a:solidFill>
                </a:rPr>
                <a:t>Archivo: “6_1.c”</a:t>
              </a:r>
              <a:endParaRPr lang="es-CL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17929" y="533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 smtClean="0">
                <a:cs typeface="Courier New" panose="02070309020205020404" pitchFamily="49" charset="0"/>
              </a:rPr>
              <a:t>EJERCICIO 6</a:t>
            </a:r>
            <a:r>
              <a:rPr lang="es-ES" u="sng" dirty="0" smtClean="0">
                <a:cs typeface="Courier New" panose="02070309020205020404" pitchFamily="49" charset="0"/>
              </a:rPr>
              <a:t>.</a:t>
            </a:r>
            <a:r>
              <a:rPr lang="es-ES" dirty="0" smtClean="0">
                <a:cs typeface="Courier New" panose="02070309020205020404" pitchFamily="49" charset="0"/>
              </a:rPr>
              <a:t> Indique qué ENTRADA VALIDAN los siguientes programas.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409700" y="3680758"/>
            <a:ext cx="6324600" cy="3046988"/>
            <a:chOff x="2133600" y="3680758"/>
            <a:chExt cx="6324600" cy="3046988"/>
          </a:xfrm>
        </p:grpSpPr>
        <p:sp>
          <p:nvSpPr>
            <p:cNvPr id="12" name="Rectángulo 11"/>
            <p:cNvSpPr/>
            <p:nvPr/>
          </p:nvSpPr>
          <p:spPr>
            <a:xfrm>
              <a:off x="2133600" y="3680758"/>
              <a:ext cx="6324600" cy="3046988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int valor;</a:t>
              </a:r>
            </a:p>
            <a:p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("\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n\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nIngrese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un valor: ");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(“%d”, &amp;valor);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(valor%2 == 1)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{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(“\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nERROR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El valor %d, no cumple.”, valor);</a:t>
              </a: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(“\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nVUELVA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INTENTAR.”);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}</a:t>
              </a:r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("\n\n");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7126941" y="3698687"/>
              <a:ext cx="1331259" cy="2755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s-CL" sz="1200" b="1" dirty="0" smtClean="0">
                  <a:solidFill>
                    <a:srgbClr val="C00000"/>
                  </a:solidFill>
                </a:rPr>
                <a:t>Archivo: “6_2.c”</a:t>
              </a:r>
              <a:endParaRPr lang="es-CL" sz="1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67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grpSp>
        <p:nvGrpSpPr>
          <p:cNvPr id="2" name="Grupo 1"/>
          <p:cNvGrpSpPr/>
          <p:nvPr/>
        </p:nvGrpSpPr>
        <p:grpSpPr>
          <a:xfrm>
            <a:off x="1832162" y="990600"/>
            <a:ext cx="5479677" cy="2677656"/>
            <a:chOff x="2133600" y="990600"/>
            <a:chExt cx="5029200" cy="2677656"/>
          </a:xfrm>
        </p:grpSpPr>
        <p:sp>
          <p:nvSpPr>
            <p:cNvPr id="7" name="Rectángulo 6"/>
            <p:cNvSpPr/>
            <p:nvPr/>
          </p:nvSpPr>
          <p:spPr>
            <a:xfrm>
              <a:off x="2133600" y="990600"/>
              <a:ext cx="5029200" cy="2677656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int valor;</a:t>
              </a:r>
            </a:p>
            <a:p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("\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n\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nIngrese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un valor: ");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(“%d”, &amp;valor);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(valor%7 != 0)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(“\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nERROR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El valor %d, no cumple”, valor);</a:t>
              </a:r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("\n\n");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867400" y="990600"/>
              <a:ext cx="12954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CL" sz="1200" b="1" dirty="0" smtClean="0">
                  <a:solidFill>
                    <a:srgbClr val="C00000"/>
                  </a:solidFill>
                </a:rPr>
                <a:t>Archivo: “6_3.c”</a:t>
              </a:r>
              <a:endParaRPr lang="es-CL" sz="12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39588" y="3680758"/>
            <a:ext cx="7678271" cy="3046988"/>
            <a:chOff x="739588" y="3680758"/>
            <a:chExt cx="7678271" cy="3046988"/>
          </a:xfrm>
        </p:grpSpPr>
        <p:sp>
          <p:nvSpPr>
            <p:cNvPr id="12" name="Rectángulo 11"/>
            <p:cNvSpPr/>
            <p:nvPr/>
          </p:nvSpPr>
          <p:spPr>
            <a:xfrm>
              <a:off x="739588" y="3680758"/>
              <a:ext cx="7678271" cy="3046988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include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ch;</a:t>
              </a:r>
            </a:p>
            <a:p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("\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n\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nIngrese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un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caracter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");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(“%c”, &amp;ch);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((ch != ‘a’) &amp;&amp; 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(ch !=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‘e’) &amp;&amp; 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(ch !=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‘i’) &amp;&amp; 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(ch !=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‘o’) &amp;&amp; 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(ch !=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‘u’))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{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(“\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nERROR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El valor %c, no cumple.”, ch);</a:t>
              </a: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(“\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nVUELVA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 INTENTAR.”);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}</a:t>
              </a:r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("\n\n");</a:t>
              </a:r>
            </a:p>
            <a:p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s-CL" sz="1200" b="1" dirty="0" err="1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s-CL" sz="1200" b="1" dirty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s-CL" sz="12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7086600" y="3698687"/>
              <a:ext cx="1331259" cy="2755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s-CL" sz="1200" b="1" dirty="0" smtClean="0">
                  <a:solidFill>
                    <a:srgbClr val="C00000"/>
                  </a:solidFill>
                </a:rPr>
                <a:t>Archivo: “6_4.c”</a:t>
              </a:r>
              <a:endParaRPr lang="es-CL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Rectángulo 14"/>
          <p:cNvSpPr/>
          <p:nvPr/>
        </p:nvSpPr>
        <p:spPr>
          <a:xfrm>
            <a:off x="17929" y="5334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 smtClean="0">
                <a:cs typeface="Courier New" panose="02070309020205020404" pitchFamily="49" charset="0"/>
              </a:rPr>
              <a:t>EJERCICIO 6</a:t>
            </a:r>
            <a:r>
              <a:rPr lang="es-ES" u="sng" dirty="0" smtClean="0">
                <a:cs typeface="Courier New" panose="02070309020205020404" pitchFamily="49" charset="0"/>
              </a:rPr>
              <a:t>.</a:t>
            </a:r>
            <a:r>
              <a:rPr lang="es-ES" dirty="0" smtClean="0">
                <a:cs typeface="Courier New" panose="02070309020205020404" pitchFamily="49" charset="0"/>
              </a:rPr>
              <a:t> Indique qué ENTRADA VALIDAN los siguientes programas.</a:t>
            </a:r>
          </a:p>
        </p:txBody>
      </p:sp>
    </p:spTree>
    <p:extLst>
      <p:ext uri="{BB962C8B-B14F-4D97-AF65-F5344CB8AC3E}">
        <p14:creationId xmlns:p14="http://schemas.microsoft.com/office/powerpoint/2010/main" val="25554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9" name="Rectángulo 8"/>
          <p:cNvSpPr/>
          <p:nvPr/>
        </p:nvSpPr>
        <p:spPr>
          <a:xfrm>
            <a:off x="17929" y="579358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cs typeface="Courier New" panose="02070309020205020404" pitchFamily="49" charset="0"/>
              </a:rPr>
              <a:t>Anidación de </a:t>
            </a:r>
            <a:r>
              <a:rPr lang="es-ES" b="1" dirty="0">
                <a:cs typeface="Courier New" panose="02070309020205020404" pitchFamily="49" charset="0"/>
              </a:rPr>
              <a:t>“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dirty="0" smtClean="0">
                <a:cs typeface="Courier New" panose="02070309020205020404" pitchFamily="49" charset="0"/>
              </a:rPr>
              <a:t>” e “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dirty="0" smtClean="0">
                <a:cs typeface="Courier New" panose="02070309020205020404" pitchFamily="49" charset="0"/>
              </a:rPr>
              <a:t>”:</a:t>
            </a:r>
          </a:p>
          <a:p>
            <a:pPr algn="just"/>
            <a:endParaRPr lang="es-ES" sz="1600" b="1" u="sn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/>
              <a:t>Las instrucciones que usted puede colocar dentro de un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 smtClean="0"/>
              <a:t>, o de un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600" dirty="0" smtClean="0"/>
              <a:t>, también puede ser otro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 smtClean="0"/>
              <a:t> o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600" dirty="0" smtClean="0"/>
              <a:t>. </a:t>
            </a:r>
            <a:endParaRPr lang="es-CL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/>
              <a:t>Si </a:t>
            </a:r>
            <a:r>
              <a:rPr lang="es-ES" sz="1600" dirty="0"/>
              <a:t>no ocupa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s-ES" sz="1600" dirty="0"/>
              <a:t> para delimitar los bloques de instrucciones, </a:t>
            </a:r>
            <a:r>
              <a:rPr lang="es-ES" sz="1600" dirty="0" smtClean="0"/>
              <a:t>debe recordar que cada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/>
              <a:t>pertenece </a:t>
            </a:r>
            <a:r>
              <a:rPr lang="es-ES" sz="1600" dirty="0"/>
              <a:t>al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 smtClean="0"/>
              <a:t> </a:t>
            </a:r>
            <a:r>
              <a:rPr lang="es-ES" sz="1600" dirty="0"/>
              <a:t>más cercano </a:t>
            </a:r>
            <a:r>
              <a:rPr lang="es-ES" sz="1600" dirty="0" smtClean="0"/>
              <a:t>(hacia arriba).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-38100" y="2271991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u="sng" dirty="0" smtClean="0">
                <a:cs typeface="Courier New" panose="02070309020205020404" pitchFamily="49" charset="0"/>
              </a:rPr>
              <a:t>EJERCICIO 7</a:t>
            </a:r>
            <a:r>
              <a:rPr lang="es-ES" sz="1600" u="sng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Considere que </a:t>
            </a:r>
            <a:r>
              <a:rPr lang="es-ES" sz="16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n </a:t>
            </a:r>
            <a:r>
              <a:rPr lang="es-E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= -10</a:t>
            </a:r>
            <a:r>
              <a:rPr lang="es-ES" sz="1600" dirty="0" smtClean="0">
                <a:cs typeface="Courier New" panose="02070309020205020404" pitchFamily="49" charset="0"/>
              </a:rPr>
              <a:t>, que </a:t>
            </a:r>
            <a:r>
              <a:rPr lang="es-ES" sz="16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a</a:t>
            </a:r>
            <a:r>
              <a:rPr lang="es-E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= 20</a:t>
            </a:r>
            <a:r>
              <a:rPr lang="es-ES" sz="1600" dirty="0" smtClean="0">
                <a:cs typeface="Courier New" panose="02070309020205020404" pitchFamily="49" charset="0"/>
              </a:rPr>
              <a:t>, que </a:t>
            </a:r>
            <a:r>
              <a:rPr lang="es-ES" sz="16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b </a:t>
            </a:r>
            <a:r>
              <a:rPr lang="es-E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= 30</a:t>
            </a:r>
            <a:r>
              <a:rPr lang="es-ES" sz="1600" dirty="0" smtClean="0">
                <a:cs typeface="Courier New" panose="02070309020205020404" pitchFamily="49" charset="0"/>
              </a:rPr>
              <a:t> y que </a:t>
            </a:r>
            <a:r>
              <a:rPr lang="es-ES" sz="16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z</a:t>
            </a:r>
            <a:r>
              <a:rPr lang="es-ES" sz="16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= 0</a:t>
            </a:r>
            <a:r>
              <a:rPr lang="es-ES" sz="1600" dirty="0" smtClean="0">
                <a:cs typeface="Courier New" panose="02070309020205020404" pitchFamily="49" charset="0"/>
              </a:rPr>
              <a:t>. ¿Los siguientes segmentos de código imprimen lo mismo? </a:t>
            </a:r>
            <a:r>
              <a:rPr lang="es-CL" sz="1600" b="1" dirty="0">
                <a:solidFill>
                  <a:srgbClr val="C00000"/>
                </a:solidFill>
              </a:rPr>
              <a:t>(Archivo: </a:t>
            </a:r>
            <a:r>
              <a:rPr lang="es-CL" sz="1600" b="1" dirty="0" smtClean="0">
                <a:solidFill>
                  <a:srgbClr val="C00000"/>
                </a:solidFill>
              </a:rPr>
              <a:t>“7.c</a:t>
            </a:r>
            <a:r>
              <a:rPr lang="es-CL" sz="1600" b="1" dirty="0">
                <a:solidFill>
                  <a:srgbClr val="C00000"/>
                </a:solidFill>
              </a:rPr>
              <a:t>”)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48200" y="3200400"/>
            <a:ext cx="3276600" cy="20313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L" sz="14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CL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s-CL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CL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"z: %d"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62000" y="3200400"/>
            <a:ext cx="3048000" cy="160043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L" sz="14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s-CL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L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s-CL" sz="1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4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CL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CL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"z: %d"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CL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s-CL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1946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Introducción</a:t>
            </a:r>
            <a:endParaRPr lang="es-CL" sz="1600" b="1" dirty="0"/>
          </a:p>
        </p:txBody>
      </p:sp>
      <p:sp>
        <p:nvSpPr>
          <p:cNvPr id="7" name="Rectangle 9"/>
          <p:cNvSpPr/>
          <p:nvPr/>
        </p:nvSpPr>
        <p:spPr>
          <a:xfrm>
            <a:off x="0" y="76200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Los programas que </a:t>
            </a:r>
            <a:r>
              <a:rPr lang="es-CL" sz="1600" dirty="0" smtClean="0"/>
              <a:t>se han construido hasta </a:t>
            </a:r>
            <a:r>
              <a:rPr lang="es-CL" sz="1600" dirty="0"/>
              <a:t>el momento presentan siempre una misma secuencia </a:t>
            </a:r>
            <a:r>
              <a:rPr lang="es-CL" sz="1600" dirty="0" smtClean="0"/>
              <a:t>de acciones</a:t>
            </a:r>
            <a:r>
              <a:rPr lang="es-CL" sz="1600" dirty="0"/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sz="1600" dirty="0" smtClean="0"/>
              <a:t>Se </a:t>
            </a:r>
            <a:r>
              <a:rPr lang="es-CL" sz="1600" dirty="0"/>
              <a:t>piden datos al </a:t>
            </a:r>
            <a:r>
              <a:rPr lang="es-CL" sz="1600" dirty="0" smtClean="0"/>
              <a:t>usuario.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sz="1600" dirty="0" smtClean="0"/>
              <a:t>Se efectúan cálculos </a:t>
            </a:r>
            <a:r>
              <a:rPr lang="es-CL" sz="1600" dirty="0"/>
              <a:t>con los datos introducidos por </a:t>
            </a:r>
            <a:r>
              <a:rPr lang="es-CL" sz="1600" dirty="0" smtClean="0"/>
              <a:t>el usuario</a:t>
            </a:r>
            <a:r>
              <a:rPr lang="es-CL" sz="1600" dirty="0"/>
              <a:t>, </a:t>
            </a:r>
            <a:r>
              <a:rPr lang="es-CL" sz="1600" dirty="0" smtClean="0"/>
              <a:t>almacenándolos y manipulándolos a través del uso de variables.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sz="1600" dirty="0" smtClean="0"/>
              <a:t>Se </a:t>
            </a:r>
            <a:r>
              <a:rPr lang="es-CL" sz="1600" dirty="0"/>
              <a:t>muestran por pantalla los resultados almacenados </a:t>
            </a:r>
            <a:r>
              <a:rPr lang="es-CL" sz="1600" dirty="0" smtClean="0"/>
              <a:t>en variables.</a:t>
            </a:r>
          </a:p>
          <a:p>
            <a:pPr lvl="1" algn="just"/>
            <a:endParaRPr lang="es-CL" sz="1600" dirty="0" smtClean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Estos programas se forman como una serie de </a:t>
            </a:r>
            <a:r>
              <a:rPr lang="es-CL" sz="1600" dirty="0" smtClean="0"/>
              <a:t>líneas que</a:t>
            </a:r>
            <a:r>
              <a:rPr lang="es-CL" sz="1600" dirty="0"/>
              <a:t> </a:t>
            </a:r>
            <a:r>
              <a:rPr lang="es-CL" sz="1600" dirty="0" smtClean="0"/>
              <a:t>se </a:t>
            </a:r>
            <a:r>
              <a:rPr lang="es-CL" sz="1600" dirty="0"/>
              <a:t>ejecutan una tras otra, desde la primera hasta la </a:t>
            </a:r>
            <a:r>
              <a:rPr lang="es-CL" sz="1600" dirty="0" smtClean="0"/>
              <a:t>última y </a:t>
            </a:r>
            <a:r>
              <a:rPr lang="es-CL" sz="1600" dirty="0"/>
              <a:t>siguiendo el mismo orden con el que aparecen en </a:t>
            </a:r>
            <a:r>
              <a:rPr lang="es-CL" sz="1600" dirty="0" smtClean="0"/>
              <a:t>el código fuente: El </a:t>
            </a:r>
            <a:r>
              <a:rPr lang="es-CL" sz="1600" dirty="0"/>
              <a:t>flujo de </a:t>
            </a:r>
            <a:r>
              <a:rPr lang="es-CL" sz="1600" dirty="0" smtClean="0"/>
              <a:t>ejecución </a:t>
            </a:r>
            <a:r>
              <a:rPr lang="es-CL" sz="1600" dirty="0"/>
              <a:t>del programa es </a:t>
            </a:r>
            <a:r>
              <a:rPr lang="es-CL" sz="1600" dirty="0" smtClean="0"/>
              <a:t>estrictamente </a:t>
            </a:r>
            <a:r>
              <a:rPr lang="es-CL" sz="1600" b="1" dirty="0" smtClean="0"/>
              <a:t>secuencial</a:t>
            </a:r>
            <a:r>
              <a:rPr lang="es-CL" sz="1600" dirty="0" smtClean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¿Es </a:t>
            </a:r>
            <a:r>
              <a:rPr lang="es-CL" sz="1600" dirty="0" smtClean="0"/>
              <a:t>posible </a:t>
            </a:r>
            <a:r>
              <a:rPr lang="es-CL" sz="1600" dirty="0"/>
              <a:t>alterar el flujo de </a:t>
            </a:r>
            <a:r>
              <a:rPr lang="es-CL" sz="1600" dirty="0" smtClean="0"/>
              <a:t>ejecución </a:t>
            </a:r>
            <a:r>
              <a:rPr lang="es-CL" sz="1600" dirty="0"/>
              <a:t>de los </a:t>
            </a:r>
            <a:r>
              <a:rPr lang="es-CL" sz="1600" dirty="0" smtClean="0"/>
              <a:t>programas? SÍ.</a:t>
            </a:r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¿Para qué sirve?</a:t>
            </a:r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Para tomar decisiones a </a:t>
            </a:r>
            <a:r>
              <a:rPr lang="es-CL" sz="1600" dirty="0"/>
              <a:t>partir de los datos y/o </a:t>
            </a:r>
            <a:r>
              <a:rPr lang="es-CL" sz="1600" dirty="0" smtClean="0"/>
              <a:t>resultados intermedios, de forma tal que: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s-CL" sz="1600" dirty="0" smtClean="0"/>
              <a:t>Se ejecuten ciertas sentencias </a:t>
            </a:r>
            <a:r>
              <a:rPr lang="es-CL" sz="1600" dirty="0"/>
              <a:t>y otras no.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s-CL" sz="1600" dirty="0" smtClean="0"/>
              <a:t>Se ejecuten ciertas sentencias más </a:t>
            </a:r>
            <a:r>
              <a:rPr lang="es-CL" sz="1600" dirty="0"/>
              <a:t>de una vez.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 smtClean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El </a:t>
            </a:r>
            <a:r>
              <a:rPr lang="es-CL" sz="1600" dirty="0"/>
              <a:t>primer </a:t>
            </a:r>
            <a:r>
              <a:rPr lang="es-CL" sz="1600" dirty="0" smtClean="0"/>
              <a:t>tipo </a:t>
            </a:r>
            <a:r>
              <a:rPr lang="es-CL" sz="1600" dirty="0"/>
              <a:t>de </a:t>
            </a:r>
            <a:r>
              <a:rPr lang="es-CL" sz="1600" dirty="0" smtClean="0"/>
              <a:t>alteración </a:t>
            </a:r>
            <a:r>
              <a:rPr lang="es-CL" sz="1600" dirty="0"/>
              <a:t>del flujo de control se </a:t>
            </a:r>
            <a:r>
              <a:rPr lang="es-CL" sz="1600" dirty="0" smtClean="0"/>
              <a:t>efectúa con </a:t>
            </a:r>
            <a:r>
              <a:rPr lang="es-CL" sz="1600" b="1" dirty="0">
                <a:solidFill>
                  <a:srgbClr val="C00000"/>
                </a:solidFill>
              </a:rPr>
              <a:t>sentencias condicionales</a:t>
            </a:r>
            <a:r>
              <a:rPr lang="es-CL" sz="1600" dirty="0"/>
              <a:t> </a:t>
            </a:r>
            <a:r>
              <a:rPr lang="es-CL" sz="1600" dirty="0" smtClean="0"/>
              <a:t>(de “</a:t>
            </a:r>
            <a:r>
              <a:rPr lang="es-CL" sz="1600" b="1" dirty="0" smtClean="0"/>
              <a:t>selección</a:t>
            </a:r>
            <a:r>
              <a:rPr lang="es-CL" sz="1600" dirty="0" smtClean="0"/>
              <a:t>” o también le llaman de “</a:t>
            </a:r>
            <a:r>
              <a:rPr lang="es-CL" sz="1600" b="1" dirty="0" smtClean="0"/>
              <a:t>bifurcación</a:t>
            </a:r>
            <a:r>
              <a:rPr lang="es-CL" sz="1600" dirty="0" smtClean="0"/>
              <a:t>”).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 smtClean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El segundo tipo de </a:t>
            </a:r>
            <a:r>
              <a:rPr lang="es-CL" sz="1600" dirty="0"/>
              <a:t>alteración del flujo de control se efectúa con</a:t>
            </a:r>
            <a:r>
              <a:rPr lang="es-CL" sz="1600" dirty="0" smtClean="0"/>
              <a:t> </a:t>
            </a:r>
            <a:r>
              <a:rPr lang="es-CL" sz="1600" b="1" dirty="0">
                <a:solidFill>
                  <a:srgbClr val="C00000"/>
                </a:solidFill>
              </a:rPr>
              <a:t>sentencias iterativas </a:t>
            </a:r>
            <a:r>
              <a:rPr lang="es-CL" sz="1600" dirty="0" smtClean="0"/>
              <a:t>(de “</a:t>
            </a:r>
            <a:r>
              <a:rPr lang="es-CL" sz="1600" b="1" dirty="0" smtClean="0"/>
              <a:t>repetición</a:t>
            </a:r>
            <a:r>
              <a:rPr lang="es-CL" sz="1600" dirty="0" smtClean="0"/>
              <a:t>” o “</a:t>
            </a:r>
            <a:r>
              <a:rPr lang="es-CL" sz="1600" b="1" dirty="0" smtClean="0"/>
              <a:t>cíclicas</a:t>
            </a:r>
            <a:r>
              <a:rPr lang="es-CL" sz="1600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656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5713" y="3436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9" name="Rectángulo 8"/>
          <p:cNvSpPr/>
          <p:nvPr/>
        </p:nvSpPr>
        <p:spPr>
          <a:xfrm>
            <a:off x="17929" y="609600"/>
            <a:ext cx="9144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cs typeface="Courier New" panose="02070309020205020404" pitchFamily="49" charset="0"/>
              </a:rPr>
              <a:t>Selección </a:t>
            </a:r>
            <a:r>
              <a:rPr lang="es-ES" b="1" dirty="0">
                <a:cs typeface="Courier New" panose="02070309020205020404" pitchFamily="49" charset="0"/>
              </a:rPr>
              <a:t>Múltiple  “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dirty="0" smtClean="0">
                <a:cs typeface="Courier New" panose="02070309020205020404" pitchFamily="49" charset="0"/>
              </a:rPr>
              <a:t>”:</a:t>
            </a:r>
            <a:endParaRPr lang="es-ES" b="1" dirty="0">
              <a:cs typeface="Courier New" panose="02070309020205020404" pitchFamily="49" charset="0"/>
            </a:endParaRPr>
          </a:p>
          <a:p>
            <a:pPr algn="just"/>
            <a:endParaRPr lang="es-ES" sz="1600" b="1" u="sn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/>
              <a:t>Selección entre más de dos caminos (abajo se muestra un ejemplo para 4 posibilidades):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1600" dirty="0" smtClean="0"/>
          </a:p>
          <a:p>
            <a:pPr marL="1789113"/>
            <a:r>
              <a:rPr lang="es-ES" sz="1600" dirty="0"/>
              <a:t> 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ES" sz="16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instrucción</a:t>
            </a:r>
            <a:r>
              <a:rPr lang="en-US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1789113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ES" sz="16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instrucción</a:t>
            </a:r>
            <a:r>
              <a:rPr lang="en-US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789113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1789113"/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ES" sz="16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instrucción</a:t>
            </a:r>
            <a:r>
              <a:rPr lang="en-US" sz="16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89113"/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endParaRPr lang="es-CL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89113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instrucción</a:t>
            </a:r>
            <a:r>
              <a:rPr lang="en-US" sz="16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789113"/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s-CL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61" y="738000"/>
            <a:ext cx="6387139" cy="61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11" name="Rectángulo 10"/>
          <p:cNvSpPr/>
          <p:nvPr/>
        </p:nvSpPr>
        <p:spPr>
          <a:xfrm>
            <a:off x="17929" y="748264"/>
            <a:ext cx="27252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b="1" u="sng" dirty="0" smtClean="0">
                <a:cs typeface="Courier New" panose="02070309020205020404" pitchFamily="49" charset="0"/>
              </a:rPr>
              <a:t>EJERCICIO 8.1</a:t>
            </a:r>
            <a:r>
              <a:rPr lang="es-ES" sz="1600" u="sng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</a:p>
          <a:p>
            <a:pPr algn="just"/>
            <a:endParaRPr lang="es-ES" sz="1400" dirty="0" smtClean="0">
              <a:cs typeface="Courier New" panose="02070309020205020404" pitchFamily="49" charset="0"/>
            </a:endParaRPr>
          </a:p>
          <a:p>
            <a:pPr algn="just"/>
            <a:r>
              <a:rPr lang="es-ES" sz="1400" dirty="0" smtClean="0">
                <a:cs typeface="Courier New" panose="02070309020205020404" pitchFamily="49" charset="0"/>
              </a:rPr>
              <a:t>Construya un programa </a:t>
            </a:r>
            <a:r>
              <a:rPr lang="es-CL" sz="1400" dirty="0" smtClean="0">
                <a:cs typeface="Courier New" panose="02070309020205020404" pitchFamily="49" charset="0"/>
              </a:rPr>
              <a:t>que </a:t>
            </a:r>
            <a:r>
              <a:rPr lang="es-CL" sz="1400" dirty="0">
                <a:cs typeface="Courier New" panose="02070309020205020404" pitchFamily="49" charset="0"/>
              </a:rPr>
              <a:t>muestre un mensaje, de acuerdo la edad de una persona: Si la edad es de 0 a 10 años “niño”, si la edad es de 11 a 14 años “púber”, si la edad es de 15 a 18 años “adolescente”, si la edad es de 19 a 25 años “joven”, si la edad es de 26 a 65 años “adulto”, si la edad es mayor de 65 “anciano”. </a:t>
            </a:r>
            <a:endParaRPr lang="es-CL" sz="1400" dirty="0" smtClean="0">
              <a:cs typeface="Courier New" panose="02070309020205020404" pitchFamily="49" charset="0"/>
            </a:endParaRPr>
          </a:p>
          <a:p>
            <a:pPr algn="just"/>
            <a:endParaRPr lang="es-CL" sz="1400" dirty="0" smtClean="0">
              <a:cs typeface="Courier New" panose="02070309020205020404" pitchFamily="49" charset="0"/>
            </a:endParaRPr>
          </a:p>
          <a:p>
            <a:pPr algn="just"/>
            <a:r>
              <a:rPr lang="es-CL" sz="1600" b="1" dirty="0">
                <a:solidFill>
                  <a:srgbClr val="C00000"/>
                </a:solidFill>
              </a:rPr>
              <a:t>(Archivo: </a:t>
            </a:r>
            <a:r>
              <a:rPr lang="es-CL" sz="1600" b="1" dirty="0" smtClean="0">
                <a:solidFill>
                  <a:srgbClr val="C00000"/>
                </a:solidFill>
              </a:rPr>
              <a:t>“8_1.c</a:t>
            </a:r>
            <a:r>
              <a:rPr lang="es-CL" sz="1600" b="1" dirty="0">
                <a:solidFill>
                  <a:srgbClr val="C00000"/>
                </a:solidFill>
              </a:rPr>
              <a:t>”)</a:t>
            </a:r>
            <a:endParaRPr lang="es-CL" sz="1600" dirty="0" smtClean="0">
              <a:cs typeface="Courier New" panose="02070309020205020404" pitchFamily="49" charset="0"/>
            </a:endParaRPr>
          </a:p>
          <a:p>
            <a:pPr algn="just"/>
            <a:endParaRPr lang="es-ES" sz="16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6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11" name="Rectángulo 10"/>
          <p:cNvSpPr/>
          <p:nvPr/>
        </p:nvSpPr>
        <p:spPr>
          <a:xfrm>
            <a:off x="17929" y="748264"/>
            <a:ext cx="9126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b="1" u="sng" dirty="0" smtClean="0">
                <a:cs typeface="Courier New" panose="02070309020205020404" pitchFamily="49" charset="0"/>
              </a:rPr>
              <a:t>EJERCICIO 8.2</a:t>
            </a:r>
            <a:r>
              <a:rPr lang="es-ES" sz="1600" u="sng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CL" sz="1600" dirty="0" smtClean="0">
                <a:cs typeface="Courier New" panose="02070309020205020404" pitchFamily="49" charset="0"/>
              </a:rPr>
              <a:t>Corrija el siguiente código para que funcione igual que el código anterior . </a:t>
            </a:r>
            <a:r>
              <a:rPr lang="es-CL" sz="1600" b="1" dirty="0" smtClean="0">
                <a:solidFill>
                  <a:srgbClr val="C00000"/>
                </a:solidFill>
              </a:rPr>
              <a:t>(</a:t>
            </a:r>
            <a:r>
              <a:rPr lang="es-CL" sz="1600" b="1" dirty="0">
                <a:solidFill>
                  <a:srgbClr val="C00000"/>
                </a:solidFill>
              </a:rPr>
              <a:t>Archivo: </a:t>
            </a:r>
            <a:r>
              <a:rPr lang="es-CL" sz="1600" b="1" dirty="0" smtClean="0">
                <a:solidFill>
                  <a:srgbClr val="C00000"/>
                </a:solidFill>
              </a:rPr>
              <a:t>“8_2.c”)</a:t>
            </a:r>
            <a:endParaRPr lang="es-CL" sz="1600" dirty="0" smtClean="0"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219200"/>
            <a:ext cx="5562600" cy="5481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821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11" name="Rectángulo 10"/>
          <p:cNvSpPr/>
          <p:nvPr/>
        </p:nvSpPr>
        <p:spPr>
          <a:xfrm>
            <a:off x="17929" y="748264"/>
            <a:ext cx="9126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b="1" u="sng" dirty="0" smtClean="0">
                <a:cs typeface="Courier New" panose="02070309020205020404" pitchFamily="49" charset="0"/>
              </a:rPr>
              <a:t>EJERCICIO 8.2</a:t>
            </a:r>
            <a:r>
              <a:rPr lang="es-ES" sz="1600" u="sng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CL" sz="1600" dirty="0" smtClean="0">
                <a:cs typeface="Courier New" panose="02070309020205020404" pitchFamily="49" charset="0"/>
              </a:rPr>
              <a:t>RESPUESTA. </a:t>
            </a:r>
            <a:r>
              <a:rPr lang="es-CL" sz="1600" b="1" dirty="0" smtClean="0">
                <a:solidFill>
                  <a:srgbClr val="C00000"/>
                </a:solidFill>
              </a:rPr>
              <a:t>(</a:t>
            </a:r>
            <a:r>
              <a:rPr lang="es-CL" sz="1600" b="1" dirty="0">
                <a:solidFill>
                  <a:srgbClr val="C00000"/>
                </a:solidFill>
              </a:rPr>
              <a:t>Archivo: </a:t>
            </a:r>
            <a:r>
              <a:rPr lang="es-CL" sz="1600" b="1" dirty="0" smtClean="0">
                <a:solidFill>
                  <a:srgbClr val="C00000"/>
                </a:solidFill>
              </a:rPr>
              <a:t>“8_2R.c”)</a:t>
            </a:r>
            <a:endParaRPr lang="es-ES" sz="1600" dirty="0" smtClean="0">
              <a:cs typeface="Courier New" panose="020703090202050204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326" y="1219200"/>
            <a:ext cx="5431348" cy="550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375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9" name="Rectángulo 8"/>
          <p:cNvSpPr/>
          <p:nvPr/>
        </p:nvSpPr>
        <p:spPr>
          <a:xfrm>
            <a:off x="17929" y="533400"/>
            <a:ext cx="9126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b="1" u="sng" dirty="0" smtClean="0">
                <a:cs typeface="Courier New" panose="02070309020205020404" pitchFamily="49" charset="0"/>
              </a:rPr>
              <a:t>EJERCICIO 9</a:t>
            </a:r>
            <a:r>
              <a:rPr lang="es-ES" sz="1600" u="sng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ES" sz="1400" dirty="0" smtClean="0">
                <a:cs typeface="Courier New" panose="02070309020205020404" pitchFamily="49" charset="0"/>
              </a:rPr>
              <a:t>Construya un programa </a:t>
            </a:r>
            <a:r>
              <a:rPr lang="es-CL" sz="1400" dirty="0" smtClean="0">
                <a:cs typeface="Courier New" panose="02070309020205020404" pitchFamily="49" charset="0"/>
              </a:rPr>
              <a:t>que imprima el siguiente menú de opciones al usuario: 1. Sumar, 2. Restar, 3. Multiplicar, 4. Dividir y 5. Salir. Luego, su programa debe indicarle al usuario qué opción ingreso y avisarle si ingresó un opción inválida. </a:t>
            </a:r>
            <a:r>
              <a:rPr lang="es-CL" sz="1600" b="1" dirty="0" smtClean="0">
                <a:solidFill>
                  <a:srgbClr val="C00000"/>
                </a:solidFill>
              </a:rPr>
              <a:t>(</a:t>
            </a:r>
            <a:r>
              <a:rPr lang="es-CL" sz="1600" b="1" dirty="0">
                <a:solidFill>
                  <a:srgbClr val="C00000"/>
                </a:solidFill>
              </a:rPr>
              <a:t>Archivo: </a:t>
            </a:r>
            <a:r>
              <a:rPr lang="es-CL" sz="1600" b="1" dirty="0" smtClean="0">
                <a:solidFill>
                  <a:srgbClr val="C00000"/>
                </a:solidFill>
              </a:rPr>
              <a:t>“9.c”)</a:t>
            </a:r>
            <a:endParaRPr lang="es-ES" sz="1600" dirty="0" smtClean="0">
              <a:cs typeface="Courier New" panose="020703090202050204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45" y="1449600"/>
            <a:ext cx="7477710" cy="54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479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9" name="Rectángulo 8"/>
          <p:cNvSpPr/>
          <p:nvPr/>
        </p:nvSpPr>
        <p:spPr>
          <a:xfrm>
            <a:off x="17929" y="533400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cs typeface="Courier New" panose="02070309020205020404" pitchFamily="49" charset="0"/>
              </a:rPr>
              <a:t>Selección </a:t>
            </a:r>
            <a:r>
              <a:rPr lang="es-ES" b="1" dirty="0">
                <a:cs typeface="Courier New" panose="02070309020205020404" pitchFamily="49" charset="0"/>
              </a:rPr>
              <a:t>Múltiple  </a:t>
            </a:r>
            <a:r>
              <a:rPr lang="es-ES" b="1" dirty="0" smtClean="0">
                <a:cs typeface="Courier New" panose="02070309020205020404" pitchFamily="49" charset="0"/>
              </a:rPr>
              <a:t>“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b="1" dirty="0" smtClean="0">
                <a:cs typeface="Courier New" panose="02070309020205020404" pitchFamily="49" charset="0"/>
              </a:rPr>
              <a:t> </a:t>
            </a:r>
            <a:r>
              <a:rPr lang="es-ES" dirty="0" smtClean="0">
                <a:cs typeface="Courier New" panose="02070309020205020404" pitchFamily="49" charset="0"/>
              </a:rPr>
              <a:t>y </a:t>
            </a:r>
            <a:r>
              <a:rPr lang="es-E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s-ES" b="1" dirty="0" smtClean="0">
                <a:cs typeface="Courier New" panose="02070309020205020404" pitchFamily="49" charset="0"/>
              </a:rPr>
              <a:t>”:</a:t>
            </a:r>
            <a:endParaRPr lang="es-ES" b="1" dirty="0">
              <a:cs typeface="Courier New" panose="02070309020205020404" pitchFamily="49" charset="0"/>
            </a:endParaRPr>
          </a:p>
          <a:p>
            <a:r>
              <a:rPr lang="es-ES" sz="1000" dirty="0"/>
              <a:t> </a:t>
            </a:r>
            <a:endParaRPr lang="es-CL" sz="700" dirty="0"/>
          </a:p>
          <a:p>
            <a:r>
              <a:rPr lang="es-ES" sz="1600" dirty="0"/>
              <a:t>Resulta más elegante y clara que la </a:t>
            </a:r>
            <a:r>
              <a:rPr lang="es-ES" sz="1600" dirty="0" smtClean="0"/>
              <a:t>forma anterior </a:t>
            </a:r>
            <a:r>
              <a:rPr lang="es-E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if-else-if</a:t>
            </a:r>
            <a:r>
              <a:rPr lang="es-ES" sz="1600" dirty="0" smtClean="0"/>
              <a:t>.</a:t>
            </a:r>
          </a:p>
          <a:p>
            <a:pPr marL="806450"/>
            <a:endParaRPr lang="es-CL" sz="700" dirty="0"/>
          </a:p>
          <a:p>
            <a:pPr marL="1344613"/>
            <a:r>
              <a:rPr lang="es-ES" sz="15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s-ES" sz="1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44613"/>
            <a:r>
              <a:rPr lang="es-ES" sz="1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44613"/>
            <a:r>
              <a:rPr lang="es-ES" sz="1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</a:t>
            </a:r>
            <a:r>
              <a:rPr lang="es-E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constante</a:t>
            </a:r>
            <a:r>
              <a:rPr lang="es-ES" sz="15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5463"/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sentencia</a:t>
            </a:r>
            <a:r>
              <a:rPr lang="es-ES" sz="15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416175"/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 .</a:t>
            </a:r>
            <a:endParaRPr lang="es-C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5463"/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sentencia</a:t>
            </a:r>
            <a:r>
              <a:rPr lang="es-ES" sz="15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E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5463"/>
            <a:r>
              <a:rPr lang="es-E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1344613"/>
            <a:r>
              <a:rPr lang="es-ES" sz="1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case</a:t>
            </a:r>
            <a:r>
              <a:rPr lang="es-E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constante</a:t>
            </a:r>
            <a:r>
              <a:rPr lang="es-ES" sz="15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E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98625"/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sentencia</a:t>
            </a:r>
            <a:r>
              <a:rPr lang="es-ES" sz="15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28863"/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 .</a:t>
            </a:r>
            <a:endParaRPr lang="es-C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98625"/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sentencia</a:t>
            </a:r>
            <a:r>
              <a:rPr lang="es-ES" sz="15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E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98625"/>
            <a:r>
              <a:rPr lang="es-E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s-ES" sz="15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44613"/>
            <a:r>
              <a:rPr lang="es-ES" sz="1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default</a:t>
            </a:r>
            <a:r>
              <a:rPr lang="es-E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6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//opcional: se usa cuando no se cumple ningún caso</a:t>
            </a:r>
            <a:endParaRPr lang="es-CL" sz="16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5463"/>
            <a:r>
              <a:rPr lang="es-E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sentencia</a:t>
            </a:r>
            <a:r>
              <a:rPr lang="es-ES" sz="15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5463"/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 </a:t>
            </a:r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 .</a:t>
            </a:r>
            <a:endParaRPr lang="es-CL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5463"/>
            <a:r>
              <a:rPr lang="es-E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sentencia</a:t>
            </a:r>
            <a:r>
              <a:rPr lang="es-ES" sz="15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E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5463"/>
            <a:r>
              <a:rPr lang="es-E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5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1344613"/>
            <a:r>
              <a:rPr lang="es-ES" sz="15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5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/>
              <a:t>NOTA1: </a:t>
            </a:r>
            <a:r>
              <a:rPr lang="es-ES" sz="1600" dirty="0"/>
              <a:t>Muy utilizada para implementar menús de opciones.</a:t>
            </a:r>
            <a:endParaRPr lang="es-CL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NOTA2:</a:t>
            </a:r>
            <a:r>
              <a:rPr lang="es-ES" sz="1600" dirty="0"/>
              <a:t> La proposición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s-ES" sz="1600" dirty="0">
                <a:solidFill>
                  <a:srgbClr val="C00000"/>
                </a:solidFill>
              </a:rPr>
              <a:t> </a:t>
            </a:r>
            <a:r>
              <a:rPr lang="es-ES" sz="1600" dirty="0" smtClean="0"/>
              <a:t>hace que se produzca una salida inmediata de la instrucción </a:t>
            </a:r>
            <a:r>
              <a:rPr lang="es-E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s-E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sz="1600" b="1" dirty="0" smtClean="0"/>
              <a:t>NOTA3:</a:t>
            </a:r>
            <a:r>
              <a:rPr lang="es-ES" sz="1600" dirty="0" smtClean="0"/>
              <a:t> la 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s-ES" sz="1600" dirty="0" smtClean="0"/>
              <a:t> puede ser de tipo </a:t>
            </a:r>
            <a:r>
              <a:rPr lang="es-ES" sz="1600" b="1" dirty="0" smtClean="0">
                <a:solidFill>
                  <a:srgbClr val="C00000"/>
                </a:solidFill>
              </a:rPr>
              <a:t>int </a:t>
            </a:r>
            <a:r>
              <a:rPr lang="es-ES" sz="1600" dirty="0" smtClean="0"/>
              <a:t>o de tipo </a:t>
            </a:r>
            <a:r>
              <a:rPr lang="es-ES" sz="1600" b="1" dirty="0" err="1" smtClean="0">
                <a:solidFill>
                  <a:srgbClr val="C00000"/>
                </a:solidFill>
              </a:rPr>
              <a:t>char</a:t>
            </a:r>
            <a:r>
              <a:rPr lang="es-ES" sz="1600" dirty="0" smtClean="0"/>
              <a:t>. </a:t>
            </a:r>
            <a:endParaRPr lang="es-CL" sz="1600" dirty="0"/>
          </a:p>
        </p:txBody>
      </p:sp>
      <p:sp>
        <p:nvSpPr>
          <p:cNvPr id="14" name="Llamada con línea 1 13"/>
          <p:cNvSpPr/>
          <p:nvPr/>
        </p:nvSpPr>
        <p:spPr>
          <a:xfrm>
            <a:off x="4572000" y="2438400"/>
            <a:ext cx="4267200" cy="1331605"/>
          </a:xfrm>
          <a:prstGeom prst="borderCallout1">
            <a:avLst>
              <a:gd name="adj1" fmla="val 16035"/>
              <a:gd name="adj2" fmla="val -2637"/>
              <a:gd name="adj3" fmla="val 30741"/>
              <a:gd name="adj4" fmla="val -29396"/>
            </a:avLst>
          </a:prstGeom>
          <a:solidFill>
            <a:schemeClr val="bg1"/>
          </a:solidFill>
          <a:ln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L" sz="1600" b="1" dirty="0" smtClean="0">
                <a:solidFill>
                  <a:schemeClr val="tx1"/>
                </a:solidFill>
              </a:rPr>
              <a:t>Si no usa “break”</a:t>
            </a:r>
            <a:r>
              <a:rPr lang="es-CL" sz="1600" dirty="0" smtClean="0">
                <a:solidFill>
                  <a:schemeClr val="tx1"/>
                </a:solidFill>
              </a:rPr>
              <a:t>, se ejecutarán </a:t>
            </a:r>
            <a:r>
              <a:rPr lang="es-CL" sz="1600" b="1" dirty="0" smtClean="0">
                <a:solidFill>
                  <a:schemeClr val="tx1"/>
                </a:solidFill>
              </a:rPr>
              <a:t>todas</a:t>
            </a:r>
            <a:r>
              <a:rPr lang="es-CL" sz="1600" dirty="0" smtClean="0">
                <a:solidFill>
                  <a:schemeClr val="tx1"/>
                </a:solidFill>
              </a:rPr>
              <a:t> las instrucciones de los </a:t>
            </a:r>
            <a:r>
              <a:rPr lang="es-CL" sz="1600" b="1" dirty="0" smtClean="0">
                <a:solidFill>
                  <a:srgbClr val="C00000"/>
                </a:solidFill>
              </a:rPr>
              <a:t>cases</a:t>
            </a:r>
            <a:r>
              <a:rPr lang="es-CL" sz="1600" dirty="0" smtClean="0">
                <a:solidFill>
                  <a:schemeClr val="tx1"/>
                </a:solidFill>
              </a:rPr>
              <a:t> inferiores, aun cuando </a:t>
            </a:r>
            <a:r>
              <a:rPr lang="es-CL" sz="1600" b="1" dirty="0" smtClean="0">
                <a:solidFill>
                  <a:schemeClr val="tx1"/>
                </a:solidFill>
              </a:rPr>
              <a:t>no se cumpla </a:t>
            </a:r>
            <a:r>
              <a:rPr lang="es-CL" sz="1600" dirty="0" smtClean="0">
                <a:solidFill>
                  <a:schemeClr val="tx1"/>
                </a:solidFill>
              </a:rPr>
              <a:t>el </a:t>
            </a:r>
            <a:r>
              <a:rPr lang="es-CL" sz="1600" b="1" dirty="0" smtClean="0">
                <a:solidFill>
                  <a:srgbClr val="C00000"/>
                </a:solidFill>
              </a:rPr>
              <a:t>case</a:t>
            </a:r>
            <a:r>
              <a:rPr lang="es-CL" sz="1600" dirty="0" smtClean="0">
                <a:solidFill>
                  <a:srgbClr val="C00000"/>
                </a:solidFill>
              </a:rPr>
              <a:t> </a:t>
            </a:r>
            <a:r>
              <a:rPr lang="es-CL" sz="1600" dirty="0" smtClean="0">
                <a:solidFill>
                  <a:schemeClr val="tx1"/>
                </a:solidFill>
              </a:rPr>
              <a:t>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28424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3181" y="533400"/>
            <a:ext cx="9202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u="sng" dirty="0" smtClean="0">
                <a:cs typeface="Courier New" panose="02070309020205020404" pitchFamily="49" charset="0"/>
              </a:rPr>
              <a:t>EJERCICIO 10</a:t>
            </a:r>
            <a:r>
              <a:rPr lang="es-ES" sz="1600" u="sng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CL" sz="1600" dirty="0" smtClean="0">
                <a:cs typeface="Courier New" panose="02070309020205020404" pitchFamily="49" charset="0"/>
              </a:rPr>
              <a:t>Modifique su programa del ejercicio 9, utilizando esta vez </a:t>
            </a:r>
            <a:r>
              <a:rPr lang="es-CL" sz="1600" b="1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switch</a:t>
            </a:r>
            <a:r>
              <a:rPr lang="es-CL" sz="1600" dirty="0" smtClean="0">
                <a:cs typeface="Courier New" panose="02070309020205020404" pitchFamily="49" charset="0"/>
              </a:rPr>
              <a:t>. </a:t>
            </a:r>
            <a:r>
              <a:rPr lang="es-CL" sz="1600" b="1" dirty="0">
                <a:solidFill>
                  <a:srgbClr val="C00000"/>
                </a:solidFill>
              </a:rPr>
              <a:t>(Archivo: </a:t>
            </a:r>
            <a:r>
              <a:rPr lang="es-CL" sz="1600" b="1" dirty="0" smtClean="0">
                <a:solidFill>
                  <a:srgbClr val="C00000"/>
                </a:solidFill>
              </a:rPr>
              <a:t>“10.c</a:t>
            </a:r>
            <a:r>
              <a:rPr lang="es-CL" sz="1600" b="1" dirty="0">
                <a:solidFill>
                  <a:srgbClr val="C00000"/>
                </a:solidFill>
              </a:rPr>
              <a:t>”)</a:t>
            </a:r>
            <a:r>
              <a:rPr lang="es-CL" sz="1600" dirty="0" smtClean="0">
                <a:cs typeface="Courier New" panose="02070309020205020404" pitchFamily="49" charset="0"/>
              </a:rPr>
              <a:t>  </a:t>
            </a:r>
            <a:endParaRPr lang="es-ES" sz="1600" dirty="0" smtClean="0"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11" y="904413"/>
            <a:ext cx="6379579" cy="594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8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7" name="Rectángulo 6"/>
          <p:cNvSpPr/>
          <p:nvPr/>
        </p:nvSpPr>
        <p:spPr>
          <a:xfrm>
            <a:off x="3181" y="457200"/>
            <a:ext cx="9202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u="sng" dirty="0" smtClean="0">
                <a:cs typeface="Courier New" panose="02070309020205020404" pitchFamily="49" charset="0"/>
              </a:rPr>
              <a:t>EJERCICIO 11</a:t>
            </a:r>
            <a:r>
              <a:rPr lang="es-ES" sz="1600" u="sng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</a:t>
            </a:r>
            <a:r>
              <a:rPr lang="es-CL" sz="1600" dirty="0" smtClean="0">
                <a:cs typeface="Courier New" panose="02070309020205020404" pitchFamily="49" charset="0"/>
              </a:rPr>
              <a:t>Construya un programa que reconozca a partir de un </a:t>
            </a:r>
            <a:r>
              <a:rPr lang="es-CL" sz="1600" dirty="0" err="1" smtClean="0">
                <a:cs typeface="Courier New" panose="02070309020205020404" pitchFamily="49" charset="0"/>
              </a:rPr>
              <a:t>caracter</a:t>
            </a:r>
            <a:r>
              <a:rPr lang="es-CL" sz="1600" dirty="0" smtClean="0">
                <a:cs typeface="Courier New" panose="02070309020205020404" pitchFamily="49" charset="0"/>
              </a:rPr>
              <a:t> ingresado por el usuario, cuando se trate de un dígito, un separador u otro carácter. </a:t>
            </a:r>
            <a:r>
              <a:rPr lang="es-CL" sz="1600" b="1" dirty="0" smtClean="0">
                <a:solidFill>
                  <a:srgbClr val="C00000"/>
                </a:solidFill>
              </a:rPr>
              <a:t>(</a:t>
            </a:r>
            <a:r>
              <a:rPr lang="es-CL" sz="1600" b="1" dirty="0">
                <a:solidFill>
                  <a:srgbClr val="C00000"/>
                </a:solidFill>
              </a:rPr>
              <a:t>Archivo: </a:t>
            </a:r>
            <a:r>
              <a:rPr lang="es-CL" sz="1600" b="1" dirty="0" smtClean="0">
                <a:solidFill>
                  <a:srgbClr val="C00000"/>
                </a:solidFill>
              </a:rPr>
              <a:t>“11.c</a:t>
            </a:r>
            <a:r>
              <a:rPr lang="es-CL" sz="1600" b="1" dirty="0">
                <a:solidFill>
                  <a:srgbClr val="C00000"/>
                </a:solidFill>
              </a:rPr>
              <a:t>”)</a:t>
            </a:r>
            <a:r>
              <a:rPr lang="es-CL" sz="1600" dirty="0" smtClean="0">
                <a:cs typeface="Courier New" panose="02070309020205020404" pitchFamily="49" charset="0"/>
              </a:rPr>
              <a:t>  </a:t>
            </a:r>
            <a:endParaRPr lang="es-ES" sz="1600" dirty="0" smtClean="0"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444" y="1026000"/>
            <a:ext cx="4311112" cy="583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115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69" y="1066800"/>
            <a:ext cx="7053262" cy="57872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6" name="Rectángulo 5"/>
          <p:cNvSpPr/>
          <p:nvPr/>
        </p:nvSpPr>
        <p:spPr>
          <a:xfrm>
            <a:off x="17929" y="5334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u="sng" dirty="0" smtClean="0">
                <a:cs typeface="Courier New" panose="02070309020205020404" pitchFamily="49" charset="0"/>
              </a:rPr>
              <a:t>EJERCICIO 12</a:t>
            </a:r>
            <a:r>
              <a:rPr lang="es-ES" sz="1600" u="sng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Modifique el código anterior para que además reconozca cuando se trata de una letra </a:t>
            </a:r>
            <a:r>
              <a:rPr lang="es-CL" sz="1600" b="1" dirty="0">
                <a:solidFill>
                  <a:srgbClr val="C00000"/>
                </a:solidFill>
              </a:rPr>
              <a:t>(Archivo: </a:t>
            </a:r>
            <a:r>
              <a:rPr lang="es-CL" sz="1600" b="1" dirty="0" smtClean="0">
                <a:solidFill>
                  <a:srgbClr val="C00000"/>
                </a:solidFill>
              </a:rPr>
              <a:t>“12.c</a:t>
            </a:r>
            <a:r>
              <a:rPr lang="es-CL" sz="1600" b="1" dirty="0">
                <a:solidFill>
                  <a:srgbClr val="C00000"/>
                </a:solidFill>
              </a:rPr>
              <a:t>”)</a:t>
            </a:r>
            <a:endParaRPr lang="es-ES" sz="16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9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Introducción: Expresiones Booleanas</a:t>
            </a:r>
            <a:endParaRPr lang="es-CL" sz="1600" b="1" dirty="0"/>
          </a:p>
        </p:txBody>
      </p:sp>
      <p:sp>
        <p:nvSpPr>
          <p:cNvPr id="7" name="Rectangle 9"/>
          <p:cNvSpPr/>
          <p:nvPr/>
        </p:nvSpPr>
        <p:spPr>
          <a:xfrm>
            <a:off x="76200" y="762000"/>
            <a:ext cx="9067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Las sentencias condicionales y las sentencias de repetición trabajan en base a la evaluación de una </a:t>
            </a:r>
            <a:r>
              <a:rPr lang="es-CL" sz="1600" b="1" dirty="0" smtClean="0"/>
              <a:t>expresión booleana</a:t>
            </a:r>
            <a:r>
              <a:rPr lang="es-CL" sz="1600" dirty="0" smtClean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Una </a:t>
            </a:r>
            <a:r>
              <a:rPr lang="es-CL" sz="1600" b="1" dirty="0" smtClean="0"/>
              <a:t>expresión booleana </a:t>
            </a:r>
            <a:r>
              <a:rPr lang="es-CL" sz="1600" dirty="0" smtClean="0"/>
              <a:t>es una </a:t>
            </a:r>
            <a:r>
              <a:rPr lang="es-CL" sz="1600" b="1" dirty="0" smtClean="0">
                <a:solidFill>
                  <a:srgbClr val="C00000"/>
                </a:solidFill>
              </a:rPr>
              <a:t>pregunta </a:t>
            </a:r>
            <a:r>
              <a:rPr lang="es-CL" sz="1600" dirty="0" smtClean="0"/>
              <a:t>que solo tiene </a:t>
            </a:r>
            <a:r>
              <a:rPr lang="es-CL" sz="1600" b="1" dirty="0" smtClean="0">
                <a:solidFill>
                  <a:srgbClr val="C00000"/>
                </a:solidFill>
              </a:rPr>
              <a:t>dos posibles respuestas</a:t>
            </a:r>
            <a:r>
              <a:rPr lang="es-CL" sz="1600" dirty="0" smtClean="0"/>
              <a:t>: </a:t>
            </a:r>
            <a:r>
              <a:rPr lang="es-CL" sz="1600" b="1" dirty="0" smtClean="0">
                <a:solidFill>
                  <a:srgbClr val="0070C0"/>
                </a:solidFill>
              </a:rPr>
              <a:t>VERDADERO</a:t>
            </a:r>
            <a:r>
              <a:rPr lang="es-CL" sz="1600" dirty="0" smtClean="0">
                <a:solidFill>
                  <a:srgbClr val="0070C0"/>
                </a:solidFill>
              </a:rPr>
              <a:t> </a:t>
            </a:r>
            <a:r>
              <a:rPr lang="es-CL" sz="1600" dirty="0" smtClean="0"/>
              <a:t>o </a:t>
            </a:r>
            <a:r>
              <a:rPr lang="es-CL" sz="1600" b="1" dirty="0" smtClean="0">
                <a:solidFill>
                  <a:srgbClr val="0070C0"/>
                </a:solidFill>
              </a:rPr>
              <a:t>FALSO</a:t>
            </a:r>
            <a:r>
              <a:rPr lang="es-CL" sz="1600" dirty="0" smtClean="0">
                <a:solidFill>
                  <a:srgbClr val="0070C0"/>
                </a:solidFill>
              </a:rPr>
              <a:t> </a:t>
            </a:r>
            <a:r>
              <a:rPr lang="es-CL" sz="1600" dirty="0" smtClean="0"/>
              <a:t>(o “</a:t>
            </a:r>
            <a:r>
              <a:rPr lang="es-CL" sz="1600" b="1" dirty="0" smtClean="0"/>
              <a:t>SI</a:t>
            </a:r>
            <a:r>
              <a:rPr lang="es-CL" sz="1600" dirty="0" smtClean="0"/>
              <a:t> o </a:t>
            </a:r>
            <a:r>
              <a:rPr lang="es-CL" sz="1600" b="1" dirty="0" smtClean="0"/>
              <a:t>NO</a:t>
            </a:r>
            <a:r>
              <a:rPr lang="es-CL" sz="1600" dirty="0" smtClean="0"/>
              <a:t>” o “</a:t>
            </a:r>
            <a:r>
              <a:rPr lang="es-CL" sz="1600" b="1" dirty="0" smtClean="0"/>
              <a:t>CUMPLE</a:t>
            </a:r>
            <a:r>
              <a:rPr lang="es-CL" sz="1600" dirty="0" smtClean="0"/>
              <a:t> o </a:t>
            </a:r>
            <a:r>
              <a:rPr lang="es-CL" sz="1600" b="1" dirty="0" smtClean="0"/>
              <a:t>NO CUMPLE</a:t>
            </a:r>
            <a:r>
              <a:rPr lang="es-CL" sz="1600" dirty="0" smtClean="0"/>
              <a:t>”).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Ejemplos: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s-CL" sz="1600" dirty="0" smtClean="0"/>
              <a:t>“¿2 es menor que 5?”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s-CL" sz="1600" dirty="0" smtClean="0"/>
              <a:t>“¿A es una vocal?”</a:t>
            </a:r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s-CL" sz="1600" dirty="0" smtClean="0"/>
              <a:t>“¿x es mayor o igual a y?”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Los operadores que se suelen ocupar en las </a:t>
            </a:r>
          </a:p>
          <a:p>
            <a:pPr algn="just"/>
            <a:r>
              <a:rPr lang="es-CL" sz="1600" dirty="0"/>
              <a:t> </a:t>
            </a:r>
            <a:r>
              <a:rPr lang="es-CL" sz="1600" dirty="0" smtClean="0"/>
              <a:t>   expresiones booleanas son los operadores </a:t>
            </a:r>
            <a:r>
              <a:rPr lang="es-CL" sz="1600" b="1" dirty="0" smtClean="0">
                <a:solidFill>
                  <a:srgbClr val="C00000"/>
                </a:solidFill>
              </a:rPr>
              <a:t>relacionales</a:t>
            </a:r>
            <a:r>
              <a:rPr lang="es-CL" sz="1600" dirty="0" smtClean="0"/>
              <a:t>:</a:t>
            </a:r>
          </a:p>
          <a:p>
            <a:pPr algn="just"/>
            <a:endParaRPr lang="es-CL" sz="1600" dirty="0" smtClean="0"/>
          </a:p>
          <a:p>
            <a:pPr algn="just"/>
            <a:endParaRPr lang="es-CL" sz="1600" dirty="0" smtClean="0"/>
          </a:p>
          <a:p>
            <a:pPr algn="just"/>
            <a:endParaRPr lang="es-CL" sz="1600" dirty="0"/>
          </a:p>
          <a:p>
            <a:pPr algn="just"/>
            <a:endParaRPr lang="es-CL" sz="1600" dirty="0" smtClean="0"/>
          </a:p>
          <a:p>
            <a:pPr algn="just"/>
            <a:endParaRPr lang="es-CL" sz="1600" dirty="0" smtClean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Los </a:t>
            </a:r>
            <a:r>
              <a:rPr lang="es-CL" sz="1600" dirty="0"/>
              <a:t>operadores que </a:t>
            </a:r>
            <a:r>
              <a:rPr lang="es-CL" sz="1600" dirty="0" smtClean="0"/>
              <a:t>utilizan para la unión de varias</a:t>
            </a:r>
            <a:endParaRPr lang="es-CL" sz="1600" dirty="0"/>
          </a:p>
          <a:p>
            <a:pPr algn="just"/>
            <a:r>
              <a:rPr lang="es-CL" sz="1600" dirty="0" smtClean="0"/>
              <a:t>    expresiones booleanas, son los operadores </a:t>
            </a:r>
            <a:r>
              <a:rPr lang="es-CL" sz="1600" b="1" dirty="0" smtClean="0">
                <a:solidFill>
                  <a:srgbClr val="C00000"/>
                </a:solidFill>
              </a:rPr>
              <a:t>lógicos</a:t>
            </a:r>
            <a:r>
              <a:rPr lang="es-CL" sz="1600" dirty="0" smtClean="0"/>
              <a:t> “</a:t>
            </a:r>
            <a:r>
              <a:rPr lang="es-CL" sz="1600" b="1" dirty="0" smtClean="0">
                <a:solidFill>
                  <a:srgbClr val="C00000"/>
                </a:solidFill>
              </a:rPr>
              <a:t>Y</a:t>
            </a:r>
            <a:r>
              <a:rPr lang="es-CL" sz="1600" dirty="0" smtClean="0"/>
              <a:t>”</a:t>
            </a:r>
          </a:p>
          <a:p>
            <a:pPr algn="just"/>
            <a:r>
              <a:rPr lang="es-CL" sz="1600" dirty="0"/>
              <a:t> </a:t>
            </a:r>
            <a:r>
              <a:rPr lang="es-CL" sz="1600" dirty="0" smtClean="0"/>
              <a:t>   y “</a:t>
            </a:r>
            <a:r>
              <a:rPr lang="es-CL" sz="1600" b="1" dirty="0" smtClean="0">
                <a:solidFill>
                  <a:srgbClr val="C00000"/>
                </a:solidFill>
              </a:rPr>
              <a:t>O</a:t>
            </a:r>
            <a:r>
              <a:rPr lang="es-CL" sz="1600" dirty="0" smtClean="0"/>
              <a:t>”:</a:t>
            </a:r>
          </a:p>
          <a:p>
            <a:pPr algn="just"/>
            <a:endParaRPr lang="es-CL" sz="1600" dirty="0" smtClean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Las expresiones que se forman con estos operadores </a:t>
            </a:r>
            <a:r>
              <a:rPr lang="es-CL" sz="1600" b="1" dirty="0" smtClean="0">
                <a:solidFill>
                  <a:srgbClr val="C00000"/>
                </a:solidFill>
              </a:rPr>
              <a:t>también son expresiones booleanas</a:t>
            </a:r>
            <a:r>
              <a:rPr lang="es-CL" sz="1600" dirty="0" smtClean="0"/>
              <a:t>.</a:t>
            </a:r>
            <a:endParaRPr lang="es-CL" sz="16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72338"/>
              </p:ext>
            </p:extLst>
          </p:nvPr>
        </p:nvGraphicFramePr>
        <p:xfrm>
          <a:off x="5105400" y="2753160"/>
          <a:ext cx="3423920" cy="189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Operador</a:t>
                      </a:r>
                      <a:endParaRPr lang="es-CL" sz="1600" b="1" u="none" dirty="0"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Acción</a:t>
                      </a:r>
                      <a:endParaRPr lang="es-CL" sz="1600" b="1" u="none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 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 mayor que?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 mayor </a:t>
                      </a: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 igual </a:t>
                      </a: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que?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 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 menor que?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 menor </a:t>
                      </a:r>
                      <a:r>
                        <a:rPr lang="es-ES" sz="1600" b="0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 igual </a:t>
                      </a: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que?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 igual?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¿Es distinto?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59584"/>
              </p:ext>
            </p:extLst>
          </p:nvPr>
        </p:nvGraphicFramePr>
        <p:xfrm>
          <a:off x="5105400" y="5026740"/>
          <a:ext cx="2479199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Operador</a:t>
                      </a:r>
                      <a:endParaRPr lang="es-CL" sz="1600" b="1" i="1" u="none" dirty="0"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Acción</a:t>
                      </a:r>
                      <a:endParaRPr lang="es-CL" sz="1600" b="1" u="none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Y lógico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 lógico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76200" y="762000"/>
            <a:ext cx="9067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b="1" dirty="0" smtClean="0">
                <a:solidFill>
                  <a:srgbClr val="0070C0"/>
                </a:solidFill>
              </a:rPr>
              <a:t>OPERADOR LÓGICO </a:t>
            </a:r>
            <a:r>
              <a:rPr lang="es-CL" sz="1600" b="1" dirty="0" smtClean="0">
                <a:solidFill>
                  <a:srgbClr val="C00000"/>
                </a:solidFill>
              </a:rPr>
              <a:t>“Y”:</a:t>
            </a:r>
            <a:r>
              <a:rPr lang="es-CL" sz="1600" dirty="0" smtClean="0"/>
              <a:t> Este operador requiere que la respuesta a cada expresión booleana que une </a:t>
            </a:r>
            <a:r>
              <a:rPr lang="es-CL" sz="1600" b="1" dirty="0" smtClean="0"/>
              <a:t>sea </a:t>
            </a:r>
            <a:r>
              <a:rPr lang="es-CL" sz="1600" b="1" dirty="0" smtClean="0">
                <a:solidFill>
                  <a:srgbClr val="C00000"/>
                </a:solidFill>
              </a:rPr>
              <a:t>VERDADERO</a:t>
            </a:r>
            <a:r>
              <a:rPr lang="es-CL" sz="1600" dirty="0" smtClean="0"/>
              <a:t>, para que entregue un </a:t>
            </a:r>
            <a:r>
              <a:rPr lang="es-CL" sz="1600" b="1" dirty="0" smtClean="0">
                <a:solidFill>
                  <a:srgbClr val="C00000"/>
                </a:solidFill>
              </a:rPr>
              <a:t>VERDADERO </a:t>
            </a:r>
            <a:r>
              <a:rPr lang="es-CL" sz="1600" dirty="0" smtClean="0"/>
              <a:t>como respuesta. En caso contrario, entregará un </a:t>
            </a:r>
            <a:r>
              <a:rPr lang="es-CL" sz="1600" b="1" dirty="0" smtClean="0">
                <a:solidFill>
                  <a:srgbClr val="C00000"/>
                </a:solidFill>
              </a:rPr>
              <a:t>FALSO</a:t>
            </a:r>
            <a:r>
              <a:rPr lang="es-CL" sz="1600" dirty="0" smtClean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b="1" u="sng" dirty="0" smtClean="0"/>
              <a:t>Ejemplos</a:t>
            </a:r>
            <a:r>
              <a:rPr lang="es-CL" sz="1600" dirty="0" smtClean="0"/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sz="1600" dirty="0" smtClean="0"/>
              <a:t>La expresión booleana: “</a:t>
            </a:r>
            <a:r>
              <a:rPr lang="es-CL" sz="1600" b="1" dirty="0" smtClean="0">
                <a:solidFill>
                  <a:srgbClr val="0070C0"/>
                </a:solidFill>
              </a:rPr>
              <a:t>¿2 es menor que 5?</a:t>
            </a:r>
            <a:r>
              <a:rPr lang="es-CL" sz="1600" dirty="0" smtClean="0">
                <a:solidFill>
                  <a:srgbClr val="0070C0"/>
                </a:solidFill>
              </a:rPr>
              <a:t> </a:t>
            </a:r>
            <a:r>
              <a:rPr lang="es-CL" sz="1600" b="1" dirty="0" smtClean="0">
                <a:solidFill>
                  <a:srgbClr val="C00000"/>
                </a:solidFill>
              </a:rPr>
              <a:t>Y</a:t>
            </a:r>
            <a:r>
              <a:rPr lang="es-CL" sz="1600" dirty="0" smtClean="0"/>
              <a:t> </a:t>
            </a:r>
            <a:r>
              <a:rPr lang="es-CL" sz="1600" b="1" dirty="0" smtClean="0">
                <a:solidFill>
                  <a:srgbClr val="0070C0"/>
                </a:solidFill>
              </a:rPr>
              <a:t>¿‘A’ es una vocal?</a:t>
            </a:r>
            <a:r>
              <a:rPr lang="es-CL" sz="1600" dirty="0" smtClean="0">
                <a:solidFill>
                  <a:srgbClr val="0070C0"/>
                </a:solidFill>
              </a:rPr>
              <a:t> </a:t>
            </a:r>
            <a:r>
              <a:rPr lang="es-CL" sz="1600" b="1" dirty="0" smtClean="0">
                <a:solidFill>
                  <a:srgbClr val="C00000"/>
                </a:solidFill>
              </a:rPr>
              <a:t>Y</a:t>
            </a:r>
            <a:r>
              <a:rPr lang="es-CL" sz="1600" dirty="0" smtClean="0"/>
              <a:t> </a:t>
            </a:r>
            <a:r>
              <a:rPr lang="es-CL" sz="1600" b="1" dirty="0" smtClean="0">
                <a:solidFill>
                  <a:srgbClr val="0070C0"/>
                </a:solidFill>
              </a:rPr>
              <a:t>¿Si llueve, caerá agua?</a:t>
            </a:r>
            <a:r>
              <a:rPr lang="es-CL" sz="1600" dirty="0" smtClean="0"/>
              <a:t>”</a:t>
            </a:r>
          </a:p>
          <a:p>
            <a:pPr marL="0" lvl="1" algn="just"/>
            <a:endParaRPr lang="es-CL" sz="1600" dirty="0"/>
          </a:p>
          <a:p>
            <a:pPr marL="0" lvl="1" algn="just"/>
            <a:r>
              <a:rPr lang="es-CL" sz="1600" dirty="0" smtClean="0"/>
              <a:t>          Tiene como respuesta </a:t>
            </a:r>
            <a:r>
              <a:rPr lang="es-CL" sz="1600" b="1" dirty="0" smtClean="0">
                <a:solidFill>
                  <a:srgbClr val="C00000"/>
                </a:solidFill>
              </a:rPr>
              <a:t>VERDADERO</a:t>
            </a:r>
            <a:r>
              <a:rPr lang="es-CL" sz="1600" dirty="0" smtClean="0"/>
              <a:t> pues:</a:t>
            </a:r>
          </a:p>
          <a:p>
            <a:pPr marL="0" lvl="1" algn="just"/>
            <a:endParaRPr lang="es-CL" sz="1600" dirty="0" smtClean="0"/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/>
              <a:t>¿2 es menor que 5</a:t>
            </a:r>
            <a:r>
              <a:rPr lang="es-CL" sz="1600" dirty="0" smtClean="0"/>
              <a:t>? Es </a:t>
            </a:r>
            <a:r>
              <a:rPr lang="es-CL" sz="1600" b="1" dirty="0" smtClean="0">
                <a:solidFill>
                  <a:srgbClr val="0070C0"/>
                </a:solidFill>
              </a:rPr>
              <a:t>VERDADERO</a:t>
            </a:r>
            <a:r>
              <a:rPr lang="es-CL" sz="1600" dirty="0" smtClean="0"/>
              <a:t>.</a:t>
            </a:r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 smtClean="0"/>
              <a:t>¿</a:t>
            </a:r>
            <a:r>
              <a:rPr lang="es-CL" sz="1600" dirty="0"/>
              <a:t>‘A’</a:t>
            </a:r>
            <a:r>
              <a:rPr lang="es-CL" sz="1600" dirty="0" smtClean="0"/>
              <a:t> </a:t>
            </a:r>
            <a:r>
              <a:rPr lang="es-CL" sz="1600" dirty="0"/>
              <a:t>es una vocal?</a:t>
            </a:r>
            <a:r>
              <a:rPr lang="es-CL" sz="1600" dirty="0" smtClean="0"/>
              <a:t> </a:t>
            </a:r>
            <a:r>
              <a:rPr lang="es-CL" sz="1600" dirty="0"/>
              <a:t>Es </a:t>
            </a:r>
            <a:r>
              <a:rPr lang="es-CL" sz="1600" b="1" dirty="0">
                <a:solidFill>
                  <a:srgbClr val="0070C0"/>
                </a:solidFill>
              </a:rPr>
              <a:t>VERDADERO</a:t>
            </a:r>
            <a:r>
              <a:rPr lang="es-CL" sz="1600" dirty="0"/>
              <a:t>.</a:t>
            </a:r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/>
              <a:t>¿Si llueve, caerá agua</a:t>
            </a:r>
            <a:r>
              <a:rPr lang="es-CL" sz="1600" dirty="0" smtClean="0"/>
              <a:t>? </a:t>
            </a:r>
            <a:r>
              <a:rPr lang="es-CL" sz="1600" dirty="0"/>
              <a:t>Es </a:t>
            </a:r>
            <a:r>
              <a:rPr lang="es-CL" sz="1600" b="1" dirty="0">
                <a:solidFill>
                  <a:srgbClr val="0070C0"/>
                </a:solidFill>
              </a:rPr>
              <a:t>VERDADERO</a:t>
            </a:r>
            <a:r>
              <a:rPr lang="es-CL" sz="1600" dirty="0"/>
              <a:t>.</a:t>
            </a:r>
          </a:p>
          <a:p>
            <a:pPr marL="1093788" lvl="2" indent="-179388" algn="just">
              <a:buFont typeface="Arial" pitchFamily="34" charset="0"/>
              <a:buChar char="•"/>
            </a:pPr>
            <a:endParaRPr lang="es-CL" sz="1600" dirty="0" smtClean="0"/>
          </a:p>
          <a:p>
            <a:pPr marL="800100" lvl="1" indent="-342900" algn="just">
              <a:buFont typeface="+mj-lt"/>
              <a:buAutoNum type="arabicPeriod" startAt="2"/>
            </a:pPr>
            <a:r>
              <a:rPr lang="es-CL" sz="1600" dirty="0"/>
              <a:t>La expresión booleana: </a:t>
            </a:r>
            <a:r>
              <a:rPr lang="es-CL" sz="1600" dirty="0" smtClean="0"/>
              <a:t>“</a:t>
            </a:r>
            <a:r>
              <a:rPr lang="es-CL" sz="1600" b="1" dirty="0" smtClean="0">
                <a:solidFill>
                  <a:srgbClr val="0070C0"/>
                </a:solidFill>
              </a:rPr>
              <a:t>¿100 </a:t>
            </a:r>
            <a:r>
              <a:rPr lang="es-CL" sz="1600" b="1" dirty="0">
                <a:solidFill>
                  <a:srgbClr val="0070C0"/>
                </a:solidFill>
              </a:rPr>
              <a:t>es menor que 5?</a:t>
            </a:r>
            <a:r>
              <a:rPr lang="es-CL" sz="1600" dirty="0">
                <a:solidFill>
                  <a:srgbClr val="0070C0"/>
                </a:solidFill>
              </a:rPr>
              <a:t> </a:t>
            </a:r>
            <a:r>
              <a:rPr lang="es-CL" sz="1600" b="1" dirty="0">
                <a:solidFill>
                  <a:srgbClr val="C00000"/>
                </a:solidFill>
              </a:rPr>
              <a:t>Y</a:t>
            </a:r>
            <a:r>
              <a:rPr lang="es-CL" sz="1600" dirty="0"/>
              <a:t> </a:t>
            </a:r>
            <a:r>
              <a:rPr lang="es-CL" sz="1600" b="1" dirty="0" smtClean="0">
                <a:solidFill>
                  <a:srgbClr val="0070C0"/>
                </a:solidFill>
              </a:rPr>
              <a:t>¿‘A’ </a:t>
            </a:r>
            <a:r>
              <a:rPr lang="es-CL" sz="1600" b="1" dirty="0">
                <a:solidFill>
                  <a:srgbClr val="0070C0"/>
                </a:solidFill>
              </a:rPr>
              <a:t>es una vocal?</a:t>
            </a:r>
            <a:r>
              <a:rPr lang="es-CL" sz="1600" dirty="0">
                <a:solidFill>
                  <a:srgbClr val="0070C0"/>
                </a:solidFill>
              </a:rPr>
              <a:t> </a:t>
            </a:r>
            <a:r>
              <a:rPr lang="es-CL" sz="1600" b="1" dirty="0">
                <a:solidFill>
                  <a:srgbClr val="C00000"/>
                </a:solidFill>
              </a:rPr>
              <a:t>Y</a:t>
            </a:r>
            <a:r>
              <a:rPr lang="es-CL" sz="1600" dirty="0"/>
              <a:t> </a:t>
            </a:r>
            <a:r>
              <a:rPr lang="es-CL" sz="1600" b="1" dirty="0">
                <a:solidFill>
                  <a:srgbClr val="0070C0"/>
                </a:solidFill>
              </a:rPr>
              <a:t>¿Si llueve, caerá agua</a:t>
            </a:r>
            <a:r>
              <a:rPr lang="es-CL" sz="1600" b="1" dirty="0" smtClean="0">
                <a:solidFill>
                  <a:srgbClr val="0070C0"/>
                </a:solidFill>
              </a:rPr>
              <a:t>?</a:t>
            </a:r>
            <a:r>
              <a:rPr lang="es-CL" sz="1600" dirty="0" smtClean="0"/>
              <a:t>”</a:t>
            </a:r>
            <a:endParaRPr lang="es-CL" sz="1600" dirty="0"/>
          </a:p>
          <a:p>
            <a:pPr marL="0" lvl="1" algn="just"/>
            <a:endParaRPr lang="es-CL" sz="1600" dirty="0"/>
          </a:p>
          <a:p>
            <a:pPr marL="0" lvl="1" algn="just"/>
            <a:r>
              <a:rPr lang="es-CL" sz="1600" dirty="0"/>
              <a:t>          Tiene como respuesta </a:t>
            </a:r>
            <a:r>
              <a:rPr lang="es-CL" sz="1600" b="1" dirty="0" smtClean="0">
                <a:solidFill>
                  <a:srgbClr val="C00000"/>
                </a:solidFill>
              </a:rPr>
              <a:t>FALSO</a:t>
            </a:r>
            <a:r>
              <a:rPr lang="es-CL" sz="1600" dirty="0" smtClean="0">
                <a:solidFill>
                  <a:srgbClr val="C00000"/>
                </a:solidFill>
              </a:rPr>
              <a:t> </a:t>
            </a:r>
            <a:r>
              <a:rPr lang="es-CL" sz="1600" dirty="0" smtClean="0"/>
              <a:t>pues:</a:t>
            </a:r>
          </a:p>
          <a:p>
            <a:pPr marL="0" lvl="1" algn="just"/>
            <a:endParaRPr lang="es-CL" sz="1600" dirty="0"/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 smtClean="0"/>
              <a:t>¿100 </a:t>
            </a:r>
            <a:r>
              <a:rPr lang="es-CL" sz="1600" dirty="0"/>
              <a:t>es menor que 5? Es </a:t>
            </a:r>
            <a:r>
              <a:rPr lang="es-CL" sz="1600" b="1" dirty="0" smtClean="0">
                <a:solidFill>
                  <a:srgbClr val="C00000"/>
                </a:solidFill>
              </a:rPr>
              <a:t>FALSO</a:t>
            </a:r>
            <a:r>
              <a:rPr lang="es-CL" sz="1600" dirty="0" smtClean="0"/>
              <a:t>.</a:t>
            </a:r>
            <a:endParaRPr lang="es-CL" sz="1600" dirty="0"/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 smtClean="0"/>
              <a:t>¿‘A’ </a:t>
            </a:r>
            <a:r>
              <a:rPr lang="es-CL" sz="1600" dirty="0"/>
              <a:t>es una vocal? Es </a:t>
            </a:r>
            <a:r>
              <a:rPr lang="es-CL" sz="1600" b="1" dirty="0">
                <a:solidFill>
                  <a:srgbClr val="0070C0"/>
                </a:solidFill>
              </a:rPr>
              <a:t>VERDADERO</a:t>
            </a:r>
            <a:r>
              <a:rPr lang="es-CL" sz="1600" dirty="0"/>
              <a:t>.</a:t>
            </a:r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/>
              <a:t>¿Si llueve, caerá agua? Es </a:t>
            </a:r>
            <a:r>
              <a:rPr lang="es-CL" sz="1600" b="1" dirty="0">
                <a:solidFill>
                  <a:srgbClr val="0070C0"/>
                </a:solidFill>
              </a:rPr>
              <a:t>VERDADERO</a:t>
            </a:r>
            <a:r>
              <a:rPr lang="es-CL" sz="1600" dirty="0"/>
              <a:t>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smtClean="0"/>
              <a:t>Lenguaje C – Introducción: Expresiones Booleanas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40014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76200" y="762000"/>
            <a:ext cx="9067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b="1" dirty="0" smtClean="0">
                <a:solidFill>
                  <a:srgbClr val="0070C0"/>
                </a:solidFill>
              </a:rPr>
              <a:t>OPERADOR LÓGICO </a:t>
            </a:r>
            <a:r>
              <a:rPr lang="es-CL" sz="1600" b="1" dirty="0" smtClean="0">
                <a:solidFill>
                  <a:srgbClr val="C00000"/>
                </a:solidFill>
              </a:rPr>
              <a:t>“O”:</a:t>
            </a:r>
            <a:r>
              <a:rPr lang="es-CL" sz="1600" dirty="0" smtClean="0"/>
              <a:t> Este operador requiere que la respuesta de </a:t>
            </a:r>
            <a:r>
              <a:rPr lang="es-CL" sz="1600" b="1" dirty="0" smtClean="0"/>
              <a:t>tan solo una </a:t>
            </a:r>
            <a:r>
              <a:rPr lang="es-CL" sz="1600" dirty="0" smtClean="0"/>
              <a:t>de las expresiones booleanas que une </a:t>
            </a:r>
            <a:r>
              <a:rPr lang="es-CL" sz="1600" b="1" dirty="0" smtClean="0"/>
              <a:t>sea </a:t>
            </a:r>
            <a:r>
              <a:rPr lang="es-CL" sz="1600" b="1" dirty="0" smtClean="0">
                <a:solidFill>
                  <a:srgbClr val="C00000"/>
                </a:solidFill>
              </a:rPr>
              <a:t>VERDADERO</a:t>
            </a:r>
            <a:r>
              <a:rPr lang="es-CL" sz="1600" dirty="0" smtClean="0"/>
              <a:t>, para que entregue un </a:t>
            </a:r>
            <a:r>
              <a:rPr lang="es-CL" sz="1600" b="1" dirty="0" smtClean="0">
                <a:solidFill>
                  <a:srgbClr val="C00000"/>
                </a:solidFill>
              </a:rPr>
              <a:t>VERDADERO </a:t>
            </a:r>
            <a:r>
              <a:rPr lang="es-CL" sz="1600" dirty="0" smtClean="0"/>
              <a:t>como respuesta. Solo si todas sus sub-expresiones son </a:t>
            </a:r>
            <a:r>
              <a:rPr lang="es-CL" sz="1600" b="1" dirty="0" smtClean="0"/>
              <a:t>FALSAS</a:t>
            </a:r>
            <a:r>
              <a:rPr lang="es-CL" sz="1600" dirty="0" smtClean="0"/>
              <a:t>, entrega un </a:t>
            </a:r>
            <a:r>
              <a:rPr lang="es-CL" sz="1600" b="1" dirty="0" smtClean="0">
                <a:solidFill>
                  <a:srgbClr val="C00000"/>
                </a:solidFill>
              </a:rPr>
              <a:t>FALSO</a:t>
            </a:r>
            <a:r>
              <a:rPr lang="es-CL" sz="1600" dirty="0"/>
              <a:t> </a:t>
            </a:r>
            <a:r>
              <a:rPr lang="es-CL" sz="1600" dirty="0" smtClean="0"/>
              <a:t>como resultado.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b="1" u="sng" dirty="0" smtClean="0"/>
              <a:t>Ejemplos</a:t>
            </a:r>
            <a:r>
              <a:rPr lang="es-CL" sz="1600" dirty="0" smtClean="0"/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sz="1600" dirty="0" smtClean="0"/>
              <a:t>La expresión booleana: “</a:t>
            </a:r>
            <a:r>
              <a:rPr lang="es-CL" sz="1600" b="1" dirty="0" smtClean="0">
                <a:solidFill>
                  <a:srgbClr val="0070C0"/>
                </a:solidFill>
              </a:rPr>
              <a:t>¿100 es menor que 5?</a:t>
            </a:r>
            <a:r>
              <a:rPr lang="es-CL" sz="1600" dirty="0" smtClean="0">
                <a:solidFill>
                  <a:srgbClr val="0070C0"/>
                </a:solidFill>
              </a:rPr>
              <a:t> </a:t>
            </a:r>
            <a:r>
              <a:rPr lang="es-CL" sz="1600" b="1" dirty="0" smtClean="0">
                <a:solidFill>
                  <a:srgbClr val="C00000"/>
                </a:solidFill>
              </a:rPr>
              <a:t>O</a:t>
            </a:r>
            <a:r>
              <a:rPr lang="es-CL" sz="1600" dirty="0" smtClean="0"/>
              <a:t> </a:t>
            </a:r>
            <a:r>
              <a:rPr lang="es-CL" sz="1600" b="1" dirty="0" smtClean="0">
                <a:solidFill>
                  <a:srgbClr val="0070C0"/>
                </a:solidFill>
              </a:rPr>
              <a:t>¿‘C’ es una vocal?</a:t>
            </a:r>
            <a:r>
              <a:rPr lang="es-CL" sz="1600" dirty="0" smtClean="0">
                <a:solidFill>
                  <a:srgbClr val="0070C0"/>
                </a:solidFill>
              </a:rPr>
              <a:t> </a:t>
            </a:r>
            <a:r>
              <a:rPr lang="es-CL" sz="1600" b="1" dirty="0" smtClean="0">
                <a:solidFill>
                  <a:srgbClr val="C00000"/>
                </a:solidFill>
              </a:rPr>
              <a:t>O</a:t>
            </a:r>
            <a:r>
              <a:rPr lang="es-CL" sz="1600" dirty="0" smtClean="0"/>
              <a:t> </a:t>
            </a:r>
            <a:r>
              <a:rPr lang="es-CL" sz="1600" b="1" dirty="0" smtClean="0">
                <a:solidFill>
                  <a:srgbClr val="0070C0"/>
                </a:solidFill>
              </a:rPr>
              <a:t>¿Si llueve, caerá agua?</a:t>
            </a:r>
            <a:r>
              <a:rPr lang="es-CL" sz="1600" dirty="0" smtClean="0"/>
              <a:t>”</a:t>
            </a:r>
          </a:p>
          <a:p>
            <a:pPr marL="0" lvl="1" algn="just"/>
            <a:endParaRPr lang="es-CL" sz="1600" dirty="0"/>
          </a:p>
          <a:p>
            <a:pPr marL="0" lvl="1" algn="just"/>
            <a:r>
              <a:rPr lang="es-CL" sz="1600" dirty="0" smtClean="0"/>
              <a:t>          Tiene como respuesta </a:t>
            </a:r>
            <a:r>
              <a:rPr lang="es-CL" sz="1600" b="1" dirty="0" smtClean="0">
                <a:solidFill>
                  <a:srgbClr val="C00000"/>
                </a:solidFill>
              </a:rPr>
              <a:t>VERDADERO</a:t>
            </a:r>
            <a:r>
              <a:rPr lang="es-CL" sz="1600" dirty="0" smtClean="0"/>
              <a:t> pues:</a:t>
            </a:r>
          </a:p>
          <a:p>
            <a:pPr marL="0" lvl="1" algn="just"/>
            <a:endParaRPr lang="es-CL" sz="1600" dirty="0" smtClean="0"/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/>
              <a:t>¿2 es menor que 5</a:t>
            </a:r>
            <a:r>
              <a:rPr lang="es-CL" sz="1600" dirty="0" smtClean="0"/>
              <a:t>? Es </a:t>
            </a:r>
            <a:r>
              <a:rPr lang="es-CL" sz="1600" b="1" dirty="0" smtClean="0">
                <a:solidFill>
                  <a:srgbClr val="0070C0"/>
                </a:solidFill>
              </a:rPr>
              <a:t>FALSO</a:t>
            </a:r>
            <a:r>
              <a:rPr lang="es-CL" sz="1600" dirty="0" smtClean="0"/>
              <a:t>.</a:t>
            </a:r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 smtClean="0"/>
              <a:t>¿‘C’ </a:t>
            </a:r>
            <a:r>
              <a:rPr lang="es-CL" sz="1600" dirty="0"/>
              <a:t>es una vocal?</a:t>
            </a:r>
            <a:r>
              <a:rPr lang="es-CL" sz="1600" dirty="0" smtClean="0"/>
              <a:t> </a:t>
            </a:r>
            <a:r>
              <a:rPr lang="es-CL" sz="1600" dirty="0"/>
              <a:t>Es </a:t>
            </a:r>
            <a:r>
              <a:rPr lang="es-CL" sz="1600" b="1" dirty="0" smtClean="0">
                <a:solidFill>
                  <a:srgbClr val="0070C0"/>
                </a:solidFill>
              </a:rPr>
              <a:t>FALSO</a:t>
            </a:r>
            <a:r>
              <a:rPr lang="es-CL" sz="1600" dirty="0" smtClean="0"/>
              <a:t>.</a:t>
            </a:r>
            <a:endParaRPr lang="es-CL" sz="1600" dirty="0"/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/>
              <a:t>¿Si llueve, caerá agua</a:t>
            </a:r>
            <a:r>
              <a:rPr lang="es-CL" sz="1600" dirty="0" smtClean="0"/>
              <a:t>? </a:t>
            </a:r>
            <a:r>
              <a:rPr lang="es-CL" sz="1600" dirty="0"/>
              <a:t>Es </a:t>
            </a:r>
            <a:r>
              <a:rPr lang="es-CL" sz="1600" b="1" dirty="0">
                <a:solidFill>
                  <a:srgbClr val="C00000"/>
                </a:solidFill>
              </a:rPr>
              <a:t>VERDADERO</a:t>
            </a:r>
            <a:r>
              <a:rPr lang="es-CL" sz="1600" dirty="0"/>
              <a:t>.</a:t>
            </a:r>
          </a:p>
          <a:p>
            <a:pPr marL="1093788" lvl="2" indent="-179388" algn="just">
              <a:buFont typeface="Arial" pitchFamily="34" charset="0"/>
              <a:buChar char="•"/>
            </a:pPr>
            <a:endParaRPr lang="es-CL" sz="1600" dirty="0" smtClean="0"/>
          </a:p>
          <a:p>
            <a:pPr marL="800100" lvl="1" indent="-342900" algn="just">
              <a:buFont typeface="+mj-lt"/>
              <a:buAutoNum type="arabicPeriod" startAt="2"/>
            </a:pPr>
            <a:r>
              <a:rPr lang="es-CL" sz="1600" dirty="0"/>
              <a:t>La expresión booleana: </a:t>
            </a:r>
            <a:r>
              <a:rPr lang="es-CL" sz="1600" dirty="0" smtClean="0"/>
              <a:t>“</a:t>
            </a:r>
            <a:r>
              <a:rPr lang="es-CL" sz="1600" b="1" dirty="0" smtClean="0">
                <a:solidFill>
                  <a:srgbClr val="0070C0"/>
                </a:solidFill>
              </a:rPr>
              <a:t>¿100 </a:t>
            </a:r>
            <a:r>
              <a:rPr lang="es-CL" sz="1600" b="1" dirty="0">
                <a:solidFill>
                  <a:srgbClr val="0070C0"/>
                </a:solidFill>
              </a:rPr>
              <a:t>es menor que 5?</a:t>
            </a:r>
            <a:r>
              <a:rPr lang="es-CL" sz="1600" dirty="0">
                <a:solidFill>
                  <a:srgbClr val="0070C0"/>
                </a:solidFill>
              </a:rPr>
              <a:t> </a:t>
            </a:r>
            <a:r>
              <a:rPr lang="es-CL" sz="1600" b="1" dirty="0" smtClean="0">
                <a:solidFill>
                  <a:srgbClr val="C00000"/>
                </a:solidFill>
              </a:rPr>
              <a:t>O</a:t>
            </a:r>
            <a:r>
              <a:rPr lang="es-CL" sz="1600" dirty="0" smtClean="0"/>
              <a:t> </a:t>
            </a:r>
            <a:r>
              <a:rPr lang="es-CL" sz="1600" b="1" dirty="0" smtClean="0">
                <a:solidFill>
                  <a:srgbClr val="0070C0"/>
                </a:solidFill>
              </a:rPr>
              <a:t>¿‘D’ </a:t>
            </a:r>
            <a:r>
              <a:rPr lang="es-CL" sz="1600" b="1" dirty="0">
                <a:solidFill>
                  <a:srgbClr val="0070C0"/>
                </a:solidFill>
              </a:rPr>
              <a:t>es una vocal?</a:t>
            </a:r>
            <a:r>
              <a:rPr lang="es-CL" sz="1600" dirty="0">
                <a:solidFill>
                  <a:srgbClr val="0070C0"/>
                </a:solidFill>
              </a:rPr>
              <a:t> </a:t>
            </a:r>
            <a:r>
              <a:rPr lang="es-CL" sz="1600" b="1" dirty="0" smtClean="0">
                <a:solidFill>
                  <a:srgbClr val="C00000"/>
                </a:solidFill>
              </a:rPr>
              <a:t>O</a:t>
            </a:r>
            <a:r>
              <a:rPr lang="es-CL" sz="1600" dirty="0" smtClean="0"/>
              <a:t> </a:t>
            </a:r>
            <a:r>
              <a:rPr lang="es-CL" sz="1600" b="1" dirty="0" smtClean="0">
                <a:solidFill>
                  <a:srgbClr val="0070C0"/>
                </a:solidFill>
              </a:rPr>
              <a:t>¿La letra ‘X’ pertenece a la palabra ‘PAÍS’?</a:t>
            </a:r>
            <a:r>
              <a:rPr lang="es-CL" sz="1600" dirty="0" smtClean="0"/>
              <a:t>”</a:t>
            </a:r>
            <a:endParaRPr lang="es-CL" sz="1600" dirty="0"/>
          </a:p>
          <a:p>
            <a:pPr marL="0" lvl="1" algn="just"/>
            <a:endParaRPr lang="es-CL" sz="1600" dirty="0"/>
          </a:p>
          <a:p>
            <a:pPr marL="0" lvl="1" algn="just"/>
            <a:r>
              <a:rPr lang="es-CL" sz="1600" dirty="0"/>
              <a:t>          Tiene como respuesta </a:t>
            </a:r>
            <a:r>
              <a:rPr lang="es-CL" sz="1600" b="1" dirty="0" smtClean="0">
                <a:solidFill>
                  <a:srgbClr val="C00000"/>
                </a:solidFill>
              </a:rPr>
              <a:t>FALSO</a:t>
            </a:r>
            <a:r>
              <a:rPr lang="es-CL" sz="1600" dirty="0" smtClean="0">
                <a:solidFill>
                  <a:srgbClr val="C00000"/>
                </a:solidFill>
              </a:rPr>
              <a:t> </a:t>
            </a:r>
            <a:r>
              <a:rPr lang="es-CL" sz="1600" dirty="0" smtClean="0"/>
              <a:t>pues:</a:t>
            </a:r>
          </a:p>
          <a:p>
            <a:pPr marL="0" lvl="1" algn="just"/>
            <a:endParaRPr lang="es-CL" sz="1600" dirty="0"/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 smtClean="0"/>
              <a:t>¿100 </a:t>
            </a:r>
            <a:r>
              <a:rPr lang="es-CL" sz="1600" dirty="0"/>
              <a:t>es menor que 5? Es </a:t>
            </a:r>
            <a:r>
              <a:rPr lang="es-CL" sz="1600" b="1" dirty="0" smtClean="0">
                <a:solidFill>
                  <a:srgbClr val="0070C0"/>
                </a:solidFill>
              </a:rPr>
              <a:t>FALSO</a:t>
            </a:r>
            <a:r>
              <a:rPr lang="es-CL" sz="1600" dirty="0" smtClean="0"/>
              <a:t>.</a:t>
            </a:r>
            <a:endParaRPr lang="es-CL" sz="1600" dirty="0"/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 smtClean="0"/>
              <a:t>¿‘D’ </a:t>
            </a:r>
            <a:r>
              <a:rPr lang="es-CL" sz="1600" dirty="0"/>
              <a:t>es una vocal? Es </a:t>
            </a:r>
            <a:r>
              <a:rPr lang="es-CL" sz="1600" b="1" dirty="0" smtClean="0">
                <a:solidFill>
                  <a:srgbClr val="0070C0"/>
                </a:solidFill>
              </a:rPr>
              <a:t>FALSO</a:t>
            </a:r>
            <a:r>
              <a:rPr lang="es-CL" sz="1600" dirty="0" smtClean="0"/>
              <a:t>.</a:t>
            </a:r>
            <a:endParaRPr lang="es-CL" sz="1600" dirty="0"/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/>
              <a:t>¿La letra ‘X’ pertenece a la palabra ‘PAÍS’? Es </a:t>
            </a:r>
            <a:r>
              <a:rPr lang="es-CL" sz="1600" b="1" dirty="0" smtClean="0">
                <a:solidFill>
                  <a:srgbClr val="0070C0"/>
                </a:solidFill>
              </a:rPr>
              <a:t>FALSO</a:t>
            </a:r>
            <a:r>
              <a:rPr lang="es-CL" sz="1600" dirty="0" smtClean="0"/>
              <a:t>.</a:t>
            </a: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Introducción: Expresiones Booleanas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13060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76200" y="762000"/>
            <a:ext cx="906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b="1" dirty="0" smtClean="0">
                <a:solidFill>
                  <a:srgbClr val="0070C0"/>
                </a:solidFill>
              </a:rPr>
              <a:t>OPERADOR LÓGICO </a:t>
            </a:r>
            <a:r>
              <a:rPr lang="es-CL" sz="1600" b="1" dirty="0" smtClean="0">
                <a:solidFill>
                  <a:srgbClr val="C00000"/>
                </a:solidFill>
              </a:rPr>
              <a:t>“NO”:</a:t>
            </a:r>
            <a:r>
              <a:rPr lang="es-CL" sz="1600" dirty="0" smtClean="0"/>
              <a:t> Este operador trabaja sobre una sola expresión booleana, </a:t>
            </a:r>
            <a:r>
              <a:rPr lang="es-CL" sz="1600" dirty="0" err="1" smtClean="0"/>
              <a:t>inviertiendo</a:t>
            </a:r>
            <a:r>
              <a:rPr lang="es-CL" sz="1600" dirty="0" smtClean="0"/>
              <a:t> su resultado de VERDADERO a FALSO, o de FALSO a VERDADERO. 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b="1" u="sng" dirty="0" smtClean="0"/>
              <a:t>Ejemplos</a:t>
            </a:r>
            <a:r>
              <a:rPr lang="es-CL" sz="1600" dirty="0" smtClean="0"/>
              <a:t>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s-CL" sz="1600" dirty="0" smtClean="0"/>
              <a:t>La expresión booleana: “</a:t>
            </a:r>
            <a:r>
              <a:rPr lang="es-CL" sz="1600" b="1" dirty="0" smtClean="0">
                <a:solidFill>
                  <a:srgbClr val="C00000"/>
                </a:solidFill>
              </a:rPr>
              <a:t>NO</a:t>
            </a:r>
            <a:r>
              <a:rPr lang="es-CL" sz="1600" b="1" dirty="0" smtClean="0"/>
              <a:t> </a:t>
            </a:r>
            <a:r>
              <a:rPr lang="es-CL" sz="1600" b="1" dirty="0" smtClean="0">
                <a:solidFill>
                  <a:srgbClr val="0070C0"/>
                </a:solidFill>
              </a:rPr>
              <a:t>¿1 es menor que 5?</a:t>
            </a:r>
            <a:r>
              <a:rPr lang="es-CL" sz="1600" dirty="0" smtClean="0"/>
              <a:t>”</a:t>
            </a:r>
          </a:p>
          <a:p>
            <a:pPr marL="0" lvl="1" algn="just"/>
            <a:endParaRPr lang="es-CL" sz="1600" dirty="0"/>
          </a:p>
          <a:p>
            <a:pPr marL="0" lvl="1" algn="just"/>
            <a:r>
              <a:rPr lang="es-CL" sz="1600" dirty="0" smtClean="0"/>
              <a:t>          Tiene como respuesta </a:t>
            </a:r>
            <a:r>
              <a:rPr lang="es-CL" sz="1600" b="1" dirty="0" smtClean="0">
                <a:solidFill>
                  <a:srgbClr val="C00000"/>
                </a:solidFill>
              </a:rPr>
              <a:t>FALSO</a:t>
            </a:r>
            <a:r>
              <a:rPr lang="es-CL" sz="1600" dirty="0" smtClean="0"/>
              <a:t> pues:</a:t>
            </a:r>
          </a:p>
          <a:p>
            <a:pPr marL="0" lvl="1" algn="just"/>
            <a:endParaRPr lang="es-CL" sz="1600" dirty="0" smtClean="0"/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 smtClean="0"/>
              <a:t>¿1 </a:t>
            </a:r>
            <a:r>
              <a:rPr lang="es-CL" sz="1600" dirty="0"/>
              <a:t>es menor que 5</a:t>
            </a:r>
            <a:r>
              <a:rPr lang="es-CL" sz="1600" dirty="0" smtClean="0"/>
              <a:t>? Es </a:t>
            </a:r>
            <a:r>
              <a:rPr lang="es-CL" sz="1600" b="1" dirty="0" smtClean="0">
                <a:solidFill>
                  <a:srgbClr val="0070C0"/>
                </a:solidFill>
              </a:rPr>
              <a:t>VERDADERO</a:t>
            </a:r>
            <a:r>
              <a:rPr lang="es-CL" sz="1600" dirty="0" smtClean="0"/>
              <a:t>.</a:t>
            </a:r>
          </a:p>
          <a:p>
            <a:pPr marL="1093788" lvl="2" indent="-179388" algn="just">
              <a:buFont typeface="Arial" pitchFamily="34" charset="0"/>
              <a:buChar char="•"/>
            </a:pPr>
            <a:endParaRPr lang="es-CL" sz="1600" dirty="0" smtClean="0"/>
          </a:p>
          <a:p>
            <a:pPr marL="1093788" lvl="2" indent="-179388" algn="just">
              <a:buFont typeface="Arial" pitchFamily="34" charset="0"/>
              <a:buChar char="•"/>
            </a:pPr>
            <a:endParaRPr lang="es-CL" sz="1600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es-CL" sz="1600" dirty="0"/>
              <a:t>La expresión booleana: “</a:t>
            </a:r>
            <a:r>
              <a:rPr lang="es-CL" sz="1600" b="1" dirty="0">
                <a:solidFill>
                  <a:srgbClr val="C00000"/>
                </a:solidFill>
              </a:rPr>
              <a:t>NO</a:t>
            </a:r>
            <a:r>
              <a:rPr lang="es-CL" sz="1600" b="1" dirty="0"/>
              <a:t> </a:t>
            </a:r>
            <a:r>
              <a:rPr lang="es-CL" sz="1600" b="1" dirty="0" smtClean="0">
                <a:solidFill>
                  <a:srgbClr val="0070C0"/>
                </a:solidFill>
              </a:rPr>
              <a:t>¿ ‘T’ es vocal?</a:t>
            </a:r>
            <a:r>
              <a:rPr lang="es-CL" sz="1600" dirty="0" smtClean="0"/>
              <a:t>”</a:t>
            </a:r>
            <a:endParaRPr lang="es-CL" sz="1600" dirty="0"/>
          </a:p>
          <a:p>
            <a:pPr marL="0" lvl="1" algn="just"/>
            <a:endParaRPr lang="es-CL" sz="1600" dirty="0"/>
          </a:p>
          <a:p>
            <a:pPr marL="0" lvl="1" algn="just"/>
            <a:r>
              <a:rPr lang="es-CL" sz="1600" dirty="0"/>
              <a:t>          Tiene como respuesta </a:t>
            </a:r>
            <a:r>
              <a:rPr lang="es-CL" sz="1600" b="1" dirty="0" smtClean="0">
                <a:solidFill>
                  <a:srgbClr val="C00000"/>
                </a:solidFill>
              </a:rPr>
              <a:t>VERDADERO </a:t>
            </a:r>
            <a:r>
              <a:rPr lang="es-CL" sz="1600" dirty="0" smtClean="0"/>
              <a:t>pues:</a:t>
            </a:r>
          </a:p>
          <a:p>
            <a:pPr marL="0" lvl="1" algn="just"/>
            <a:endParaRPr lang="es-CL" sz="1600" dirty="0"/>
          </a:p>
          <a:p>
            <a:pPr marL="1093788" lvl="2" indent="-179388" algn="just">
              <a:buFont typeface="Arial" pitchFamily="34" charset="0"/>
              <a:buChar char="•"/>
            </a:pPr>
            <a:r>
              <a:rPr lang="es-CL" sz="1600" dirty="0" smtClean="0"/>
              <a:t>¿‘T’ </a:t>
            </a:r>
            <a:r>
              <a:rPr lang="es-CL" sz="1600" dirty="0"/>
              <a:t>es una vocal? Es </a:t>
            </a:r>
            <a:r>
              <a:rPr lang="es-CL" sz="1600" b="1" dirty="0" smtClean="0">
                <a:solidFill>
                  <a:srgbClr val="0070C0"/>
                </a:solidFill>
              </a:rPr>
              <a:t>FALSO</a:t>
            </a:r>
            <a:r>
              <a:rPr lang="es-CL" sz="1600" dirty="0" smtClean="0"/>
              <a:t>.</a:t>
            </a: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Introducción: Expresiones Booleanas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20733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0" y="762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/>
              <a:t>Los valores VERDADERO y </a:t>
            </a:r>
            <a:r>
              <a:rPr lang="es-CL" sz="1600" dirty="0" smtClean="0"/>
              <a:t>FALSO, se llaman “</a:t>
            </a:r>
            <a:r>
              <a:rPr lang="es-CL" sz="1600" b="1" dirty="0" smtClean="0">
                <a:solidFill>
                  <a:srgbClr val="C00000"/>
                </a:solidFill>
              </a:rPr>
              <a:t>valores booleanos</a:t>
            </a:r>
            <a:r>
              <a:rPr lang="es-CL" sz="1600" dirty="0" smtClean="0"/>
              <a:t>” o “</a:t>
            </a:r>
            <a:r>
              <a:rPr lang="es-CL" sz="1600" b="1" dirty="0" smtClean="0">
                <a:solidFill>
                  <a:srgbClr val="C00000"/>
                </a:solidFill>
              </a:rPr>
              <a:t>valores de verdad</a:t>
            </a:r>
            <a:r>
              <a:rPr lang="es-CL" sz="1600" dirty="0" smtClean="0"/>
              <a:t>”.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 smtClean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Cada lenguaje de programación tiene diferentes formas de representar a los valores booleanos.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Algunos tiene el tipo de dato “</a:t>
            </a:r>
            <a:r>
              <a:rPr lang="es-CL" sz="1600" dirty="0" err="1" smtClean="0"/>
              <a:t>Boolean</a:t>
            </a:r>
            <a:r>
              <a:rPr lang="es-CL" sz="1600" dirty="0" smtClean="0"/>
              <a:t>”, por ejemplo, mientras en otros lenguajes, los booleanos ni siquiera aparece como un tipo de dato explícito.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En particular en C, los valores booleanos se manejan internamente como valores enteros, donde:</a:t>
            </a:r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 smtClean="0"/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s-CL" sz="1600" dirty="0" smtClean="0"/>
              <a:t>El entero </a:t>
            </a:r>
            <a:r>
              <a:rPr lang="es-CL" sz="1600" b="1" dirty="0" smtClean="0">
                <a:solidFill>
                  <a:srgbClr val="C00000"/>
                </a:solidFill>
              </a:rPr>
              <a:t>0</a:t>
            </a:r>
            <a:r>
              <a:rPr lang="es-CL" sz="1600" dirty="0" smtClean="0"/>
              <a:t>, representa al valor de verdad </a:t>
            </a:r>
            <a:r>
              <a:rPr lang="es-CL" sz="1600" b="1" dirty="0" smtClean="0">
                <a:solidFill>
                  <a:srgbClr val="C00000"/>
                </a:solidFill>
              </a:rPr>
              <a:t>FALSO</a:t>
            </a:r>
            <a:r>
              <a:rPr lang="es-CL" sz="1600" dirty="0" smtClean="0"/>
              <a:t>.</a:t>
            </a:r>
          </a:p>
          <a:p>
            <a:pPr marL="636588" lvl="1" indent="-179388" algn="just">
              <a:buFont typeface="Arial" pitchFamily="34" charset="0"/>
              <a:buChar char="•"/>
            </a:pPr>
            <a:endParaRPr lang="es-CL" sz="1600" dirty="0" smtClean="0"/>
          </a:p>
          <a:p>
            <a:pPr marL="636588" lvl="1" indent="-179388" algn="just">
              <a:buFont typeface="Arial" pitchFamily="34" charset="0"/>
              <a:buChar char="•"/>
            </a:pPr>
            <a:r>
              <a:rPr lang="es-CL" sz="1600" dirty="0" smtClean="0"/>
              <a:t>Cualquier entero </a:t>
            </a:r>
            <a:r>
              <a:rPr lang="es-CL" sz="1600" b="1" dirty="0" smtClean="0"/>
              <a:t>distinto de 0</a:t>
            </a:r>
            <a:r>
              <a:rPr lang="es-CL" sz="1600" dirty="0" smtClean="0"/>
              <a:t>, en particular el </a:t>
            </a:r>
            <a:r>
              <a:rPr lang="es-CL" sz="1600" b="1" dirty="0" smtClean="0">
                <a:solidFill>
                  <a:srgbClr val="C00000"/>
                </a:solidFill>
              </a:rPr>
              <a:t>1</a:t>
            </a:r>
            <a:r>
              <a:rPr lang="es-CL" sz="1600" dirty="0" smtClean="0"/>
              <a:t>, representa al valor de verdad </a:t>
            </a:r>
            <a:r>
              <a:rPr lang="es-CL" sz="1600" b="1" dirty="0" smtClean="0">
                <a:solidFill>
                  <a:srgbClr val="C00000"/>
                </a:solidFill>
              </a:rPr>
              <a:t>VERDADERO</a:t>
            </a:r>
            <a:r>
              <a:rPr lang="es-CL" sz="1600" dirty="0" smtClean="0"/>
              <a:t>.</a:t>
            </a:r>
          </a:p>
          <a:p>
            <a:pPr marL="636588" lvl="1" indent="-179388" algn="just">
              <a:buFont typeface="Arial" pitchFamily="34" charset="0"/>
              <a:buChar char="•"/>
            </a:pP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r>
              <a:rPr lang="es-CL" sz="1600" dirty="0" smtClean="0"/>
              <a:t>Los operadores lógicos en C corresponden a:</a:t>
            </a:r>
            <a:endParaRPr lang="es-CL" sz="1600" dirty="0"/>
          </a:p>
          <a:p>
            <a:pPr marL="179388" indent="-179388" algn="just">
              <a:buFont typeface="Arial" pitchFamily="34" charset="0"/>
              <a:buChar char="•"/>
            </a:pPr>
            <a:endParaRPr lang="es-CL" sz="1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Introducción: Expresiones Booleanas en C</a:t>
            </a:r>
            <a:endParaRPr lang="es-CL" sz="1600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39164"/>
              </p:ext>
            </p:extLst>
          </p:nvPr>
        </p:nvGraphicFramePr>
        <p:xfrm>
          <a:off x="3332401" y="4547652"/>
          <a:ext cx="2479199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Operador</a:t>
                      </a:r>
                      <a:endParaRPr lang="es-CL" sz="1600" b="1" i="1" u="none" dirty="0">
                        <a:effectLst/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u="none" dirty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Acción</a:t>
                      </a:r>
                      <a:endParaRPr lang="es-CL" sz="1600" b="1" u="none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Y lógico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O lógico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es-CL" sz="1600" b="1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600" b="0" dirty="0" smtClean="0">
                          <a:effectLst/>
                          <a:latin typeface="+mn-lt"/>
                          <a:cs typeface="Courier New" panose="02070309020205020404" pitchFamily="49" charset="0"/>
                        </a:rPr>
                        <a:t>NO lógico</a:t>
                      </a:r>
                      <a:endParaRPr lang="es-CL" sz="1600" b="0" dirty="0"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7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351865" y="1322487"/>
            <a:ext cx="8440271" cy="5078313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CL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Booleano de \"3&lt;4?\", es: %d", 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Booleano de \"3==4?\", es: %d", 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CL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Booleano de \"3</a:t>
            </a:r>
            <a:r>
              <a:rPr lang="es-CL" sz="1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&gt;=4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?\", es: %d", 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CL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Booleano de \"3!=4?\", es: %d", 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CL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Booleano de \"1&lt;2 &amp;&amp; 2&lt;3?\", es: %d", 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Booleano de \"10&lt;20 &amp;&amp; 52</a:t>
            </a:r>
            <a:r>
              <a:rPr lang="es-CL" sz="1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&lt;=15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?\", es: %d", 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s-CL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Booleano de \"10&lt;20 || 52&lt;15?\", es: %d", 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s-CL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Booleano de \"400&gt;=1\", es: %d", 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Booleano de \"!(400&gt;=1)\", es: %d", 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!(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L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 Booleano de \"!!(400&gt;=1)\", es: %d", 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!!(</a:t>
            </a:r>
            <a:r>
              <a:rPr lang="es-CL" sz="1200" b="1" dirty="0" smtClean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s-CL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s-CL" sz="1200" b="1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CL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L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CL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"\n\n"</a:t>
            </a:r>
            <a:r>
              <a:rPr lang="es-CL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L" sz="12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CL" sz="1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s-CL" sz="1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s-CL" sz="1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L" sz="1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7929" y="621268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u="sng" dirty="0" smtClean="0">
                <a:cs typeface="Courier New" panose="02070309020205020404" pitchFamily="49" charset="0"/>
              </a:rPr>
              <a:t>EJERCICIO 1</a:t>
            </a:r>
            <a:r>
              <a:rPr lang="es-ES" sz="1600" u="sng" dirty="0" smtClean="0">
                <a:cs typeface="Courier New" panose="02070309020205020404" pitchFamily="49" charset="0"/>
              </a:rPr>
              <a:t>.</a:t>
            </a:r>
            <a:r>
              <a:rPr lang="es-ES" sz="1600" dirty="0" smtClean="0">
                <a:cs typeface="Courier New" panose="02070309020205020404" pitchFamily="49" charset="0"/>
              </a:rPr>
              <a:t> ¿Qué imprimirá el siguiente programa</a:t>
            </a:r>
            <a:r>
              <a:rPr lang="es-ES" sz="1600" dirty="0">
                <a:cs typeface="Courier New" panose="02070309020205020404" pitchFamily="49" charset="0"/>
              </a:rPr>
              <a:t>? (</a:t>
            </a:r>
            <a:r>
              <a:rPr lang="es-CL" sz="1600" b="1" dirty="0">
                <a:solidFill>
                  <a:srgbClr val="C00000"/>
                </a:solidFill>
              </a:rPr>
              <a:t>Archivo: </a:t>
            </a:r>
            <a:r>
              <a:rPr lang="es-CL" sz="1600" b="1" dirty="0" smtClean="0">
                <a:solidFill>
                  <a:srgbClr val="C00000"/>
                </a:solidFill>
              </a:rPr>
              <a:t>“1.c</a:t>
            </a:r>
            <a:r>
              <a:rPr lang="es-CL" sz="1600" b="1" dirty="0">
                <a:solidFill>
                  <a:srgbClr val="C00000"/>
                </a:solidFill>
              </a:rPr>
              <a:t>”</a:t>
            </a:r>
            <a:r>
              <a:rPr lang="es-CL" sz="1600" dirty="0"/>
              <a:t>)</a:t>
            </a:r>
            <a:endParaRPr lang="es-ES" sz="1600" dirty="0" smtClean="0"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Introducción: Expresiones Booleanas en C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295139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Autofit/>
          </a:bodyPr>
          <a:lstStyle/>
          <a:p>
            <a:r>
              <a:rPr lang="es-CL" sz="2400" b="1" dirty="0" smtClean="0"/>
              <a:t>Lenguaje C – Sentencias Condicionales</a:t>
            </a:r>
            <a:endParaRPr lang="es-CL" sz="1600" b="1" dirty="0"/>
          </a:p>
        </p:txBody>
      </p:sp>
      <p:sp>
        <p:nvSpPr>
          <p:cNvPr id="9" name="Rectángulo 8"/>
          <p:cNvSpPr/>
          <p:nvPr/>
        </p:nvSpPr>
        <p:spPr>
          <a:xfrm>
            <a:off x="17929" y="685800"/>
            <a:ext cx="9144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cs typeface="Courier New" panose="02070309020205020404" pitchFamily="49" charset="0"/>
              </a:rPr>
              <a:t>Selección simple “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dirty="0" smtClean="0">
                <a:cs typeface="Courier New" panose="02070309020205020404" pitchFamily="49" charset="0"/>
              </a:rPr>
              <a:t>”:</a:t>
            </a:r>
          </a:p>
          <a:p>
            <a:endParaRPr lang="es-ES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Escoge o no ejecutar </a:t>
            </a:r>
            <a:r>
              <a:rPr lang="es-ES" sz="1600" b="1" dirty="0" smtClean="0"/>
              <a:t>una instrucción</a:t>
            </a:r>
            <a:r>
              <a:rPr lang="es-ES" sz="1600" dirty="0" smtClean="0"/>
              <a:t>, si la 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ES" sz="1600" dirty="0" smtClean="0"/>
              <a:t> es </a:t>
            </a:r>
            <a:r>
              <a:rPr lang="es-ES" sz="1600" b="1" u="sng" dirty="0" smtClean="0"/>
              <a:t>verdadera </a:t>
            </a:r>
            <a:r>
              <a:rPr lang="es-ES" sz="1600" dirty="0" smtClean="0"/>
              <a:t>(valor distinto de </a:t>
            </a:r>
            <a:r>
              <a:rPr lang="es-ES" sz="1600" b="1" dirty="0" smtClean="0"/>
              <a:t>0</a:t>
            </a:r>
            <a:r>
              <a:rPr lang="es-ES" sz="1600" dirty="0" smtClean="0"/>
              <a:t>): </a:t>
            </a:r>
            <a:endParaRPr lang="es-CL" sz="1600" dirty="0" smtClean="0"/>
          </a:p>
          <a:p>
            <a:r>
              <a:rPr lang="es-ES" sz="1600" dirty="0"/>
              <a:t> </a:t>
            </a:r>
            <a:endParaRPr lang="es-CL" sz="1600" dirty="0"/>
          </a:p>
          <a:p>
            <a:pPr marL="1708150"/>
            <a:r>
              <a:rPr lang="es-E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E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L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8150"/>
            <a:r>
              <a:rPr lang="es-E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instrucción</a:t>
            </a:r>
            <a:r>
              <a:rPr lang="es-E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s-C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s-ES" sz="16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L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expresión</a:t>
            </a:r>
            <a:r>
              <a:rPr lang="es-CL" sz="1600" dirty="0">
                <a:cs typeface="Courier New" panose="02070309020205020404" pitchFamily="49" charset="0"/>
              </a:rPr>
              <a:t>: debe ser una expresión </a:t>
            </a:r>
            <a:r>
              <a:rPr lang="es-CL" sz="1600" dirty="0" smtClean="0">
                <a:cs typeface="Courier New" panose="02070309020205020404" pitchFamily="49" charset="0"/>
              </a:rPr>
              <a:t>booleana.</a:t>
            </a:r>
            <a:endParaRPr lang="es-CL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7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8350</TotalTime>
  <Words>2797</Words>
  <Application>Microsoft Office PowerPoint</Application>
  <PresentationFormat>Presentación en pantalla (4:3)</PresentationFormat>
  <Paragraphs>499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Office Theme</vt:lpstr>
      <vt:lpstr>Apuntes Nº2 Lenguaje C – Instrucciones Condicionales</vt:lpstr>
      <vt:lpstr>Lenguaje C – Introducción</vt:lpstr>
      <vt:lpstr>Lenguaje C – Introducción: Expresiones Booleanas</vt:lpstr>
      <vt:lpstr>Lenguaje C – Introducción: Expresiones Booleanas</vt:lpstr>
      <vt:lpstr>Lenguaje C – Introducción: Expresiones Booleanas</vt:lpstr>
      <vt:lpstr>Lenguaje C – Introducción: Expresiones Booleanas</vt:lpstr>
      <vt:lpstr>Lenguaje C – Introducción: Expresiones Booleanas en C</vt:lpstr>
      <vt:lpstr>Lenguaje C – Introducción: Expresiones Booleanas en C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  <vt:lpstr>Lenguaje C – Sentencias Condicionales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Apunte Nº3 Programación: Herramienta para Resolver Problemas </dc:title>
  <dc:creator>Irene Zuccar</dc:creator>
  <cp:lastModifiedBy>Docente Ñuñoa</cp:lastModifiedBy>
  <cp:revision>510</cp:revision>
  <dcterms:created xsi:type="dcterms:W3CDTF">2006-08-16T00:00:00Z</dcterms:created>
  <dcterms:modified xsi:type="dcterms:W3CDTF">2023-09-08T14:23:45Z</dcterms:modified>
</cp:coreProperties>
</file>