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5" r:id="rId2"/>
    <p:sldId id="260" r:id="rId3"/>
    <p:sldId id="261" r:id="rId4"/>
    <p:sldId id="262" r:id="rId5"/>
    <p:sldId id="257" r:id="rId6"/>
    <p:sldId id="258" r:id="rId7"/>
    <p:sldId id="268" r:id="rId8"/>
    <p:sldId id="264" r:id="rId9"/>
    <p:sldId id="259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434" autoAdjust="0"/>
  </p:normalViewPr>
  <p:slideViewPr>
    <p:cSldViewPr>
      <p:cViewPr varScale="1">
        <p:scale>
          <a:sx n="86" d="100"/>
          <a:sy n="86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88FE7-7AB0-494D-BE50-96D8100C34F8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87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75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400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93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29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456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28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088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181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053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8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5AA-438F-4DA9-9288-F6B947EDE241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C6D-49E5-4D48-A7C3-827CFC5152AD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F509-2528-4F53-B230-B499688AF5A4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FC2D-76CD-4045-80F6-CC6D6E48063D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A61B-9E9A-42D0-9657-5D80BEED7597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8E83-2F08-4DAC-9342-709496510B86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91F1-0962-48D2-804C-754BEFC4AACC}" type="datetime1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ED47-BC68-45F2-8846-4285328C9EAF}" type="datetime1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7B06-B513-4F7B-8740-457A1821FE55}" type="datetime1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252B-8DDB-46DC-B0D0-BF3292E3CC49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4FC0-F84F-4403-ABFD-9D8B08615C4C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BBF2-340F-4E96-B174-750B9394CCA5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s-ES" sz="3600" cap="small" dirty="0" smtClean="0"/>
              <a:t>Apuntes </a:t>
            </a:r>
            <a:r>
              <a:rPr lang="es-ES" sz="3600" cap="small" dirty="0" smtClean="0"/>
              <a:t>Nº3</a:t>
            </a:r>
            <a:r>
              <a:rPr lang="es-CL" sz="3600" dirty="0" smtClean="0"/>
              <a:t/>
            </a:r>
            <a:br>
              <a:rPr lang="es-CL" sz="3600" dirty="0" smtClean="0"/>
            </a:br>
            <a:r>
              <a:rPr lang="es-CL" sz="3600" b="1" cap="small" dirty="0"/>
              <a:t>Lenguajes </a:t>
            </a:r>
            <a:r>
              <a:rPr lang="es-CL" sz="3600" b="1" cap="small" dirty="0" smtClean="0"/>
              <a:t>C</a:t>
            </a:r>
            <a:r>
              <a:rPr lang="es-ES" sz="3600" b="1" cap="small" dirty="0" smtClean="0"/>
              <a:t> – Sentencias de Repetición</a:t>
            </a:r>
            <a:endParaRPr lang="es-CL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 smtClean="0">
                <a:solidFill>
                  <a:schemeClr val="tx1">
                    <a:tint val="75000"/>
                  </a:schemeClr>
                </a:solidFill>
              </a:rPr>
              <a:t>Fundamentos de Programación</a:t>
            </a:r>
            <a:endParaRPr kumimoji="0" lang="es-CL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0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 - EJERCICIOS</a:t>
            </a:r>
            <a:endParaRPr lang="es-CL" sz="1600" b="1" dirty="0"/>
          </a:p>
        </p:txBody>
      </p:sp>
      <p:sp>
        <p:nvSpPr>
          <p:cNvPr id="3" name="Rectángulo 2"/>
          <p:cNvSpPr/>
          <p:nvPr/>
        </p:nvSpPr>
        <p:spPr>
          <a:xfrm>
            <a:off x="0" y="7620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>
                <a:ea typeface="Calibri" panose="020F0502020204030204" pitchFamily="34" charset="0"/>
                <a:cs typeface="Times New Roman" panose="02020603050405020304" pitchFamily="18" charset="0"/>
              </a:rPr>
              <a:t>Muestre por pantalla el </a:t>
            </a:r>
            <a:r>
              <a:rPr lang="es-CL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menor </a:t>
            </a:r>
            <a:r>
              <a:rPr lang="es-CL" sz="1600" dirty="0">
                <a:ea typeface="Calibri" panose="020F0502020204030204" pitchFamily="34" charset="0"/>
                <a:cs typeface="Times New Roman" panose="02020603050405020304" pitchFamily="18" charset="0"/>
              </a:rPr>
              <a:t>número de una secuencia de </a:t>
            </a:r>
            <a:r>
              <a:rPr lang="es-CL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CL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valores ingresadas por teclado. </a:t>
            </a:r>
            <a:endParaRPr lang="es-CL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 smtClean="0"/>
              <a:t>Cuente </a:t>
            </a:r>
            <a:r>
              <a:rPr lang="es-CL" sz="1600" dirty="0"/>
              <a:t>la cantidad de dígitos que posee un número entero.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 smtClean="0"/>
              <a:t>Decida </a:t>
            </a:r>
            <a:r>
              <a:rPr lang="es-CL" sz="1600" dirty="0"/>
              <a:t>si un número es primo o no.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 smtClean="0"/>
              <a:t>Escriba </a:t>
            </a:r>
            <a:r>
              <a:rPr lang="es-CL" sz="1600" dirty="0"/>
              <a:t>todos los múltiplos de 3 del número 1 al </a:t>
            </a:r>
            <a:r>
              <a:rPr lang="es-CL" sz="1600" dirty="0" smtClean="0"/>
              <a:t>3000.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 smtClean="0"/>
              <a:t>Escriba todo el código ASCII, indicando el código y el </a:t>
            </a:r>
            <a:r>
              <a:rPr lang="es-CL" sz="1600" dirty="0" err="1" smtClean="0"/>
              <a:t>caracter</a:t>
            </a:r>
            <a:r>
              <a:rPr lang="es-CL" sz="1600" dirty="0" smtClean="0"/>
              <a:t> que le corresponde.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 smtClean="0"/>
              <a:t>Sume la </a:t>
            </a:r>
            <a:r>
              <a:rPr lang="es-CL" sz="1600" dirty="0"/>
              <a:t>cantidad de dígitos que posee un número entero</a:t>
            </a:r>
            <a:r>
              <a:rPr lang="es-CL" sz="16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/>
              <a:t>Cuente la cantidad de dígitos </a:t>
            </a:r>
            <a:r>
              <a:rPr lang="es-CL" sz="1600" dirty="0" smtClean="0"/>
              <a:t>pares que </a:t>
            </a:r>
            <a:r>
              <a:rPr lang="es-CL" sz="1600" dirty="0"/>
              <a:t>posee un número entero</a:t>
            </a:r>
            <a:r>
              <a:rPr lang="es-CL" sz="16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 smtClean="0"/>
              <a:t>Multiplique dos números sin usar el operador “*”.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-2790825" algn="l"/>
                <a:tab pos="457200" algn="l"/>
              </a:tabLst>
            </a:pPr>
            <a:r>
              <a:rPr lang="es-CL" sz="1600" dirty="0" smtClean="0"/>
              <a:t>Divida dos números sin usar </a:t>
            </a:r>
            <a:r>
              <a:rPr lang="es-CL" sz="1600" dirty="0"/>
              <a:t>el </a:t>
            </a:r>
            <a:r>
              <a:rPr lang="es-CL" sz="1600"/>
              <a:t>operador </a:t>
            </a:r>
            <a:r>
              <a:rPr lang="es-CL" sz="1600" smtClean="0"/>
              <a:t>“/”.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45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228600" y="685800"/>
            <a:ext cx="518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¿Cómo resolvería el siguiente enunciado?</a:t>
            </a:r>
            <a:r>
              <a:rPr lang="es-CL" sz="2000" dirty="0" smtClean="0"/>
              <a:t> </a:t>
            </a:r>
            <a:endParaRPr lang="es-CL" sz="2000" b="1" u="sng" dirty="0" smtClean="0"/>
          </a:p>
        </p:txBody>
      </p:sp>
      <p:sp>
        <p:nvSpPr>
          <p:cNvPr id="5" name="108 Rectángulo"/>
          <p:cNvSpPr/>
          <p:nvPr/>
        </p:nvSpPr>
        <p:spPr>
          <a:xfrm>
            <a:off x="304800" y="11430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 smtClean="0"/>
              <a:t>Escriba un programa que entregue al usuario por pantalla </a:t>
            </a:r>
            <a:r>
              <a:rPr lang="es-CL" b="1" dirty="0" smtClean="0"/>
              <a:t>la suma de 6 números </a:t>
            </a:r>
            <a:r>
              <a:rPr lang="es-CL" dirty="0" smtClean="0"/>
              <a:t>que ingrese desde el teclado.</a:t>
            </a:r>
            <a:endParaRPr lang="es-CL" b="1" u="sng" dirty="0" smtClean="0"/>
          </a:p>
        </p:txBody>
      </p:sp>
      <p:sp>
        <p:nvSpPr>
          <p:cNvPr id="7" name="108 Rectángulo"/>
          <p:cNvSpPr/>
          <p:nvPr/>
        </p:nvSpPr>
        <p:spPr>
          <a:xfrm>
            <a:off x="1924050" y="1982465"/>
            <a:ext cx="5295900" cy="413190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s-ES" sz="105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num1, num2, num3, num4, num5, num6;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resultado;</a:t>
            </a: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("Ingrese el primer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("%f", &amp;num1);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("Ingrese el segundo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("%f", &amp;num2);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("Ingrese el tercer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("%f", &amp;num3);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("Ingrese el cuarto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("%f", &amp;num4);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("Ingrese el quinto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("%f", &amp;num5);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("Ingrese el sexto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("%f", &amp;num6);</a:t>
            </a: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resultado = 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num1 + num2 + num3 + num4 + num5 + num6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("\n\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nEl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resultado de la suma es: %.1f", resultado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05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0;</a:t>
            </a:r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CL" sz="1050" b="1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</a:t>
            </a:r>
            <a:endParaRPr lang="es-CL" sz="1600" b="1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228600" y="685800"/>
            <a:ext cx="518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¿Y este enunciado?</a:t>
            </a:r>
            <a:r>
              <a:rPr lang="es-CL" sz="2000" dirty="0" smtClean="0"/>
              <a:t> </a:t>
            </a:r>
            <a:endParaRPr lang="es-CL" sz="2000" b="1" u="sng" dirty="0" smtClean="0"/>
          </a:p>
        </p:txBody>
      </p:sp>
      <p:sp>
        <p:nvSpPr>
          <p:cNvPr id="5" name="108 Rectángulo"/>
          <p:cNvSpPr/>
          <p:nvPr/>
        </p:nvSpPr>
        <p:spPr>
          <a:xfrm>
            <a:off x="304800" y="11430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 smtClean="0"/>
              <a:t>Escriba un programa que entregue al usuario por pantalla </a:t>
            </a:r>
            <a:r>
              <a:rPr lang="es-CL" b="1" dirty="0" smtClean="0"/>
              <a:t>la suma de </a:t>
            </a:r>
            <a:r>
              <a:rPr lang="es-CL" b="1" dirty="0" smtClean="0">
                <a:solidFill>
                  <a:srgbClr val="C00000"/>
                </a:solidFill>
              </a:rPr>
              <a:t>1000 números </a:t>
            </a:r>
            <a:r>
              <a:rPr lang="es-CL" dirty="0" smtClean="0"/>
              <a:t>que ingrese desde el teclado.</a:t>
            </a:r>
            <a:endParaRPr lang="es-CL" b="1" u="sng" dirty="0" smtClean="0"/>
          </a:p>
        </p:txBody>
      </p:sp>
      <p:sp>
        <p:nvSpPr>
          <p:cNvPr id="11" name="108 Rectángulo"/>
          <p:cNvSpPr/>
          <p:nvPr/>
        </p:nvSpPr>
        <p:spPr>
          <a:xfrm>
            <a:off x="1219200" y="1860600"/>
            <a:ext cx="6705600" cy="387798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 num1, num2, num3, num4, num5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...¿hasta “</a:t>
            </a:r>
            <a:r>
              <a:rPr lang="es-E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num1000</a:t>
            </a:r>
            <a:r>
              <a:rPr lang="es-E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”?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float resultado;</a:t>
            </a: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primer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&amp;num1);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segundo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&amp;num2);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tercer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&amp;num3);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cuarto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&amp;num4);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quinto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&amp;num5);</a:t>
            </a:r>
          </a:p>
          <a:p>
            <a:r>
              <a:rPr lang="es-E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...¿</a:t>
            </a:r>
            <a:r>
              <a:rPr lang="es-E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hacer esto 1000 veces?</a:t>
            </a: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resultado = 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num1 + num2 + num3 + num4 + num5 + </a:t>
            </a:r>
            <a:r>
              <a:rPr lang="es-E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...¿sumar 1000 variables?</a:t>
            </a:r>
            <a:r>
              <a:rPr lang="es-E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E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printf("\n\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nEl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resultado de la suma es: %.1f", resultado);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05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CL" sz="1050" b="1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</a:t>
            </a:r>
            <a:endParaRPr lang="es-CL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8 Rectángulo"/>
          <p:cNvSpPr/>
          <p:nvPr/>
        </p:nvSpPr>
        <p:spPr>
          <a:xfrm>
            <a:off x="457200" y="1784400"/>
            <a:ext cx="8229600" cy="420115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endParaRPr lang="es-ES" sz="105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 num1, num2, num3, num4, num5, 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num6</a:t>
            </a:r>
            <a:r>
              <a:rPr lang="es-ES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...NECESITO SABER CUÁNTAS VARIABLES OCUPARÉ</a:t>
            </a:r>
            <a:r>
              <a:rPr lang="es-ES" sz="1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ES" sz="1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float resultado;</a:t>
            </a: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primer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&amp;num1);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segundo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&amp;num2);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tercer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&amp;num3);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cuarto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&amp;num4);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quinto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&amp;num5);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printf("Ingrese el sexto numero: ");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scanf("%f", &amp;num6);</a:t>
            </a:r>
          </a:p>
          <a:p>
            <a:r>
              <a:rPr lang="es-E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..¿</a:t>
            </a:r>
            <a:r>
              <a:rPr lang="es-E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Cómo puedo saber cuántas veces escribo estas instrucciones???</a:t>
            </a: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resultado = 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num1 + num2 + num3 + num4 + num5 + num6 + </a:t>
            </a:r>
            <a:r>
              <a:rPr lang="es-E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...¿cuántas/cuáles variables sumo?</a:t>
            </a:r>
          </a:p>
          <a:p>
            <a:endParaRPr lang="es-ES" sz="105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printf("\n\</a:t>
            </a:r>
            <a:r>
              <a:rPr lang="es-ES" sz="105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nEl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resultado de la suma es: %.1f", resultado);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05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05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s-ES" sz="105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CL" sz="1000" b="1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108 Rectángulo"/>
          <p:cNvSpPr/>
          <p:nvPr/>
        </p:nvSpPr>
        <p:spPr>
          <a:xfrm>
            <a:off x="228600" y="685800"/>
            <a:ext cx="518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¿Y si el enunciado es MÁS genérico?</a:t>
            </a:r>
            <a:r>
              <a:rPr lang="es-CL" sz="2000" dirty="0" smtClean="0"/>
              <a:t> </a:t>
            </a:r>
            <a:endParaRPr lang="es-CL" sz="2000" b="1" u="sng" dirty="0" smtClean="0"/>
          </a:p>
        </p:txBody>
      </p:sp>
      <p:sp>
        <p:nvSpPr>
          <p:cNvPr id="5" name="108 Rectángulo"/>
          <p:cNvSpPr/>
          <p:nvPr/>
        </p:nvSpPr>
        <p:spPr>
          <a:xfrm>
            <a:off x="304800" y="10668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 smtClean="0"/>
              <a:t>Escriba un programa que entregue al usuario por pantalla </a:t>
            </a:r>
            <a:r>
              <a:rPr lang="es-CL" b="1" dirty="0" smtClean="0"/>
              <a:t>la suma de </a:t>
            </a:r>
            <a:r>
              <a:rPr lang="es-CL" b="1" i="1" u="sng" dirty="0" smtClean="0">
                <a:solidFill>
                  <a:srgbClr val="C00000"/>
                </a:solidFill>
              </a:rPr>
              <a:t>n</a:t>
            </a:r>
            <a:r>
              <a:rPr lang="es-CL" b="1" dirty="0" smtClean="0">
                <a:solidFill>
                  <a:srgbClr val="C00000"/>
                </a:solidFill>
              </a:rPr>
              <a:t> números </a:t>
            </a:r>
            <a:r>
              <a:rPr lang="es-CL" dirty="0" smtClean="0"/>
              <a:t>que ingrese desde el teclado. </a:t>
            </a:r>
            <a:endParaRPr lang="es-CL" b="1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38728" y="3126313"/>
            <a:ext cx="2657472" cy="923330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C00000"/>
                </a:solidFill>
              </a:rPr>
              <a:t>RESPUESTA</a:t>
            </a:r>
            <a:r>
              <a:rPr lang="es-CL" dirty="0" smtClean="0">
                <a:solidFill>
                  <a:srgbClr val="C00000"/>
                </a:solidFill>
              </a:rPr>
              <a:t>: DEBE USAR </a:t>
            </a:r>
            <a:r>
              <a:rPr lang="es-CL" b="1" u="sng" dirty="0" smtClean="0">
                <a:solidFill>
                  <a:srgbClr val="C00000"/>
                </a:solidFill>
              </a:rPr>
              <a:t>INSTRUCCIONES DE REPETICIÓN</a:t>
            </a:r>
            <a:r>
              <a:rPr lang="es-CL" dirty="0" smtClean="0">
                <a:solidFill>
                  <a:srgbClr val="C00000"/>
                </a:solidFill>
              </a:rPr>
              <a:t> o </a:t>
            </a:r>
            <a:r>
              <a:rPr lang="es-CL" b="1" u="sng" dirty="0" smtClean="0">
                <a:solidFill>
                  <a:srgbClr val="C00000"/>
                </a:solidFill>
              </a:rPr>
              <a:t>“CICLOS”</a:t>
            </a:r>
            <a:endParaRPr lang="es-CL" b="1" u="sng" dirty="0">
              <a:solidFill>
                <a:srgbClr val="C00000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</a:t>
            </a:r>
            <a:endParaRPr lang="es-CL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228600" y="6858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CICLOS</a:t>
            </a:r>
            <a:r>
              <a:rPr lang="es-CL" sz="2000" b="1" dirty="0" smtClean="0"/>
              <a:t>: </a:t>
            </a:r>
            <a:r>
              <a:rPr lang="es-CL" sz="2000" dirty="0" smtClean="0"/>
              <a:t> La idea básica de cualquier instrucción de repetición (o ciclo), es </a:t>
            </a:r>
            <a:r>
              <a:rPr lang="es-CL" sz="2000" b="1" dirty="0" smtClean="0">
                <a:solidFill>
                  <a:srgbClr val="C00000"/>
                </a:solidFill>
              </a:rPr>
              <a:t>repetir instrucciones </a:t>
            </a:r>
            <a:r>
              <a:rPr lang="es-CL" sz="2000" dirty="0" smtClean="0"/>
              <a:t>en la medida que una</a:t>
            </a:r>
            <a:r>
              <a:rPr lang="es-CL" sz="2000" b="1" dirty="0" smtClean="0"/>
              <a:t> </a:t>
            </a:r>
            <a:r>
              <a:rPr lang="es-CL" sz="2000" b="1" dirty="0" smtClean="0">
                <a:solidFill>
                  <a:srgbClr val="C00000"/>
                </a:solidFill>
              </a:rPr>
              <a:t>condición se cumpla</a:t>
            </a:r>
            <a:r>
              <a:rPr lang="es-CL" sz="2000" b="1" dirty="0" smtClean="0"/>
              <a:t>.</a:t>
            </a:r>
            <a:endParaRPr lang="es-CL" sz="2000" b="1" u="sng" dirty="0" smtClean="0"/>
          </a:p>
        </p:txBody>
      </p:sp>
      <p:sp>
        <p:nvSpPr>
          <p:cNvPr id="40" name="108 Rectángulo"/>
          <p:cNvSpPr/>
          <p:nvPr/>
        </p:nvSpPr>
        <p:spPr>
          <a:xfrm>
            <a:off x="228600" y="1581090"/>
            <a:ext cx="4016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SINTAXIS del ciclo </a:t>
            </a:r>
            <a:r>
              <a:rPr lang="es-CL" sz="2000" b="1" u="sng" dirty="0" err="1" smtClean="0">
                <a:solidFill>
                  <a:srgbClr val="C00000"/>
                </a:solidFill>
              </a:rPr>
              <a:t>while</a:t>
            </a:r>
            <a:r>
              <a:rPr lang="es-CL" sz="2000" b="1" u="sng" dirty="0" smtClean="0"/>
              <a:t> en C</a:t>
            </a:r>
            <a:r>
              <a:rPr lang="es-CL" sz="2000" b="1" dirty="0" smtClean="0"/>
              <a:t>:</a:t>
            </a:r>
            <a:endParaRPr lang="es-CL" sz="2000" b="1" u="sng" dirty="0" smtClean="0"/>
          </a:p>
        </p:txBody>
      </p:sp>
      <p:sp>
        <p:nvSpPr>
          <p:cNvPr id="41" name="108 Rectángulo"/>
          <p:cNvSpPr/>
          <p:nvPr/>
        </p:nvSpPr>
        <p:spPr>
          <a:xfrm>
            <a:off x="1447800" y="2599253"/>
            <a:ext cx="571500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s-CL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CL" sz="16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sea verdadera la condición) {</a:t>
            </a:r>
            <a:endParaRPr lang="es-CL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809625">
              <a:spcAft>
                <a:spcPts val="600"/>
              </a:spcAft>
            </a:pPr>
            <a:r>
              <a:rPr lang="es-CL" sz="16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Instrucción 1;</a:t>
            </a:r>
          </a:p>
          <a:p>
            <a:pPr marL="809625">
              <a:spcAft>
                <a:spcPts val="600"/>
              </a:spcAft>
            </a:pPr>
            <a:r>
              <a:rPr lang="es-CL" sz="16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Instrucción 2;</a:t>
            </a:r>
          </a:p>
          <a:p>
            <a:pPr marL="809625">
              <a:spcAft>
                <a:spcPts val="600"/>
              </a:spcAft>
            </a:pPr>
            <a:r>
              <a:rPr lang="es-CL" sz="16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Instrucción 3;</a:t>
            </a:r>
          </a:p>
          <a:p>
            <a:pPr marL="809625">
              <a:spcAft>
                <a:spcPts val="600"/>
              </a:spcAft>
            </a:pPr>
            <a:r>
              <a:rPr lang="es-CL" sz="16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809625">
              <a:spcAft>
                <a:spcPts val="600"/>
              </a:spcAft>
            </a:pPr>
            <a:r>
              <a:rPr lang="es-CL" sz="16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Instrucción </a:t>
            </a:r>
            <a:r>
              <a:rPr lang="es-CL" sz="16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Aft>
                <a:spcPts val="600"/>
              </a:spcAft>
            </a:pPr>
            <a:r>
              <a:rPr lang="es-CL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s-CL" sz="16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Instrucción </a:t>
            </a:r>
            <a:r>
              <a:rPr lang="es-CL" sz="16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CL" sz="16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+1;</a:t>
            </a:r>
            <a:endParaRPr lang="es-CL" sz="1600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29200" y="168592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Siempre se escribe una condición cuyo </a:t>
            </a:r>
          </a:p>
          <a:p>
            <a:r>
              <a:rPr lang="es-CL" b="1" dirty="0" smtClean="0"/>
              <a:t>resultado </a:t>
            </a:r>
            <a:r>
              <a:rPr lang="es-CL" dirty="0" smtClean="0"/>
              <a:t>sea </a:t>
            </a:r>
            <a:r>
              <a:rPr lang="es-CL" b="1" dirty="0" smtClean="0"/>
              <a:t>Verdadero</a:t>
            </a:r>
            <a:r>
              <a:rPr lang="es-CL" dirty="0" smtClean="0"/>
              <a:t> o </a:t>
            </a:r>
            <a:r>
              <a:rPr lang="es-CL" b="1" dirty="0" smtClean="0"/>
              <a:t>Falso (</a:t>
            </a:r>
            <a:r>
              <a:rPr lang="es-CL" b="1" dirty="0" smtClean="0">
                <a:solidFill>
                  <a:srgbClr val="C00000"/>
                </a:solidFill>
              </a:rPr>
              <a:t>expresión booleana</a:t>
            </a:r>
            <a:r>
              <a:rPr lang="es-CL" b="1" dirty="0" smtClean="0"/>
              <a:t>)</a:t>
            </a:r>
            <a:endParaRPr lang="es-CL" b="1" dirty="0"/>
          </a:p>
        </p:txBody>
      </p:sp>
      <p:grpSp>
        <p:nvGrpSpPr>
          <p:cNvPr id="5" name="Grupo 4"/>
          <p:cNvGrpSpPr/>
          <p:nvPr/>
        </p:nvGrpSpPr>
        <p:grpSpPr>
          <a:xfrm>
            <a:off x="2266424" y="2137679"/>
            <a:ext cx="3420000" cy="772209"/>
            <a:chOff x="2266424" y="2137679"/>
            <a:chExt cx="3420000" cy="772209"/>
          </a:xfrm>
        </p:grpSpPr>
        <p:sp>
          <p:nvSpPr>
            <p:cNvPr id="42" name="Rectangle 41"/>
            <p:cNvSpPr/>
            <p:nvPr/>
          </p:nvSpPr>
          <p:spPr>
            <a:xfrm>
              <a:off x="2266424" y="2635068"/>
              <a:ext cx="3420000" cy="2748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4402550" y="1979843"/>
              <a:ext cx="468814" cy="78448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144770" y="2743200"/>
            <a:ext cx="360180" cy="1981994"/>
            <a:chOff x="1035050" y="2896394"/>
            <a:chExt cx="360180" cy="1981994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1045460" y="2901950"/>
              <a:ext cx="34977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53710" y="3886200"/>
              <a:ext cx="1981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35050" y="487680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127337" y="2514600"/>
            <a:ext cx="1015663" cy="2438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CL" b="1" dirty="0" smtClean="0"/>
              <a:t>El procesador SABE que debe volver a evaluar</a:t>
            </a:r>
          </a:p>
          <a:p>
            <a:pPr algn="ctr"/>
            <a:r>
              <a:rPr lang="es-CL" b="1" dirty="0" smtClean="0"/>
              <a:t>la condición</a:t>
            </a:r>
            <a:endParaRPr lang="es-CL" b="1" dirty="0"/>
          </a:p>
        </p:txBody>
      </p:sp>
      <p:sp>
        <p:nvSpPr>
          <p:cNvPr id="92" name="Right Brace 91"/>
          <p:cNvSpPr/>
          <p:nvPr/>
        </p:nvSpPr>
        <p:spPr>
          <a:xfrm>
            <a:off x="4076700" y="2984500"/>
            <a:ext cx="76200" cy="1524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TextBox 94"/>
          <p:cNvSpPr txBox="1"/>
          <p:nvPr/>
        </p:nvSpPr>
        <p:spPr>
          <a:xfrm>
            <a:off x="4343400" y="3429000"/>
            <a:ext cx="4360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Estas instrucciones se hacen </a:t>
            </a:r>
            <a:r>
              <a:rPr lang="es-CL" b="1" dirty="0" smtClean="0">
                <a:solidFill>
                  <a:srgbClr val="C00000"/>
                </a:solidFill>
              </a:rPr>
              <a:t>cada vez </a:t>
            </a:r>
            <a:r>
              <a:rPr lang="es-CL" dirty="0" smtClean="0"/>
              <a:t>que la </a:t>
            </a:r>
          </a:p>
          <a:p>
            <a:r>
              <a:rPr lang="es-CL" dirty="0" smtClean="0"/>
              <a:t>condición tomó el valor </a:t>
            </a:r>
            <a:r>
              <a:rPr lang="es-CL" b="1" dirty="0" smtClean="0">
                <a:solidFill>
                  <a:srgbClr val="0070C0"/>
                </a:solidFill>
              </a:rPr>
              <a:t>Verdadero</a:t>
            </a:r>
            <a:r>
              <a:rPr lang="es-CL" dirty="0" smtClean="0"/>
              <a:t>.</a:t>
            </a:r>
            <a:endParaRPr lang="es-CL" dirty="0"/>
          </a:p>
        </p:txBody>
      </p:sp>
      <p:sp>
        <p:nvSpPr>
          <p:cNvPr id="96" name="TextBox 95"/>
          <p:cNvSpPr txBox="1"/>
          <p:nvPr/>
        </p:nvSpPr>
        <p:spPr>
          <a:xfrm>
            <a:off x="4064000" y="4724400"/>
            <a:ext cx="433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Esta instrucción se hace cuando la condición</a:t>
            </a:r>
          </a:p>
          <a:p>
            <a:r>
              <a:rPr lang="es-CL" dirty="0" smtClean="0"/>
              <a:t>tomó el valor </a:t>
            </a:r>
            <a:r>
              <a:rPr lang="es-CL" b="1" dirty="0" smtClean="0">
                <a:solidFill>
                  <a:srgbClr val="0070C0"/>
                </a:solidFill>
              </a:rPr>
              <a:t>Falso</a:t>
            </a:r>
            <a:r>
              <a:rPr lang="es-CL" dirty="0" smtClean="0"/>
              <a:t>.</a:t>
            </a:r>
            <a:endParaRPr lang="es-CL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5029200"/>
            <a:ext cx="533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</a:t>
            </a:r>
            <a:endParaRPr lang="es-CL" sz="1600" b="1" dirty="0"/>
          </a:p>
        </p:txBody>
      </p:sp>
      <p:sp>
        <p:nvSpPr>
          <p:cNvPr id="20" name="108 Rectángulo"/>
          <p:cNvSpPr/>
          <p:nvPr/>
        </p:nvSpPr>
        <p:spPr>
          <a:xfrm>
            <a:off x="0" y="5695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NOTA</a:t>
            </a:r>
            <a:r>
              <a:rPr lang="es-CL" sz="2000" b="1" dirty="0" smtClean="0"/>
              <a:t>:</a:t>
            </a:r>
            <a:r>
              <a:rPr lang="es-CL" sz="2000" dirty="0" smtClean="0"/>
              <a:t> Si desea repetir sólo </a:t>
            </a:r>
            <a:r>
              <a:rPr lang="es-CL" sz="2000" b="1" dirty="0" smtClean="0">
                <a:solidFill>
                  <a:srgbClr val="C00000"/>
                </a:solidFill>
              </a:rPr>
              <a:t>una instrucción</a:t>
            </a:r>
            <a:r>
              <a:rPr lang="es-CL" sz="2000" dirty="0" smtClean="0"/>
              <a:t>, no es necesario que use las llaves </a:t>
            </a:r>
            <a:r>
              <a:rPr lang="es-CL" sz="2000" b="1" dirty="0" smtClean="0">
                <a:solidFill>
                  <a:srgbClr val="C00000"/>
                </a:solidFill>
              </a:rPr>
              <a:t>{}</a:t>
            </a:r>
            <a:r>
              <a:rPr lang="es-CL" sz="2000" dirty="0" smtClean="0"/>
              <a:t>.</a:t>
            </a:r>
            <a:endParaRPr lang="es-CL" sz="20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1" grpId="0"/>
      <p:bldP spid="43" grpId="0"/>
      <p:bldP spid="90" grpId="0"/>
      <p:bldP spid="92" grpId="0" animBg="1"/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</a:t>
            </a:r>
            <a:r>
              <a:rPr lang="es-CL" b="1" dirty="0" smtClean="0"/>
              <a:t>: </a:t>
            </a:r>
            <a:r>
              <a:rPr lang="es-CL" dirty="0" smtClean="0"/>
              <a:t> Entregar al usuario por pantalla </a:t>
            </a:r>
            <a:r>
              <a:rPr lang="es-CL" b="1" dirty="0" smtClean="0"/>
              <a:t>la suma de </a:t>
            </a:r>
            <a:r>
              <a:rPr lang="es-CL" b="1" i="1" dirty="0" smtClean="0"/>
              <a:t>n</a:t>
            </a:r>
            <a:r>
              <a:rPr lang="es-CL" b="1" dirty="0" smtClean="0"/>
              <a:t> números </a:t>
            </a:r>
            <a:r>
              <a:rPr lang="es-CL" dirty="0" smtClean="0"/>
              <a:t>que ingrese desde el teclado.</a:t>
            </a:r>
            <a:endParaRPr lang="es-CL" b="1" u="sng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</a:t>
            </a:r>
            <a:endParaRPr lang="es-CL" sz="16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1143000"/>
            <a:ext cx="9144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b="1" dirty="0">
                <a:solidFill>
                  <a:srgbClr val="C00000"/>
                </a:solidFill>
              </a:rPr>
              <a:t>¿ALGUNA IDEA</a:t>
            </a:r>
            <a:r>
              <a:rPr lang="es-CL" b="1" dirty="0" smtClean="0">
                <a:solidFill>
                  <a:srgbClr val="C0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 </a:t>
            </a:r>
            <a:r>
              <a:rPr lang="es-CL" dirty="0"/>
              <a:t>debe </a:t>
            </a:r>
            <a:r>
              <a:rPr lang="es-CL" dirty="0" smtClean="0"/>
              <a:t>conocer </a:t>
            </a:r>
            <a:r>
              <a:rPr lang="es-CL" dirty="0"/>
              <a:t>cuántos números se sumarán </a:t>
            </a:r>
            <a:r>
              <a:rPr lang="es-CL" dirty="0" smtClean="0">
                <a:sym typeface="Symbol" panose="05050102010706020507" pitchFamily="18" charset="2"/>
              </a:rPr>
              <a:t></a:t>
            </a:r>
            <a:r>
              <a:rPr lang="es-CL" dirty="0" smtClean="0"/>
              <a:t> </a:t>
            </a:r>
            <a:r>
              <a:rPr lang="es-CL" b="1" dirty="0" smtClean="0"/>
              <a:t>Preguntar </a:t>
            </a:r>
            <a:r>
              <a:rPr lang="es-CL" b="1" dirty="0"/>
              <a:t>al usuario el valor de </a:t>
            </a:r>
            <a:r>
              <a:rPr lang="es-CL" b="1" i="1" dirty="0" smtClean="0">
                <a:solidFill>
                  <a:srgbClr val="C00000"/>
                </a:solidFill>
              </a:rPr>
              <a:t>n</a:t>
            </a:r>
            <a:r>
              <a:rPr lang="es-CL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 debe leer primer número y </a:t>
            </a:r>
            <a:r>
              <a:rPr lang="es-CL" b="1" dirty="0" smtClean="0"/>
              <a:t>almacenarlo</a:t>
            </a:r>
            <a:r>
              <a:rPr lang="es-CL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 debe leer el </a:t>
            </a:r>
            <a:r>
              <a:rPr lang="es-CL" dirty="0"/>
              <a:t>segundo número, </a:t>
            </a:r>
            <a:r>
              <a:rPr lang="es-CL" b="1" dirty="0" smtClean="0"/>
              <a:t>almacenarlo </a:t>
            </a:r>
            <a:r>
              <a:rPr lang="es-CL" b="1" dirty="0"/>
              <a:t>y sumarlo </a:t>
            </a:r>
            <a:r>
              <a:rPr lang="es-CL" dirty="0"/>
              <a:t>al resultado </a:t>
            </a:r>
            <a:r>
              <a:rPr lang="es-CL" dirty="0" smtClean="0"/>
              <a:t>anterior.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 </a:t>
            </a:r>
            <a:r>
              <a:rPr lang="es-CL" dirty="0"/>
              <a:t>debe leer </a:t>
            </a:r>
            <a:r>
              <a:rPr lang="es-CL" dirty="0" smtClean="0"/>
              <a:t>el </a:t>
            </a:r>
            <a:r>
              <a:rPr lang="es-CL" dirty="0"/>
              <a:t>tercer número, </a:t>
            </a:r>
            <a:r>
              <a:rPr lang="es-CL" b="1" dirty="0" smtClean="0"/>
              <a:t>almacenarlo </a:t>
            </a:r>
            <a:r>
              <a:rPr lang="es-CL" b="1" dirty="0"/>
              <a:t>y sumarlo</a:t>
            </a:r>
            <a:r>
              <a:rPr lang="es-CL" dirty="0"/>
              <a:t> al resultado </a:t>
            </a:r>
            <a:r>
              <a:rPr lang="es-CL" dirty="0" smtClean="0"/>
              <a:t>anterior.</a:t>
            </a:r>
          </a:p>
          <a:p>
            <a:pPr>
              <a:lnSpc>
                <a:spcPct val="150000"/>
              </a:lnSpc>
            </a:pPr>
            <a:r>
              <a:rPr lang="es-CL" dirty="0" smtClean="0"/>
              <a:t>      . . . . . . .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En definitiva, se deben </a:t>
            </a:r>
            <a:r>
              <a:rPr lang="es-CL" b="1" dirty="0" smtClean="0">
                <a:solidFill>
                  <a:srgbClr val="C00000"/>
                </a:solidFill>
              </a:rPr>
              <a:t>REPETIR</a:t>
            </a:r>
            <a:r>
              <a:rPr lang="es-CL" dirty="0" smtClean="0"/>
              <a:t> dos cosas: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la </a:t>
            </a:r>
            <a:r>
              <a:rPr lang="es-CL" b="1" u="sng" dirty="0">
                <a:solidFill>
                  <a:srgbClr val="FF0000"/>
                </a:solidFill>
              </a:rPr>
              <a:t>lectura</a:t>
            </a:r>
            <a:r>
              <a:rPr lang="es-CL" dirty="0">
                <a:solidFill>
                  <a:srgbClr val="FF0000"/>
                </a:solidFill>
              </a:rPr>
              <a:t> </a:t>
            </a:r>
            <a:r>
              <a:rPr lang="es-CL" dirty="0" smtClean="0"/>
              <a:t>de cada número 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la </a:t>
            </a:r>
            <a:r>
              <a:rPr lang="es-CL" b="1" u="sng" dirty="0" smtClean="0">
                <a:solidFill>
                  <a:srgbClr val="FF0000"/>
                </a:solidFill>
              </a:rPr>
              <a:t>acumulación </a:t>
            </a:r>
            <a:r>
              <a:rPr lang="es-CL" dirty="0" smtClean="0"/>
              <a:t>del mismo </a:t>
            </a:r>
          </a:p>
          <a:p>
            <a:pPr lvl="1">
              <a:lnSpc>
                <a:spcPct val="150000"/>
              </a:lnSpc>
            </a:pPr>
            <a:r>
              <a:rPr lang="es-CL" dirty="0" smtClean="0"/>
              <a:t>. . .  mientras </a:t>
            </a:r>
            <a:r>
              <a:rPr lang="es-CL" dirty="0"/>
              <a:t>no sea el último </a:t>
            </a:r>
            <a:r>
              <a:rPr lang="es-CL" dirty="0" smtClean="0"/>
              <a:t>número . . .  </a:t>
            </a:r>
            <a:r>
              <a:rPr lang="es-CL" b="1" dirty="0" smtClean="0">
                <a:solidFill>
                  <a:srgbClr val="C00000"/>
                </a:solidFill>
              </a:rPr>
              <a:t>¿</a:t>
            </a:r>
            <a:r>
              <a:rPr lang="es-CL" b="1" dirty="0">
                <a:solidFill>
                  <a:srgbClr val="C00000"/>
                </a:solidFill>
              </a:rPr>
              <a:t>Cómo </a:t>
            </a:r>
            <a:r>
              <a:rPr lang="es-CL" b="1" dirty="0" smtClean="0">
                <a:solidFill>
                  <a:srgbClr val="C00000"/>
                </a:solidFill>
              </a:rPr>
              <a:t>se puede saber cuál </a:t>
            </a:r>
            <a:r>
              <a:rPr lang="es-CL" b="1" dirty="0">
                <a:solidFill>
                  <a:srgbClr val="C00000"/>
                </a:solidFill>
              </a:rPr>
              <a:t>es el último </a:t>
            </a:r>
            <a:r>
              <a:rPr lang="es-CL" b="1" dirty="0" smtClean="0">
                <a:solidFill>
                  <a:srgbClr val="C00000"/>
                </a:solidFill>
              </a:rPr>
              <a:t>número?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Para esto, se debe </a:t>
            </a:r>
            <a:r>
              <a:rPr lang="es-CL" b="1" dirty="0" smtClean="0">
                <a:solidFill>
                  <a:srgbClr val="FF0000"/>
                </a:solidFill>
              </a:rPr>
              <a:t>contar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/>
              <a:t>cada vez que se ingrese </a:t>
            </a:r>
            <a:r>
              <a:rPr lang="es-CL" dirty="0" smtClean="0"/>
              <a:t>un </a:t>
            </a:r>
            <a:r>
              <a:rPr lang="es-CL" dirty="0"/>
              <a:t>número y revisar si ya se ingresaron los </a:t>
            </a:r>
            <a:r>
              <a:rPr lang="es-CL" b="1" dirty="0">
                <a:solidFill>
                  <a:srgbClr val="C00000"/>
                </a:solidFill>
              </a:rPr>
              <a:t>n números</a:t>
            </a:r>
            <a:r>
              <a:rPr lang="es-CL" dirty="0" smtClean="0"/>
              <a:t>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</a:t>
            </a:r>
            <a:r>
              <a:rPr lang="es-CL" b="1" dirty="0" smtClean="0"/>
              <a:t>: </a:t>
            </a:r>
            <a:r>
              <a:rPr lang="es-CL" dirty="0" smtClean="0"/>
              <a:t> Entregar al usuario por pantalla </a:t>
            </a:r>
            <a:r>
              <a:rPr lang="es-CL" b="1" dirty="0" smtClean="0"/>
              <a:t>la suma de </a:t>
            </a:r>
            <a:r>
              <a:rPr lang="es-CL" b="1" i="1" dirty="0" smtClean="0"/>
              <a:t>n</a:t>
            </a:r>
            <a:r>
              <a:rPr lang="es-CL" b="1" dirty="0" smtClean="0"/>
              <a:t> números </a:t>
            </a:r>
            <a:r>
              <a:rPr lang="es-CL" dirty="0" smtClean="0"/>
              <a:t>que ingrese desde el teclado.</a:t>
            </a:r>
            <a:endParaRPr lang="es-CL" b="1" u="sng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173" y="2734509"/>
            <a:ext cx="1998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u="sng" dirty="0" smtClean="0">
                <a:solidFill>
                  <a:srgbClr val="C00000"/>
                </a:solidFill>
              </a:rPr>
              <a:t>¿CUÁNTAS y CUÁLES</a:t>
            </a:r>
          </a:p>
          <a:p>
            <a:r>
              <a:rPr lang="es-CL" sz="1600" b="1" u="sng" dirty="0" smtClean="0">
                <a:solidFill>
                  <a:srgbClr val="C00000"/>
                </a:solidFill>
              </a:rPr>
              <a:t>VARIABLES SE </a:t>
            </a:r>
          </a:p>
          <a:p>
            <a:r>
              <a:rPr lang="es-CL" sz="1600" b="1" u="sng" dirty="0" smtClean="0">
                <a:solidFill>
                  <a:srgbClr val="C00000"/>
                </a:solidFill>
              </a:rPr>
              <a:t>NECESITAN DEFINIR?:</a:t>
            </a:r>
            <a:endParaRPr lang="es-CL" sz="1600" b="1" u="sng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8281" y="2188205"/>
            <a:ext cx="1309629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700" dirty="0" smtClean="0"/>
              <a:t>Una variable que almacene </a:t>
            </a:r>
            <a:r>
              <a:rPr lang="es-CL" sz="1700" b="1" u="sng" dirty="0" smtClean="0"/>
              <a:t>la cantidad </a:t>
            </a:r>
            <a:r>
              <a:rPr lang="es-CL" sz="1700" dirty="0" smtClean="0"/>
              <a:t>de datos que se desean sumar: “</a:t>
            </a:r>
            <a:r>
              <a:rPr lang="es-CL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700" i="1" dirty="0" smtClean="0"/>
              <a:t>”</a:t>
            </a:r>
            <a:endParaRPr lang="es-CL" sz="17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26073" y="2449816"/>
            <a:ext cx="1600200" cy="140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700" dirty="0" smtClean="0"/>
              <a:t>Una variable que almacene </a:t>
            </a:r>
            <a:r>
              <a:rPr lang="es-CL" sz="1700" b="1" u="sng" dirty="0" smtClean="0"/>
              <a:t>cada número que se leerá</a:t>
            </a:r>
            <a:r>
              <a:rPr lang="es-CL" sz="1700" dirty="0" smtClean="0"/>
              <a:t>: </a:t>
            </a:r>
          </a:p>
          <a:p>
            <a:r>
              <a:rPr lang="es-CL" sz="1700" dirty="0" smtClean="0"/>
              <a:t>“</a:t>
            </a:r>
            <a:r>
              <a:rPr lang="es-CL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s-CL" sz="1700" dirty="0" smtClean="0"/>
              <a:t>”</a:t>
            </a:r>
            <a:endParaRPr lang="es-CL" sz="1700" dirty="0"/>
          </a:p>
        </p:txBody>
      </p:sp>
      <p:sp>
        <p:nvSpPr>
          <p:cNvPr id="31" name="TextBox 30"/>
          <p:cNvSpPr txBox="1"/>
          <p:nvPr/>
        </p:nvSpPr>
        <p:spPr>
          <a:xfrm>
            <a:off x="5224436" y="2449816"/>
            <a:ext cx="1764000" cy="140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700" dirty="0" smtClean="0"/>
              <a:t>Una variable para guardar las </a:t>
            </a:r>
            <a:r>
              <a:rPr lang="es-CL" sz="1700" b="1" u="sng" dirty="0" smtClean="0"/>
              <a:t>sumas sucesivas que se realizarán</a:t>
            </a:r>
            <a:r>
              <a:rPr lang="es-CL" sz="1700" dirty="0" smtClean="0"/>
              <a:t>:</a:t>
            </a:r>
          </a:p>
          <a:p>
            <a:r>
              <a:rPr lang="es-CL" sz="1700" dirty="0" smtClean="0"/>
              <a:t>“</a:t>
            </a:r>
            <a:r>
              <a:rPr lang="es-CL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acumulador</a:t>
            </a:r>
            <a:r>
              <a:rPr lang="es-CL" sz="1700" dirty="0" smtClean="0"/>
              <a:t>”</a:t>
            </a:r>
            <a:endParaRPr lang="es-CL" sz="17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6600" y="2057400"/>
            <a:ext cx="19812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700" dirty="0" smtClean="0"/>
              <a:t>Una variable para contar</a:t>
            </a:r>
            <a:r>
              <a:rPr lang="es-CL" sz="1700" dirty="0" smtClean="0">
                <a:solidFill>
                  <a:srgbClr val="C00000"/>
                </a:solidFill>
              </a:rPr>
              <a:t> </a:t>
            </a:r>
            <a:r>
              <a:rPr lang="es-CL" sz="1700" dirty="0" smtClean="0"/>
              <a:t>cuántos números ya se han leído y sumado, y así distinguir si se completaron los n números:</a:t>
            </a:r>
          </a:p>
          <a:p>
            <a:r>
              <a:rPr lang="es-CL" sz="1700" b="1" dirty="0" smtClean="0"/>
              <a:t>“</a:t>
            </a:r>
            <a:r>
              <a:rPr lang="es-CL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</a:t>
            </a:r>
            <a:r>
              <a:rPr lang="es-CL" sz="1700" b="1" dirty="0" smtClean="0"/>
              <a:t>”</a:t>
            </a:r>
            <a:endParaRPr lang="es-CL" sz="1700" b="1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</a:t>
            </a:r>
            <a:endParaRPr lang="es-CL" sz="16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79326" y="5029200"/>
            <a:ext cx="878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/>
              <a:t>DEBE RECORDAR </a:t>
            </a:r>
            <a:r>
              <a:rPr lang="es-CL" b="1" u="sng" dirty="0" smtClean="0">
                <a:solidFill>
                  <a:srgbClr val="C00000"/>
                </a:solidFill>
              </a:rPr>
              <a:t>SIEMPRE</a:t>
            </a:r>
            <a:r>
              <a:rPr lang="es-CL" b="1" dirty="0" smtClean="0">
                <a:solidFill>
                  <a:srgbClr val="C00000"/>
                </a:solidFill>
              </a:rPr>
              <a:t> </a:t>
            </a:r>
            <a:r>
              <a:rPr lang="es-CL" b="1" dirty="0" smtClean="0"/>
              <a:t>QUE CADA </a:t>
            </a:r>
            <a:r>
              <a:rPr lang="es-CL" b="1" dirty="0" smtClean="0">
                <a:solidFill>
                  <a:srgbClr val="C00000"/>
                </a:solidFill>
              </a:rPr>
              <a:t>VARIABLE</a:t>
            </a:r>
            <a:r>
              <a:rPr lang="es-CL" b="1" dirty="0" smtClean="0"/>
              <a:t> TIENE UN </a:t>
            </a:r>
            <a:r>
              <a:rPr lang="es-CL" b="1" dirty="0" smtClean="0">
                <a:solidFill>
                  <a:srgbClr val="C00000"/>
                </a:solidFill>
              </a:rPr>
              <a:t>ÚNICO </a:t>
            </a:r>
          </a:p>
          <a:p>
            <a:pPr algn="ctr"/>
            <a:r>
              <a:rPr lang="es-CL" b="1" dirty="0" smtClean="0">
                <a:solidFill>
                  <a:srgbClr val="C00000"/>
                </a:solidFill>
              </a:rPr>
              <a:t>ROL </a:t>
            </a:r>
            <a:r>
              <a:rPr lang="es-CL" b="1" dirty="0" smtClean="0"/>
              <a:t>QUE CUMPLIR DENTRO DE SU </a:t>
            </a:r>
            <a:r>
              <a:rPr lang="es-CL" b="1" smtClean="0"/>
              <a:t>PROGRAMA.</a:t>
            </a:r>
            <a:endParaRPr lang="es-CL" b="1" dirty="0" smtClean="0"/>
          </a:p>
        </p:txBody>
      </p:sp>
    </p:spTree>
    <p:extLst>
      <p:ext uri="{BB962C8B-B14F-4D97-AF65-F5344CB8AC3E}">
        <p14:creationId xmlns:p14="http://schemas.microsoft.com/office/powerpoint/2010/main" val="34423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08 Rectángulo"/>
          <p:cNvSpPr/>
          <p:nvPr/>
        </p:nvSpPr>
        <p:spPr>
          <a:xfrm>
            <a:off x="2209800" y="1566872"/>
            <a:ext cx="4191000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E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numero;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acumulador;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contador;     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printf(“\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nIngrese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n: ”);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(“%d”, &amp;n);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acumulador =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contador = 1;</a:t>
            </a:r>
          </a:p>
          <a:p>
            <a:endParaRPr lang="es-E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contador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Symbol"/>
              </a:rPr>
              <a:t>&lt;=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nIngrese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un 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número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”);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f”,&amp;numero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acumulador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Symbol"/>
              </a:rPr>
              <a:t>=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acumulador + numero;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contador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Symbol"/>
              </a:rPr>
              <a:t>=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contador + 1;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printf(“La suma es: %.1f”, acumulador);</a:t>
            </a:r>
          </a:p>
          <a:p>
            <a:r>
              <a:rPr lang="es-E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0;</a:t>
            </a:r>
            <a:endParaRPr lang="es-CL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CL" sz="1200" b="1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286000" y="4242612"/>
            <a:ext cx="251460" cy="1116000"/>
            <a:chOff x="2177280" y="3928276"/>
            <a:chExt cx="360180" cy="129904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187690" y="3937158"/>
              <a:ext cx="349770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1542350" y="4575482"/>
              <a:ext cx="1296000" cy="15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77280" y="5225732"/>
              <a:ext cx="304800" cy="15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</a:t>
            </a:r>
            <a:endParaRPr lang="es-CL" sz="1600" b="1" dirty="0"/>
          </a:p>
        </p:txBody>
      </p:sp>
      <p:sp>
        <p:nvSpPr>
          <p:cNvPr id="10" name="108 Rectángulo"/>
          <p:cNvSpPr/>
          <p:nvPr/>
        </p:nvSpPr>
        <p:spPr>
          <a:xfrm>
            <a:off x="0" y="685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</a:t>
            </a:r>
            <a:r>
              <a:rPr lang="es-CL" b="1" dirty="0" smtClean="0"/>
              <a:t>: </a:t>
            </a:r>
            <a:r>
              <a:rPr lang="es-CL" dirty="0" smtClean="0"/>
              <a:t> Entregar al usuario por pantalla </a:t>
            </a:r>
            <a:r>
              <a:rPr lang="es-CL" b="1" dirty="0" smtClean="0"/>
              <a:t>la suma de </a:t>
            </a:r>
            <a:r>
              <a:rPr lang="es-CL" b="1" i="1" dirty="0" smtClean="0"/>
              <a:t>n</a:t>
            </a:r>
            <a:r>
              <a:rPr lang="es-CL" b="1" dirty="0" smtClean="0"/>
              <a:t> números </a:t>
            </a:r>
            <a:r>
              <a:rPr lang="es-CL" dirty="0" smtClean="0"/>
              <a:t>que ingrese desde el teclado.</a:t>
            </a:r>
            <a:endParaRPr lang="es-CL" b="1" u="sng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162628" y="1556658"/>
            <a:ext cx="42672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108 Rectángulo"/>
          <p:cNvSpPr/>
          <p:nvPr/>
        </p:nvSpPr>
        <p:spPr>
          <a:xfrm>
            <a:off x="370060" y="1200152"/>
            <a:ext cx="4191000" cy="489364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E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s-E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int n;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numero;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acumulador;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contador;     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printf(“\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nIngrese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n: ”);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scanf(“%d”, &amp;n);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acumulador =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contador = 1;</a:t>
            </a:r>
          </a:p>
          <a:p>
            <a:endParaRPr lang="es-E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contador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Symbol"/>
              </a:rPr>
              <a:t>&lt;=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nIngrese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un 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número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”);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f”,&amp;numero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acumulador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Symbol"/>
              </a:rPr>
              <a:t>=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acumulador + numero;</a:t>
            </a:r>
            <a:endParaRPr lang="es-CL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contador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Symbol"/>
              </a:rPr>
              <a:t>=</a:t>
            </a:r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contador + 1;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printf(“La suma es: %.1f”, acumulador);</a:t>
            </a:r>
          </a:p>
          <a:p>
            <a:r>
              <a:rPr lang="es-E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0;</a:t>
            </a:r>
            <a:endParaRPr lang="es-CL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CL" sz="1200" b="1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108 Rectángulo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TRAZA</a:t>
            </a:r>
            <a:r>
              <a:rPr lang="es-CL" b="1" dirty="0" smtClean="0"/>
              <a:t>: </a:t>
            </a:r>
            <a:r>
              <a:rPr lang="es-CL" dirty="0" smtClean="0"/>
              <a:t>Suponga que </a:t>
            </a:r>
            <a:r>
              <a:rPr lang="es-CL" b="1" dirty="0" smtClean="0">
                <a:solidFill>
                  <a:srgbClr val="C00000"/>
                </a:solidFill>
              </a:rPr>
              <a:t>n=3</a:t>
            </a:r>
            <a:r>
              <a:rPr lang="es-CL" dirty="0" smtClean="0"/>
              <a:t>, y que los valores ingresados para sumar son: </a:t>
            </a:r>
            <a:r>
              <a:rPr lang="es-CL" b="1" dirty="0" smtClean="0"/>
              <a:t>34</a:t>
            </a:r>
            <a:r>
              <a:rPr lang="es-CL" dirty="0" smtClean="0"/>
              <a:t>,</a:t>
            </a:r>
            <a:r>
              <a:rPr lang="es-CL" b="1" dirty="0" smtClean="0"/>
              <a:t> -10</a:t>
            </a:r>
            <a:r>
              <a:rPr lang="es-CL" dirty="0" smtClean="0"/>
              <a:t>,</a:t>
            </a:r>
            <a:r>
              <a:rPr lang="es-CL" b="1" dirty="0" smtClean="0"/>
              <a:t> 55</a:t>
            </a:r>
            <a:r>
              <a:rPr lang="es-CL" dirty="0" smtClean="0"/>
              <a:t>.</a:t>
            </a:r>
            <a:endParaRPr lang="es-CL" b="1" u="sng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86939"/>
              </p:ext>
            </p:extLst>
          </p:nvPr>
        </p:nvGraphicFramePr>
        <p:xfrm>
          <a:off x="4019867" y="1498600"/>
          <a:ext cx="50150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8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numero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acumulador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contador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¿contador </a:t>
                      </a:r>
                      <a:r>
                        <a:rPr lang="es-ES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 n?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3000" y="3810000"/>
            <a:ext cx="37338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 n:</a:t>
            </a:r>
            <a:endParaRPr lang="es-CL" sz="1400" dirty="0" smtClean="0">
              <a:solidFill>
                <a:schemeClr val="bg1"/>
              </a:solidFill>
              <a:sym typeface="Symbol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 un </a:t>
            </a:r>
            <a:r>
              <a:rPr lang="es-C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número</a:t>
            </a:r>
            <a:r>
              <a:rPr lang="es-E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CL" sz="1400" dirty="0" smtClean="0">
                <a:solidFill>
                  <a:schemeClr val="bg1"/>
                </a:solidFill>
              </a:rPr>
              <a:t> </a:t>
            </a:r>
            <a:endParaRPr lang="es-CL" sz="1400" dirty="0" smtClean="0">
              <a:solidFill>
                <a:schemeClr val="bg1"/>
              </a:solidFill>
              <a:sym typeface="Symbol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 un </a:t>
            </a:r>
            <a:r>
              <a:rPr lang="es-C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número</a:t>
            </a:r>
            <a:r>
              <a:rPr lang="es-E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CL" sz="1400" dirty="0" smtClean="0">
                <a:solidFill>
                  <a:schemeClr val="bg1"/>
                </a:solidFill>
              </a:rPr>
              <a:t> </a:t>
            </a:r>
            <a:endParaRPr lang="es-CL" sz="1400" dirty="0" smtClean="0">
              <a:solidFill>
                <a:schemeClr val="bg1"/>
              </a:solidFill>
              <a:sym typeface="Symbol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 un </a:t>
            </a:r>
            <a:r>
              <a:rPr lang="es-C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número</a:t>
            </a:r>
            <a:r>
              <a:rPr lang="es-E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s-CL" sz="1400" dirty="0" smtClean="0">
              <a:solidFill>
                <a:schemeClr val="bg1"/>
              </a:solidFill>
              <a:sym typeface="Symbol"/>
            </a:endParaRPr>
          </a:p>
          <a:p>
            <a:r>
              <a:rPr lang="es-E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 suma es:</a:t>
            </a:r>
            <a:r>
              <a:rPr lang="es-CL" sz="1400" dirty="0" smtClean="0">
                <a:solidFill>
                  <a:schemeClr val="bg1"/>
                </a:solidFill>
              </a:rPr>
              <a:t> </a:t>
            </a:r>
          </a:p>
          <a:p>
            <a:endParaRPr lang="es-CL" sz="1400" dirty="0" smtClean="0">
              <a:solidFill>
                <a:schemeClr val="bg1"/>
              </a:solidFill>
            </a:endParaRPr>
          </a:p>
          <a:p>
            <a:endParaRPr lang="es-CL" sz="1400" dirty="0" smtClean="0">
              <a:solidFill>
                <a:schemeClr val="bg1"/>
              </a:solidFill>
            </a:endParaRPr>
          </a:p>
          <a:p>
            <a:endParaRPr lang="es-CL" sz="1400" dirty="0" smtClean="0">
              <a:solidFill>
                <a:schemeClr val="bg1"/>
              </a:solidFill>
            </a:endParaRPr>
          </a:p>
          <a:p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34815" y="16864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ight Arrow 10"/>
          <p:cNvSpPr/>
          <p:nvPr/>
        </p:nvSpPr>
        <p:spPr>
          <a:xfrm>
            <a:off x="292100" y="20674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ight Arrow 11"/>
          <p:cNvSpPr/>
          <p:nvPr/>
        </p:nvSpPr>
        <p:spPr>
          <a:xfrm>
            <a:off x="304800" y="22579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ight Arrow 12"/>
          <p:cNvSpPr/>
          <p:nvPr/>
        </p:nvSpPr>
        <p:spPr>
          <a:xfrm>
            <a:off x="304800" y="24357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ight Arrow 13"/>
          <p:cNvSpPr/>
          <p:nvPr/>
        </p:nvSpPr>
        <p:spPr>
          <a:xfrm>
            <a:off x="304800" y="26262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ight Arrow 14"/>
          <p:cNvSpPr/>
          <p:nvPr/>
        </p:nvSpPr>
        <p:spPr>
          <a:xfrm>
            <a:off x="304800" y="29670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ight Arrow 15"/>
          <p:cNvSpPr/>
          <p:nvPr/>
        </p:nvSpPr>
        <p:spPr>
          <a:xfrm>
            <a:off x="304800" y="31723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ight Arrow 16"/>
          <p:cNvSpPr/>
          <p:nvPr/>
        </p:nvSpPr>
        <p:spPr>
          <a:xfrm>
            <a:off x="304800" y="33501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ight Arrow 17"/>
          <p:cNvSpPr/>
          <p:nvPr/>
        </p:nvSpPr>
        <p:spPr>
          <a:xfrm>
            <a:off x="304800" y="35406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ight Arrow 18"/>
          <p:cNvSpPr/>
          <p:nvPr/>
        </p:nvSpPr>
        <p:spPr>
          <a:xfrm>
            <a:off x="304800" y="38835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ight Arrow 19"/>
          <p:cNvSpPr/>
          <p:nvPr/>
        </p:nvSpPr>
        <p:spPr>
          <a:xfrm>
            <a:off x="609600" y="42666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ight Arrow 20"/>
          <p:cNvSpPr/>
          <p:nvPr/>
        </p:nvSpPr>
        <p:spPr>
          <a:xfrm>
            <a:off x="609600" y="44317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ight Arrow 21"/>
          <p:cNvSpPr/>
          <p:nvPr/>
        </p:nvSpPr>
        <p:spPr>
          <a:xfrm>
            <a:off x="609600" y="46222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ight Arrow 22"/>
          <p:cNvSpPr/>
          <p:nvPr/>
        </p:nvSpPr>
        <p:spPr>
          <a:xfrm>
            <a:off x="609600" y="4800037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ight Arrow 23"/>
          <p:cNvSpPr/>
          <p:nvPr/>
        </p:nvSpPr>
        <p:spPr>
          <a:xfrm>
            <a:off x="304800" y="4982308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ight Arrow 24"/>
          <p:cNvSpPr/>
          <p:nvPr/>
        </p:nvSpPr>
        <p:spPr>
          <a:xfrm>
            <a:off x="304800" y="5363308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TextBox 25"/>
          <p:cNvSpPr txBox="1"/>
          <p:nvPr/>
        </p:nvSpPr>
        <p:spPr>
          <a:xfrm>
            <a:off x="4000500" y="19050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0500" y="230110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2260" y="268210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0500" y="305040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06186" y="230110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34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000" y="26670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-10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18886" y="305040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55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3760" y="19050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-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7860" y="19050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3200" y="228600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=0+34=34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19700" y="266700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=34+-10=24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52367" y="304800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=24+55=79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05600" y="19050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s-CL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228600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=1+1=2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53200" y="266700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=2+1=3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77000" y="304800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=3+1=4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20336" y="1905000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¿1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  <a:sym typeface="Symbol"/>
              </a:rPr>
              <a:t>3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? Verdadero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91400" y="2286000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¿2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  <a:sym typeface="Symbol"/>
              </a:rPr>
              <a:t>3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? Verdadero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91400" y="2667000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¿3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  <a:sym typeface="Symbol"/>
              </a:rPr>
              <a:t>3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? Verdadero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39833" y="304800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¿4</a:t>
            </a:r>
            <a:r>
              <a:rPr lang="es-ES" sz="1200" b="1" dirty="0" smtClean="0">
                <a:latin typeface="Courier New" pitchFamily="49" charset="0"/>
                <a:cs typeface="Courier New" pitchFamily="49" charset="0"/>
                <a:sym typeface="Symbol"/>
              </a:rPr>
              <a:t>3</a:t>
            </a:r>
            <a:r>
              <a:rPr lang="es-CL" sz="1200" b="1" dirty="0" smtClean="0">
                <a:latin typeface="Courier New" pitchFamily="49" charset="0"/>
                <a:cs typeface="Courier New" pitchFamily="49" charset="0"/>
              </a:rPr>
              <a:t>? Falso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57900" y="38100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>
                <a:solidFill>
                  <a:schemeClr val="bg1"/>
                </a:solidFill>
              </a:rPr>
              <a:t>3 </a:t>
            </a:r>
            <a:r>
              <a:rPr lang="es-CL" sz="1400" dirty="0" smtClean="0">
                <a:solidFill>
                  <a:schemeClr val="bg1"/>
                </a:solidFill>
                <a:sym typeface="Symbol"/>
              </a:rPr>
              <a:t></a:t>
            </a:r>
            <a:endParaRPr lang="es-C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0700" y="4015601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>
                <a:solidFill>
                  <a:schemeClr val="bg1"/>
                </a:solidFill>
              </a:rPr>
              <a:t>34 </a:t>
            </a:r>
            <a:r>
              <a:rPr lang="es-CL" sz="1400" dirty="0" smtClean="0">
                <a:solidFill>
                  <a:schemeClr val="bg1"/>
                </a:solidFill>
                <a:sym typeface="Symbol"/>
              </a:rPr>
              <a:t></a:t>
            </a:r>
            <a:endParaRPr lang="es-C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5300" y="42291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>
                <a:solidFill>
                  <a:schemeClr val="bg1"/>
                </a:solidFill>
              </a:rPr>
              <a:t>-10 </a:t>
            </a:r>
            <a:r>
              <a:rPr lang="es-CL" sz="1400" dirty="0" smtClean="0">
                <a:solidFill>
                  <a:schemeClr val="bg1"/>
                </a:solidFill>
                <a:sym typeface="Symbol"/>
              </a:rPr>
              <a:t></a:t>
            </a:r>
            <a:endParaRPr lang="es-C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0700" y="445770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>
                <a:solidFill>
                  <a:schemeClr val="bg1"/>
                </a:solidFill>
              </a:rPr>
              <a:t>55 </a:t>
            </a:r>
            <a:r>
              <a:rPr lang="es-CL" sz="1400" dirty="0" smtClean="0">
                <a:solidFill>
                  <a:schemeClr val="bg1"/>
                </a:solidFill>
                <a:sym typeface="Symbol"/>
              </a:rPr>
              <a:t></a:t>
            </a:r>
            <a:endParaRPr lang="es-C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85792" y="4673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>
                <a:solidFill>
                  <a:schemeClr val="bg1"/>
                </a:solidFill>
              </a:rPr>
              <a:t>79</a:t>
            </a:r>
            <a:endParaRPr lang="es-C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04800" y="5537419"/>
            <a:ext cx="304800" cy="36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Lenguajes C: Sentencias de Repetición</a:t>
            </a:r>
            <a:endParaRPr lang="es-CL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8" grpId="0"/>
      <p:bldP spid="6" grpId="0" build="allAtOnce"/>
      <p:bldP spid="10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1516</Words>
  <Application>Microsoft Office PowerPoint</Application>
  <PresentationFormat>Presentación en pantalla (4:3)</PresentationFormat>
  <Paragraphs>252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Times New Roman</vt:lpstr>
      <vt:lpstr>Office Theme</vt:lpstr>
      <vt:lpstr>Apuntes Nº3 Lenguajes C – Sentencias de Repetición</vt:lpstr>
      <vt:lpstr>Lenguajes C: Sentencias de Repetición</vt:lpstr>
      <vt:lpstr>Lenguajes C: Sentencias de Repetición</vt:lpstr>
      <vt:lpstr>Lenguajes C: Sentencias de Repetición</vt:lpstr>
      <vt:lpstr>Lenguajes C: Sentencias de Repetición</vt:lpstr>
      <vt:lpstr>Lenguajes C: Sentencias de Repetición</vt:lpstr>
      <vt:lpstr>Lenguajes C: Sentencias de Repetición</vt:lpstr>
      <vt:lpstr>Lenguajes C: Sentencias de Repetición</vt:lpstr>
      <vt:lpstr>Lenguajes C: Sentencias de Repetición</vt:lpstr>
      <vt:lpstr>Lenguajes C: Sentencias de Repetición - 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 </dc:title>
  <dc:creator>Irene Zuccar</dc:creator>
  <cp:lastModifiedBy>Docente Ñuñoa</cp:lastModifiedBy>
  <cp:revision>227</cp:revision>
  <dcterms:created xsi:type="dcterms:W3CDTF">2006-08-16T00:00:00Z</dcterms:created>
  <dcterms:modified xsi:type="dcterms:W3CDTF">2023-09-08T14:24:05Z</dcterms:modified>
</cp:coreProperties>
</file>