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hFARtAo74hwMt4ybcuu+E6cep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3460AE-508E-4FA6-A2AF-F22ED185EE1E}">
  <a:tblStyle styleId="{623460AE-508E-4FA6-A2AF-F22ED185EE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cap="small" dirty="0"/>
              <a:t>Apuntes </a:t>
            </a:r>
            <a:r>
              <a:rPr lang="es-CL" sz="3600" cap="small" dirty="0" smtClean="0"/>
              <a:t>Nº4</a:t>
            </a:r>
            <a:r>
              <a:rPr lang="es-CL" sz="3600" dirty="0"/>
              <a:t/>
            </a:r>
            <a:br>
              <a:rPr lang="es-CL" sz="3600" dirty="0"/>
            </a:br>
            <a:r>
              <a:rPr lang="es-CL" sz="3600" b="1" cap="small" dirty="0"/>
              <a:t>Lenguaje C – Funciones</a:t>
            </a:r>
            <a:endParaRPr sz="3600"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371600" y="3886200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Fundamentos de Programación</a:t>
            </a:r>
            <a:endParaRPr sz="3200" b="0" i="1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10</a:t>
            </a:fld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 - Sintaxis</a:t>
            </a:r>
            <a:endParaRPr sz="1600" b="1"/>
          </a:p>
        </p:txBody>
      </p:sp>
      <p:sp>
        <p:nvSpPr>
          <p:cNvPr id="176" name="Google Shape;176;p10"/>
          <p:cNvSpPr txBox="1"/>
          <p:nvPr/>
        </p:nvSpPr>
        <p:spPr>
          <a:xfrm>
            <a:off x="1738952" y="1219200"/>
            <a:ext cx="5653608" cy="13849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651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Salida nombreFuncion(Parametros_Entrada)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Variables locales a la función;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Instrucciones de la función;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"/>
          <p:cNvSpPr/>
          <p:nvPr/>
        </p:nvSpPr>
        <p:spPr>
          <a:xfrm>
            <a:off x="0" y="2881360"/>
            <a:ext cx="9144000" cy="366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 de la función: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igual que en la función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 esta sección se escriben la secuencia de instrucciones que requiere la función, para cumplir con su labor. Éstas pueden ser: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Asignaciones.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Operaciones matemáticas, lógicas o relacionales.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Lecturas/Escrituras desde/hacia la Entrada/Salida estándar.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Sentencias de decisión: if, if-else, if anidados, if-else anidados, switch.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Sentencias de repetición: while, do-while, for, while anidados, do-while anidados, for anidados.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Llamadas a otras funciones.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0" y="6096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Detalles de la Sintaxis: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11</a:t>
            </a:fld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 - Sintaxis</a:t>
            </a:r>
            <a:endParaRPr sz="1600" b="1"/>
          </a:p>
        </p:txBody>
      </p:sp>
      <p:sp>
        <p:nvSpPr>
          <p:cNvPr id="186" name="Google Shape;186;p11"/>
          <p:cNvSpPr txBox="1"/>
          <p:nvPr/>
        </p:nvSpPr>
        <p:spPr>
          <a:xfrm>
            <a:off x="1738952" y="1219200"/>
            <a:ext cx="5653608" cy="18158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651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Salida</a:t>
            </a:r>
            <a:r>
              <a:rPr lang="es-CL" sz="1400" b="1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nombreFuncion(Parametros_Entrada)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Variables locales a la función;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Instrucciones de la función;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return resultado;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0" y="3276362"/>
            <a:ext cx="9144000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 de la función: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una palabra reservada que permite que una función “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entregue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“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retorne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o “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devuelva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resultado de su operatoria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este caso “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debe ser del mismo tipo de dato que se definió en 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Salida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importante que comprenda que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quien recibe este resultado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corresponde a la función que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llamó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esta función.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es muy importante que no olvide que cualquier instrucción que esté escrita debajo de una instrucción “return”,</a:t>
            </a:r>
            <a:r>
              <a:rPr lang="es-CL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 se ejecutará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0" y="6096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Detalles de la Sintaxis: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12</a:t>
            </a:fld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 – Organización</a:t>
            </a:r>
            <a:endParaRPr sz="1600" b="1"/>
          </a:p>
        </p:txBody>
      </p:sp>
      <p:sp>
        <p:nvSpPr>
          <p:cNvPr id="196" name="Google Shape;196;p12"/>
          <p:cNvSpPr txBox="1"/>
          <p:nvPr/>
        </p:nvSpPr>
        <p:spPr>
          <a:xfrm>
            <a:off x="1745196" y="2488693"/>
            <a:ext cx="5653608" cy="37548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651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Salida </a:t>
            </a:r>
            <a:r>
              <a:rPr lang="es-CL" sz="1400" b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nombreFuncion1(</a:t>
            </a: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Parametros_Entrada</a:t>
            </a:r>
            <a:r>
              <a:rPr lang="es-CL" sz="1400" b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Salida </a:t>
            </a:r>
            <a:r>
              <a:rPr lang="es-CL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nombreFuncion2(</a:t>
            </a: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Parametros_Entrada</a:t>
            </a:r>
            <a:r>
              <a:rPr lang="es-CL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res1 = </a:t>
            </a:r>
            <a:r>
              <a:rPr lang="es-CL" sz="1400" b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nombreFuncion1(</a:t>
            </a: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Parametros_Entrada</a:t>
            </a:r>
            <a:r>
              <a:rPr lang="es-CL" sz="1400" b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res2 = </a:t>
            </a:r>
            <a:r>
              <a:rPr lang="es-CL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nombreFuncion2(</a:t>
            </a: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Parametros_Entrada</a:t>
            </a:r>
            <a:r>
              <a:rPr lang="es-CL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7" name="Google Shape;197;p12"/>
          <p:cNvSpPr/>
          <p:nvPr/>
        </p:nvSpPr>
        <p:spPr>
          <a:xfrm>
            <a:off x="0" y="1150203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función principal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orquestará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el uso de cada una de las funciones que el programa posea.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ejemplo, main puede “invocar” o “llamar” a cada una de las funciones: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0" y="6096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 de un Programa con una o más funciones (además de “main”):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13</a:t>
            </a:fld>
            <a:endParaRPr/>
          </a:p>
        </p:txBody>
      </p:sp>
      <p:sp>
        <p:nvSpPr>
          <p:cNvPr id="205" name="Google Shape;205;p13"/>
          <p:cNvSpPr/>
          <p:nvPr/>
        </p:nvSpPr>
        <p:spPr>
          <a:xfrm>
            <a:off x="0" y="1150203"/>
            <a:ext cx="91440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función principal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orquestará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el uso de cada una de las funciones que el programa posea.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O, por ejemplo,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puede “invocar” a una función y ésta, a su vez, invocar a otra:</a:t>
            </a:r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0" y="6096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 de un Programa con una o más funciones (además de “main”):</a:t>
            </a:r>
            <a:endParaRPr/>
          </a:p>
        </p:txBody>
      </p:sp>
      <p:sp>
        <p:nvSpPr>
          <p:cNvPr id="207" name="Google Shape;207;p13"/>
          <p:cNvSpPr txBox="1"/>
          <p:nvPr/>
        </p:nvSpPr>
        <p:spPr>
          <a:xfrm>
            <a:off x="1745196" y="2488693"/>
            <a:ext cx="5653608" cy="3539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651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Salida </a:t>
            </a:r>
            <a:r>
              <a:rPr lang="es-CL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nombreFuncion2(</a:t>
            </a: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Parametros_Entrada</a:t>
            </a:r>
            <a:r>
              <a:rPr lang="es-CL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1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400" b="1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Salida </a:t>
            </a:r>
            <a:r>
              <a:rPr lang="es-CL" sz="1400" b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nombreFuncion1(</a:t>
            </a: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Parametros_Entrada</a:t>
            </a:r>
            <a:r>
              <a:rPr lang="es-CL" sz="1400" b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res = </a:t>
            </a:r>
            <a:r>
              <a:rPr lang="es-CL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nombreFuncion2(</a:t>
            </a: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Parametros_Entrada</a:t>
            </a:r>
            <a:r>
              <a:rPr lang="es-CL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res = </a:t>
            </a:r>
            <a:r>
              <a:rPr lang="es-CL" sz="1400" b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nombreFuncion1(</a:t>
            </a: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Parametros_Entrada</a:t>
            </a:r>
            <a:r>
              <a:rPr lang="es-CL" sz="1400" b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nsolas"/>
              <a:buNone/>
            </a:pPr>
            <a:r>
              <a:rPr lang="es-CL" sz="1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 – Organización</a:t>
            </a:r>
            <a:endParaRPr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14</a:t>
            </a:fld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</a:t>
            </a:r>
            <a:endParaRPr sz="1600" b="1"/>
          </a:p>
        </p:txBody>
      </p:sp>
      <p:sp>
        <p:nvSpPr>
          <p:cNvPr id="216" name="Google Shape;216;p14"/>
          <p:cNvSpPr/>
          <p:nvPr/>
        </p:nvSpPr>
        <p:spPr>
          <a:xfrm>
            <a:off x="360040" y="1492508"/>
            <a:ext cx="6193160" cy="4832092"/>
          </a:xfrm>
          <a:prstGeom prst="rect">
            <a:avLst/>
          </a:prstGeom>
          <a:noFill/>
          <a:ln w="9525" cap="flat" cmpd="sng">
            <a:solidFill>
              <a:srgbClr val="D9D9D9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float 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4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b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 res 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4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4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b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4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"Ingrese primer valor para sumar: "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scanf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4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“%f”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1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//digita 100</a:t>
            </a:r>
            <a:br>
              <a:rPr lang="es-CL" sz="1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lang="es-CL" sz="14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"Ingrese segundo valor para sumar: "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scanf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4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“%f”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//digita 120 </a:t>
            </a:r>
            <a:br>
              <a:rPr lang="es-CL" sz="1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L" sz="14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4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"La suma entre %f y %f es: %f"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b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4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-CL" sz="1400" b="1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108149" y="3717572"/>
            <a:ext cx="288000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524768" y="4153232"/>
            <a:ext cx="288000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533960" y="4585318"/>
            <a:ext cx="288000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533960" y="4793982"/>
            <a:ext cx="288000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519308" y="5021518"/>
            <a:ext cx="288000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519308" y="5237542"/>
            <a:ext cx="288000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519308" y="5464260"/>
            <a:ext cx="288000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519308" y="5680284"/>
            <a:ext cx="288000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5" name="Google Shape;225;p14"/>
          <p:cNvGraphicFramePr/>
          <p:nvPr/>
        </p:nvGraphicFramePr>
        <p:xfrm>
          <a:off x="6660232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{623460AE-508E-4FA6-A2AF-F22ED185EE1E}</a:tableStyleId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i="0" u="none" strike="noStrike" cap="none">
                          <a:solidFill>
                            <a:srgbClr val="0070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RAM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i="0" u="none" strike="noStrike" cap="none">
                          <a:solidFill>
                            <a:srgbClr val="0070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(Seg Datos)</a:t>
                      </a:r>
                      <a:endParaRPr sz="1400" b="1" i="0" u="none" strike="noStrike" cap="none">
                        <a:solidFill>
                          <a:srgbClr val="0070C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0000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i="0" u="none" strike="noStrike" cap="none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400" b="1" i="0" u="none" strike="noStrike" cap="none">
                        <a:solidFill>
                          <a:srgbClr val="00B0F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i="0" u="none" strike="noStrike" cap="none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sz="1400" b="1" i="0" u="none" strike="noStrike" cap="none">
                        <a:solidFill>
                          <a:srgbClr val="00B0F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00B0F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i="0" u="none" strike="noStrike" cap="none">
                          <a:solidFill>
                            <a:srgbClr val="9947A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</a:t>
                      </a:r>
                      <a:endParaRPr sz="1400" b="1" i="0" u="none" strike="noStrike" cap="none">
                        <a:solidFill>
                          <a:srgbClr val="9947A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i="0" u="none" strike="noStrike" cap="none">
                          <a:solidFill>
                            <a:srgbClr val="9947A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220</a:t>
                      </a:r>
                      <a:endParaRPr sz="1400" b="1" i="0" u="none" strike="noStrike" cap="none">
                        <a:solidFill>
                          <a:srgbClr val="9947A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0000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i="0" u="none" strike="noStrike" cap="none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400" b="1" i="0" u="none" strike="noStrike" cap="none">
                        <a:solidFill>
                          <a:srgbClr val="00B0F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i="0" u="none" strike="noStrike" cap="none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120</a:t>
                      </a:r>
                      <a:endParaRPr sz="1400" b="1" i="0" u="none" strike="noStrike" cap="none">
                        <a:solidFill>
                          <a:srgbClr val="00B0F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0000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i="0" u="none" strike="noStrike" cap="none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</a:t>
                      </a:r>
                      <a:endParaRPr sz="1400" b="1" i="0" u="none" strike="noStrike" cap="none">
                        <a:solidFill>
                          <a:srgbClr val="00B0F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i="0" u="none" strike="noStrike" cap="none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220</a:t>
                      </a:r>
                      <a:endParaRPr sz="1400" b="1" i="0" u="none" strike="noStrike" cap="none">
                        <a:solidFill>
                          <a:srgbClr val="00B0F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9947A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i="0" u="none" strike="noStrike" cap="none">
                          <a:solidFill>
                            <a:srgbClr val="9947A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1400" b="1" i="0" u="none" strike="noStrike" cap="none">
                        <a:solidFill>
                          <a:srgbClr val="9947A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i="0" u="none" strike="noStrike" cap="none">
                          <a:solidFill>
                            <a:srgbClr val="9947A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120</a:t>
                      </a:r>
                      <a:endParaRPr sz="1400" b="1" i="0" u="none" strike="noStrike" cap="none">
                        <a:solidFill>
                          <a:srgbClr val="9947A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i="0" u="none" strike="noStrike" cap="none">
                          <a:solidFill>
                            <a:srgbClr val="9947A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400" b="1" i="0" u="none" strike="noStrike" cap="none">
                        <a:solidFill>
                          <a:srgbClr val="9947A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i="0" u="none" strike="noStrike" cap="none">
                          <a:solidFill>
                            <a:srgbClr val="9947A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sz="1400" b="1" i="0" u="none" strike="noStrike" cap="none">
                        <a:solidFill>
                          <a:srgbClr val="9947A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0000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0000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75" marR="8875" marT="88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26" name="Google Shape;226;p14"/>
          <p:cNvSpPr/>
          <p:nvPr/>
        </p:nvSpPr>
        <p:spPr>
          <a:xfrm>
            <a:off x="6876256" y="2420888"/>
            <a:ext cx="216024" cy="2160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6802760" y="2924944"/>
            <a:ext cx="360040" cy="2160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6876256" y="3501008"/>
            <a:ext cx="216024" cy="14401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6804248" y="4005064"/>
            <a:ext cx="432048" cy="2160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6876256" y="4509120"/>
            <a:ext cx="216024" cy="2160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6920554" y="4797152"/>
            <a:ext cx="144016" cy="14401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7956376" y="2420888"/>
            <a:ext cx="360040" cy="201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7956376" y="2952654"/>
            <a:ext cx="360040" cy="19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7984081" y="3474734"/>
            <a:ext cx="360040" cy="19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7942521" y="3992645"/>
            <a:ext cx="360040" cy="19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7942516" y="4499434"/>
            <a:ext cx="360040" cy="19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7928656" y="4770878"/>
            <a:ext cx="360040" cy="19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93428" y="2016380"/>
            <a:ext cx="288000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535912" y="2448861"/>
            <a:ext cx="288000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535727" y="2878396"/>
            <a:ext cx="288000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535727" y="3102584"/>
            <a:ext cx="288000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4"/>
          <p:cNvSpPr/>
          <p:nvPr/>
        </p:nvSpPr>
        <p:spPr>
          <a:xfrm>
            <a:off x="0" y="609600"/>
            <a:ext cx="91440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1: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Construya un programa en C, con una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reciba como parámetros de entrada dos </a:t>
            </a:r>
            <a:r>
              <a:rPr lang="es-CL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floats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retorne la suma de ellos. (Archivo: 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Ejemplo1.c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14"/>
          <p:cNvCxnSpPr/>
          <p:nvPr/>
        </p:nvCxnSpPr>
        <p:spPr>
          <a:xfrm>
            <a:off x="352852" y="3587872"/>
            <a:ext cx="6206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4" name="Google Shape;244;p14"/>
          <p:cNvCxnSpPr/>
          <p:nvPr/>
        </p:nvCxnSpPr>
        <p:spPr>
          <a:xfrm>
            <a:off x="346800" y="1905000"/>
            <a:ext cx="6206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5" name="Google Shape;245;p14"/>
          <p:cNvCxnSpPr/>
          <p:nvPr/>
        </p:nvCxnSpPr>
        <p:spPr>
          <a:xfrm rot="10800000" flipH="1">
            <a:off x="2057400" y="2124380"/>
            <a:ext cx="228600" cy="333988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14"/>
          <p:cNvCxnSpPr/>
          <p:nvPr/>
        </p:nvCxnSpPr>
        <p:spPr>
          <a:xfrm rot="10800000" flipH="1">
            <a:off x="2306960" y="2120811"/>
            <a:ext cx="934825" cy="3289449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7" name="Google Shape;247;p14"/>
          <p:cNvCxnSpPr/>
          <p:nvPr/>
        </p:nvCxnSpPr>
        <p:spPr>
          <a:xfrm rot="10800000" flipH="1">
            <a:off x="1207164" y="3228250"/>
            <a:ext cx="539596" cy="226615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triangle" w="med" len="med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>
            <a:spLocks noGrp="1"/>
          </p:cNvSpPr>
          <p:nvPr>
            <p:ph type="sldNum" idx="12"/>
          </p:nvPr>
        </p:nvSpPr>
        <p:spPr>
          <a:xfrm>
            <a:off x="8229600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15</a:t>
            </a:fld>
            <a:endParaRPr/>
          </a:p>
        </p:txBody>
      </p:sp>
      <p:sp>
        <p:nvSpPr>
          <p:cNvPr id="254" name="Google Shape;254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</a:t>
            </a:r>
            <a:endParaRPr sz="1600" b="1"/>
          </a:p>
        </p:txBody>
      </p:sp>
      <p:sp>
        <p:nvSpPr>
          <p:cNvPr id="255" name="Google Shape;255;p15"/>
          <p:cNvSpPr/>
          <p:nvPr/>
        </p:nvSpPr>
        <p:spPr>
          <a:xfrm>
            <a:off x="0" y="485776"/>
            <a:ext cx="91440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2: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Agregue un procedimiento para imprimir el resultado por la salida estándar (en vez de usar el “printf” de la función main). (Archivo: 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Ejemplo2.c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15"/>
          <p:cNvGrpSpPr/>
          <p:nvPr/>
        </p:nvGrpSpPr>
        <p:grpSpPr>
          <a:xfrm>
            <a:off x="1192800" y="1211788"/>
            <a:ext cx="6732000" cy="5493812"/>
            <a:chOff x="1066800" y="983188"/>
            <a:chExt cx="6732000" cy="5493812"/>
          </a:xfrm>
        </p:grpSpPr>
        <p:sp>
          <p:nvSpPr>
            <p:cNvPr id="257" name="Google Shape;257;p15"/>
            <p:cNvSpPr/>
            <p:nvPr/>
          </p:nvSpPr>
          <p:spPr>
            <a:xfrm>
              <a:off x="1066800" y="983188"/>
              <a:ext cx="6732000" cy="5493812"/>
            </a:xfrm>
            <a:prstGeom prst="rect">
              <a:avLst/>
            </a:prstGeom>
            <a:noFill/>
            <a:ln w="9525" cap="flat" cmpd="sng">
              <a:solidFill>
                <a:srgbClr val="D9D9D9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Mensaje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v1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v2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v3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printf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"La suma entre %f y %f es: %f"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v1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v2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v3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SUMA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</a:t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res 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return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b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y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res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</a:t>
              </a:r>
              <a:b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"Ingrese primer valor para sumar: "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b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scanf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“%f”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s-CL" sz="1300" b="1">
                  <a:solidFill>
                    <a:srgbClr val="A5A5A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A5A5A5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"Ingrese segundo valor para sumar: "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 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scanf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“%f”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rgbClr val="A5A5A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A5A5A5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SUMA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lang="es-CL" sz="1300" b="1">
                  <a:solidFill>
                    <a:srgbClr val="FF33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b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58" name="Google Shape;258;p15"/>
            <p:cNvCxnSpPr/>
            <p:nvPr/>
          </p:nvCxnSpPr>
          <p:spPr>
            <a:xfrm>
              <a:off x="1066800" y="3886200"/>
              <a:ext cx="67320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15"/>
            <p:cNvCxnSpPr/>
            <p:nvPr/>
          </p:nvCxnSpPr>
          <p:spPr>
            <a:xfrm>
              <a:off x="1066800" y="2362200"/>
              <a:ext cx="67320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0" name="Google Shape;260;p15"/>
          <p:cNvSpPr/>
          <p:nvPr/>
        </p:nvSpPr>
        <p:spPr>
          <a:xfrm>
            <a:off x="1257300" y="1524000"/>
            <a:ext cx="6553200" cy="10596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1603375" y="5979825"/>
            <a:ext cx="217239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1498110" y="5979825"/>
            <a:ext cx="535274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"La suma entre %f y %f es: %f"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1409700" y="5992525"/>
            <a:ext cx="5410200" cy="252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1240935" y="1605376"/>
            <a:ext cx="468000" cy="216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16</a:t>
            </a:fld>
            <a:endParaRPr/>
          </a:p>
        </p:txBody>
      </p:sp>
      <p:sp>
        <p:nvSpPr>
          <p:cNvPr id="271" name="Google Shape;271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</a:t>
            </a:r>
            <a:endParaRPr sz="1600" b="1"/>
          </a:p>
        </p:txBody>
      </p:sp>
      <p:grpSp>
        <p:nvGrpSpPr>
          <p:cNvPr id="272" name="Google Shape;272;p16"/>
          <p:cNvGrpSpPr/>
          <p:nvPr/>
        </p:nvGrpSpPr>
        <p:grpSpPr>
          <a:xfrm>
            <a:off x="2183400" y="1211788"/>
            <a:ext cx="6732000" cy="5493812"/>
            <a:chOff x="1066800" y="1118741"/>
            <a:chExt cx="6732000" cy="5493812"/>
          </a:xfrm>
        </p:grpSpPr>
        <p:sp>
          <p:nvSpPr>
            <p:cNvPr id="273" name="Google Shape;273;p16"/>
            <p:cNvSpPr/>
            <p:nvPr/>
          </p:nvSpPr>
          <p:spPr>
            <a:xfrm>
              <a:off x="1066800" y="1118741"/>
              <a:ext cx="6732000" cy="5493812"/>
            </a:xfrm>
            <a:prstGeom prst="rect">
              <a:avLst/>
            </a:prstGeom>
            <a:noFill/>
            <a:ln w="9525" cap="flat" cmpd="sng">
              <a:solidFill>
                <a:srgbClr val="D9D9D9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Mensaje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v1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v2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v3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printf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"La suma entre %f y %f es: %f"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v1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v2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v3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SUMA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b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res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printf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"Ingrese primer valor para sumar: "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b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scanf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"%f"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s-CL" sz="1300" b="1">
                  <a:solidFill>
                    <a:srgbClr val="A5A5A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A5A5A5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"Ingrese segundo valor para sumar: "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 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scanf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"%f"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Mensaje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  </a:t>
              </a:r>
              <a:b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b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SUMA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lang="es-CL" sz="1300" b="1">
                  <a:solidFill>
                    <a:srgbClr val="FF33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b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74" name="Google Shape;274;p16"/>
            <p:cNvCxnSpPr/>
            <p:nvPr/>
          </p:nvCxnSpPr>
          <p:spPr>
            <a:xfrm>
              <a:off x="1066800" y="5240953"/>
              <a:ext cx="67320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1066800" y="2465095"/>
              <a:ext cx="67320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76" name="Google Shape;276;p16"/>
          <p:cNvSpPr/>
          <p:nvPr/>
        </p:nvSpPr>
        <p:spPr>
          <a:xfrm>
            <a:off x="0" y="1378074"/>
            <a:ext cx="2183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1:</a:t>
            </a:r>
            <a:r>
              <a:rPr lang="es-CL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 SUMA recibe los valores como parámetros de entrada y luego retorna el resultado: Es el ejemplo 1 y el 2.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(Archivo: </a:t>
            </a:r>
            <a:r>
              <a:rPr lang="es-CL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Ejemplo2.c</a:t>
            </a: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0" y="3097649"/>
            <a:ext cx="218340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2:</a:t>
            </a:r>
            <a:r>
              <a:rPr lang="es-CL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 SUMA </a:t>
            </a:r>
            <a:r>
              <a:rPr lang="es-CL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recibe los valores como parámetros de entrada y </a:t>
            </a:r>
            <a:r>
              <a:rPr lang="es-CL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 TAMPOCO </a:t>
            </a: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el resultado.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(Archivo: </a:t>
            </a:r>
            <a:r>
              <a:rPr lang="es-CL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Ejemplo3Caso2.c</a:t>
            </a: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6"/>
          <p:cNvSpPr/>
          <p:nvPr/>
        </p:nvSpPr>
        <p:spPr>
          <a:xfrm>
            <a:off x="0" y="485776"/>
            <a:ext cx="91440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3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del ejemplo anterior, genere las combinaciones posibles para la comunicación entre funciones entre “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y la función “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17</a:t>
            </a:fld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</a:t>
            </a:r>
            <a:endParaRPr sz="1600" b="1"/>
          </a:p>
        </p:txBody>
      </p:sp>
      <p:grpSp>
        <p:nvGrpSpPr>
          <p:cNvPr id="286" name="Google Shape;286;p17"/>
          <p:cNvGrpSpPr/>
          <p:nvPr/>
        </p:nvGrpSpPr>
        <p:grpSpPr>
          <a:xfrm>
            <a:off x="2183400" y="1233600"/>
            <a:ext cx="6732000" cy="5472000"/>
            <a:chOff x="1066800" y="966341"/>
            <a:chExt cx="6732000" cy="5652000"/>
          </a:xfrm>
        </p:grpSpPr>
        <p:sp>
          <p:nvSpPr>
            <p:cNvPr id="287" name="Google Shape;287;p17"/>
            <p:cNvSpPr/>
            <p:nvPr/>
          </p:nvSpPr>
          <p:spPr>
            <a:xfrm>
              <a:off x="1066800" y="966341"/>
              <a:ext cx="6732000" cy="5652000"/>
            </a:xfrm>
            <a:prstGeom prst="rect">
              <a:avLst/>
            </a:prstGeom>
            <a:noFill/>
            <a:ln w="9525" cap="flat" cmpd="sng">
              <a:solidFill>
                <a:srgbClr val="D9D9D9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Mensaje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v1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v2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v3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printf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"La suma entre %f y %f es: %f"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v1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v2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v3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SUMA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Mensaje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  </a:t>
              </a:r>
              <a:b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y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res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</a:t>
              </a:r>
              <a:b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"Ingrese primer valor para sumar: "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b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scanf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"%f"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s-CL" sz="1300" b="1">
                  <a:solidFill>
                    <a:srgbClr val="A5A5A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A5A5A5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"Ingrese segundo valor para sumar: "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 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scanf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"%f"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CL" sz="1300" b="1">
                  <a:solidFill>
                    <a:srgbClr val="A5A5A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rgbClr val="A5A5A5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A5A5A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SUMA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/>
              </a:r>
              <a:b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CL" sz="1300" b="1">
                  <a:solidFill>
                    <a:srgbClr val="1919D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lang="es-CL" sz="1300" b="1">
                  <a:solidFill>
                    <a:srgbClr val="FF33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b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s-CL" sz="13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88" name="Google Shape;288;p17"/>
            <p:cNvCxnSpPr/>
            <p:nvPr/>
          </p:nvCxnSpPr>
          <p:spPr>
            <a:xfrm>
              <a:off x="1066800" y="4178437"/>
              <a:ext cx="67320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9" name="Google Shape;289;p17"/>
            <p:cNvCxnSpPr/>
            <p:nvPr/>
          </p:nvCxnSpPr>
          <p:spPr>
            <a:xfrm>
              <a:off x="1066800" y="2368186"/>
              <a:ext cx="67320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90" name="Google Shape;290;p17"/>
          <p:cNvSpPr/>
          <p:nvPr/>
        </p:nvSpPr>
        <p:spPr>
          <a:xfrm>
            <a:off x="0" y="1378074"/>
            <a:ext cx="2183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3:</a:t>
            </a:r>
            <a:r>
              <a:rPr lang="es-CL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 SUMA recibe los valores como parámetros de entrada y </a:t>
            </a:r>
            <a:r>
              <a:rPr lang="es-CL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retorna </a:t>
            </a: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resultado.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(Archivo: </a:t>
            </a:r>
            <a:r>
              <a:rPr lang="es-CL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Ejemplo3Caso3.c</a:t>
            </a: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7"/>
          <p:cNvSpPr/>
          <p:nvPr/>
        </p:nvSpPr>
        <p:spPr>
          <a:xfrm>
            <a:off x="0" y="485776"/>
            <a:ext cx="91440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3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del ejemplo anterior, genere las combinaciones posibles para la comunicación entre funciones entre “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y la función “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18</a:t>
            </a:fld>
            <a:endParaRPr/>
          </a:p>
        </p:txBody>
      </p:sp>
      <p:sp>
        <p:nvSpPr>
          <p:cNvPr id="298" name="Google Shape;298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</a:t>
            </a:r>
            <a:endParaRPr sz="1600" b="1"/>
          </a:p>
        </p:txBody>
      </p:sp>
      <p:sp>
        <p:nvSpPr>
          <p:cNvPr id="299" name="Google Shape;299;p18"/>
          <p:cNvSpPr/>
          <p:nvPr/>
        </p:nvSpPr>
        <p:spPr>
          <a:xfrm>
            <a:off x="0" y="485776"/>
            <a:ext cx="91440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3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del ejemplo anterior, genere las combinaciones posibles para la comunicación entre funciones entre “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y la función “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0" y="1378074"/>
            <a:ext cx="218340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4:</a:t>
            </a:r>
            <a:r>
              <a:rPr lang="es-CL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 SUMA </a:t>
            </a:r>
            <a:r>
              <a:rPr lang="es-CL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recibe </a:t>
            </a: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valores como parámetros de entrada pero </a:t>
            </a:r>
            <a:r>
              <a:rPr lang="es-CL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 retorna </a:t>
            </a: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resultado.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(Archivo: </a:t>
            </a:r>
            <a:r>
              <a:rPr lang="es-CL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Ejemplo3Caso4.c</a:t>
            </a: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2183400" y="1265732"/>
            <a:ext cx="6732000" cy="5493812"/>
          </a:xfrm>
          <a:prstGeom prst="rect">
            <a:avLst/>
          </a:prstGeom>
          <a:noFill/>
          <a:ln w="9525" cap="flat" cmpd="sng">
            <a:solidFill>
              <a:srgbClr val="D9D9D9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float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v2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float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v3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"La suma entre %f y %f es: %f"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v2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v3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"Ingrese primer valor para sumar: 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scanf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"%f"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13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"Ingrese segundo valor para sumar: 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scanf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"%f"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-CL" sz="1300" b="1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2" name="Google Shape;302;p18"/>
          <p:cNvCxnSpPr/>
          <p:nvPr/>
        </p:nvCxnSpPr>
        <p:spPr>
          <a:xfrm>
            <a:off x="2183400" y="5105400"/>
            <a:ext cx="6732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03" name="Google Shape;303;p18"/>
          <p:cNvCxnSpPr/>
          <p:nvPr/>
        </p:nvCxnSpPr>
        <p:spPr>
          <a:xfrm>
            <a:off x="2183400" y="2601684"/>
            <a:ext cx="6732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04" name="Google Shape;304;p18"/>
          <p:cNvSpPr/>
          <p:nvPr/>
        </p:nvSpPr>
        <p:spPr>
          <a:xfrm>
            <a:off x="14514" y="3465493"/>
            <a:ext cx="216888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pasa en este caso con la impresión del mensaje con el resultado de la suma?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19</a:t>
            </a:fld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</a:t>
            </a:r>
            <a:endParaRPr sz="1600" b="1"/>
          </a:p>
        </p:txBody>
      </p:sp>
      <p:sp>
        <p:nvSpPr>
          <p:cNvPr id="312" name="Google Shape;312;p19"/>
          <p:cNvSpPr/>
          <p:nvPr/>
        </p:nvSpPr>
        <p:spPr>
          <a:xfrm>
            <a:off x="0" y="485776"/>
            <a:ext cx="91440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4: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del ejemplo anterior, Utilice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globales para comunicar los valores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funciones entre “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y la función “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 (Estas son variables “visibles” por todas las funciones de su programa) (Archivo: 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Ejemplo4_1.c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1040400" y="1488043"/>
            <a:ext cx="6732000" cy="5293757"/>
          </a:xfrm>
          <a:prstGeom prst="rect">
            <a:avLst/>
          </a:prstGeom>
          <a:noFill/>
          <a:ln w="9525" cap="flat" cmpd="sng">
            <a:solidFill>
              <a:srgbClr val="D9D9D9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"La suma entre %f y %f es: %f"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"Ingrese primer valor para sumar: 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scanf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"%f"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13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"Ingrese segundo valor para sumar: 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scanf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"%f"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Mensaje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-CL" sz="1300" b="1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4" name="Google Shape;314;p19"/>
          <p:cNvCxnSpPr/>
          <p:nvPr/>
        </p:nvCxnSpPr>
        <p:spPr>
          <a:xfrm>
            <a:off x="1037772" y="5193449"/>
            <a:ext cx="6732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15" name="Google Shape;315;p19"/>
          <p:cNvCxnSpPr/>
          <p:nvPr/>
        </p:nvCxnSpPr>
        <p:spPr>
          <a:xfrm>
            <a:off x="1051284" y="2250683"/>
            <a:ext cx="6732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16" name="Google Shape;316;p19"/>
          <p:cNvCxnSpPr/>
          <p:nvPr/>
        </p:nvCxnSpPr>
        <p:spPr>
          <a:xfrm>
            <a:off x="1037772" y="1855169"/>
            <a:ext cx="6732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317" name="Google Shape;317;p19"/>
          <p:cNvGrpSpPr/>
          <p:nvPr/>
        </p:nvGrpSpPr>
        <p:grpSpPr>
          <a:xfrm>
            <a:off x="914400" y="1639139"/>
            <a:ext cx="7592733" cy="662706"/>
            <a:chOff x="914400" y="1639139"/>
            <a:chExt cx="7592733" cy="662706"/>
          </a:xfrm>
        </p:grpSpPr>
        <p:sp>
          <p:nvSpPr>
            <p:cNvPr id="318" name="Google Shape;318;p19"/>
            <p:cNvSpPr txBox="1"/>
            <p:nvPr/>
          </p:nvSpPr>
          <p:spPr>
            <a:xfrm>
              <a:off x="3657600" y="1639139"/>
              <a:ext cx="4849533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ESTAS SON VARIABLES GLOBALES AL PROGRAMA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914400" y="1743063"/>
              <a:ext cx="1981200" cy="558782"/>
            </a:xfrm>
            <a:prstGeom prst="rect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0" name="Google Shape;320;p19"/>
            <p:cNvCxnSpPr>
              <a:stCxn id="319" idx="3"/>
              <a:endCxn id="318" idx="1"/>
            </p:cNvCxnSpPr>
            <p:nvPr/>
          </p:nvCxnSpPr>
          <p:spPr>
            <a:xfrm rot="10800000" flipH="1">
              <a:off x="2895600" y="1823854"/>
              <a:ext cx="762000" cy="1986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21" name="Google Shape;321;p19"/>
          <p:cNvCxnSpPr/>
          <p:nvPr/>
        </p:nvCxnSpPr>
        <p:spPr>
          <a:xfrm>
            <a:off x="1051284" y="3263900"/>
            <a:ext cx="6732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s-CL" sz="2200" b="1"/>
              <a:t>Lenguaje C: Funciones Predefinidas y librerías estándar</a:t>
            </a:r>
            <a:endParaRPr sz="2200" b="1"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</a:t>
            </a:fld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0" y="609600"/>
            <a:ext cx="9144000" cy="615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Introducción:</a:t>
            </a:r>
            <a:endParaRPr/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Ustedes ya han aprendido a usar funciones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existentes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C.</a:t>
            </a:r>
            <a:endParaRPr/>
          </a:p>
          <a:p>
            <a:pPr marL="285750" marR="0" lvl="0" indent="-2857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saben, estas funciones están definidas en librerías (con extensión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.h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que se deben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incluir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85750" marR="0" lvl="0" indent="-2857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ejemplo, incluyendo a la librería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stdio.h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 podido usar a: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han conocido otras librerías, como por ejemplo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string.h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 algunas funciones como: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strcmp(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strcpy(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285750" marR="0" lvl="0" indent="-2857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la librería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math.h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 algunas funciones como: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ceil(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floor(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pow(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sqrt(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285750" marR="0" lvl="0" indent="-1841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lenguaje de programación C (1969-1972), se inventó con el objetivo de crear un sistema operativo (Unix), por lo que carecía de todas estas funcionalidades proporcionadas por las librerías.</a:t>
            </a:r>
            <a:endParaRPr/>
          </a:p>
          <a:p>
            <a:pPr marL="285750" marR="0" lvl="0" indent="-1841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Universidades, crearon, diferentes librerías: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compatibilidad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533400" marR="0" lvl="0" indent="-26670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El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Instituto Nacional Estadounidense de Estándares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 - </a:t>
            </a:r>
            <a:r>
              <a:rPr lang="es-CL" sz="1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CL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merican </a:t>
            </a:r>
            <a:r>
              <a:rPr lang="es-CL" sz="1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CL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ational </a:t>
            </a:r>
            <a:r>
              <a:rPr lang="es-CL" sz="1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CL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tandards </a:t>
            </a:r>
            <a:r>
              <a:rPr lang="es-CL" sz="1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-CL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nstitute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creo un comité para establecer una especificación estándar del lenguaje conocida como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ANSI C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trabajo culminó con la creación del llamado estándar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C89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1989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parte del estándar resultante fue un conjunto de librerías llamado “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bibliotecas estándar de ANSI C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 </a:t>
            </a:r>
            <a:endParaRPr/>
          </a:p>
          <a:p>
            <a:pPr marL="285750" marR="0" lvl="0" indent="-1841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20</a:t>
            </a:fld>
            <a:endParaRPr/>
          </a:p>
        </p:txBody>
      </p:sp>
      <p:sp>
        <p:nvSpPr>
          <p:cNvPr id="328" name="Google Shape;328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</a:t>
            </a:r>
            <a:endParaRPr sz="1600" b="1"/>
          </a:p>
        </p:txBody>
      </p:sp>
      <p:sp>
        <p:nvSpPr>
          <p:cNvPr id="329" name="Google Shape;329;p20"/>
          <p:cNvSpPr/>
          <p:nvPr/>
        </p:nvSpPr>
        <p:spPr>
          <a:xfrm>
            <a:off x="1181916" y="1371600"/>
            <a:ext cx="6732000" cy="5493812"/>
          </a:xfrm>
          <a:prstGeom prst="rect">
            <a:avLst/>
          </a:prstGeom>
          <a:noFill/>
          <a:ln w="9525" cap="flat" cmpd="sng">
            <a:solidFill>
              <a:srgbClr val="D9D9D9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"La suma entre %f y %f es: %f"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"Ingrese primer valor para sumar: 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scanf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"%f"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13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"Ingrese segundo valor para sumar: 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scanf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"%f"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 res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Mensaje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-CL" sz="1300" b="1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0" name="Google Shape;330;p20"/>
          <p:cNvCxnSpPr/>
          <p:nvPr/>
        </p:nvCxnSpPr>
        <p:spPr>
          <a:xfrm>
            <a:off x="1179288" y="5439868"/>
            <a:ext cx="6732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1" name="Google Shape;331;p20"/>
          <p:cNvCxnSpPr/>
          <p:nvPr/>
        </p:nvCxnSpPr>
        <p:spPr>
          <a:xfrm>
            <a:off x="1192800" y="2134240"/>
            <a:ext cx="6732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2" name="Google Shape;332;p20"/>
          <p:cNvCxnSpPr/>
          <p:nvPr/>
        </p:nvCxnSpPr>
        <p:spPr>
          <a:xfrm>
            <a:off x="1179288" y="1738726"/>
            <a:ext cx="6732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33" name="Google Shape;333;p20"/>
          <p:cNvSpPr/>
          <p:nvPr/>
        </p:nvSpPr>
        <p:spPr>
          <a:xfrm>
            <a:off x="0" y="485776"/>
            <a:ext cx="914400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4: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del ejemplo anterior, Utilice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globales para comunicar los valores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funciones entre “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y la función “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 (Estas son variables “visibles” por todas las funciones de su programa) (Archivo: 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Ejemplo4_2.c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20"/>
          <p:cNvCxnSpPr/>
          <p:nvPr/>
        </p:nvCxnSpPr>
        <p:spPr>
          <a:xfrm>
            <a:off x="1192800" y="3124200"/>
            <a:ext cx="6732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21</a:t>
            </a:fld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</a:t>
            </a:r>
            <a:endParaRPr sz="1600" b="1"/>
          </a:p>
        </p:txBody>
      </p:sp>
      <p:sp>
        <p:nvSpPr>
          <p:cNvPr id="342" name="Google Shape;342;p21"/>
          <p:cNvSpPr/>
          <p:nvPr/>
        </p:nvSpPr>
        <p:spPr>
          <a:xfrm>
            <a:off x="1181916" y="1371600"/>
            <a:ext cx="6732000" cy="5740033"/>
          </a:xfrm>
          <a:prstGeom prst="rect">
            <a:avLst/>
          </a:prstGeom>
          <a:noFill/>
          <a:ln w="9525" cap="flat" cmpd="sng">
            <a:solidFill>
              <a:srgbClr val="D9D9D9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"La suma entre %f y %f es: %f"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00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8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8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"Ingrese primer valor para sumar: 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scanf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"%f"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13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"Ingrese segundo valor para sumar: 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scanf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"%f"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8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CL" sz="8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   res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CL" sz="13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Mensaje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SUMA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300" b="1">
                <a:solidFill>
                  <a:srgbClr val="1919D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-CL" sz="1300" b="1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L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3" name="Google Shape;343;p21"/>
          <p:cNvCxnSpPr/>
          <p:nvPr/>
        </p:nvCxnSpPr>
        <p:spPr>
          <a:xfrm>
            <a:off x="1179288" y="5439868"/>
            <a:ext cx="6732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4" name="Google Shape;344;p21"/>
          <p:cNvCxnSpPr/>
          <p:nvPr/>
        </p:nvCxnSpPr>
        <p:spPr>
          <a:xfrm>
            <a:off x="1192800" y="2134240"/>
            <a:ext cx="6732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5" name="Google Shape;345;p21"/>
          <p:cNvCxnSpPr/>
          <p:nvPr/>
        </p:nvCxnSpPr>
        <p:spPr>
          <a:xfrm>
            <a:off x="1179288" y="1738726"/>
            <a:ext cx="6732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6" name="Google Shape;346;p21"/>
          <p:cNvSpPr/>
          <p:nvPr/>
        </p:nvSpPr>
        <p:spPr>
          <a:xfrm>
            <a:off x="0" y="485776"/>
            <a:ext cx="914400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5: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imprimirá este programa si a partir del ejemplo anterior, se le agregan 3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locales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función “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con los nombres de “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de “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y de “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(Archivo: 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Ejemplo5.c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21"/>
          <p:cNvCxnSpPr/>
          <p:nvPr/>
        </p:nvCxnSpPr>
        <p:spPr>
          <a:xfrm>
            <a:off x="1178284" y="3086100"/>
            <a:ext cx="6732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8" name="Google Shape;348;p21"/>
          <p:cNvSpPr/>
          <p:nvPr/>
        </p:nvSpPr>
        <p:spPr>
          <a:xfrm>
            <a:off x="1425600" y="3489824"/>
            <a:ext cx="2160000" cy="288106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22</a:t>
            </a:fld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</a:t>
            </a:r>
            <a:endParaRPr sz="1600" b="1"/>
          </a:p>
        </p:txBody>
      </p:sp>
      <p:sp>
        <p:nvSpPr>
          <p:cNvPr id="356" name="Google Shape;356;p22"/>
          <p:cNvSpPr/>
          <p:nvPr/>
        </p:nvSpPr>
        <p:spPr>
          <a:xfrm>
            <a:off x="0" y="609600"/>
            <a:ext cx="9144000" cy="367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Recomendación:</a:t>
            </a:r>
            <a:endParaRPr/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Pese a que todos los programas anteriores funcionan (menos Ejemplo3Caso4.c), se recomienda que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función que realiza un cálculo, se dedique exclusivamente a ello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85750" marR="0" lvl="0" indent="-1841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decir, que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reciba como 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parámetro de entrada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cualquier dato que necesite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que 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retorne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 resultado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(Y no que se encargue de pedir la información al usuario: que otra función lo haga)</a:t>
            </a:r>
            <a:endParaRPr/>
          </a:p>
          <a:p>
            <a:pPr marL="0" marR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esto, las funciones pueden ser </a:t>
            </a:r>
            <a:r>
              <a:rPr lang="es-CL" sz="16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reutilizables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otros programas:</a:t>
            </a:r>
            <a:endParaRPr/>
          </a:p>
          <a:p>
            <a:pPr marL="742950" marR="0" lvl="1" indent="-2857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“Copiando” y “Pegando” la definición de la función;</a:t>
            </a:r>
            <a:endParaRPr/>
          </a:p>
          <a:p>
            <a:pPr marL="742950" marR="0" lvl="1" indent="-28575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se pueden escribir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librerías personalizadas con nuestras funciones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incluirlas en otros programas (esto es más elegante).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23</a:t>
            </a:fld>
            <a:endParaRPr/>
          </a:p>
        </p:txBody>
      </p:sp>
      <p:sp>
        <p:nvSpPr>
          <p:cNvPr id="363" name="Google Shape;363;p2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 - EJERCICIOS</a:t>
            </a:r>
            <a:endParaRPr sz="1600" b="1"/>
          </a:p>
        </p:txBody>
      </p:sp>
      <p:sp>
        <p:nvSpPr>
          <p:cNvPr id="364" name="Google Shape;364;p23"/>
          <p:cNvSpPr/>
          <p:nvPr/>
        </p:nvSpPr>
        <p:spPr>
          <a:xfrm>
            <a:off x="0" y="609600"/>
            <a:ext cx="9144000" cy="575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1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Cree una función que reciba un número y retorne el valor absoluto de ese número.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2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Cree tres funciones, que reciban un número y que calcule: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11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sumatoria de 1 a </a:t>
            </a:r>
            <a:r>
              <a:rPr lang="es-CL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711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sumatoria de los impares que hay entre 1 y </a:t>
            </a:r>
            <a:r>
              <a:rPr lang="es-CL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711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sumatoria de los pares que hay entre 1 y </a:t>
            </a:r>
            <a:r>
              <a:rPr lang="es-CL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3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Cree un programa que le muestre un menú al usuario con las siguientes alternativas de cálculo: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11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sumatoria de 1 a </a:t>
            </a:r>
            <a:r>
              <a:rPr lang="es-CL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711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sumatoria de los impares que hay entre 1 y </a:t>
            </a:r>
            <a:r>
              <a:rPr lang="es-CL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711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sumatoria de los pares que hay entre 1 y </a:t>
            </a:r>
            <a:r>
              <a:rPr lang="es-CL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711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Salir.</a:t>
            </a:r>
            <a:endParaRPr/>
          </a:p>
          <a:p>
            <a:pPr marL="711200" marR="0" lvl="0" indent="-241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Luego le pida una opción al usuario, y ejecute cada una de las funciones que definió en el ejercicio 2. El menú también debe ser una función.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24</a:t>
            </a:fld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 - EJERCICIOS</a:t>
            </a:r>
            <a:endParaRPr sz="1600" b="1"/>
          </a:p>
        </p:txBody>
      </p:sp>
      <p:sp>
        <p:nvSpPr>
          <p:cNvPr id="372" name="Google Shape;372;p24"/>
          <p:cNvSpPr/>
          <p:nvPr/>
        </p:nvSpPr>
        <p:spPr>
          <a:xfrm>
            <a:off x="0" y="609600"/>
            <a:ext cx="91440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4 - DESAFÍO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necesita un programa en que el usuario debe ingresar cuatro valores, cada uno con diferentes condiciones: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primer valor debe ser un entero entre 50 y 100.</a:t>
            </a:r>
            <a:endParaRPr/>
          </a:p>
          <a:p>
            <a:pPr marL="742950" marR="0" lvl="1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segundo valor debe ser un carácter alfanumérico.</a:t>
            </a:r>
            <a:endParaRPr/>
          </a:p>
          <a:p>
            <a:pPr marL="742950" marR="0" lvl="1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tercer valor debe ser un flotante positivo.</a:t>
            </a:r>
            <a:endParaRPr/>
          </a:p>
          <a:p>
            <a:pPr marL="742950" marR="0" lvl="1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cuarto valor debe ser un entero negativo.</a:t>
            </a:r>
            <a:endParaRPr/>
          </a:p>
          <a:p>
            <a:pPr marL="742950" marR="0" lvl="1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desea que el programa deje de funcionar si el usuario ingresa un valor inválido. Por el contrario se necesita que se vuelva a solicitar el valor, recordando al usuario las restricciones que aplican sobre el dato que está ingresando.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Se debe realizar TODO con funciones.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s-CL" sz="2200" b="1"/>
              <a:t>Lenguaje C: Funciones Predefinidas y librerías estándar</a:t>
            </a:r>
            <a:endParaRPr sz="2200" b="1"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3</a:t>
            </a:fld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0" y="609600"/>
            <a:ext cx="9144000" cy="577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Introducción. Bibliotecas o Librerías estándar de ANSI C</a:t>
            </a: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assert.h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es-CL" sz="16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ctype.h</a:t>
            </a:r>
            <a:endParaRPr sz="16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errno.h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float.h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limits.h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locale.h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es-CL" sz="16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math.h</a:t>
            </a:r>
            <a:endParaRPr sz="16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setjmp.h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signal.h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stdarg.h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stddef.h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es-CL" sz="16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stdio.h</a:t>
            </a:r>
            <a:endParaRPr sz="16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es-CL" sz="16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stdlib.h</a:t>
            </a:r>
            <a:endParaRPr sz="16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es-CL" sz="16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string.h</a:t>
            </a:r>
            <a:endParaRPr sz="16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es-CL" sz="16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time.h</a:t>
            </a:r>
            <a:endParaRPr sz="16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429000" y="4191000"/>
            <a:ext cx="4572000" cy="646331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de este apunte es enseñarle a generar </a:t>
            </a: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 propias funciones</a:t>
            </a: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3416300" y="1830169"/>
            <a:ext cx="4572000" cy="92333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 usar </a:t>
            </a:r>
            <a:r>
              <a:rPr lang="es-CL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sólo </a:t>
            </a: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estas librerías </a:t>
            </a: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asegurar la portabilidad de sus programas en diferentes sistemas operativos.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</a:t>
            </a:r>
            <a:endParaRPr sz="1600" b="1"/>
          </a:p>
        </p:txBody>
      </p:sp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4</a:t>
            </a:fld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0" y="609600"/>
            <a:ext cx="9144000" cy="59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subrutina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cualquier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de programación, corresponde a una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secuencia de instrucciones que realiza una tarea específica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función tiene un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identificador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obedece las reglas de los identificadores de C: (Ap. Nº4):</a:t>
            </a:r>
            <a:endParaRPr/>
          </a:p>
          <a:p>
            <a:pPr marL="1200150" marR="0" lvl="2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deben ser iguales a nombres de palabras reservadas de C.</a:t>
            </a:r>
            <a:endParaRPr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Deben comenzar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una letra o con el caracter ‘_’.</a:t>
            </a:r>
            <a:endParaRPr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deben tener entre medio el caracter espacio.</a:t>
            </a:r>
            <a:endParaRPr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letras minúsculas y mayúsculas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caracteres distintos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L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sensitive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identificadores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las funciones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deben ser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descriptivos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según la tarea que realizan (Buena práctica de programación):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Normalmente corresponden a un verbo.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requiere más de una palabra, desde la segunda en adelante, deben empezar con una mayúscula.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puede tener cero, uno o más datos de entradas: se llaman “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parámetros de entrada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función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o “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argumentos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 función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puede tener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salida.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la función posee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salidas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llama “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procedimiento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llamará </a:t>
            </a:r>
            <a:r>
              <a:rPr lang="es-CL" sz="1600" b="1" i="0" u="sng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activar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L" sz="1600" b="1" i="0" u="sng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invocar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s-CL" sz="1600" b="1" i="0" u="sng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llamar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una función a la acción de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usarla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(Así como usa el </a:t>
            </a:r>
            <a:r>
              <a:rPr lang="es-CL" sz="1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printf();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5</a:t>
            </a:fld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0" y="6096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Sintaxis: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</a:t>
            </a:r>
            <a:endParaRPr sz="1600" b="1"/>
          </a:p>
        </p:txBody>
      </p:sp>
      <p:sp>
        <p:nvSpPr>
          <p:cNvPr id="127" name="Google Shape;127;p5"/>
          <p:cNvSpPr txBox="1"/>
          <p:nvPr/>
        </p:nvSpPr>
        <p:spPr>
          <a:xfrm>
            <a:off x="1367898" y="1143000"/>
            <a:ext cx="6408204" cy="15696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651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ourier New"/>
              <a:buNone/>
            </a:pPr>
            <a:r>
              <a:rPr lang="es-CL" sz="1600" b="1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Salida nombreFuncion(Parametros_Entrada)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ourier New"/>
              <a:buNone/>
            </a:pPr>
            <a:r>
              <a:rPr lang="es-CL" sz="1600" b="1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ourier New"/>
              <a:buNone/>
            </a:pPr>
            <a:r>
              <a:rPr lang="es-CL" sz="1600" b="1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   Variables locales a la función;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i="0" u="none" strike="noStrike" cap="none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ourier New"/>
              <a:buNone/>
            </a:pPr>
            <a:r>
              <a:rPr lang="es-CL" sz="1600" b="1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   Instrucciones de la función;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ourier New"/>
              <a:buNone/>
            </a:pPr>
            <a:r>
              <a:rPr lang="es-CL" sz="1600" b="1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6</a:t>
            </a:fld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0" y="6096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Detalles de la Sintaxis: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 - Sintaxis</a:t>
            </a:r>
            <a:endParaRPr sz="1600" b="1"/>
          </a:p>
        </p:txBody>
      </p:sp>
      <p:sp>
        <p:nvSpPr>
          <p:cNvPr id="136" name="Google Shape;136;p6"/>
          <p:cNvSpPr txBox="1"/>
          <p:nvPr/>
        </p:nvSpPr>
        <p:spPr>
          <a:xfrm>
            <a:off x="1745196" y="1205805"/>
            <a:ext cx="5653608" cy="13849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651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Salida nombreFuncion(Parametros_Entrada)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Variables locales a la función;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Instrucciones de la función;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1745196" y="1208773"/>
            <a:ext cx="5653608" cy="13849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651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Salida</a:t>
            </a:r>
            <a:r>
              <a:rPr lang="es-CL" sz="1400" b="1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nombreFuncion(Parametros_Entrada)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Variables locales a la función;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Instrucciones de la función;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0" y="2881360"/>
            <a:ext cx="9144000" cy="29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Salida: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posición se debe establecer qué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tipo de dato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como salida (o “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retorna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 la función.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Recuerde que los tipos de datos pueden ser: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particular, si se trata de un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procedimiento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 decir, si la función </a:t>
            </a:r>
            <a:r>
              <a:rPr lang="es-CL" sz="1600" b="1" i="0" u="sng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 posee salida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escribe la palabra reservada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7</a:t>
            </a:fld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 - Sintaxis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1738952" y="1219200"/>
            <a:ext cx="5653608" cy="13849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651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Salida</a:t>
            </a:r>
            <a:r>
              <a:rPr lang="es-CL" sz="1400" b="1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400" b="1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nombreFuncion</a:t>
            </a: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(Parametros_Entrada)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Variables locales a la función;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Instrucciones de la función;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0" y="2881360"/>
            <a:ext cx="9144000" cy="250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nombreFuncion: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Corresponde al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s-CL" sz="16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identificador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se le asigna a la función.</a:t>
            </a:r>
            <a:endParaRPr/>
          </a:p>
          <a:p>
            <a:pPr marL="342900" marR="0" lvl="0" indent="-27622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debe ser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ninguna palabra reservada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lenguaje.</a:t>
            </a:r>
            <a:endParaRPr/>
          </a:p>
          <a:p>
            <a:pPr marL="342900" marR="0" lvl="0" indent="-27622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 ser un nombre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representativo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según la tarea que realiza la función.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0" y="6096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Detalles de la Sintaxis: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8</a:t>
            </a:fld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 - Sintaxis</a:t>
            </a:r>
            <a:endParaRPr sz="1600" b="1"/>
          </a:p>
        </p:txBody>
      </p:sp>
      <p:sp>
        <p:nvSpPr>
          <p:cNvPr id="156" name="Google Shape;156;p8"/>
          <p:cNvSpPr txBox="1"/>
          <p:nvPr/>
        </p:nvSpPr>
        <p:spPr>
          <a:xfrm>
            <a:off x="1738952" y="1219200"/>
            <a:ext cx="5653608" cy="13849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651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Salida nombreFuncion(</a:t>
            </a:r>
            <a:r>
              <a:rPr lang="es-CL" sz="1400" b="1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Parametros_Entrada</a:t>
            </a: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Variables locales a la función;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Instrucciones de la función;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0" y="2881360"/>
            <a:ext cx="9144000" cy="322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Parametros_Entrada: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sección se escriben las variables que la función necesita que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 entreguen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parámetro de entrada se escribe así: </a:t>
            </a:r>
            <a:r>
              <a:rPr lang="es-CL" sz="14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Tipo_Dato nombreParametro</a:t>
            </a:r>
            <a:endParaRPr sz="1400" b="1" i="0" u="none" strike="noStrike" cap="non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se separan por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comas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(,) entre ellos (si es que es más de uno).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la función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 requiere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parámetros de entrada, se escribe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simplemente,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escribe nada.</a:t>
            </a:r>
            <a:endParaRPr/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0" y="6096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Detalles de la Sintaxis: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9</a:t>
            </a:fld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Funciones - Sintaxis</a:t>
            </a:r>
            <a:endParaRPr sz="1600" b="1"/>
          </a:p>
        </p:txBody>
      </p:sp>
      <p:sp>
        <p:nvSpPr>
          <p:cNvPr id="166" name="Google Shape;166;p9"/>
          <p:cNvSpPr txBox="1"/>
          <p:nvPr/>
        </p:nvSpPr>
        <p:spPr>
          <a:xfrm>
            <a:off x="1738952" y="1219200"/>
            <a:ext cx="5653608" cy="13849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651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Salida nombreFuncion(Parametros_Entrada)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Variables locales a la función;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Instrucciones de la función;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lang="es-CL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0" y="2881360"/>
            <a:ext cx="9144000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locales a la función: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igual que la definición de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variables locales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función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 esta sección se escriben las variables que la función va a ocupar para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sus cálculos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(por ejemplo, acumuladores, contadores).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0" y="6096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Detalles de la Sintaxis: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2363</Words>
  <Application>Microsoft Office PowerPoint</Application>
  <PresentationFormat>Presentación en pantalla (4:3)</PresentationFormat>
  <Paragraphs>470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Office Theme</vt:lpstr>
      <vt:lpstr>Apuntes Nº4 Lenguaje C – Funciones</vt:lpstr>
      <vt:lpstr>Lenguaje C: Funciones Predefinidas y librerías estándar</vt:lpstr>
      <vt:lpstr>Lenguaje C: Funciones Predefinidas y librerías estándar</vt:lpstr>
      <vt:lpstr>Lenguaje C: Funciones</vt:lpstr>
      <vt:lpstr>Lenguaje C: Funciones</vt:lpstr>
      <vt:lpstr>Lenguaje C: Funciones - Sintaxis</vt:lpstr>
      <vt:lpstr>Lenguaje C: Funciones - Sintaxis</vt:lpstr>
      <vt:lpstr>Lenguaje C: Funciones - Sintaxis</vt:lpstr>
      <vt:lpstr>Lenguaje C: Funciones - Sintaxis</vt:lpstr>
      <vt:lpstr>Lenguaje C: Funciones - Sintaxis</vt:lpstr>
      <vt:lpstr>Lenguaje C: Funciones - Sintaxis</vt:lpstr>
      <vt:lpstr>Lenguaje C: Funciones – Organización</vt:lpstr>
      <vt:lpstr>Lenguaje C: Funciones – Organización</vt:lpstr>
      <vt:lpstr>Lenguaje C: Funciones</vt:lpstr>
      <vt:lpstr>Lenguaje C: Funciones</vt:lpstr>
      <vt:lpstr>Lenguaje C: Funciones</vt:lpstr>
      <vt:lpstr>Lenguaje C: Funciones</vt:lpstr>
      <vt:lpstr>Lenguaje C: Funciones</vt:lpstr>
      <vt:lpstr>Lenguaje C: Funciones</vt:lpstr>
      <vt:lpstr>Lenguaje C: Funciones</vt:lpstr>
      <vt:lpstr>Lenguaje C: Funciones</vt:lpstr>
      <vt:lpstr>Lenguaje C: Funciones</vt:lpstr>
      <vt:lpstr>Lenguaje C: Funciones - EJERCICIOS</vt:lpstr>
      <vt:lpstr>Lenguaje C: Funciones - 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Apuntes Nº7  Lenguaje C – Funciones</dc:title>
  <dc:creator>Irene Zuccar</dc:creator>
  <cp:lastModifiedBy>Docente Ñuñoa</cp:lastModifiedBy>
  <cp:revision>2</cp:revision>
  <dcterms:created xsi:type="dcterms:W3CDTF">2006-08-16T00:00:00Z</dcterms:created>
  <dcterms:modified xsi:type="dcterms:W3CDTF">2023-09-08T14:24:30Z</dcterms:modified>
</cp:coreProperties>
</file>