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ozwODfHsSDxg+YKp1BonZvBV+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64B424-2A70-4E86-9429-24E681AE86D9}">
  <a:tblStyle styleId="{D364B424-2A70-4E86-9429-24E681AE86D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cap="small" dirty="0"/>
              <a:t>Apuntes </a:t>
            </a:r>
            <a:r>
              <a:rPr lang="es-CL" sz="3600" cap="small" dirty="0" smtClean="0"/>
              <a:t>Nº5 </a:t>
            </a:r>
            <a:r>
              <a:rPr lang="es-CL" sz="3600" dirty="0"/>
              <a:t/>
            </a:r>
            <a:br>
              <a:rPr lang="es-CL" sz="3600" dirty="0"/>
            </a:br>
            <a:r>
              <a:rPr lang="es-CL" sz="3600" b="1" cap="small" dirty="0"/>
              <a:t>Lenguaje C – Arreglos</a:t>
            </a:r>
            <a:endParaRPr sz="3600"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371600" y="38862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Fundamentos de Programación</a:t>
            </a:r>
            <a:endParaRPr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10</a:t>
            </a:fld>
            <a:endParaRPr/>
          </a:p>
        </p:txBody>
      </p:sp>
      <p:sp>
        <p:nvSpPr>
          <p:cNvPr id="282" name="Google Shape;282;p10"/>
          <p:cNvSpPr/>
          <p:nvPr/>
        </p:nvSpPr>
        <p:spPr>
          <a:xfrm>
            <a:off x="19051" y="685800"/>
            <a:ext cx="280035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Rellenar el arreglo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“NotaControles” sólo con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1, usando un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“while”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83" name="Google Shape;283;p10"/>
          <p:cNvSpPr/>
          <p:nvPr/>
        </p:nvSpPr>
        <p:spPr>
          <a:xfrm>
            <a:off x="19051" y="2754868"/>
            <a:ext cx="28003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(Código: “</a:t>
            </a:r>
            <a:r>
              <a:rPr lang="es-CL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Ejemplo2.c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/>
          </a:p>
        </p:txBody>
      </p:sp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6024" y="685800"/>
            <a:ext cx="6657975" cy="56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Arreglos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11</a:t>
            </a:fld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19051" y="685800"/>
            <a:ext cx="280035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Rellenar el arreglo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anterior sólo con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1, usando un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“for”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19051" y="2754868"/>
            <a:ext cx="28003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(Código: “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Ejemplo3.c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/>
          </a:p>
        </p:txBody>
      </p:sp>
      <p:pic>
        <p:nvPicPr>
          <p:cNvPr id="294" name="Google Shape;2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1" y="685800"/>
            <a:ext cx="68580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1"/>
          <p:cNvSpPr txBox="1"/>
          <p:nvPr/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C: Arreglos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"/>
          <p:cNvSpPr/>
          <p:nvPr/>
        </p:nvSpPr>
        <p:spPr>
          <a:xfrm>
            <a:off x="19050" y="685800"/>
            <a:ext cx="9124950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pasa como parámetro de entrada un arreglo a una función?</a:t>
            </a:r>
            <a:r>
              <a:rPr lang="es-CL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usted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conoce </a:t>
            </a:r>
            <a:r>
              <a:rPr lang="es-CL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priori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arreglo, se pasa como parámetro igual como se declara:</a:t>
            </a:r>
            <a:endParaRPr/>
          </a:p>
        </p:txBody>
      </p:sp>
      <p:sp>
        <p:nvSpPr>
          <p:cNvPr id="302" name="Google Shape;30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12</a:t>
            </a:fld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1219200" y="1968550"/>
            <a:ext cx="7543800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Función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TipoDeDato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NombreArreglo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6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TamañoArreglo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//... Instrucciones ...   </a:t>
            </a:r>
            <a:endParaRPr sz="1600" b="1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14514" y="3655129"/>
            <a:ext cx="9124950" cy="229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una función retorna un arreglo que modificó?</a:t>
            </a:r>
            <a:r>
              <a:rPr lang="es-CL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es muy importante: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arreglos que se pasan como parámetro a otra función </a:t>
            </a:r>
            <a:r>
              <a:rPr lang="es-CL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SIEMPRE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modificados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 DEBE RETORNARLOS, solo indique “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como salida de aquella función. </a:t>
            </a:r>
            <a:endParaRPr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se cumple incluso si usted declaro al parámetro de entrada con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 identificador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(revisar ejemplo siguiente)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Arreglos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/>
          <p:nvPr/>
        </p:nvSpPr>
        <p:spPr>
          <a:xfrm>
            <a:off x="-32657" y="655656"/>
            <a:ext cx="2623457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4:</a:t>
            </a:r>
            <a:r>
              <a:rPr lang="es-CL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Modifique el ejemplo anterior, creando una función para llenar el arreglo por el usuario, y otra, para imprimirlo por pantalla.</a:t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19051" y="2754868"/>
            <a:ext cx="28003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(Código: “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Ejemplo4.c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sldNum" idx="12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13</a:t>
            </a:fld>
            <a:endParaRPr/>
          </a:p>
        </p:txBody>
      </p:sp>
      <p:pic>
        <p:nvPicPr>
          <p:cNvPr id="314" name="Google Shape;3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2726" y="655656"/>
            <a:ext cx="6391273" cy="620234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Arreglos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/>
          <p:nvPr/>
        </p:nvSpPr>
        <p:spPr>
          <a:xfrm>
            <a:off x="19050" y="685800"/>
            <a:ext cx="91249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define un arreglo que </a:t>
            </a:r>
            <a:r>
              <a:rPr lang="es-CL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varíe su tamaño</a:t>
            </a:r>
            <a:r>
              <a:rPr lang="es-CL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cada ejecución? Es decir, que el usuario decida de qué tamaño lo desea?</a:t>
            </a:r>
            <a:r>
              <a:rPr lang="es-CL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14</a:t>
            </a:fld>
            <a:endParaRPr/>
          </a:p>
        </p:txBody>
      </p:sp>
      <p:sp>
        <p:nvSpPr>
          <p:cNvPr id="323" name="Google Shape;323;p14"/>
          <p:cNvSpPr/>
          <p:nvPr/>
        </p:nvSpPr>
        <p:spPr>
          <a:xfrm>
            <a:off x="0" y="1474503"/>
            <a:ext cx="9144000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usted (programador)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conoce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priori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arreglo debe: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1°  Declararlo así:   </a:t>
            </a: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TipoDeDato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NombreArreglo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2°  Pedirle al usuario el tamaño que desea, almacenando tal valor (siempre entero) en una variable, por ejemplo, de nombre </a:t>
            </a:r>
            <a:r>
              <a:rPr lang="es-CL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int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"Ingrese el tamaño del arreglo: "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scanf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3°  Generar el arreglo en la RAM con el tamaño </a:t>
            </a:r>
            <a:r>
              <a:rPr lang="es-CL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definió el usuario. Para esto debe incluir la librería “</a:t>
            </a:r>
            <a:r>
              <a:rPr lang="es-CL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stdlib.h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donde está declarada la función “</a:t>
            </a:r>
            <a:r>
              <a:rPr lang="es-CL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que reserva memoria para un arreglo, con la siguiente sintaxis: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NombreArreglo 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TipoDeDato 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TipoDeDato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14"/>
          <p:cNvSpPr txBox="1"/>
          <p:nvPr/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C: Arreglos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Lenguajes C: Arreglos</a:t>
            </a:r>
            <a:endParaRPr sz="2400"/>
          </a:p>
        </p:txBody>
      </p:sp>
      <p:sp>
        <p:nvSpPr>
          <p:cNvPr id="331" name="Google Shape;33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15</a:t>
            </a:fld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19050" y="685800"/>
            <a:ext cx="91249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pasa como parámetro de entrada un arreglo con esta forma, a una función?</a:t>
            </a:r>
            <a:r>
              <a:rPr lang="es-CL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333" name="Google Shape;333;p15"/>
          <p:cNvSpPr/>
          <p:nvPr/>
        </p:nvSpPr>
        <p:spPr>
          <a:xfrm>
            <a:off x="800100" y="2425750"/>
            <a:ext cx="7543800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Función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TipoDeDato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NombreArreglo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//... Instrucciones ...   </a:t>
            </a:r>
            <a:endParaRPr sz="1600" b="1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3630" y="3962400"/>
            <a:ext cx="91682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igual que el caso en que sí se conoce </a:t>
            </a:r>
            <a:r>
              <a:rPr lang="es-CL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priori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tamaño del arreglo,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debe retornarlo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pues se modifica directamente en memoria.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19050" y="1524000"/>
            <a:ext cx="9124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este caso, debe definir como parámetros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separados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(como se indicó en el punto 1°) y el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arreglo, es decir: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/>
          <p:nvPr/>
        </p:nvSpPr>
        <p:spPr>
          <a:xfrm>
            <a:off x="-32657" y="655656"/>
            <a:ext cx="2699657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5:</a:t>
            </a:r>
            <a:r>
              <a:rPr lang="es-CL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Modifique el ejemplo anterior, permitiendo que el usuario defina el tamaño del arreglo.</a:t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19051" y="2754868"/>
            <a:ext cx="2800350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(Código: “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Ejemplo5.c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también “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ejemploMALLOC.c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16</a:t>
            </a:fld>
            <a:endParaRPr/>
          </a:p>
        </p:txBody>
      </p:sp>
      <p:sp>
        <p:nvSpPr>
          <p:cNvPr id="344" name="Google Shape;344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Arreglos</a:t>
            </a:r>
            <a:endParaRPr sz="2400"/>
          </a:p>
        </p:txBody>
      </p:sp>
      <p:pic>
        <p:nvPicPr>
          <p:cNvPr id="345" name="Google Shape;3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515474"/>
            <a:ext cx="5486400" cy="63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667000"/>
            <a:ext cx="3792000" cy="39240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2" name="Google Shape;352;p17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17</a:t>
            </a:fld>
            <a:endParaRPr/>
          </a:p>
        </p:txBody>
      </p:sp>
      <p:sp>
        <p:nvSpPr>
          <p:cNvPr id="353" name="Google Shape;353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Strings</a:t>
            </a:r>
            <a:endParaRPr sz="2400"/>
          </a:p>
        </p:txBody>
      </p:sp>
      <p:sp>
        <p:nvSpPr>
          <p:cNvPr id="354" name="Google Shape;354;p17"/>
          <p:cNvSpPr/>
          <p:nvPr/>
        </p:nvSpPr>
        <p:spPr>
          <a:xfrm>
            <a:off x="19050" y="685800"/>
            <a:ext cx="16573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Definición:</a:t>
            </a:r>
            <a:endParaRPr/>
          </a:p>
        </p:txBody>
      </p:sp>
      <p:sp>
        <p:nvSpPr>
          <p:cNvPr id="355" name="Google Shape;355;p17"/>
          <p:cNvSpPr/>
          <p:nvPr/>
        </p:nvSpPr>
        <p:spPr>
          <a:xfrm>
            <a:off x="0" y="1066800"/>
            <a:ext cx="9144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s-CL" sz="16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r>
              <a:rPr lang="es-CL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arreglos de caracteres.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diferencia de otros arreglos, tienen la particularidad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ya existen funciones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 para trabajar con ellos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 siguiente código, y suponiendo que el usuario digita “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hola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 indique qué se imprime por pantalla: (ver archivo: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“Ejemplo6.c”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356" name="Google Shape;356;p17"/>
          <p:cNvSpPr/>
          <p:nvPr/>
        </p:nvSpPr>
        <p:spPr>
          <a:xfrm>
            <a:off x="685800" y="4311090"/>
            <a:ext cx="2667000" cy="295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17"/>
          <p:cNvCxnSpPr>
            <a:stCxn id="356" idx="3"/>
          </p:cNvCxnSpPr>
          <p:nvPr/>
        </p:nvCxnSpPr>
        <p:spPr>
          <a:xfrm rot="10800000" flipH="1">
            <a:off x="3352800" y="4114890"/>
            <a:ext cx="1524000" cy="343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8" name="Google Shape;358;p17"/>
          <p:cNvSpPr/>
          <p:nvPr/>
        </p:nvSpPr>
        <p:spPr>
          <a:xfrm>
            <a:off x="4987290" y="3657600"/>
            <a:ext cx="36995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Recuerde que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%s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un caracter de conversión que permite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leer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(usando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escribir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(usando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una secuencia de caracteres por pantalla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18</a:t>
            </a:fld>
            <a:endParaRPr/>
          </a:p>
        </p:txBody>
      </p:sp>
      <p:sp>
        <p:nvSpPr>
          <p:cNvPr id="365" name="Google Shape;365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Strings</a:t>
            </a: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9050" y="685800"/>
            <a:ext cx="27241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 especial ‘\0’:</a:t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0" y="1066800"/>
            <a:ext cx="91440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caracter especial ‘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\0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se conoce como “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 de string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caracter permite diferenciar hasta dónde llega la información “útil” de un arreglo de caracteres.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ejemplo anterior, cuando se lee la palabra “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hola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automáticamente se asigna el carácter ‘\0’ en la posición 4: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18"/>
          <p:cNvGraphicFramePr/>
          <p:nvPr/>
        </p:nvGraphicFramePr>
        <p:xfrm>
          <a:off x="685802" y="2667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{D364B424-2A70-4E86-9429-24E681AE86D9}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Palabra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12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 sz="12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sz="12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2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sz="12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0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9" name="Google Shape;369;p18"/>
          <p:cNvSpPr/>
          <p:nvPr/>
        </p:nvSpPr>
        <p:spPr>
          <a:xfrm>
            <a:off x="0" y="3417094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esta manera, cuando se imprime el arreglo usando el formato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%s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función sabe </a:t>
            </a:r>
            <a:r>
              <a:rPr lang="es-CL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 dónde debe imprimir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0" y="415534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es diferente a lo que se imprime con el ciclo for, pues se imprime el contenido de cada una de las 15 celdas del arreglo: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6701" y="5029200"/>
            <a:ext cx="3830599" cy="11160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19</a:t>
            </a:fld>
            <a:endParaRPr/>
          </a:p>
        </p:txBody>
      </p:sp>
      <p:sp>
        <p:nvSpPr>
          <p:cNvPr id="378" name="Google Shape;378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Strings</a:t>
            </a: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19050" y="685800"/>
            <a:ext cx="27241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 especial ‘\0’:</a:t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0" y="1066800"/>
            <a:ext cx="9144000" cy="446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caracter ‘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\0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es fundamental para el correcto funcionamiento de las funciones que posee la librería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string.h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241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Revise el “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ejemplo7.c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y responda para qué sirve: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strcpy: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strlen: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strcat: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strcmp: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strchr: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strcspn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strrev:</a:t>
            </a:r>
            <a:endParaRPr/>
          </a:p>
          <a:p>
            <a:pPr marL="742950" marR="0" lvl="1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9050" y="685800"/>
            <a:ext cx="16573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Definición: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0" y="1347787"/>
            <a:ext cx="9144000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arreglo es </a:t>
            </a:r>
            <a:r>
              <a:rPr lang="es-CL" sz="1800" b="1" i="0" u="sng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una sola variable</a:t>
            </a:r>
            <a:r>
              <a:rPr lang="es-CL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posee la característica de </a:t>
            </a: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juntar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 fija de elementos 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un </a:t>
            </a: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tipo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También se les conoce como </a:t>
            </a:r>
            <a:r>
              <a:rPr lang="es-CL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vectores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 estáticas.</a:t>
            </a:r>
            <a:endParaRPr/>
          </a:p>
          <a:p>
            <a:pPr marL="3429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forma de definir un arreglo está establecida por cada lenguaje. Sin embargo, para todos ellos, </a:t>
            </a: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siempre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debe mencionar:</a:t>
            </a:r>
            <a:endParaRPr/>
          </a:p>
          <a:p>
            <a:pPr marL="8001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el arreglo (Identificador de la variable).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arreglo (número de elementos que reúne, debe ser un entero &gt; 0).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de dato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arreglo (que será el tipo de datos de todos los elementos del arreglo)</a:t>
            </a: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Arreglos</a:t>
            </a:r>
            <a:endParaRPr sz="2400"/>
          </a:p>
        </p:txBody>
      </p:sp>
      <p:sp>
        <p:nvSpPr>
          <p:cNvPr id="101" name="Google Shape;101;p2"/>
          <p:cNvSpPr/>
          <p:nvPr/>
        </p:nvSpPr>
        <p:spPr>
          <a:xfrm>
            <a:off x="0" y="4432461"/>
            <a:ext cx="5181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en C: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0" y="4843046"/>
            <a:ext cx="883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TipoDeDato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NombreArreglo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600" b="1" i="0" u="none" strike="noStrike" cap="none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TamañoArreglo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00" b="1" i="0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L" sz="2800"/>
              <a:t>Arreglos</a:t>
            </a:r>
            <a:endParaRPr sz="1800"/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3</a:t>
            </a:fld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9050" y="685800"/>
            <a:ext cx="5181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342900" y="1096385"/>
            <a:ext cx="883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TipoDeDato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NombreArreglo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600" b="1" i="0" u="none" strike="noStrike" cap="none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TamañoArreglo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00" b="1" i="0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9050" y="2096125"/>
            <a:ext cx="912495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600" b="1" i="0" u="none" strike="noStrike" cap="none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 variable “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Notas</a:t>
            </a:r>
            <a:r>
              <a:rPr lang="es-CL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” es un 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arreglo de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flotante</a:t>
            </a:r>
            <a:r>
              <a:rPr lang="es-CL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Direccion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600" b="1" i="0" u="none" strike="noStrike" cap="none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 variable 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“Direccion” </a:t>
            </a:r>
            <a:r>
              <a:rPr lang="es-CL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 un 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arreglo de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20 caracteres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ValoresLogicos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600" b="1" i="0" u="none" strike="noStrike" cap="none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 variable 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“ValoresLogicos” </a:t>
            </a:r>
            <a:r>
              <a:rPr lang="es-CL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 un 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arreglo de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15 enteros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Coeficientes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600" b="1" i="0" u="none" strike="noStrike" cap="none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 variable 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“Coeficientes” </a:t>
            </a:r>
            <a:r>
              <a:rPr lang="es-CL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 un 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arreglo de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100 doubles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Alternativas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600" b="1" i="0" u="none" strike="noStrike" cap="none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 variable 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“Alternativas ” </a:t>
            </a:r>
            <a:r>
              <a:rPr lang="es-CL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 un 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arreglo de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 caracteres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Expresion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600" b="1" i="0" u="none" strike="noStrike" cap="none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s-CL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s-CL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 variable 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“Expresion” </a:t>
            </a:r>
            <a:r>
              <a:rPr lang="es-CL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 un 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arreglo de </a:t>
            </a:r>
            <a:r>
              <a:rPr lang="es-CL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32 enteros</a:t>
            </a:r>
            <a:r>
              <a:rPr lang="es-CL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0" y="1534475"/>
            <a:ext cx="5181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0" y="5802868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DEFINICIÓN: 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que un arreglo de caracteres (como “Direccion”) corresponde a un </a:t>
            </a:r>
            <a:r>
              <a:rPr lang="es-CL" sz="1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19050" y="685800"/>
            <a:ext cx="29527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Representación Gráfica:</a:t>
            </a:r>
            <a:endParaRPr/>
          </a:p>
        </p:txBody>
      </p:sp>
      <p:graphicFrame>
        <p:nvGraphicFramePr>
          <p:cNvPr id="122" name="Google Shape;122;p4"/>
          <p:cNvGraphicFramePr/>
          <p:nvPr/>
        </p:nvGraphicFramePr>
        <p:xfrm>
          <a:off x="683568" y="32211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{D364B424-2A70-4E86-9429-24E681AE86D9}</a:tableStyleId>
              </a:tblPr>
              <a:tblGrid>
                <a:gridCol w="201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NotaControles</a:t>
                      </a:r>
                      <a:endParaRPr sz="16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3" name="Google Shape;123;p4"/>
          <p:cNvGrpSpPr/>
          <p:nvPr/>
        </p:nvGrpSpPr>
        <p:grpSpPr>
          <a:xfrm>
            <a:off x="3563756" y="3806466"/>
            <a:ext cx="4392721" cy="720166"/>
            <a:chOff x="3563756" y="3806466"/>
            <a:chExt cx="4392721" cy="720166"/>
          </a:xfrm>
        </p:grpSpPr>
        <p:sp>
          <p:nvSpPr>
            <p:cNvPr id="124" name="Google Shape;124;p4"/>
            <p:cNvSpPr txBox="1"/>
            <p:nvPr/>
          </p:nvSpPr>
          <p:spPr>
            <a:xfrm>
              <a:off x="5076056" y="4157300"/>
              <a:ext cx="11812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Posiciones</a:t>
              </a:r>
              <a:endParaRPr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5" name="Google Shape;125;p4"/>
            <p:cNvCxnSpPr>
              <a:stCxn id="124" idx="1"/>
            </p:cNvCxnSpPr>
            <p:nvPr/>
          </p:nvCxnSpPr>
          <p:spPr>
            <a:xfrm rot="10800000">
              <a:off x="3563756" y="3806466"/>
              <a:ext cx="1512300" cy="5355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6" name="Google Shape;126;p4"/>
            <p:cNvCxnSpPr>
              <a:stCxn id="124" idx="1"/>
            </p:cNvCxnSpPr>
            <p:nvPr/>
          </p:nvCxnSpPr>
          <p:spPr>
            <a:xfrm rot="10800000">
              <a:off x="4140056" y="3878466"/>
              <a:ext cx="936000" cy="4635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7" name="Google Shape;127;p4"/>
            <p:cNvCxnSpPr>
              <a:stCxn id="124" idx="1"/>
            </p:cNvCxnSpPr>
            <p:nvPr/>
          </p:nvCxnSpPr>
          <p:spPr>
            <a:xfrm rot="10800000">
              <a:off x="4572056" y="3806466"/>
              <a:ext cx="504000" cy="5355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8" name="Google Shape;128;p4"/>
            <p:cNvCxnSpPr>
              <a:stCxn id="124" idx="0"/>
            </p:cNvCxnSpPr>
            <p:nvPr/>
          </p:nvCxnSpPr>
          <p:spPr>
            <a:xfrm rot="10800000">
              <a:off x="5075967" y="3806600"/>
              <a:ext cx="590700" cy="3507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29" name="Google Shape;129;p4"/>
            <p:cNvCxnSpPr>
              <a:stCxn id="124" idx="0"/>
            </p:cNvCxnSpPr>
            <p:nvPr/>
          </p:nvCxnSpPr>
          <p:spPr>
            <a:xfrm rot="10800000">
              <a:off x="5507967" y="3806600"/>
              <a:ext cx="158700" cy="3507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30" name="Google Shape;130;p4"/>
            <p:cNvCxnSpPr>
              <a:stCxn id="124" idx="0"/>
            </p:cNvCxnSpPr>
            <p:nvPr/>
          </p:nvCxnSpPr>
          <p:spPr>
            <a:xfrm rot="10800000" flipH="1">
              <a:off x="5666667" y="3806600"/>
              <a:ext cx="273600" cy="3507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31" name="Google Shape;131;p4"/>
            <p:cNvCxnSpPr>
              <a:stCxn id="124" idx="0"/>
            </p:cNvCxnSpPr>
            <p:nvPr/>
          </p:nvCxnSpPr>
          <p:spPr>
            <a:xfrm rot="10800000" flipH="1">
              <a:off x="5666667" y="3806600"/>
              <a:ext cx="777600" cy="3507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32" name="Google Shape;132;p4"/>
            <p:cNvCxnSpPr>
              <a:stCxn id="124" idx="3"/>
            </p:cNvCxnSpPr>
            <p:nvPr/>
          </p:nvCxnSpPr>
          <p:spPr>
            <a:xfrm rot="10800000" flipH="1">
              <a:off x="6257277" y="3806466"/>
              <a:ext cx="690900" cy="5355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33" name="Google Shape;133;p4"/>
            <p:cNvCxnSpPr>
              <a:stCxn id="124" idx="3"/>
            </p:cNvCxnSpPr>
            <p:nvPr/>
          </p:nvCxnSpPr>
          <p:spPr>
            <a:xfrm rot="10800000" flipH="1">
              <a:off x="6257277" y="3806466"/>
              <a:ext cx="1122900" cy="5355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34" name="Google Shape;134;p4"/>
            <p:cNvCxnSpPr>
              <a:stCxn id="124" idx="3"/>
            </p:cNvCxnSpPr>
            <p:nvPr/>
          </p:nvCxnSpPr>
          <p:spPr>
            <a:xfrm rot="10800000" flipH="1">
              <a:off x="6257277" y="3806466"/>
              <a:ext cx="1699200" cy="5355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135" name="Google Shape;135;p4"/>
          <p:cNvGrpSpPr/>
          <p:nvPr/>
        </p:nvGrpSpPr>
        <p:grpSpPr>
          <a:xfrm>
            <a:off x="3491896" y="2526268"/>
            <a:ext cx="4608623" cy="1008166"/>
            <a:chOff x="3491896" y="4668996"/>
            <a:chExt cx="4608623" cy="1008166"/>
          </a:xfrm>
        </p:grpSpPr>
        <p:sp>
          <p:nvSpPr>
            <p:cNvPr id="136" name="Google Shape;136;p4"/>
            <p:cNvSpPr txBox="1"/>
            <p:nvPr/>
          </p:nvSpPr>
          <p:spPr>
            <a:xfrm>
              <a:off x="3635896" y="4668996"/>
              <a:ext cx="3193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Contenido de cada celda:</a:t>
              </a:r>
              <a:r>
                <a:rPr lang="es-CL" sz="1800" b="1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FLOAT</a:t>
              </a:r>
              <a:endParaRPr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" name="Google Shape;137;p4"/>
            <p:cNvCxnSpPr>
              <a:stCxn id="136" idx="1"/>
            </p:cNvCxnSpPr>
            <p:nvPr/>
          </p:nvCxnSpPr>
          <p:spPr>
            <a:xfrm flipH="1">
              <a:off x="3491896" y="4853662"/>
              <a:ext cx="144000" cy="75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38" name="Google Shape;138;p4"/>
            <p:cNvCxnSpPr>
              <a:stCxn id="136" idx="1"/>
            </p:cNvCxnSpPr>
            <p:nvPr/>
          </p:nvCxnSpPr>
          <p:spPr>
            <a:xfrm>
              <a:off x="3635896" y="4853662"/>
              <a:ext cx="288000" cy="75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39" name="Google Shape;139;p4"/>
            <p:cNvCxnSpPr>
              <a:stCxn id="136" idx="1"/>
            </p:cNvCxnSpPr>
            <p:nvPr/>
          </p:nvCxnSpPr>
          <p:spPr>
            <a:xfrm>
              <a:off x="3635896" y="4853662"/>
              <a:ext cx="864000" cy="75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40" name="Google Shape;140;p4"/>
            <p:cNvCxnSpPr>
              <a:stCxn id="136" idx="2"/>
            </p:cNvCxnSpPr>
            <p:nvPr/>
          </p:nvCxnSpPr>
          <p:spPr>
            <a:xfrm flipH="1">
              <a:off x="4931908" y="5038328"/>
              <a:ext cx="300900" cy="566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41" name="Google Shape;141;p4"/>
            <p:cNvCxnSpPr>
              <a:stCxn id="136" idx="2"/>
            </p:cNvCxnSpPr>
            <p:nvPr/>
          </p:nvCxnSpPr>
          <p:spPr>
            <a:xfrm>
              <a:off x="5232808" y="5038328"/>
              <a:ext cx="275400" cy="566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42" name="Google Shape;142;p4"/>
            <p:cNvCxnSpPr>
              <a:stCxn id="136" idx="2"/>
            </p:cNvCxnSpPr>
            <p:nvPr/>
          </p:nvCxnSpPr>
          <p:spPr>
            <a:xfrm>
              <a:off x="5232808" y="5038328"/>
              <a:ext cx="779400" cy="638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43" name="Google Shape;143;p4"/>
            <p:cNvCxnSpPr>
              <a:stCxn id="136" idx="2"/>
            </p:cNvCxnSpPr>
            <p:nvPr/>
          </p:nvCxnSpPr>
          <p:spPr>
            <a:xfrm>
              <a:off x="5232808" y="5038328"/>
              <a:ext cx="1283400" cy="566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44" name="Google Shape;144;p4"/>
            <p:cNvCxnSpPr>
              <a:stCxn id="136" idx="3"/>
            </p:cNvCxnSpPr>
            <p:nvPr/>
          </p:nvCxnSpPr>
          <p:spPr>
            <a:xfrm>
              <a:off x="6829719" y="4853662"/>
              <a:ext cx="118500" cy="75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45" name="Google Shape;145;p4"/>
            <p:cNvCxnSpPr>
              <a:stCxn id="136" idx="3"/>
            </p:cNvCxnSpPr>
            <p:nvPr/>
          </p:nvCxnSpPr>
          <p:spPr>
            <a:xfrm>
              <a:off x="6829719" y="4853662"/>
              <a:ext cx="694500" cy="823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46" name="Google Shape;146;p4"/>
            <p:cNvCxnSpPr>
              <a:stCxn id="136" idx="3"/>
            </p:cNvCxnSpPr>
            <p:nvPr/>
          </p:nvCxnSpPr>
          <p:spPr>
            <a:xfrm>
              <a:off x="6829719" y="4853662"/>
              <a:ext cx="1270800" cy="75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147" name="Google Shape;147;p4"/>
          <p:cNvSpPr/>
          <p:nvPr/>
        </p:nvSpPr>
        <p:spPr>
          <a:xfrm>
            <a:off x="2667000" y="1718846"/>
            <a:ext cx="31718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6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si se define una variable “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NotaControles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como un arreglo que almacene 10 números reales, en C se escribe: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9050" y="2209800"/>
            <a:ext cx="3530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su representación gráfica será así: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0" y="4687669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1: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que las </a:t>
            </a:r>
            <a:r>
              <a:rPr lang="es-CL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posiciones</a:t>
            </a:r>
            <a:r>
              <a:rPr lang="es-CL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cada elemento del arreglo se enumeran </a:t>
            </a:r>
            <a:r>
              <a:rPr lang="es-CL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desde 0</a:t>
            </a:r>
            <a:r>
              <a:rPr lang="es-CL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que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siempre serán valores </a:t>
            </a:r>
            <a:r>
              <a:rPr lang="es-CL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enteros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en 0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 propio de algunos lenguajes como C o Java).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12214" y="5430307"/>
            <a:ext cx="91317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2: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muy importante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s-CL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confunda </a:t>
            </a:r>
            <a:r>
              <a:rPr lang="es-CL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L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posición</a:t>
            </a:r>
            <a:r>
              <a:rPr lang="es-CL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 una celda del arreglo, con el </a:t>
            </a:r>
            <a:r>
              <a:rPr lang="es-CL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r>
              <a:rPr lang="es-CL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 una celda del arreglo!!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4</a:t>
            </a:fld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Arreglos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19050" y="685800"/>
            <a:ext cx="91249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 de valores dentro de un arreglo</a:t>
            </a:r>
            <a:r>
              <a:rPr lang="es-CL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p5"/>
          <p:cNvGraphicFramePr/>
          <p:nvPr/>
        </p:nvGraphicFramePr>
        <p:xfrm>
          <a:off x="1002130" y="58115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{D364B424-2A70-4E86-9429-24E681AE86D9}</a:tableStyleId>
              </a:tblPr>
              <a:tblGrid>
                <a:gridCol w="201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NotaControles</a:t>
                      </a:r>
                      <a:endParaRPr sz="16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" name="Google Shape;161;p5"/>
          <p:cNvSpPr txBox="1"/>
          <p:nvPr/>
        </p:nvSpPr>
        <p:spPr>
          <a:xfrm>
            <a:off x="0" y="1916668"/>
            <a:ext cx="34642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Siguiendo con el ejemplo anterior: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19050" y="2286000"/>
            <a:ext cx="88085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 que las 10 notas de controles, son las siguientes: 7.0, 3.5, 2.8, 6.5, 4.6, 3.0, 5.0, 5.0,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 y 7.0. Estos valores se ingresan al arreglo de la siguiente forma en el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C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1171870" y="3084255"/>
            <a:ext cx="680026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7.0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6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//Se almacena en la posición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arreglo, un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7.0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3.5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//Se almacena en la posición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arreglo, un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2.8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//Se almacena en la posición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arreglo, un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2.8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6.5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6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//Se almacena en la posición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arreglo, un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6.5</a:t>
            </a:r>
            <a:endParaRPr sz="16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4.6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//Se almacena en la posición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arreglo, un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4.6</a:t>
            </a:r>
            <a:endParaRPr sz="16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//Se almacena en la posición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arreglo, un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 sz="16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6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//Se almacena en la posición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arreglo, un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5.0</a:t>
            </a:r>
            <a:endParaRPr sz="16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//Se almacena en la posición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arreglo, un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5.0</a:t>
            </a:r>
            <a:endParaRPr sz="16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6.2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//Se almacena en la posición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arreglo, un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6.2</a:t>
            </a:r>
            <a:endParaRPr sz="16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7.0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//Se almacena en la posición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s-C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arreglo, un </a:t>
            </a:r>
            <a:r>
              <a:rPr lang="es-CL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7.0</a:t>
            </a:r>
            <a:endParaRPr sz="16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3566410" y="5825490"/>
            <a:ext cx="447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7.0</a:t>
            </a:r>
            <a:endParaRPr sz="1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4581196" y="5825490"/>
            <a:ext cx="447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2.8</a:t>
            </a:r>
            <a:endParaRPr sz="1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4073803" y="5825490"/>
            <a:ext cx="447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endParaRPr sz="1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088589" y="5825490"/>
            <a:ext cx="447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6.5</a:t>
            </a:r>
            <a:endParaRPr sz="1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5595982" y="5825490"/>
            <a:ext cx="447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4.6</a:t>
            </a:r>
            <a:endParaRPr sz="1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6103375" y="5825490"/>
            <a:ext cx="447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 sz="1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6610768" y="5825490"/>
            <a:ext cx="447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5.0</a:t>
            </a:r>
            <a:endParaRPr sz="1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7118161" y="5825490"/>
            <a:ext cx="447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5.0</a:t>
            </a:r>
            <a:endParaRPr sz="1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7625554" y="5825490"/>
            <a:ext cx="447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6.2</a:t>
            </a:r>
            <a:endParaRPr sz="1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8132945" y="5825490"/>
            <a:ext cx="447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7.0</a:t>
            </a:r>
            <a:endParaRPr sz="1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5</a:t>
            </a:fld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3346569" y="1930568"/>
            <a:ext cx="31718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6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4762" y="1078468"/>
            <a:ext cx="9124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asignar un valor dentro de un arreglo se debe indicar la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 “</a:t>
            </a:r>
            <a:r>
              <a:rPr lang="es-CL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“</a:t>
            </a:r>
            <a:r>
              <a:rPr lang="es-CL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en donde ingresar el valor.</a:t>
            </a:r>
            <a:endParaRPr sz="1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Arreglos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6"/>
          <p:cNvGraphicFramePr/>
          <p:nvPr/>
        </p:nvGraphicFramePr>
        <p:xfrm>
          <a:off x="4267200" y="457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{D364B424-2A70-4E86-9429-24E681AE86D9}</a:tableStyleId>
              </a:tblPr>
              <a:tblGrid>
                <a:gridCol w="223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4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>
                          <a:solidFill>
                            <a:schemeClr val="dk1"/>
                          </a:solidFill>
                        </a:rPr>
                        <a:t>RAM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4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>
                          <a:solidFill>
                            <a:schemeClr val="dk1"/>
                          </a:solidFill>
                        </a:rPr>
                        <a:t>. . . 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4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NotaControles[</a:t>
                      </a: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6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4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Courier New"/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NotaControles[</a:t>
                      </a: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6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4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NotaControles[</a:t>
                      </a: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6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4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NotaControles[</a:t>
                      </a: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6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4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NotaControles[</a:t>
                      </a: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6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4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NotaControles[</a:t>
                      </a: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6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4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NotaControles[</a:t>
                      </a: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6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4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NotaControles[</a:t>
                      </a: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6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4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NotaControles[</a:t>
                      </a: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6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4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NotaControles[</a:t>
                      </a: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r>
                        <a:rPr lang="es-CL" sz="16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6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4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CL" sz="1600" b="1" u="none" strike="noStrike" cap="none">
                          <a:solidFill>
                            <a:schemeClr val="dk1"/>
                          </a:solidFill>
                        </a:rPr>
                        <a:t>. . .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4" name="Google Shape;184;p6"/>
          <p:cNvSpPr/>
          <p:nvPr/>
        </p:nvSpPr>
        <p:spPr>
          <a:xfrm>
            <a:off x="19050" y="685800"/>
            <a:ext cx="71437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Representación interna en la RAM:</a:t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0" y="1143000"/>
            <a:ext cx="34642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Siguiendo con el ejemplo anterior: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4034608" y="1090984"/>
            <a:ext cx="504056" cy="3456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2088612" y="2615981"/>
            <a:ext cx="19768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sola variable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6"/>
          <p:cNvGrpSpPr/>
          <p:nvPr/>
        </p:nvGrpSpPr>
        <p:grpSpPr>
          <a:xfrm>
            <a:off x="7525334" y="1295252"/>
            <a:ext cx="1161466" cy="2971948"/>
            <a:chOff x="7296734" y="1828652"/>
            <a:chExt cx="1161466" cy="2971948"/>
          </a:xfrm>
        </p:grpSpPr>
        <p:sp>
          <p:nvSpPr>
            <p:cNvPr id="189" name="Google Shape;189;p6"/>
            <p:cNvSpPr txBox="1"/>
            <p:nvPr/>
          </p:nvSpPr>
          <p:spPr>
            <a:xfrm rot="-5400000">
              <a:off x="7739958" y="2877762"/>
              <a:ext cx="10671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Flotantes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0" name="Google Shape;190;p6"/>
            <p:cNvCxnSpPr/>
            <p:nvPr/>
          </p:nvCxnSpPr>
          <p:spPr>
            <a:xfrm flipH="1">
              <a:off x="7440794" y="3620610"/>
              <a:ext cx="864096" cy="1179990"/>
            </a:xfrm>
            <a:prstGeom prst="straightConnector1">
              <a:avLst/>
            </a:prstGeom>
            <a:noFill/>
            <a:ln w="9525" cap="flat" cmpd="sng">
              <a:solidFill>
                <a:srgbClr val="996633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1" name="Google Shape;191;p6"/>
            <p:cNvCxnSpPr>
              <a:stCxn id="189" idx="1"/>
            </p:cNvCxnSpPr>
            <p:nvPr/>
          </p:nvCxnSpPr>
          <p:spPr>
            <a:xfrm flipH="1">
              <a:off x="7440734" y="3596004"/>
              <a:ext cx="832800" cy="899700"/>
            </a:xfrm>
            <a:prstGeom prst="straightConnector1">
              <a:avLst/>
            </a:prstGeom>
            <a:noFill/>
            <a:ln w="9525" cap="flat" cmpd="sng">
              <a:solidFill>
                <a:srgbClr val="996633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2" name="Google Shape;192;p6"/>
            <p:cNvCxnSpPr>
              <a:stCxn id="189" idx="0"/>
            </p:cNvCxnSpPr>
            <p:nvPr/>
          </p:nvCxnSpPr>
          <p:spPr>
            <a:xfrm flipH="1">
              <a:off x="7440868" y="3062428"/>
              <a:ext cx="648000" cy="747600"/>
            </a:xfrm>
            <a:prstGeom prst="straightConnector1">
              <a:avLst/>
            </a:prstGeom>
            <a:noFill/>
            <a:ln w="9525" cap="flat" cmpd="sng">
              <a:solidFill>
                <a:srgbClr val="996633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3" name="Google Shape;193;p6"/>
            <p:cNvCxnSpPr>
              <a:stCxn id="189" idx="1"/>
            </p:cNvCxnSpPr>
            <p:nvPr/>
          </p:nvCxnSpPr>
          <p:spPr>
            <a:xfrm flipH="1">
              <a:off x="7440734" y="3596004"/>
              <a:ext cx="832800" cy="672600"/>
            </a:xfrm>
            <a:prstGeom prst="straightConnector1">
              <a:avLst/>
            </a:prstGeom>
            <a:noFill/>
            <a:ln w="9525" cap="flat" cmpd="sng">
              <a:solidFill>
                <a:srgbClr val="996633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4" name="Google Shape;194;p6"/>
            <p:cNvCxnSpPr>
              <a:stCxn id="189" idx="0"/>
            </p:cNvCxnSpPr>
            <p:nvPr/>
          </p:nvCxnSpPr>
          <p:spPr>
            <a:xfrm flipH="1">
              <a:off x="7440868" y="3062428"/>
              <a:ext cx="648000" cy="442800"/>
            </a:xfrm>
            <a:prstGeom prst="straightConnector1">
              <a:avLst/>
            </a:prstGeom>
            <a:noFill/>
            <a:ln w="9525" cap="flat" cmpd="sng">
              <a:solidFill>
                <a:srgbClr val="996633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5" name="Google Shape;195;p6"/>
            <p:cNvCxnSpPr>
              <a:stCxn id="189" idx="0"/>
            </p:cNvCxnSpPr>
            <p:nvPr/>
          </p:nvCxnSpPr>
          <p:spPr>
            <a:xfrm flipH="1">
              <a:off x="7440868" y="3062428"/>
              <a:ext cx="648000" cy="126000"/>
            </a:xfrm>
            <a:prstGeom prst="straightConnector1">
              <a:avLst/>
            </a:prstGeom>
            <a:noFill/>
            <a:ln w="9525" cap="flat" cmpd="sng">
              <a:solidFill>
                <a:srgbClr val="996633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6" name="Google Shape;196;p6"/>
            <p:cNvCxnSpPr>
              <a:stCxn id="189" idx="3"/>
            </p:cNvCxnSpPr>
            <p:nvPr/>
          </p:nvCxnSpPr>
          <p:spPr>
            <a:xfrm rot="10800000">
              <a:off x="7440734" y="1828652"/>
              <a:ext cx="832800" cy="700200"/>
            </a:xfrm>
            <a:prstGeom prst="straightConnector1">
              <a:avLst/>
            </a:prstGeom>
            <a:noFill/>
            <a:ln w="9525" cap="flat" cmpd="sng">
              <a:solidFill>
                <a:srgbClr val="996633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7" name="Google Shape;197;p6"/>
            <p:cNvCxnSpPr>
              <a:stCxn id="189" idx="0"/>
            </p:cNvCxnSpPr>
            <p:nvPr/>
          </p:nvCxnSpPr>
          <p:spPr>
            <a:xfrm rot="10800000">
              <a:off x="7440868" y="2828428"/>
              <a:ext cx="648000" cy="234000"/>
            </a:xfrm>
            <a:prstGeom prst="straightConnector1">
              <a:avLst/>
            </a:prstGeom>
            <a:noFill/>
            <a:ln w="9525" cap="flat" cmpd="sng">
              <a:solidFill>
                <a:srgbClr val="996633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8" name="Google Shape;198;p6"/>
            <p:cNvCxnSpPr>
              <a:stCxn id="189" idx="3"/>
            </p:cNvCxnSpPr>
            <p:nvPr/>
          </p:nvCxnSpPr>
          <p:spPr>
            <a:xfrm rot="10800000">
              <a:off x="7363934" y="2133452"/>
              <a:ext cx="909600" cy="395400"/>
            </a:xfrm>
            <a:prstGeom prst="straightConnector1">
              <a:avLst/>
            </a:prstGeom>
            <a:noFill/>
            <a:ln w="9525" cap="flat" cmpd="sng">
              <a:solidFill>
                <a:srgbClr val="996633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9" name="Google Shape;199;p6"/>
            <p:cNvCxnSpPr>
              <a:stCxn id="189" idx="3"/>
            </p:cNvCxnSpPr>
            <p:nvPr/>
          </p:nvCxnSpPr>
          <p:spPr>
            <a:xfrm rot="10800000">
              <a:off x="7296734" y="2468552"/>
              <a:ext cx="976800" cy="60300"/>
            </a:xfrm>
            <a:prstGeom prst="straightConnector1">
              <a:avLst/>
            </a:prstGeom>
            <a:noFill/>
            <a:ln w="9525" cap="flat" cmpd="sng">
              <a:solidFill>
                <a:srgbClr val="996633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00" name="Google Shape;200;p6"/>
          <p:cNvSpPr txBox="1"/>
          <p:nvPr/>
        </p:nvSpPr>
        <p:spPr>
          <a:xfrm>
            <a:off x="6934200" y="1143000"/>
            <a:ext cx="4476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7.0</a:t>
            </a:r>
            <a:endParaRPr sz="16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6934200" y="1809750"/>
            <a:ext cx="4476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2.8</a:t>
            </a:r>
            <a:endParaRPr sz="16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6934200" y="1476375"/>
            <a:ext cx="4476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endParaRPr sz="16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6934200" y="2143125"/>
            <a:ext cx="4476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6.5</a:t>
            </a:r>
            <a:endParaRPr sz="16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6934200" y="2476500"/>
            <a:ext cx="4476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4.6</a:t>
            </a:r>
            <a:endParaRPr sz="16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6934200" y="2809875"/>
            <a:ext cx="4476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 sz="16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6934200" y="3143250"/>
            <a:ext cx="4476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5.0</a:t>
            </a:r>
            <a:endParaRPr sz="16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6934200" y="3476625"/>
            <a:ext cx="4476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5.0</a:t>
            </a:r>
            <a:endParaRPr sz="16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6934200" y="3810000"/>
            <a:ext cx="4476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6.2</a:t>
            </a:r>
            <a:endParaRPr sz="16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6934200" y="4143376"/>
            <a:ext cx="4476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7.0</a:t>
            </a:r>
            <a:endParaRPr sz="16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19050" y="6135469"/>
            <a:ext cx="9124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2: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que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un arreglo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deberían definir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variables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poder almacenar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estos 10 valores…. Y si fueran 1.000.000? ….. Y si la cantidad variara según el usuario?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6</a:t>
            </a:fld>
            <a:endParaRPr/>
          </a:p>
        </p:txBody>
      </p:sp>
      <p:sp>
        <p:nvSpPr>
          <p:cNvPr id="212" name="Google Shape;212;p6"/>
          <p:cNvSpPr/>
          <p:nvPr/>
        </p:nvSpPr>
        <p:spPr>
          <a:xfrm>
            <a:off x="228600" y="1701968"/>
            <a:ext cx="31718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s-CL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NotaControles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6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CL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</p:txBody>
      </p:sp>
      <p:sp>
        <p:nvSpPr>
          <p:cNvPr id="213" name="Google Shape;213;p6"/>
          <p:cNvSpPr txBox="1"/>
          <p:nvPr/>
        </p:nvSpPr>
        <p:spPr>
          <a:xfrm>
            <a:off x="0" y="5766137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1: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celdas de un arreglo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siempre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celdas </a:t>
            </a:r>
            <a:r>
              <a:rPr lang="es-CL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consecutivas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RAM.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" name="Google Shape;214;p6"/>
          <p:cNvGraphicFramePr/>
          <p:nvPr/>
        </p:nvGraphicFramePr>
        <p:xfrm>
          <a:off x="263214" y="510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{D364B424-2A70-4E86-9429-24E681AE86D9}</a:tableStyleId>
              </a:tblPr>
              <a:tblGrid>
                <a:gridCol w="201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NotaControles</a:t>
                      </a:r>
                      <a:endParaRPr sz="16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7.0</a:t>
                      </a:r>
                      <a:endParaRPr sz="1400" u="none" strike="noStrike" cap="none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3.5</a:t>
                      </a:r>
                      <a:endParaRPr sz="1400" u="none" strike="noStrike" cap="none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2.8</a:t>
                      </a:r>
                      <a:endParaRPr sz="1400" u="none" strike="noStrike" cap="none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6.5</a:t>
                      </a:r>
                      <a:endParaRPr sz="1400" u="none" strike="noStrike" cap="none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4.6</a:t>
                      </a:r>
                      <a:endParaRPr sz="1400" u="none" strike="noStrike" cap="none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3.0</a:t>
                      </a:r>
                      <a:endParaRPr sz="1400" u="none" strike="noStrike" cap="none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5.0</a:t>
                      </a:r>
                      <a:endParaRPr sz="1400" u="none" strike="noStrike" cap="none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5.0</a:t>
                      </a:r>
                      <a:endParaRPr sz="1400" u="none" strike="noStrike" cap="none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6.2</a:t>
                      </a:r>
                      <a:endParaRPr sz="1400" u="none" strike="noStrike" cap="none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7.0</a:t>
                      </a:r>
                      <a:endParaRPr sz="1400" u="none" strike="noStrike" cap="none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" name="Google Shape;215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Arreglos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/>
          <p:nvPr/>
        </p:nvSpPr>
        <p:spPr>
          <a:xfrm>
            <a:off x="19051" y="685800"/>
            <a:ext cx="2800350" cy="103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Rellenar el arreglo anterior sólo con valores 1.</a:t>
            </a:r>
            <a:endParaRPr/>
          </a:p>
        </p:txBody>
      </p:sp>
      <p:pic>
        <p:nvPicPr>
          <p:cNvPr id="222" name="Google Shape;2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1" y="533400"/>
            <a:ext cx="6267449" cy="616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7"/>
          <p:cNvSpPr txBox="1">
            <a:spLocks noGrp="1"/>
          </p:cNvSpPr>
          <p:nvPr>
            <p:ph type="sldNum" idx="12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7</a:t>
            </a:fld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19051" y="1839089"/>
            <a:ext cx="280035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¿Y si fuera un arreglo de 10000 valores?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(Código: “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Ejemplo1.c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/>
          </a:p>
        </p:txBody>
      </p:sp>
      <p:sp>
        <p:nvSpPr>
          <p:cNvPr id="225" name="Google Shape;225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Arreglos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/>
          <p:nvPr/>
        </p:nvSpPr>
        <p:spPr>
          <a:xfrm>
            <a:off x="19050" y="533400"/>
            <a:ext cx="9124950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recorrer un arreglo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recorrer cada posición de un arreglo que tenga </a:t>
            </a:r>
            <a:r>
              <a:rPr lang="es-CL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elementos, se utiliza un </a:t>
            </a:r>
            <a:r>
              <a:rPr lang="es-CL" sz="16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ciclo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un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C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tome los valores desde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hasta </a:t>
            </a:r>
            <a:r>
              <a:rPr lang="es-CL" sz="1600" b="1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8</a:t>
            </a:fld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Lenguaje C: Arreglos</a:t>
            </a:r>
            <a:endParaRPr sz="2400"/>
          </a:p>
        </p:txBody>
      </p:sp>
      <p:sp>
        <p:nvSpPr>
          <p:cNvPr id="234" name="Google Shape;234;p8"/>
          <p:cNvSpPr/>
          <p:nvPr/>
        </p:nvSpPr>
        <p:spPr>
          <a:xfrm>
            <a:off x="3810000" y="1524000"/>
            <a:ext cx="5029200" cy="107721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Construya un programa en C que permita almacenar 5 edades ingresadas por el usuario y luego las imprima. Suponga que las edades son: 17, 32, 65, 79 y 92. </a:t>
            </a:r>
            <a:r>
              <a:rPr lang="es-CL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(EjemploTraza.c)</a:t>
            </a:r>
            <a:endParaRPr sz="1600" b="1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19050" y="1676400"/>
            <a:ext cx="912495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Edades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s-CL" sz="1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// "i": índice para recorrer cada celda del arreglo “Edades”.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"Ingrese la edad %d: "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scanf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Edades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++;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"\n\nContenido del arreglo \"Edades\":\n\n"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"%4d"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Edades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++;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"\n\n"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/>
          <p:nvPr/>
        </p:nvSpPr>
        <p:spPr>
          <a:xfrm>
            <a:off x="19050" y="0"/>
            <a:ext cx="9124950" cy="69865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Edades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s-CL" sz="1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// "i": índice para recorrer cada celda del arreglo “Edades”.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"Ingrese la edad %d: "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scanf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Edades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++;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1400" b="1">
                <a:solidFill>
                  <a:srgbClr val="F63CE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9</a:t>
            </a:fld>
            <a:endParaRPr/>
          </a:p>
        </p:txBody>
      </p:sp>
      <p:sp>
        <p:nvSpPr>
          <p:cNvPr id="243" name="Google Shape;243;p9"/>
          <p:cNvSpPr txBox="1">
            <a:spLocks noGrp="1"/>
          </p:cNvSpPr>
          <p:nvPr>
            <p:ph type="title"/>
          </p:nvPr>
        </p:nvSpPr>
        <p:spPr>
          <a:xfrm>
            <a:off x="7848600" y="0"/>
            <a:ext cx="1295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L" sz="2400" b="1"/>
              <a:t>Traza</a:t>
            </a:r>
            <a:endParaRPr sz="2400"/>
          </a:p>
        </p:txBody>
      </p:sp>
      <p:graphicFrame>
        <p:nvGraphicFramePr>
          <p:cNvPr id="244" name="Google Shape;244;p9"/>
          <p:cNvGraphicFramePr/>
          <p:nvPr/>
        </p:nvGraphicFramePr>
        <p:xfrm>
          <a:off x="4343401" y="22579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{D364B424-2A70-4E86-9429-24E681AE86D9}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i&lt;5?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Edades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5" name="Google Shape;245;p9"/>
          <p:cNvGraphicFramePr/>
          <p:nvPr/>
        </p:nvGraphicFramePr>
        <p:xfrm>
          <a:off x="5779200" y="270352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{D364B424-2A70-4E86-9429-24E681AE86D9}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6" name="Google Shape;246;p9"/>
          <p:cNvSpPr/>
          <p:nvPr/>
        </p:nvSpPr>
        <p:spPr>
          <a:xfrm>
            <a:off x="183948" y="486696"/>
            <a:ext cx="288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83948" y="703478"/>
            <a:ext cx="288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183948" y="1107546"/>
            <a:ext cx="288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183948" y="1324328"/>
            <a:ext cx="288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594444" y="1757892"/>
            <a:ext cx="288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594444" y="1974674"/>
            <a:ext cx="288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183948" y="2625022"/>
            <a:ext cx="288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594444" y="2191456"/>
            <a:ext cx="288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" name="Google Shape;254;p9"/>
          <p:cNvGraphicFramePr/>
          <p:nvPr/>
        </p:nvGraphicFramePr>
        <p:xfrm>
          <a:off x="5779200" y="34593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{D364B424-2A70-4E86-9429-24E681AE86D9}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5" name="Google Shape;255;p9"/>
          <p:cNvGraphicFramePr/>
          <p:nvPr/>
        </p:nvGraphicFramePr>
        <p:xfrm>
          <a:off x="5779200" y="422984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{D364B424-2A70-4E86-9429-24E681AE86D9}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6" name="Google Shape;256;p9"/>
          <p:cNvGraphicFramePr/>
          <p:nvPr/>
        </p:nvGraphicFramePr>
        <p:xfrm>
          <a:off x="5779200" y="49708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{D364B424-2A70-4E86-9429-24E681AE86D9}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79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7" name="Google Shape;257;p9"/>
          <p:cNvGraphicFramePr/>
          <p:nvPr/>
        </p:nvGraphicFramePr>
        <p:xfrm>
          <a:off x="5779200" y="57119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{D364B424-2A70-4E86-9429-24E681AE86D9}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79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92</a:t>
                      </a:r>
                      <a:endParaRPr sz="1400" b="1">
                        <a:solidFill>
                          <a:srgbClr val="00206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00" b="1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300" b="1">
                        <a:solidFill>
                          <a:srgbClr val="C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8" name="Google Shape;258;p9"/>
          <p:cNvSpPr txBox="1"/>
          <p:nvPr/>
        </p:nvSpPr>
        <p:spPr>
          <a:xfrm>
            <a:off x="4373229" y="283376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4373229" y="36134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4373229" y="43778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4373229" y="513508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4373229" y="59071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4756284" y="2833763"/>
            <a:ext cx="830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0&lt;5? V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 txBox="1"/>
          <p:nvPr/>
        </p:nvSpPr>
        <p:spPr>
          <a:xfrm>
            <a:off x="4756284" y="3605785"/>
            <a:ext cx="830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1&lt;5? V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4756284" y="4377807"/>
            <a:ext cx="830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2&lt;5? V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9"/>
          <p:cNvSpPr txBox="1"/>
          <p:nvPr/>
        </p:nvSpPr>
        <p:spPr>
          <a:xfrm>
            <a:off x="4756284" y="5135081"/>
            <a:ext cx="830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3&lt;5? V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4756284" y="5907102"/>
            <a:ext cx="830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4&lt;5? V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9"/>
          <p:cNvSpPr txBox="1"/>
          <p:nvPr/>
        </p:nvSpPr>
        <p:spPr>
          <a:xfrm>
            <a:off x="4373229" y="635214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4756284" y="6352143"/>
            <a:ext cx="830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5&lt;5? F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9"/>
          <p:cNvSpPr txBox="1"/>
          <p:nvPr/>
        </p:nvSpPr>
        <p:spPr>
          <a:xfrm>
            <a:off x="381000" y="3733800"/>
            <a:ext cx="3276600" cy="21390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Ingrese la edad 1: _</a:t>
            </a:r>
            <a:r>
              <a:rPr lang="es-CL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Ingrese la edad 2: _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Ingrese la edad 3: _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Ingrese la edad 4: _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Ingrese la edad 5: _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2391696" y="3807040"/>
            <a:ext cx="526106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 ↵</a:t>
            </a:r>
            <a:endParaRPr sz="1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2391696" y="4127752"/>
            <a:ext cx="526106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 ↵</a:t>
            </a:r>
            <a:endParaRPr sz="1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2391696" y="4448464"/>
            <a:ext cx="526106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65 ↵</a:t>
            </a:r>
            <a:endParaRPr sz="1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2391696" y="4769176"/>
            <a:ext cx="526106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79 ↵</a:t>
            </a:r>
            <a:endParaRPr sz="1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2391696" y="5089887"/>
            <a:ext cx="526106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92 ↵</a:t>
            </a:r>
            <a:endParaRPr sz="1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1921</Words>
  <Application>Microsoft Office PowerPoint</Application>
  <PresentationFormat>Presentación en pantalla (4:3)</PresentationFormat>
  <Paragraphs>416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Noto Sans Symbols</vt:lpstr>
      <vt:lpstr>Office Theme</vt:lpstr>
      <vt:lpstr>Apuntes Nº5  Lenguaje C – Arreglos</vt:lpstr>
      <vt:lpstr>Lenguaje C: Arreglos</vt:lpstr>
      <vt:lpstr>Arreglos</vt:lpstr>
      <vt:lpstr>Lenguaje C: Arreglos</vt:lpstr>
      <vt:lpstr>Lenguaje C: Arreglos</vt:lpstr>
      <vt:lpstr>Lenguaje C: Arreglos</vt:lpstr>
      <vt:lpstr>Lenguaje C: Arreglos</vt:lpstr>
      <vt:lpstr>Lenguaje C: Arreglos</vt:lpstr>
      <vt:lpstr>Traza</vt:lpstr>
      <vt:lpstr>Lenguaje C: Arreglos</vt:lpstr>
      <vt:lpstr>Presentación de PowerPoint</vt:lpstr>
      <vt:lpstr>Lenguaje C: Arreglos</vt:lpstr>
      <vt:lpstr>Lenguaje C: Arreglos</vt:lpstr>
      <vt:lpstr>Presentación de PowerPoint</vt:lpstr>
      <vt:lpstr>Lenguajes C: Arreglos</vt:lpstr>
      <vt:lpstr>Lenguaje C: Arreglos</vt:lpstr>
      <vt:lpstr>Lenguaje C: Strings</vt:lpstr>
      <vt:lpstr>Lenguaje C: Strings</vt:lpstr>
      <vt:lpstr>Lenguaje C: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Apuntes Nº8  Lenguaje C – Arreglos</dc:title>
  <dc:creator>Irene Zuccar</dc:creator>
  <cp:lastModifiedBy>Docente Ñuñoa</cp:lastModifiedBy>
  <cp:revision>2</cp:revision>
  <dcterms:created xsi:type="dcterms:W3CDTF">2006-08-16T00:00:00Z</dcterms:created>
  <dcterms:modified xsi:type="dcterms:W3CDTF">2023-09-08T14:24:51Z</dcterms:modified>
</cp:coreProperties>
</file>