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0" r:id="rId3"/>
    <p:sldId id="267" r:id="rId4"/>
    <p:sldId id="268" r:id="rId5"/>
    <p:sldId id="284" r:id="rId6"/>
    <p:sldId id="272" r:id="rId7"/>
    <p:sldId id="287" r:id="rId8"/>
    <p:sldId id="271" r:id="rId9"/>
    <p:sldId id="280" r:id="rId10"/>
    <p:sldId id="275" r:id="rId11"/>
    <p:sldId id="274" r:id="rId12"/>
    <p:sldId id="276" r:id="rId13"/>
    <p:sldId id="283" r:id="rId14"/>
    <p:sldId id="278" r:id="rId15"/>
    <p:sldId id="277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C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75" autoAdjust="0"/>
    <p:restoredTop sz="94434" autoAdjust="0"/>
  </p:normalViewPr>
  <p:slideViewPr>
    <p:cSldViewPr>
      <p:cViewPr varScale="1">
        <p:scale>
          <a:sx n="91" d="100"/>
          <a:sy n="91" d="100"/>
        </p:scale>
        <p:origin x="19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9F38-876C-42E3-9580-6BF18836A426}" type="datetimeFigureOut">
              <a:rPr lang="es-CL" smtClean="0"/>
              <a:t>08-09-2023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F3CD-891A-4D76-BE5B-C80F776CA9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6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8FE7-7AB0-494D-BE50-96D8100C34F8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87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475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47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827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593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51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2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6632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636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93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899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41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682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166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16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1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353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43BA-6BC8-4D11-A607-60FE7679B5D6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EB1-4DB2-48AF-8A16-1C60EB723F03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5CC-FF8F-4F66-992A-BE1D9C430219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402C-A42E-4018-9136-8FD14A0FAEE7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4A9-0088-447A-8C73-C068827A72F9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CC-E6B3-4E19-9298-E5689E127CD7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855-82CF-471D-A78E-723A9861042C}" type="datetime1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9C52-AB81-4582-98BB-64BF645FD274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3A54-477A-4B20-8657-E9289F3E3BB8}" type="datetime1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2635-BF5C-46A8-AA56-6809485BBE41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5BD-F3B2-4C82-99BC-2F4E5338C28D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A8B4-3D01-45BB-9293-ADF506012E2A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s-ES" sz="3600" cap="small" dirty="0" smtClean="0"/>
              <a:t>Apunte </a:t>
            </a:r>
            <a:r>
              <a:rPr lang="es-ES" sz="3600" cap="small" dirty="0" smtClean="0"/>
              <a:t>Nº6</a:t>
            </a:r>
            <a:r>
              <a:rPr lang="es-CL" sz="3600" dirty="0" smtClean="0"/>
              <a:t/>
            </a:r>
            <a:br>
              <a:rPr lang="es-CL" sz="3600" dirty="0" smtClean="0"/>
            </a:br>
            <a:r>
              <a:rPr lang="es-CL" sz="3600" b="1" cap="small" dirty="0"/>
              <a:t>Lenguaje C </a:t>
            </a:r>
            <a:r>
              <a:rPr lang="es-ES" sz="3600" b="1" cap="small" dirty="0"/>
              <a:t>– </a:t>
            </a:r>
            <a:r>
              <a:rPr lang="es-ES" sz="3600" b="1" cap="small" dirty="0" smtClean="0"/>
              <a:t>Matrices</a:t>
            </a:r>
            <a:endParaRPr lang="es-CL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Fundamentos de Programación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0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685800"/>
            <a:ext cx="9124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¿Cómo se pasa como parámetro de entrada una matriz a una función?</a:t>
            </a:r>
            <a:r>
              <a:rPr lang="es-CL" b="1" dirty="0" smtClean="0"/>
              <a:t>:</a:t>
            </a:r>
          </a:p>
          <a:p>
            <a:pPr algn="just">
              <a:spcAft>
                <a:spcPts val="600"/>
              </a:spcAft>
            </a:pPr>
            <a:endParaRPr lang="es-CL" sz="1600" dirty="0" smtClean="0"/>
          </a:p>
          <a:p>
            <a:pPr algn="just">
              <a:spcAft>
                <a:spcPts val="600"/>
              </a:spcAft>
            </a:pPr>
            <a:r>
              <a:rPr lang="es-CL" sz="1600" dirty="0" smtClean="0"/>
              <a:t>Si usted </a:t>
            </a:r>
            <a:r>
              <a:rPr lang="es-CL" sz="1600" b="1" dirty="0" smtClean="0"/>
              <a:t>SI conoce </a:t>
            </a:r>
            <a:r>
              <a:rPr lang="es-CL" sz="1600" i="1" dirty="0" smtClean="0"/>
              <a:t>a priori </a:t>
            </a:r>
            <a:r>
              <a:rPr lang="es-CL" sz="1600" dirty="0" smtClean="0"/>
              <a:t>el </a:t>
            </a:r>
            <a:r>
              <a:rPr lang="es-CL" sz="1600" b="1" dirty="0" smtClean="0"/>
              <a:t>tamaño</a:t>
            </a:r>
            <a:r>
              <a:rPr lang="es-CL" sz="1600" dirty="0" smtClean="0"/>
              <a:t> de la matriz, se pasa como parámetro igual como se declara: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108 Rectángulo"/>
          <p:cNvSpPr/>
          <p:nvPr/>
        </p:nvSpPr>
        <p:spPr>
          <a:xfrm>
            <a:off x="243114" y="1968550"/>
            <a:ext cx="8748486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Función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TipoDeDato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NombreMatriz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 err="1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CantidadFilas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b="1" dirty="0" err="1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CantidadColumnas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s-E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s-E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//... Instrucciones ...   </a:t>
            </a:r>
            <a:endParaRPr lang="es-ES" sz="1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108 Rectángulo"/>
          <p:cNvSpPr/>
          <p:nvPr/>
        </p:nvSpPr>
        <p:spPr>
          <a:xfrm>
            <a:off x="14514" y="3655129"/>
            <a:ext cx="912495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b="1" u="sng" dirty="0" smtClean="0"/>
              <a:t>¿Cómo una función retorna una matriz que modificó?</a:t>
            </a:r>
            <a:r>
              <a:rPr lang="es-CL" b="1" dirty="0" smtClean="0"/>
              <a:t>:</a:t>
            </a:r>
          </a:p>
          <a:p>
            <a:pPr algn="just">
              <a:spcAft>
                <a:spcPts val="600"/>
              </a:spcAft>
            </a:pPr>
            <a:endParaRPr lang="es-CL" sz="100" b="1" dirty="0" smtClean="0"/>
          </a:p>
          <a:p>
            <a:pPr algn="just">
              <a:spcAft>
                <a:spcPts val="600"/>
              </a:spcAft>
            </a:pPr>
            <a:endParaRPr lang="es-CL" sz="100" b="1" dirty="0"/>
          </a:p>
          <a:p>
            <a:pPr algn="just">
              <a:spcAft>
                <a:spcPts val="600"/>
              </a:spcAft>
            </a:pPr>
            <a:endParaRPr lang="es-CL" sz="100" b="1" dirty="0"/>
          </a:p>
          <a:p>
            <a:pPr algn="just">
              <a:spcAft>
                <a:spcPts val="600"/>
              </a:spcAft>
            </a:pPr>
            <a:r>
              <a:rPr lang="es-CL" sz="1600" b="1" dirty="0" smtClean="0"/>
              <a:t>Esto es muy importante: </a:t>
            </a:r>
            <a:r>
              <a:rPr lang="es-CL" sz="1600" dirty="0" smtClean="0"/>
              <a:t>las matrices que se pasan como parámetro a otra función </a:t>
            </a:r>
            <a:r>
              <a:rPr lang="es-CL" sz="1600" b="1" u="sng" dirty="0" smtClean="0"/>
              <a:t>SIEMPRE</a:t>
            </a:r>
            <a:r>
              <a:rPr lang="es-CL" sz="1600" dirty="0" smtClean="0"/>
              <a:t> </a:t>
            </a:r>
            <a:r>
              <a:rPr lang="es-CL" sz="1600" b="1" u="sng" dirty="0" smtClean="0"/>
              <a:t>son modificados</a:t>
            </a:r>
            <a:r>
              <a:rPr lang="es-CL" sz="1600" dirty="0" smtClean="0"/>
              <a:t>: NO DEBE RETORNARLAS, solo indique “</a:t>
            </a:r>
            <a:r>
              <a:rPr lang="es-CL" sz="1600" b="1" dirty="0" err="1" smtClean="0"/>
              <a:t>void</a:t>
            </a:r>
            <a:r>
              <a:rPr lang="es-CL" sz="1600" dirty="0" smtClean="0"/>
              <a:t>” como salida de aquella función. </a:t>
            </a:r>
          </a:p>
          <a:p>
            <a:pPr algn="just">
              <a:spcAft>
                <a:spcPts val="600"/>
              </a:spcAft>
            </a:pPr>
            <a:endParaRPr lang="es-CL" sz="1600" dirty="0" smtClean="0"/>
          </a:p>
          <a:p>
            <a:pPr algn="just">
              <a:spcAft>
                <a:spcPts val="600"/>
              </a:spcAft>
            </a:pPr>
            <a:r>
              <a:rPr lang="es-CL" sz="1600" dirty="0" smtClean="0"/>
              <a:t>Esto se cumple incluso si usted declaro al parámetro de entrada con </a:t>
            </a:r>
            <a:r>
              <a:rPr lang="es-CL" sz="1600" b="1" dirty="0" smtClean="0"/>
              <a:t>otro identificador </a:t>
            </a:r>
            <a:r>
              <a:rPr lang="es-CL" sz="1600" dirty="0" smtClean="0"/>
              <a:t>(revisar ejemplo siguiente)</a:t>
            </a:r>
            <a:r>
              <a:rPr lang="es-CL" sz="1600" b="1" dirty="0" smtClean="0"/>
              <a:t> </a:t>
            </a:r>
            <a:endParaRPr lang="es-CL" sz="1600" dirty="0" smtClean="0"/>
          </a:p>
        </p:txBody>
      </p:sp>
    </p:spTree>
    <p:extLst>
      <p:ext uri="{BB962C8B-B14F-4D97-AF65-F5344CB8AC3E}">
        <p14:creationId xmlns:p14="http://schemas.microsoft.com/office/powerpoint/2010/main" val="5970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63562"/>
            <a:ext cx="6477000" cy="62944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11" name="108 Rectángulo"/>
          <p:cNvSpPr/>
          <p:nvPr/>
        </p:nvSpPr>
        <p:spPr>
          <a:xfrm>
            <a:off x="-32657" y="655656"/>
            <a:ext cx="2623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u="sng" dirty="0" smtClean="0"/>
              <a:t>Ejemplo 3:</a:t>
            </a:r>
            <a:r>
              <a:rPr lang="es-CL" sz="1600" b="1" dirty="0" smtClean="0"/>
              <a:t> </a:t>
            </a:r>
            <a:r>
              <a:rPr lang="es-CL" sz="1600" dirty="0" smtClean="0"/>
              <a:t>Modifique el ejemplo anterior, creando una función para llenar la matriz por el usuario, y otra, </a:t>
            </a:r>
            <a:r>
              <a:rPr lang="es-CL" sz="1600" smtClean="0"/>
              <a:t>para imprimirla </a:t>
            </a:r>
            <a:r>
              <a:rPr lang="es-CL" sz="1600" dirty="0" smtClean="0"/>
              <a:t>por pantalla.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108 Rectángulo"/>
          <p:cNvSpPr/>
          <p:nvPr/>
        </p:nvSpPr>
        <p:spPr>
          <a:xfrm>
            <a:off x="19050" y="2754868"/>
            <a:ext cx="2800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 smtClean="0"/>
              <a:t>(Archivo: “</a:t>
            </a:r>
            <a:r>
              <a:rPr lang="es-CL" sz="1600" b="1" dirty="0" smtClean="0">
                <a:solidFill>
                  <a:srgbClr val="C00000"/>
                </a:solidFill>
              </a:rPr>
              <a:t>Ejemplo3.c</a:t>
            </a:r>
            <a:r>
              <a:rPr lang="es-CL" sz="16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93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533400"/>
            <a:ext cx="9124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¿Cómo se define una matriz que </a:t>
            </a:r>
            <a:r>
              <a:rPr lang="es-CL" b="1" u="sng" dirty="0" smtClean="0">
                <a:solidFill>
                  <a:srgbClr val="C00000"/>
                </a:solidFill>
              </a:rPr>
              <a:t>varíe su tamaño</a:t>
            </a:r>
            <a:r>
              <a:rPr lang="es-CL" b="1" u="sng" dirty="0" smtClean="0"/>
              <a:t> en cada ejecución? Es decir, que el usuario decida de qué dimensiones la desea?</a:t>
            </a:r>
            <a:r>
              <a:rPr lang="es-CL" b="1" dirty="0" smtClean="0"/>
              <a:t>:</a:t>
            </a:r>
            <a:endParaRPr lang="es-CL" sz="160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0" y="1369397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algn="just"/>
            <a:r>
              <a:rPr lang="es-CL" sz="1600" dirty="0" smtClean="0"/>
              <a:t>Si </a:t>
            </a:r>
            <a:r>
              <a:rPr lang="es-CL" sz="1600" dirty="0"/>
              <a:t>usted </a:t>
            </a:r>
            <a:r>
              <a:rPr lang="es-CL" sz="1600" dirty="0" smtClean="0"/>
              <a:t>(programador) </a:t>
            </a:r>
            <a:r>
              <a:rPr lang="es-CL" sz="1600" b="1" dirty="0" smtClean="0"/>
              <a:t>no conoce</a:t>
            </a:r>
            <a:r>
              <a:rPr lang="es-CL" sz="1600" dirty="0" smtClean="0"/>
              <a:t> </a:t>
            </a:r>
            <a:r>
              <a:rPr lang="es-CL" sz="1600" i="1" dirty="0" smtClean="0"/>
              <a:t>a priori</a:t>
            </a:r>
            <a:r>
              <a:rPr lang="es-CL" sz="1600" dirty="0" smtClean="0"/>
              <a:t> las </a:t>
            </a:r>
            <a:r>
              <a:rPr lang="es-CL" sz="1600" b="1" dirty="0" err="1" smtClean="0"/>
              <a:t>dimensones</a:t>
            </a:r>
            <a:r>
              <a:rPr lang="es-CL" sz="1600" b="1" dirty="0" smtClean="0"/>
              <a:t> </a:t>
            </a:r>
            <a:r>
              <a:rPr lang="es-CL" sz="1600" dirty="0" smtClean="0"/>
              <a:t>de la matriz debe:</a:t>
            </a:r>
          </a:p>
          <a:p>
            <a:pPr marL="261938" algn="just"/>
            <a:endParaRPr lang="es-CL" sz="1600" dirty="0" smtClean="0"/>
          </a:p>
          <a:p>
            <a:pPr marL="261938" algn="just"/>
            <a:r>
              <a:rPr lang="es-CL" sz="1600" dirty="0" smtClean="0"/>
              <a:t>1°  Declararla así:   </a:t>
            </a:r>
            <a:r>
              <a:rPr lang="es-ES" sz="1600" b="1" noProof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s-ES" sz="16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NombreMatriz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CL" sz="1600" dirty="0" smtClean="0"/>
          </a:p>
          <a:p>
            <a:pPr marL="261938" algn="just"/>
            <a:endParaRPr lang="es-CL" sz="1600" dirty="0" smtClean="0"/>
          </a:p>
          <a:p>
            <a:pPr marL="261938" algn="just"/>
            <a:r>
              <a:rPr lang="es-CL" sz="1600" dirty="0" smtClean="0"/>
              <a:t>2°  Pedirle al usuario la cantidad de </a:t>
            </a:r>
            <a:r>
              <a:rPr lang="es-CL" sz="1600" b="1" dirty="0" smtClean="0">
                <a:solidFill>
                  <a:srgbClr val="C00000"/>
                </a:solidFill>
              </a:rPr>
              <a:t>filas </a:t>
            </a:r>
            <a:r>
              <a:rPr lang="es-CL" sz="1600" dirty="0" smtClean="0"/>
              <a:t>y de </a:t>
            </a:r>
            <a:r>
              <a:rPr lang="es-CL" sz="1600" b="1" dirty="0" smtClean="0">
                <a:solidFill>
                  <a:srgbClr val="C00000"/>
                </a:solidFill>
              </a:rPr>
              <a:t>columnas </a:t>
            </a:r>
            <a:r>
              <a:rPr lang="es-CL" sz="1600" dirty="0" smtClean="0"/>
              <a:t>que desea, almacenando tales valor (siempre enteros) en dos variable, por ejemplo, de nombre </a:t>
            </a:r>
            <a:r>
              <a:rPr lang="es-CL" sz="1600" b="1" i="1" dirty="0" smtClean="0"/>
              <a:t>M</a:t>
            </a:r>
            <a:r>
              <a:rPr lang="es-CL" sz="1600" dirty="0" smtClean="0"/>
              <a:t> y </a:t>
            </a:r>
            <a:r>
              <a:rPr lang="es-CL" sz="1600" b="1" i="1" dirty="0" smtClean="0"/>
              <a:t>N</a:t>
            </a:r>
            <a:r>
              <a:rPr lang="es-CL" sz="1600" dirty="0" smtClean="0"/>
              <a:t>.</a:t>
            </a:r>
          </a:p>
          <a:p>
            <a:pPr marL="261938" algn="just"/>
            <a:endParaRPr lang="es-CL" sz="1600" dirty="0" smtClean="0"/>
          </a:p>
          <a:p>
            <a:pPr algn="just"/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/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M, N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"Ingrese el numero de filas de la matriz: "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s-C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"Ingrese el numero de 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columnas de 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matriz: "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1938" algn="just"/>
            <a:endParaRPr lang="es-CL" sz="1600" dirty="0" smtClean="0"/>
          </a:p>
          <a:p>
            <a:pPr marL="261938" algn="just"/>
            <a:endParaRPr lang="es-CL" sz="1600" dirty="0"/>
          </a:p>
          <a:p>
            <a:pPr marL="261938" algn="just"/>
            <a:r>
              <a:rPr lang="es-CL" sz="1600" dirty="0" smtClean="0"/>
              <a:t>3°  Generar la matriz en la RAM con el tamaño </a:t>
            </a:r>
            <a:r>
              <a:rPr lang="es-CL" sz="1600" b="1" i="1" dirty="0" err="1" smtClean="0"/>
              <a:t>m</a:t>
            </a:r>
            <a:r>
              <a:rPr lang="es-CL" sz="1600" dirty="0" err="1" smtClean="0"/>
              <a:t>x</a:t>
            </a:r>
            <a:r>
              <a:rPr lang="es-CL" sz="1600" b="1" i="1" dirty="0" err="1" smtClean="0"/>
              <a:t>n</a:t>
            </a:r>
            <a:r>
              <a:rPr lang="es-CL" sz="1600" b="1" i="1" dirty="0" smtClean="0"/>
              <a:t> </a:t>
            </a:r>
            <a:r>
              <a:rPr lang="es-CL" sz="1600" dirty="0" smtClean="0"/>
              <a:t> que definió el usuario. Para esto debe incluir la librería “</a:t>
            </a:r>
            <a:r>
              <a:rPr lang="es-CL" sz="1600" b="1" dirty="0" err="1" smtClean="0">
                <a:solidFill>
                  <a:srgbClr val="C00000"/>
                </a:solidFill>
              </a:rPr>
              <a:t>stdlib.h</a:t>
            </a:r>
            <a:r>
              <a:rPr lang="es-CL" sz="1600" dirty="0" smtClean="0"/>
              <a:t>” donde está declarada la función “</a:t>
            </a:r>
            <a:r>
              <a:rPr lang="es-CL" sz="1600" b="1" dirty="0" err="1" smtClean="0">
                <a:solidFill>
                  <a:srgbClr val="C00000"/>
                </a:solidFill>
              </a:rPr>
              <a:t>malloc</a:t>
            </a:r>
            <a:r>
              <a:rPr lang="es-CL" sz="1600" dirty="0" smtClean="0"/>
              <a:t>” que reserva memoria para una matriz, con la siguiente sintaxis: </a:t>
            </a:r>
          </a:p>
          <a:p>
            <a:pPr algn="just"/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06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533400"/>
            <a:ext cx="9124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¿Cómo se define una matriz que </a:t>
            </a:r>
            <a:r>
              <a:rPr lang="es-CL" b="1" u="sng" dirty="0" smtClean="0">
                <a:solidFill>
                  <a:srgbClr val="C00000"/>
                </a:solidFill>
              </a:rPr>
              <a:t>varíe su tamaño</a:t>
            </a:r>
            <a:r>
              <a:rPr lang="es-CL" b="1" u="sng" dirty="0" smtClean="0"/>
              <a:t> en cada ejecución? Es decir, que el usuario decida de qué dimensiones la desea?</a:t>
            </a:r>
            <a:r>
              <a:rPr lang="es-CL" b="1" dirty="0" smtClean="0"/>
              <a:t>:</a:t>
            </a:r>
            <a:endParaRPr lang="es-CL" sz="160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0" y="12954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algn="just"/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i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200" algn="just"/>
            <a:r>
              <a:rPr lang="es-ES" sz="16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NombreMatriz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**)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711200" algn="just"/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6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CL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711200" algn="just"/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NombreMatriz</a:t>
            </a:r>
            <a:r>
              <a:rPr lang="es-ES" sz="1600" b="1" noProof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1600" b="1" noProof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6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s-CL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1200" algn="just"/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70786"/>
              </p:ext>
            </p:extLst>
          </p:nvPr>
        </p:nvGraphicFramePr>
        <p:xfrm>
          <a:off x="2286000" y="2895600"/>
          <a:ext cx="951000" cy="35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s-CL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s-CL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s-CL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</a:p>
                    <a:p>
                      <a:pPr algn="r"/>
                      <a:r>
                        <a:rPr lang="es-CL" sz="1200" b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</a:p>
                    <a:p>
                      <a:pPr algn="r"/>
                      <a:r>
                        <a:rPr lang="es-CL" sz="1200" b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s-CL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s-CL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s-CL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C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r"/>
                      <a:r>
                        <a:rPr lang="es-CL" sz="1200" b="1" i="1" dirty="0" smtClean="0">
                          <a:solidFill>
                            <a:srgbClr val="0000FF"/>
                          </a:solidFill>
                        </a:rPr>
                        <a:t>M 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</a:rPr>
                        <a:t>- 1</a:t>
                      </a:r>
                      <a:endParaRPr lang="es-CL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55785"/>
              </p:ext>
            </p:extLst>
          </p:nvPr>
        </p:nvGraphicFramePr>
        <p:xfrm>
          <a:off x="3618000" y="2895600"/>
          <a:ext cx="3240000" cy="5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L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. .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CL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32223"/>
              </p:ext>
            </p:extLst>
          </p:nvPr>
        </p:nvGraphicFramePr>
        <p:xfrm>
          <a:off x="3618000" y="3632026"/>
          <a:ext cx="3316203" cy="5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L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. .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5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CL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16098"/>
              </p:ext>
            </p:extLst>
          </p:nvPr>
        </p:nvGraphicFramePr>
        <p:xfrm>
          <a:off x="3618000" y="4368452"/>
          <a:ext cx="3240000" cy="5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L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. .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CL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10082"/>
              </p:ext>
            </p:extLst>
          </p:nvPr>
        </p:nvGraphicFramePr>
        <p:xfrm>
          <a:off x="3618000" y="5710631"/>
          <a:ext cx="3240000" cy="5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L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. .</a:t>
                      </a:r>
                      <a:endParaRPr lang="es-CL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000" b="1" i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CL" sz="9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s-CL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CL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>
            <a:off x="3048000" y="327660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048000" y="403860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048000" y="472440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3048000" y="6096000"/>
            <a:ext cx="533400" cy="0"/>
          </a:xfrm>
          <a:prstGeom prst="straightConnector1">
            <a:avLst/>
          </a:prstGeom>
          <a:ln>
            <a:solidFill>
              <a:srgbClr val="0070C0"/>
            </a:solidFill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320879" y="3091934"/>
            <a:ext cx="1085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600" b="1" dirty="0" smtClean="0">
                <a:cs typeface="Courier New" panose="02070309020205020404" pitchFamily="49" charset="0"/>
              </a:rPr>
              <a:t>(Para </a:t>
            </a:r>
            <a:r>
              <a:rPr lang="es-CL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 </a:t>
            </a:r>
            <a:r>
              <a:rPr lang="es-CL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 0</a:t>
            </a:r>
            <a:r>
              <a:rPr lang="es-CL" sz="1600" b="1" dirty="0" smtClean="0">
                <a:cs typeface="Courier New" panose="02070309020205020404" pitchFamily="49" charset="0"/>
              </a:rPr>
              <a:t>)</a:t>
            </a:r>
            <a:endParaRPr lang="es-CL" sz="1600" dirty="0"/>
          </a:p>
        </p:txBody>
      </p:sp>
      <p:sp>
        <p:nvSpPr>
          <p:cNvPr id="21" name="Rectángulo 20"/>
          <p:cNvSpPr/>
          <p:nvPr/>
        </p:nvSpPr>
        <p:spPr>
          <a:xfrm>
            <a:off x="7320879" y="3812936"/>
            <a:ext cx="1085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600" b="1" dirty="0" smtClean="0">
                <a:cs typeface="Courier New" panose="02070309020205020404" pitchFamily="49" charset="0"/>
              </a:rPr>
              <a:t>(Para </a:t>
            </a:r>
            <a:r>
              <a:rPr lang="es-CL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 </a:t>
            </a:r>
            <a:r>
              <a:rPr lang="es-CL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 1</a:t>
            </a:r>
            <a:r>
              <a:rPr lang="es-CL" sz="1600" b="1" dirty="0" smtClean="0">
                <a:cs typeface="Courier New" panose="02070309020205020404" pitchFamily="49" charset="0"/>
              </a:rPr>
              <a:t>)</a:t>
            </a:r>
            <a:endParaRPr lang="es-CL" sz="1600" dirty="0"/>
          </a:p>
        </p:txBody>
      </p:sp>
      <p:sp>
        <p:nvSpPr>
          <p:cNvPr id="22" name="Rectángulo 21"/>
          <p:cNvSpPr/>
          <p:nvPr/>
        </p:nvSpPr>
        <p:spPr>
          <a:xfrm>
            <a:off x="7310441" y="4578772"/>
            <a:ext cx="1085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600" b="1" dirty="0" smtClean="0">
                <a:cs typeface="Courier New" panose="02070309020205020404" pitchFamily="49" charset="0"/>
              </a:rPr>
              <a:t>(Para </a:t>
            </a:r>
            <a:r>
              <a:rPr lang="es-CL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 </a:t>
            </a:r>
            <a:r>
              <a:rPr lang="es-CL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 2</a:t>
            </a:r>
            <a:r>
              <a:rPr lang="es-CL" sz="1600" b="1" dirty="0" smtClean="0">
                <a:cs typeface="Courier New" panose="02070309020205020404" pitchFamily="49" charset="0"/>
              </a:rPr>
              <a:t>)</a:t>
            </a:r>
            <a:endParaRPr lang="es-CL" sz="1600" dirty="0"/>
          </a:p>
        </p:txBody>
      </p:sp>
      <p:sp>
        <p:nvSpPr>
          <p:cNvPr id="23" name="Rectángulo 22"/>
          <p:cNvSpPr/>
          <p:nvPr/>
        </p:nvSpPr>
        <p:spPr>
          <a:xfrm>
            <a:off x="7310441" y="5921385"/>
            <a:ext cx="132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600" b="1" dirty="0" smtClean="0">
                <a:cs typeface="Courier New" panose="02070309020205020404" pitchFamily="49" charset="0"/>
              </a:rPr>
              <a:t>(Para </a:t>
            </a:r>
            <a:r>
              <a:rPr lang="es-CL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 </a:t>
            </a:r>
            <a:r>
              <a:rPr lang="es-CL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 </a:t>
            </a:r>
            <a:r>
              <a:rPr lang="es-CL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M</a:t>
            </a:r>
            <a:r>
              <a:rPr lang="es-CL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-1</a:t>
            </a:r>
            <a:r>
              <a:rPr lang="es-CL" sz="1600" b="1" dirty="0" smtClean="0">
                <a:cs typeface="Courier New" panose="02070309020205020404" pitchFamily="49" charset="0"/>
              </a:rPr>
              <a:t>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4561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108 Rectángulo"/>
          <p:cNvSpPr/>
          <p:nvPr/>
        </p:nvSpPr>
        <p:spPr>
          <a:xfrm>
            <a:off x="19050" y="6858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b="1" u="sng" dirty="0" smtClean="0"/>
              <a:t>¿Cómo se pasa como parámetro de entrada una matriz con esta forma, a una función?</a:t>
            </a:r>
            <a:r>
              <a:rPr lang="es-CL" b="1" dirty="0" smtClean="0"/>
              <a:t>:</a:t>
            </a:r>
          </a:p>
        </p:txBody>
      </p:sp>
      <p:sp>
        <p:nvSpPr>
          <p:cNvPr id="14" name="108 Rectángulo"/>
          <p:cNvSpPr/>
          <p:nvPr/>
        </p:nvSpPr>
        <p:spPr>
          <a:xfrm>
            <a:off x="800100" y="2298175"/>
            <a:ext cx="754380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Función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TipoDeDato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NombreArreglo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s-E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s-E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//... Instrucciones ...   </a:t>
            </a:r>
            <a:endParaRPr lang="es-ES" sz="1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630" y="3834825"/>
            <a:ext cx="9140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1600" b="1" dirty="0" smtClean="0"/>
              <a:t>NOTA: </a:t>
            </a:r>
            <a:r>
              <a:rPr lang="es-CL" sz="1600" dirty="0" smtClean="0"/>
              <a:t>Al </a:t>
            </a:r>
            <a:r>
              <a:rPr lang="es-CL" sz="1600" dirty="0"/>
              <a:t>igual que el caso en que </a:t>
            </a:r>
            <a:r>
              <a:rPr lang="es-CL" sz="1600" dirty="0" smtClean="0"/>
              <a:t>sí se conoce </a:t>
            </a:r>
            <a:r>
              <a:rPr lang="es-CL" sz="1600" i="1" dirty="0" smtClean="0"/>
              <a:t>a priori </a:t>
            </a:r>
            <a:r>
              <a:rPr lang="es-CL" sz="1600" dirty="0" smtClean="0"/>
              <a:t>el tamaño de la matriz, </a:t>
            </a:r>
            <a:r>
              <a:rPr lang="es-CL" sz="1600" b="1" dirty="0" smtClean="0"/>
              <a:t>no debe retornarla </a:t>
            </a:r>
            <a:r>
              <a:rPr lang="es-CL" sz="1600" dirty="0" smtClean="0"/>
              <a:t>pues se modifica directamente en memoria.</a:t>
            </a:r>
            <a:endParaRPr lang="es-CL" sz="1600" dirty="0"/>
          </a:p>
        </p:txBody>
      </p:sp>
      <p:sp>
        <p:nvSpPr>
          <p:cNvPr id="2" name="Rectángulo 1"/>
          <p:cNvSpPr/>
          <p:nvPr/>
        </p:nvSpPr>
        <p:spPr>
          <a:xfrm>
            <a:off x="19050" y="1371600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sz="1600" dirty="0"/>
              <a:t>Para este caso, debe definir como parámetros </a:t>
            </a:r>
            <a:r>
              <a:rPr lang="es-CL" sz="1600" b="1" dirty="0"/>
              <a:t>separados</a:t>
            </a:r>
            <a:r>
              <a:rPr lang="es-CL" sz="1600" dirty="0"/>
              <a:t> </a:t>
            </a:r>
            <a:r>
              <a:rPr lang="es-CL" sz="1600" dirty="0" smtClean="0"/>
              <a:t>la matriz </a:t>
            </a:r>
            <a:r>
              <a:rPr lang="es-CL" sz="1600" dirty="0"/>
              <a:t>(como se indicó en el punto 1°) y el </a:t>
            </a:r>
            <a:r>
              <a:rPr lang="es-CL" sz="1600" b="1" dirty="0" smtClean="0"/>
              <a:t>número de filas </a:t>
            </a:r>
            <a:r>
              <a:rPr lang="es-CL" sz="1600" dirty="0" smtClean="0"/>
              <a:t>y el </a:t>
            </a:r>
            <a:r>
              <a:rPr lang="es-CL" sz="1600" b="1" dirty="0" smtClean="0"/>
              <a:t>número de columnas </a:t>
            </a:r>
            <a:r>
              <a:rPr lang="es-CL" sz="1600" dirty="0" smtClean="0"/>
              <a:t>de la matriz, </a:t>
            </a:r>
            <a:r>
              <a:rPr lang="es-CL" sz="1600" dirty="0"/>
              <a:t>es decir:</a:t>
            </a:r>
          </a:p>
        </p:txBody>
      </p:sp>
    </p:spTree>
    <p:extLst>
      <p:ext uri="{BB962C8B-B14F-4D97-AF65-F5344CB8AC3E}">
        <p14:creationId xmlns:p14="http://schemas.microsoft.com/office/powerpoint/2010/main" val="112936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00" y="0"/>
            <a:ext cx="6444000" cy="6912000"/>
          </a:xfrm>
          <a:prstGeom prst="rect">
            <a:avLst/>
          </a:prstGeom>
        </p:spPr>
      </p:pic>
      <p:sp>
        <p:nvSpPr>
          <p:cNvPr id="11" name="108 Rectángulo"/>
          <p:cNvSpPr/>
          <p:nvPr/>
        </p:nvSpPr>
        <p:spPr>
          <a:xfrm>
            <a:off x="-32657" y="655656"/>
            <a:ext cx="26996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 4:</a:t>
            </a:r>
            <a:r>
              <a:rPr lang="es-CL" b="1" dirty="0" smtClean="0"/>
              <a:t> </a:t>
            </a:r>
            <a:r>
              <a:rPr lang="es-CL" sz="1600" dirty="0" smtClean="0"/>
              <a:t>Modifique el ejemplo anterior, permitiendo que el usuario defina las dimensiones de la matriz.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4942" y="0"/>
            <a:ext cx="8229600" cy="563562"/>
          </a:xfrm>
        </p:spPr>
        <p:txBody>
          <a:bodyPr>
            <a:noAutofit/>
          </a:bodyPr>
          <a:lstStyle/>
          <a:p>
            <a:pPr algn="r"/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7" name="108 Rectángulo"/>
          <p:cNvSpPr/>
          <p:nvPr/>
        </p:nvSpPr>
        <p:spPr>
          <a:xfrm>
            <a:off x="19050" y="2754868"/>
            <a:ext cx="2800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 smtClean="0"/>
              <a:t>(Archivo: “</a:t>
            </a:r>
            <a:r>
              <a:rPr lang="es-CL" sz="1600" b="1" dirty="0" smtClean="0">
                <a:solidFill>
                  <a:srgbClr val="C00000"/>
                </a:solidFill>
              </a:rPr>
              <a:t>Ejemplo4.c</a:t>
            </a:r>
            <a:r>
              <a:rPr lang="es-CL" sz="16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7358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8 Rectángulo"/>
          <p:cNvSpPr/>
          <p:nvPr/>
        </p:nvSpPr>
        <p:spPr>
          <a:xfrm>
            <a:off x="-32657" y="655656"/>
            <a:ext cx="9176657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Ejercicios.</a:t>
            </a:r>
          </a:p>
          <a:p>
            <a:pPr>
              <a:spcAft>
                <a:spcPts val="600"/>
              </a:spcAft>
            </a:pPr>
            <a:endParaRPr lang="es-CL" sz="16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s-CL" sz="1600" dirty="0" smtClean="0"/>
              <a:t>Construya un programa en C que reciba una matriz de 5x7 enteros ingresados por el usuario, y que </a:t>
            </a:r>
            <a:r>
              <a:rPr lang="es-CL" sz="1600" b="1" dirty="0" smtClean="0"/>
              <a:t>imprima por pantalla </a:t>
            </a:r>
            <a:r>
              <a:rPr lang="es-CL" sz="1600" dirty="0" smtClean="0"/>
              <a:t>sólo los elementos de las </a:t>
            </a:r>
            <a:r>
              <a:rPr lang="es-CL" sz="1600" b="1" dirty="0" smtClean="0"/>
              <a:t>posiciones impares </a:t>
            </a:r>
            <a:r>
              <a:rPr lang="es-CL" sz="1600" dirty="0" smtClean="0"/>
              <a:t>de la matriz. Para el caso de las posiciones pares, debe imprimir un “-”. </a:t>
            </a:r>
            <a:r>
              <a:rPr lang="es-CL" sz="1600" b="1" dirty="0" smtClean="0"/>
              <a:t>( Use el </a:t>
            </a:r>
            <a:r>
              <a:rPr lang="es-CL" sz="1600" b="1" dirty="0" smtClean="0">
                <a:solidFill>
                  <a:srgbClr val="C00000"/>
                </a:solidFill>
              </a:rPr>
              <a:t>Ejemplo3.c</a:t>
            </a:r>
            <a:r>
              <a:rPr lang="es-CL" sz="1600" b="1" dirty="0" smtClean="0"/>
              <a:t>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s-CL" sz="1600" dirty="0" smtClean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es-CL" sz="1600" dirty="0"/>
              <a:t>Construya un programa en C que </a:t>
            </a:r>
            <a:r>
              <a:rPr lang="es-CL" sz="1600" dirty="0" smtClean="0"/>
              <a:t>cuente la cantidad de vocales que posea una matriz de 3x3 caracteres, ingresados por el usuario. </a:t>
            </a:r>
            <a:r>
              <a:rPr lang="es-CL" sz="1600" b="1" dirty="0"/>
              <a:t>( Use el </a:t>
            </a:r>
            <a:r>
              <a:rPr lang="es-CL" sz="1600" b="1" dirty="0">
                <a:solidFill>
                  <a:srgbClr val="C00000"/>
                </a:solidFill>
              </a:rPr>
              <a:t>Ejemplo3.c</a:t>
            </a:r>
            <a:r>
              <a:rPr lang="es-CL" sz="1600" b="1" dirty="0"/>
              <a:t>)</a:t>
            </a:r>
            <a:endParaRPr lang="es-CL" sz="1600" dirty="0" smtClean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es-CL" sz="1600" dirty="0" smtClean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es-CL" sz="1600" dirty="0"/>
              <a:t>Construya un programa en C que </a:t>
            </a:r>
            <a:r>
              <a:rPr lang="es-CL" sz="1600" dirty="0" smtClean="0"/>
              <a:t>sume todos los elementos de una matriz </a:t>
            </a:r>
            <a:r>
              <a:rPr lang="es-CL" sz="1600" dirty="0"/>
              <a:t>de </a:t>
            </a:r>
            <a:r>
              <a:rPr lang="es-CL" sz="1600" b="1" i="1" dirty="0" err="1" smtClean="0"/>
              <a:t>m</a:t>
            </a:r>
            <a:r>
              <a:rPr lang="es-CL" sz="1600" dirty="0" err="1" smtClean="0"/>
              <a:t>x</a:t>
            </a:r>
            <a:r>
              <a:rPr lang="es-CL" sz="1600" b="1" i="1" dirty="0" err="1" smtClean="0"/>
              <a:t>n</a:t>
            </a:r>
            <a:r>
              <a:rPr lang="es-CL" sz="1600" dirty="0" smtClean="0"/>
              <a:t> enteros. Tanto </a:t>
            </a:r>
            <a:r>
              <a:rPr lang="es-CL" sz="1600" b="1" i="1" dirty="0" smtClean="0"/>
              <a:t>m</a:t>
            </a:r>
            <a:r>
              <a:rPr lang="es-CL" sz="1600" dirty="0" smtClean="0"/>
              <a:t>, como </a:t>
            </a:r>
            <a:r>
              <a:rPr lang="es-CL" sz="1600" b="1" i="1" dirty="0" smtClean="0"/>
              <a:t>n</a:t>
            </a:r>
            <a:r>
              <a:rPr lang="es-CL" sz="1600" dirty="0" smtClean="0"/>
              <a:t> y como cada elemento de la matriz: debe ser definido por el usuario. </a:t>
            </a:r>
            <a:r>
              <a:rPr lang="es-CL" sz="1600" b="1" dirty="0"/>
              <a:t>( Use el </a:t>
            </a:r>
            <a:r>
              <a:rPr lang="es-CL" sz="1600" b="1" dirty="0" smtClean="0">
                <a:solidFill>
                  <a:srgbClr val="C00000"/>
                </a:solidFill>
              </a:rPr>
              <a:t>Ejemplo4.c</a:t>
            </a:r>
            <a:r>
              <a:rPr lang="es-CL" sz="1600" b="1" dirty="0"/>
              <a:t>)</a:t>
            </a:r>
            <a:endParaRPr lang="es-CL" sz="1600" dirty="0" smtClean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es-CL" sz="1600" dirty="0" smtClean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es-CL" sz="1600" dirty="0" smtClean="0"/>
              <a:t>Construya </a:t>
            </a:r>
            <a:r>
              <a:rPr lang="es-CL" sz="1600" dirty="0"/>
              <a:t>un programa en C que </a:t>
            </a:r>
            <a:r>
              <a:rPr lang="es-CL" sz="1600" dirty="0" smtClean="0"/>
              <a:t>reciba una </a:t>
            </a:r>
            <a:r>
              <a:rPr lang="es-CL" sz="1600" dirty="0"/>
              <a:t>matriz de </a:t>
            </a:r>
            <a:r>
              <a:rPr lang="es-CL" sz="1600" b="1" i="1" dirty="0" err="1"/>
              <a:t>m</a:t>
            </a:r>
            <a:r>
              <a:rPr lang="es-CL" sz="1600" dirty="0" err="1"/>
              <a:t>x</a:t>
            </a:r>
            <a:r>
              <a:rPr lang="es-CL" sz="1600" b="1" i="1" dirty="0" err="1"/>
              <a:t>n</a:t>
            </a:r>
            <a:r>
              <a:rPr lang="es-CL" sz="1600" dirty="0"/>
              <a:t> </a:t>
            </a:r>
            <a:r>
              <a:rPr lang="es-CL" sz="1600" dirty="0" smtClean="0"/>
              <a:t>flotantes, e imprima por pantalla la suma de todos los elementos ubicados en las columnas pares. (Recuerde que  </a:t>
            </a:r>
            <a:r>
              <a:rPr lang="es-CL" sz="1600" b="1" i="1" dirty="0" smtClean="0"/>
              <a:t>m</a:t>
            </a:r>
            <a:r>
              <a:rPr lang="es-CL" sz="1600" dirty="0"/>
              <a:t>, </a:t>
            </a:r>
            <a:r>
              <a:rPr lang="es-CL" sz="1600" b="1" i="1" dirty="0" smtClean="0"/>
              <a:t>n</a:t>
            </a:r>
            <a:r>
              <a:rPr lang="es-CL" sz="1600" dirty="0" smtClean="0"/>
              <a:t> </a:t>
            </a:r>
            <a:r>
              <a:rPr lang="es-CL" sz="1600" dirty="0"/>
              <a:t>y </a:t>
            </a:r>
            <a:r>
              <a:rPr lang="es-CL" sz="1600" dirty="0" smtClean="0"/>
              <a:t>cada </a:t>
            </a:r>
            <a:r>
              <a:rPr lang="es-CL" sz="1600" dirty="0"/>
              <a:t>elemento de la </a:t>
            </a:r>
            <a:r>
              <a:rPr lang="es-CL" sz="1600" dirty="0" smtClean="0"/>
              <a:t>matriz debe </a:t>
            </a:r>
            <a:r>
              <a:rPr lang="es-CL" sz="1600" dirty="0"/>
              <a:t>ser </a:t>
            </a:r>
            <a:r>
              <a:rPr lang="es-CL" sz="1600" dirty="0" smtClean="0"/>
              <a:t>ingresado </a:t>
            </a:r>
            <a:r>
              <a:rPr lang="es-CL" sz="1600" dirty="0"/>
              <a:t>por el </a:t>
            </a:r>
            <a:r>
              <a:rPr lang="es-CL" sz="1600" dirty="0" smtClean="0"/>
              <a:t>usuario). </a:t>
            </a:r>
            <a:r>
              <a:rPr lang="es-CL" sz="1600" b="1" dirty="0"/>
              <a:t>( Use el </a:t>
            </a:r>
            <a:r>
              <a:rPr lang="es-CL" sz="1600" b="1" dirty="0" smtClean="0">
                <a:solidFill>
                  <a:srgbClr val="C00000"/>
                </a:solidFill>
              </a:rPr>
              <a:t>Ejemplo4.c</a:t>
            </a:r>
            <a:r>
              <a:rPr lang="es-CL" sz="1600" b="1" dirty="0"/>
              <a:t>)</a:t>
            </a:r>
            <a:endParaRPr lang="es-CL" sz="1600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es-CL" sz="1600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endParaRPr lang="es-CL" sz="1600" dirty="0" smtClean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es-CL" sz="16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es-CL" sz="1600" dirty="0" smtClean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es-CL" sz="1600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31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381000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Definición:</a:t>
            </a:r>
          </a:p>
        </p:txBody>
      </p:sp>
      <p:sp>
        <p:nvSpPr>
          <p:cNvPr id="5" name="108 Rectángulo"/>
          <p:cNvSpPr/>
          <p:nvPr/>
        </p:nvSpPr>
        <p:spPr>
          <a:xfrm>
            <a:off x="0" y="762000"/>
            <a:ext cx="91440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1600" dirty="0"/>
              <a:t>Un </a:t>
            </a:r>
            <a:r>
              <a:rPr lang="es-ES" sz="1600" dirty="0" smtClean="0"/>
              <a:t>matriz </a:t>
            </a:r>
            <a:r>
              <a:rPr lang="es-ES" sz="1600" dirty="0"/>
              <a:t>es </a:t>
            </a:r>
            <a:r>
              <a:rPr lang="es-ES" sz="1600" b="1" u="sng" dirty="0" smtClean="0">
                <a:solidFill>
                  <a:srgbClr val="C00000"/>
                </a:solidFill>
              </a:rPr>
              <a:t>una sola </a:t>
            </a:r>
            <a:r>
              <a:rPr lang="es-ES" sz="1600" b="1" u="sng" dirty="0">
                <a:solidFill>
                  <a:srgbClr val="C00000"/>
                </a:solidFill>
              </a:rPr>
              <a:t>variable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/>
              <a:t>que posee la característica de </a:t>
            </a:r>
            <a:r>
              <a:rPr lang="es-ES" sz="1600" b="1" dirty="0" smtClean="0"/>
              <a:t>juntar</a:t>
            </a:r>
            <a:r>
              <a:rPr lang="es-ES" sz="1600" dirty="0" smtClean="0"/>
              <a:t> </a:t>
            </a:r>
            <a:r>
              <a:rPr lang="es-ES" sz="1600" dirty="0"/>
              <a:t>una </a:t>
            </a:r>
            <a:r>
              <a:rPr lang="es-ES" sz="1600" b="1" dirty="0"/>
              <a:t>cantidad </a:t>
            </a:r>
            <a:r>
              <a:rPr lang="es-ES" sz="1600" b="1" dirty="0">
                <a:solidFill>
                  <a:srgbClr val="C00000"/>
                </a:solidFill>
              </a:rPr>
              <a:t>fija </a:t>
            </a:r>
            <a:r>
              <a:rPr lang="es-ES" sz="1600" b="1" dirty="0"/>
              <a:t>de </a:t>
            </a:r>
            <a:r>
              <a:rPr lang="es-ES" sz="1600" b="1" dirty="0" smtClean="0"/>
              <a:t>elementos </a:t>
            </a:r>
            <a:r>
              <a:rPr lang="es-ES" sz="1600" dirty="0" smtClean="0"/>
              <a:t>de </a:t>
            </a:r>
            <a:r>
              <a:rPr lang="es-ES" sz="1600" dirty="0"/>
              <a:t>un </a:t>
            </a:r>
            <a:r>
              <a:rPr lang="es-ES" sz="1600" b="1" dirty="0">
                <a:solidFill>
                  <a:srgbClr val="C00000"/>
                </a:solidFill>
              </a:rPr>
              <a:t>mismo </a:t>
            </a:r>
            <a:r>
              <a:rPr lang="es-ES" sz="1600" b="1" dirty="0" smtClean="0">
                <a:solidFill>
                  <a:srgbClr val="C00000"/>
                </a:solidFill>
              </a:rPr>
              <a:t>tipo</a:t>
            </a:r>
            <a:r>
              <a:rPr lang="es-ES" sz="1600" b="1" dirty="0" smtClean="0"/>
              <a:t>, </a:t>
            </a:r>
            <a:r>
              <a:rPr lang="es-ES" sz="1600" dirty="0" smtClean="0"/>
              <a:t>pero esta vez organizados en </a:t>
            </a:r>
            <a:r>
              <a:rPr lang="es-ES" sz="1600" b="1" dirty="0" smtClean="0"/>
              <a:t>una cuadrícula </a:t>
            </a:r>
            <a:r>
              <a:rPr lang="es-ES" sz="1600" dirty="0" smtClean="0"/>
              <a:t>con un </a:t>
            </a:r>
            <a:r>
              <a:rPr lang="es-ES" sz="1600" b="1" dirty="0" smtClean="0"/>
              <a:t>número fijo de filas </a:t>
            </a:r>
            <a:r>
              <a:rPr lang="es-ES" sz="1600" dirty="0" smtClean="0"/>
              <a:t>y un </a:t>
            </a:r>
            <a:r>
              <a:rPr lang="es-ES" sz="1600" b="1" dirty="0" smtClean="0"/>
              <a:t>número fijo de columnas. También</a:t>
            </a:r>
            <a:r>
              <a:rPr lang="es-ES" sz="1600" dirty="0" smtClean="0"/>
              <a:t> </a:t>
            </a:r>
            <a:r>
              <a:rPr lang="es-ES" sz="1600" dirty="0"/>
              <a:t>se les conoce como </a:t>
            </a:r>
            <a:r>
              <a:rPr lang="es-ES" sz="1600" b="1" i="1" noProof="1" smtClean="0"/>
              <a:t>Arreglos Bidimensionales</a:t>
            </a:r>
            <a:r>
              <a:rPr lang="es-ES" sz="1600" b="1" dirty="0" smtClean="0"/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1600" b="1" dirty="0" smtClean="0"/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600" dirty="0"/>
              <a:t>La forma de definir </a:t>
            </a:r>
            <a:r>
              <a:rPr lang="es-CL" sz="1600" dirty="0" smtClean="0"/>
              <a:t>una matriz está </a:t>
            </a:r>
            <a:r>
              <a:rPr lang="es-CL" sz="1600" dirty="0"/>
              <a:t>establecida por cada lenguaje. Sin embargo, para todos ellos, </a:t>
            </a:r>
            <a:r>
              <a:rPr lang="es-CL" sz="1600" b="1" dirty="0"/>
              <a:t>siempre</a:t>
            </a:r>
            <a:r>
              <a:rPr lang="es-CL" sz="1600" dirty="0"/>
              <a:t> se debe mencionar: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600" b="1" dirty="0" smtClean="0"/>
              <a:t>Nombre</a:t>
            </a:r>
            <a:r>
              <a:rPr lang="es-CL" sz="1600" dirty="0" smtClean="0"/>
              <a:t> </a:t>
            </a:r>
            <a:r>
              <a:rPr lang="es-CL" sz="1600" dirty="0"/>
              <a:t>para </a:t>
            </a:r>
            <a:r>
              <a:rPr lang="es-CL" sz="1600" dirty="0" smtClean="0"/>
              <a:t>la matriz (Identificador de </a:t>
            </a:r>
            <a:r>
              <a:rPr lang="es-CL" sz="1600" dirty="0"/>
              <a:t>la </a:t>
            </a:r>
            <a:r>
              <a:rPr lang="es-CL" sz="1600" dirty="0" smtClean="0"/>
              <a:t>variable).</a:t>
            </a:r>
            <a:endParaRPr lang="es-CL" sz="1600" dirty="0"/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600" b="1" dirty="0" smtClean="0"/>
              <a:t>Tamaño </a:t>
            </a:r>
            <a:r>
              <a:rPr lang="es-CL" sz="1600" dirty="0" smtClean="0"/>
              <a:t>de la matriz (número de elementos que reúne por fila y por columna, ambos enteros &gt; 0).</a:t>
            </a:r>
            <a:endParaRPr lang="es-CL" sz="1600" dirty="0"/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600" b="1" dirty="0" smtClean="0"/>
              <a:t>Tipo </a:t>
            </a:r>
            <a:r>
              <a:rPr lang="es-CL" sz="1600" b="1" dirty="0"/>
              <a:t>de </a:t>
            </a:r>
            <a:r>
              <a:rPr lang="es-CL" sz="1600" b="1" dirty="0" smtClean="0"/>
              <a:t>dato </a:t>
            </a:r>
            <a:r>
              <a:rPr lang="es-CL" sz="1600" dirty="0" smtClean="0"/>
              <a:t>de la matriz (que será el tipo de datos de todos los elementos la matriz)</a:t>
            </a:r>
            <a:r>
              <a:rPr lang="es-CL" sz="1600" b="1" dirty="0" smtClean="0"/>
              <a:t>.</a:t>
            </a:r>
            <a:endParaRPr lang="es-CL" sz="16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: Matrices</a:t>
            </a:r>
            <a:endParaRPr lang="es-CL" sz="2400" dirty="0"/>
          </a:p>
        </p:txBody>
      </p:sp>
      <p:sp>
        <p:nvSpPr>
          <p:cNvPr id="11" name="108 Rectángulo"/>
          <p:cNvSpPr/>
          <p:nvPr/>
        </p:nvSpPr>
        <p:spPr>
          <a:xfrm>
            <a:off x="0" y="38100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Sintaxis en C:</a:t>
            </a:r>
          </a:p>
        </p:txBody>
      </p:sp>
      <p:sp>
        <p:nvSpPr>
          <p:cNvPr id="13" name="108 Rectángulo"/>
          <p:cNvSpPr/>
          <p:nvPr/>
        </p:nvSpPr>
        <p:spPr>
          <a:xfrm>
            <a:off x="0" y="4220585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TipoDeDato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NombreMatriz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 err="1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CantidadFilas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b="1" dirty="0" err="1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CantidadColumnas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CL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108 Rectángulo"/>
          <p:cNvSpPr/>
          <p:nvPr/>
        </p:nvSpPr>
        <p:spPr>
          <a:xfrm>
            <a:off x="0" y="465734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Ejemplos en C:</a:t>
            </a:r>
          </a:p>
        </p:txBody>
      </p:sp>
      <p:sp>
        <p:nvSpPr>
          <p:cNvPr id="15" name="108 Rectángulo"/>
          <p:cNvSpPr/>
          <p:nvPr/>
        </p:nvSpPr>
        <p:spPr>
          <a:xfrm>
            <a:off x="333376" y="5067925"/>
            <a:ext cx="8839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Sudoku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La variable “Sudoku” es una matriz de 9x9 valores enteros.</a:t>
            </a:r>
          </a:p>
          <a:p>
            <a:pPr>
              <a:spcAft>
                <a:spcPts val="600"/>
              </a:spcAft>
            </a:pPr>
            <a:r>
              <a:rPr lang="es-E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6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ES" sz="16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s-E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002060"/>
                </a:solidFill>
                <a:cs typeface="Courier New" panose="02070309020205020404" pitchFamily="49" charset="0"/>
              </a:rPr>
              <a:t>La variable </a:t>
            </a:r>
            <a:r>
              <a:rPr lang="es-ES" sz="1600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“</a:t>
            </a:r>
            <a:r>
              <a:rPr lang="es-ES" sz="1600" b="1" dirty="0" err="1" smtClean="0">
                <a:solidFill>
                  <a:srgbClr val="002060"/>
                </a:solidFill>
                <a:cs typeface="Courier New" panose="02070309020205020404" pitchFamily="49" charset="0"/>
              </a:rPr>
              <a:t>Puzzle</a:t>
            </a:r>
            <a:r>
              <a:rPr lang="es-ES" sz="1600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” </a:t>
            </a:r>
            <a:r>
              <a:rPr lang="es-ES" sz="1600" b="1" dirty="0">
                <a:solidFill>
                  <a:srgbClr val="002060"/>
                </a:solidFill>
                <a:cs typeface="Courier New" panose="02070309020205020404" pitchFamily="49" charset="0"/>
              </a:rPr>
              <a:t>es </a:t>
            </a:r>
            <a:r>
              <a:rPr lang="es-ES" sz="1600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una cuadrícula de 15 filas x 20 columnas que almacena caracteres.</a:t>
            </a:r>
            <a:endParaRPr lang="es-ES" sz="1600" b="1" dirty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685800"/>
            <a:ext cx="2952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Representación Gráfica: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graphicFrame>
        <p:nvGraphicFramePr>
          <p:cNvPr id="17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13536"/>
              </p:ext>
            </p:extLst>
          </p:nvPr>
        </p:nvGraphicFramePr>
        <p:xfrm>
          <a:off x="3808863" y="2439207"/>
          <a:ext cx="4572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s-CL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s-CL" sz="14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108 Rectángulo"/>
          <p:cNvSpPr/>
          <p:nvPr/>
        </p:nvSpPr>
        <p:spPr>
          <a:xfrm>
            <a:off x="2667000" y="1676400"/>
            <a:ext cx="3171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Sudoku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6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6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s-E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Por ejemplo, si se define </a:t>
            </a:r>
            <a:r>
              <a:rPr lang="es-ES" dirty="0"/>
              <a:t>una variable </a:t>
            </a:r>
            <a:r>
              <a:rPr lang="es-ES" dirty="0" smtClean="0"/>
              <a:t>“</a:t>
            </a:r>
            <a:r>
              <a:rPr lang="es-ES" b="1" dirty="0" smtClean="0"/>
              <a:t>Sudoku</a:t>
            </a:r>
            <a:r>
              <a:rPr lang="es-ES" dirty="0" smtClean="0"/>
              <a:t>” </a:t>
            </a:r>
            <a:r>
              <a:rPr lang="es-ES" dirty="0"/>
              <a:t>como </a:t>
            </a:r>
            <a:r>
              <a:rPr lang="es-ES" dirty="0" smtClean="0"/>
              <a:t>una matriz que almacena 9x9 números, en C se escribe:</a:t>
            </a:r>
            <a:endParaRPr lang="es-CL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9050" y="2209800"/>
            <a:ext cx="353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su </a:t>
            </a:r>
            <a:r>
              <a:rPr lang="es-ES" dirty="0"/>
              <a:t>representación gráfica será así: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" name="108 Rectángulo"/>
          <p:cNvSpPr/>
          <p:nvPr/>
        </p:nvSpPr>
        <p:spPr>
          <a:xfrm>
            <a:off x="990600" y="4150228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Sudoku = 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8" name="Group 32"/>
          <p:cNvGrpSpPr/>
          <p:nvPr/>
        </p:nvGrpSpPr>
        <p:grpSpPr>
          <a:xfrm>
            <a:off x="4494663" y="2943999"/>
            <a:ext cx="3596825" cy="3761601"/>
            <a:chOff x="3568080" y="5438375"/>
            <a:chExt cx="3596825" cy="3761601"/>
          </a:xfrm>
        </p:grpSpPr>
        <p:sp>
          <p:nvSpPr>
            <p:cNvPr id="49" name="TextBox 87"/>
            <p:cNvSpPr txBox="1"/>
            <p:nvPr/>
          </p:nvSpPr>
          <p:spPr>
            <a:xfrm>
              <a:off x="3720480" y="8830644"/>
              <a:ext cx="2933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 smtClean="0">
                  <a:solidFill>
                    <a:srgbClr val="F63CE9"/>
                  </a:solidFill>
                </a:rPr>
                <a:t>Contenido de cada celda:</a:t>
              </a:r>
              <a:r>
                <a:rPr lang="es-CL" b="1" dirty="0" smtClean="0">
                  <a:solidFill>
                    <a:srgbClr val="F63CE9"/>
                  </a:solidFill>
                </a:rPr>
                <a:t> INT</a:t>
              </a:r>
              <a:endParaRPr lang="es-CL" b="1" dirty="0">
                <a:solidFill>
                  <a:srgbClr val="F63CE9"/>
                </a:solidFill>
              </a:endParaRPr>
            </a:p>
          </p:txBody>
        </p:sp>
        <p:cxnSp>
          <p:nvCxnSpPr>
            <p:cNvPr id="50" name="Straight Arrow Connector 88"/>
            <p:cNvCxnSpPr>
              <a:stCxn id="49" idx="1"/>
            </p:cNvCxnSpPr>
            <p:nvPr/>
          </p:nvCxnSpPr>
          <p:spPr>
            <a:xfrm flipH="1" flipV="1">
              <a:off x="3568080" y="8086328"/>
              <a:ext cx="152400" cy="928982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89"/>
            <p:cNvCxnSpPr>
              <a:stCxn id="49" idx="1"/>
            </p:cNvCxnSpPr>
            <p:nvPr/>
          </p:nvCxnSpPr>
          <p:spPr>
            <a:xfrm flipV="1">
              <a:off x="3720480" y="6806317"/>
              <a:ext cx="314715" cy="2208993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90"/>
            <p:cNvCxnSpPr>
              <a:stCxn id="49" idx="1"/>
            </p:cNvCxnSpPr>
            <p:nvPr/>
          </p:nvCxnSpPr>
          <p:spPr>
            <a:xfrm flipV="1">
              <a:off x="3720480" y="7705328"/>
              <a:ext cx="756087" cy="1309982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91"/>
            <p:cNvCxnSpPr>
              <a:stCxn id="49" idx="2"/>
            </p:cNvCxnSpPr>
            <p:nvPr/>
          </p:nvCxnSpPr>
          <p:spPr>
            <a:xfrm flipH="1" flipV="1">
              <a:off x="4987304" y="7379252"/>
              <a:ext cx="200020" cy="1820724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92"/>
            <p:cNvCxnSpPr>
              <a:stCxn id="49" idx="2"/>
            </p:cNvCxnSpPr>
            <p:nvPr/>
          </p:nvCxnSpPr>
          <p:spPr>
            <a:xfrm flipV="1">
              <a:off x="5187324" y="5782060"/>
              <a:ext cx="235474" cy="3417916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93"/>
            <p:cNvCxnSpPr>
              <a:stCxn id="49" idx="2"/>
            </p:cNvCxnSpPr>
            <p:nvPr/>
          </p:nvCxnSpPr>
          <p:spPr>
            <a:xfrm flipV="1">
              <a:off x="5187324" y="7379252"/>
              <a:ext cx="764275" cy="1820724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94"/>
            <p:cNvCxnSpPr>
              <a:stCxn id="49" idx="2"/>
            </p:cNvCxnSpPr>
            <p:nvPr/>
          </p:nvCxnSpPr>
          <p:spPr>
            <a:xfrm flipV="1">
              <a:off x="5187324" y="8379517"/>
              <a:ext cx="1066800" cy="820459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95"/>
            <p:cNvCxnSpPr>
              <a:stCxn id="49" idx="3"/>
            </p:cNvCxnSpPr>
            <p:nvPr/>
          </p:nvCxnSpPr>
          <p:spPr>
            <a:xfrm flipH="1" flipV="1">
              <a:off x="6283254" y="5438375"/>
              <a:ext cx="370914" cy="3576935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96"/>
            <p:cNvCxnSpPr>
              <a:stCxn id="49" idx="3"/>
            </p:cNvCxnSpPr>
            <p:nvPr/>
          </p:nvCxnSpPr>
          <p:spPr>
            <a:xfrm flipV="1">
              <a:off x="6654168" y="8086328"/>
              <a:ext cx="510737" cy="928982"/>
            </a:xfrm>
            <a:prstGeom prst="straightConnector1">
              <a:avLst/>
            </a:prstGeom>
            <a:ln>
              <a:solidFill>
                <a:srgbClr val="F63CE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Abrir llave 69"/>
          <p:cNvSpPr/>
          <p:nvPr/>
        </p:nvSpPr>
        <p:spPr>
          <a:xfrm>
            <a:off x="2175999" y="2622674"/>
            <a:ext cx="413664" cy="33905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CuadroTexto 70"/>
          <p:cNvSpPr txBox="1"/>
          <p:nvPr/>
        </p:nvSpPr>
        <p:spPr>
          <a:xfrm>
            <a:off x="2819400" y="3607123"/>
            <a:ext cx="738664" cy="17161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0000FF"/>
                </a:solidFill>
              </a:rPr>
              <a:t>Filas</a:t>
            </a:r>
          </a:p>
          <a:p>
            <a:pPr algn="ctr"/>
            <a:r>
              <a:rPr lang="es-CL" b="1" dirty="0" smtClean="0">
                <a:solidFill>
                  <a:srgbClr val="0000FF"/>
                </a:solidFill>
              </a:rPr>
              <a:t>(desde 0 hasta </a:t>
            </a:r>
            <a:r>
              <a:rPr lang="es-CL" b="1" i="1" dirty="0">
                <a:solidFill>
                  <a:srgbClr val="0000FF"/>
                </a:solidFill>
              </a:rPr>
              <a:t>8</a:t>
            </a:r>
            <a:r>
              <a:rPr lang="es-CL" b="1" dirty="0" smtClean="0">
                <a:solidFill>
                  <a:srgbClr val="0000FF"/>
                </a:solidFill>
              </a:rPr>
              <a:t>)</a:t>
            </a:r>
            <a:endParaRPr lang="es-CL" b="1" dirty="0">
              <a:solidFill>
                <a:srgbClr val="0000FF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5415441" y="1585912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F0000"/>
                </a:solidFill>
              </a:rPr>
              <a:t>Columnas</a:t>
            </a:r>
          </a:p>
          <a:p>
            <a:pPr algn="ctr"/>
            <a:r>
              <a:rPr lang="es-CL" b="1" dirty="0" smtClean="0">
                <a:solidFill>
                  <a:srgbClr val="FF0000"/>
                </a:solidFill>
              </a:rPr>
              <a:t>(desde 0 hasta </a:t>
            </a:r>
            <a:r>
              <a:rPr lang="es-CL" b="1" i="1" dirty="0">
                <a:solidFill>
                  <a:srgbClr val="FF0000"/>
                </a:solidFill>
              </a:rPr>
              <a:t>8</a:t>
            </a:r>
            <a:r>
              <a:rPr lang="es-CL" b="1" dirty="0" smtClean="0">
                <a:solidFill>
                  <a:srgbClr val="FF0000"/>
                </a:solidFill>
              </a:rPr>
              <a:t>)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73" name="Abrir llave 72"/>
          <p:cNvSpPr/>
          <p:nvPr/>
        </p:nvSpPr>
        <p:spPr>
          <a:xfrm>
            <a:off x="3512103" y="2921728"/>
            <a:ext cx="310226" cy="3134715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Abrir llave 73"/>
          <p:cNvSpPr/>
          <p:nvPr/>
        </p:nvSpPr>
        <p:spPr>
          <a:xfrm rot="5400000">
            <a:off x="6158437" y="319855"/>
            <a:ext cx="330052" cy="3962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293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  <p:bldP spid="70" grpId="0" animBg="1"/>
      <p:bldP spid="71" grpId="0"/>
      <p:bldP spid="72" grpId="0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685800"/>
            <a:ext cx="91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Almacenamiento de valores dentro de una matriz</a:t>
            </a:r>
            <a:r>
              <a:rPr lang="es-CL" b="1" dirty="0" smtClean="0"/>
              <a:t>:</a:t>
            </a:r>
            <a:endParaRPr lang="es-CL" b="1" u="sng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1752600"/>
            <a:ext cx="2642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Usando el siguiente ejemplo: </a:t>
            </a:r>
            <a:endParaRPr lang="es-CL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803819" y="2323505"/>
            <a:ext cx="270138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‘H’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‘O’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‘L’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‘A’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‘C’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‘H’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‘A’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‘O’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‘P’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‘E’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‘R’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s-ES" sz="14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s-ES" sz="1400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A’</a:t>
            </a:r>
            <a:r>
              <a:rPr lang="es-E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s-E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0" name="108 Rectángulo"/>
          <p:cNvSpPr/>
          <p:nvPr/>
        </p:nvSpPr>
        <p:spPr>
          <a:xfrm>
            <a:off x="3346569" y="1766500"/>
            <a:ext cx="3171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6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600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s-E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62" y="1078468"/>
            <a:ext cx="912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600" dirty="0" smtClean="0"/>
              <a:t>Para </a:t>
            </a:r>
            <a:r>
              <a:rPr lang="es-ES_tradnl" sz="1600" dirty="0"/>
              <a:t>asignar un valor dentro de </a:t>
            </a:r>
            <a:r>
              <a:rPr lang="es-ES_tradnl" sz="1600" dirty="0" smtClean="0"/>
              <a:t>una matriz </a:t>
            </a:r>
            <a:r>
              <a:rPr lang="es-ES_tradnl" sz="1600" dirty="0"/>
              <a:t>se debe indicar la </a:t>
            </a:r>
            <a:r>
              <a:rPr lang="es-ES_tradnl" sz="1600" b="1" dirty="0" smtClean="0"/>
              <a:t>posición en la </a:t>
            </a:r>
            <a:r>
              <a:rPr lang="es-ES_tradnl" sz="1600" b="1" u="sng" dirty="0" smtClean="0"/>
              <a:t>fila</a:t>
            </a:r>
            <a:r>
              <a:rPr lang="es-ES_tradnl" sz="1600" dirty="0" smtClean="0"/>
              <a:t> y la </a:t>
            </a:r>
            <a:r>
              <a:rPr lang="es-ES_tradnl" sz="1600" b="1" dirty="0" smtClean="0"/>
              <a:t>posición en la </a:t>
            </a:r>
            <a:r>
              <a:rPr lang="es-ES_tradnl" sz="1600" b="1" u="sng" dirty="0" smtClean="0"/>
              <a:t>columna</a:t>
            </a:r>
            <a:r>
              <a:rPr lang="es-ES_tradnl" sz="1600" dirty="0" smtClean="0"/>
              <a:t> </a:t>
            </a:r>
            <a:r>
              <a:rPr lang="es-ES_tradnl" sz="1600" dirty="0"/>
              <a:t>en donde ingresar el valor</a:t>
            </a:r>
            <a:r>
              <a:rPr lang="es-ES_tradnl" sz="1600" dirty="0" smtClean="0"/>
              <a:t>. </a:t>
            </a:r>
            <a:r>
              <a:rPr lang="es-ES_tradnl" sz="1600" b="1" dirty="0" smtClean="0"/>
              <a:t>DEBE ESCRIBIR LOS VALORES EN </a:t>
            </a:r>
            <a:r>
              <a:rPr lang="es-ES_tradnl" sz="1600" b="1" dirty="0" smtClean="0">
                <a:solidFill>
                  <a:srgbClr val="C00000"/>
                </a:solidFill>
              </a:rPr>
              <a:t>ESE ORDEN</a:t>
            </a:r>
            <a:r>
              <a:rPr lang="es-ES_tradnl" sz="1600" dirty="0" smtClean="0"/>
              <a:t>.</a:t>
            </a:r>
            <a:endParaRPr lang="es-CL" sz="1600" b="1" u="sng" dirty="0"/>
          </a:p>
        </p:txBody>
      </p:sp>
      <p:graphicFrame>
        <p:nvGraphicFramePr>
          <p:cNvPr id="2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45169"/>
              </p:ext>
            </p:extLst>
          </p:nvPr>
        </p:nvGraphicFramePr>
        <p:xfrm>
          <a:off x="5745600" y="2590801"/>
          <a:ext cx="2484000" cy="206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0,0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0,1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0,2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0,3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1,0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1,1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1,2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1,3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2,0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2,1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2,2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2,3</a:t>
                      </a:r>
                      <a:endParaRPr lang="es-CL" sz="14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108 Rectángulo"/>
          <p:cNvSpPr/>
          <p:nvPr/>
        </p:nvSpPr>
        <p:spPr>
          <a:xfrm>
            <a:off x="3759636" y="3620022"/>
            <a:ext cx="1813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Abrir llave 25"/>
          <p:cNvSpPr/>
          <p:nvPr/>
        </p:nvSpPr>
        <p:spPr>
          <a:xfrm>
            <a:off x="5440801" y="2786783"/>
            <a:ext cx="304800" cy="2016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CuadroTexto 33"/>
          <p:cNvSpPr txBox="1"/>
          <p:nvPr/>
        </p:nvSpPr>
        <p:spPr>
          <a:xfrm>
            <a:off x="7732440" y="3032353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732440" y="4176487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732440" y="3617308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125028" y="3048000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125028" y="4192134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s-CL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25028" y="3632955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CL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665640" y="3046868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665640" y="4191002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s-CL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665640" y="3631823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/>
          </a:p>
        </p:txBody>
      </p:sp>
      <p:sp>
        <p:nvSpPr>
          <p:cNvPr id="48" name="CuadroTexto 47"/>
          <p:cNvSpPr txBox="1"/>
          <p:nvPr/>
        </p:nvSpPr>
        <p:spPr>
          <a:xfrm>
            <a:off x="7192550" y="3032353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s-CL" dirty="0"/>
          </a:p>
        </p:txBody>
      </p:sp>
      <p:sp>
        <p:nvSpPr>
          <p:cNvPr id="49" name="CuadroTexto 48"/>
          <p:cNvSpPr txBox="1"/>
          <p:nvPr/>
        </p:nvSpPr>
        <p:spPr>
          <a:xfrm>
            <a:off x="7192550" y="4176487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s-CL" dirty="0"/>
          </a:p>
        </p:txBody>
      </p:sp>
      <p:sp>
        <p:nvSpPr>
          <p:cNvPr id="50" name="CuadroTexto 49"/>
          <p:cNvSpPr txBox="1"/>
          <p:nvPr/>
        </p:nvSpPr>
        <p:spPr>
          <a:xfrm>
            <a:off x="7192550" y="3617308"/>
            <a:ext cx="420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34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4" grpId="0"/>
      <p:bldP spid="25" grpId="0"/>
      <p:bldP spid="26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6575"/>
              </p:ext>
            </p:extLst>
          </p:nvPr>
        </p:nvGraphicFramePr>
        <p:xfrm>
          <a:off x="4851737" y="990600"/>
          <a:ext cx="289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SopaLetras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</a:t>
                      </a:r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endParaRPr lang="es-CL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8" name="108 Rectángulo"/>
          <p:cNvSpPr/>
          <p:nvPr/>
        </p:nvSpPr>
        <p:spPr>
          <a:xfrm>
            <a:off x="19050" y="685800"/>
            <a:ext cx="7143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Representación interna en la RAM: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0" y="1143000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Siguiendo con el ejemplo anterior:</a:t>
            </a:r>
            <a:endParaRPr lang="es-CL" dirty="0"/>
          </a:p>
        </p:txBody>
      </p:sp>
      <p:sp>
        <p:nvSpPr>
          <p:cNvPr id="24" name="Left Brace 27"/>
          <p:cNvSpPr/>
          <p:nvPr/>
        </p:nvSpPr>
        <p:spPr>
          <a:xfrm>
            <a:off x="4576281" y="1996110"/>
            <a:ext cx="504056" cy="345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sz="1600"/>
          </a:p>
        </p:txBody>
      </p:sp>
      <p:sp>
        <p:nvSpPr>
          <p:cNvPr id="25" name="TextBox 29"/>
          <p:cNvSpPr txBox="1"/>
          <p:nvPr/>
        </p:nvSpPr>
        <p:spPr>
          <a:xfrm>
            <a:off x="2971800" y="3521107"/>
            <a:ext cx="175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endParaRPr lang="es-CL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s-CL" sz="1600" dirty="0" smtClean="0">
                <a:solidFill>
                  <a:srgbClr val="0070C0"/>
                </a:solidFill>
                <a:cs typeface="Courier New" pitchFamily="49" charset="0"/>
              </a:rPr>
              <a:t>(</a:t>
            </a:r>
            <a:r>
              <a:rPr lang="es-CL" sz="1600" b="1" dirty="0" smtClean="0">
                <a:solidFill>
                  <a:srgbClr val="0070C0"/>
                </a:solidFill>
                <a:cs typeface="Courier New" pitchFamily="49" charset="0"/>
              </a:rPr>
              <a:t>una sola variable</a:t>
            </a:r>
            <a:r>
              <a:rPr lang="es-CL" sz="1600" dirty="0" smtClean="0">
                <a:solidFill>
                  <a:srgbClr val="0070C0"/>
                </a:solidFill>
                <a:cs typeface="Courier New" pitchFamily="49" charset="0"/>
              </a:rPr>
              <a:t>)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: Matrices</a:t>
            </a:r>
            <a:endParaRPr lang="es-CL" sz="2400" dirty="0"/>
          </a:p>
        </p:txBody>
      </p:sp>
      <p:sp>
        <p:nvSpPr>
          <p:cNvPr id="43" name="108 Rectángulo"/>
          <p:cNvSpPr/>
          <p:nvPr/>
        </p:nvSpPr>
        <p:spPr>
          <a:xfrm>
            <a:off x="104776" y="2122694"/>
            <a:ext cx="3171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SopaLetras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s-E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s-E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s-ES" sz="16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99015"/>
              </p:ext>
            </p:extLst>
          </p:nvPr>
        </p:nvGraphicFramePr>
        <p:xfrm>
          <a:off x="107908" y="2511397"/>
          <a:ext cx="2484000" cy="206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>
                          <a:solidFill>
                            <a:srgbClr val="F63CE9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s-CL" sz="1600" b="1" dirty="0">
                        <a:solidFill>
                          <a:srgbClr val="F63CE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079982" y="2887956"/>
            <a:ext cx="288000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/>
          </a:p>
        </p:txBody>
      </p:sp>
      <p:sp>
        <p:nvSpPr>
          <p:cNvPr id="50" name="CuadroTexto 49"/>
          <p:cNvSpPr txBox="1"/>
          <p:nvPr/>
        </p:nvSpPr>
        <p:spPr>
          <a:xfrm>
            <a:off x="7079982" y="2041898"/>
            <a:ext cx="288000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079982" y="2332268"/>
            <a:ext cx="288000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079982" y="2622638"/>
            <a:ext cx="288000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s-CL" dirty="0"/>
          </a:p>
        </p:txBody>
      </p:sp>
      <p:sp>
        <p:nvSpPr>
          <p:cNvPr id="68" name="CuadroTexto 67"/>
          <p:cNvSpPr txBox="1"/>
          <p:nvPr/>
        </p:nvSpPr>
        <p:spPr>
          <a:xfrm>
            <a:off x="7079982" y="396728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O</a:t>
            </a:r>
            <a:endParaRPr lang="es-CL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079982" y="315880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CL" dirty="0"/>
          </a:p>
        </p:txBody>
      </p:sp>
      <p:sp>
        <p:nvSpPr>
          <p:cNvPr id="70" name="CuadroTexto 69"/>
          <p:cNvSpPr txBox="1"/>
          <p:nvPr/>
        </p:nvSpPr>
        <p:spPr>
          <a:xfrm>
            <a:off x="7079982" y="344917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s-CL" dirty="0"/>
          </a:p>
        </p:txBody>
      </p:sp>
      <p:sp>
        <p:nvSpPr>
          <p:cNvPr id="71" name="CuadroTexto 70"/>
          <p:cNvSpPr txBox="1"/>
          <p:nvPr/>
        </p:nvSpPr>
        <p:spPr>
          <a:xfrm>
            <a:off x="7079982" y="3701964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/>
          </a:p>
        </p:txBody>
      </p:sp>
      <p:sp>
        <p:nvSpPr>
          <p:cNvPr id="72" name="CuadroTexto 71"/>
          <p:cNvSpPr txBox="1"/>
          <p:nvPr/>
        </p:nvSpPr>
        <p:spPr>
          <a:xfrm>
            <a:off x="7079982" y="5056378"/>
            <a:ext cx="288000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s-CL" dirty="0"/>
          </a:p>
        </p:txBody>
      </p:sp>
      <p:sp>
        <p:nvSpPr>
          <p:cNvPr id="73" name="CuadroTexto 72"/>
          <p:cNvSpPr txBox="1"/>
          <p:nvPr/>
        </p:nvSpPr>
        <p:spPr>
          <a:xfrm>
            <a:off x="7079982" y="4247898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s-CL" dirty="0"/>
          </a:p>
        </p:txBody>
      </p:sp>
      <p:sp>
        <p:nvSpPr>
          <p:cNvPr id="74" name="CuadroTexto 73"/>
          <p:cNvSpPr txBox="1"/>
          <p:nvPr/>
        </p:nvSpPr>
        <p:spPr>
          <a:xfrm>
            <a:off x="7079982" y="4525742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s-CL" dirty="0"/>
          </a:p>
        </p:txBody>
      </p:sp>
      <p:sp>
        <p:nvSpPr>
          <p:cNvPr id="75" name="CuadroTexto 74"/>
          <p:cNvSpPr txBox="1"/>
          <p:nvPr/>
        </p:nvSpPr>
        <p:spPr>
          <a:xfrm>
            <a:off x="7079982" y="479106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F63CE9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s-CL" dirty="0"/>
          </a:p>
        </p:txBody>
      </p:sp>
      <p:grpSp>
        <p:nvGrpSpPr>
          <p:cNvPr id="10" name="Grupo 9"/>
          <p:cNvGrpSpPr/>
          <p:nvPr/>
        </p:nvGrpSpPr>
        <p:grpSpPr>
          <a:xfrm>
            <a:off x="7542538" y="2253647"/>
            <a:ext cx="1094160" cy="2971795"/>
            <a:chOff x="7542538" y="2253647"/>
            <a:chExt cx="1094160" cy="2971795"/>
          </a:xfrm>
        </p:grpSpPr>
        <p:sp>
          <p:nvSpPr>
            <p:cNvPr id="77" name="TextBox 9"/>
            <p:cNvSpPr txBox="1"/>
            <p:nvPr/>
          </p:nvSpPr>
          <p:spPr>
            <a:xfrm rot="16200000">
              <a:off x="7859177" y="3302604"/>
              <a:ext cx="118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 smtClean="0"/>
                <a:t>Caracteres</a:t>
              </a:r>
              <a:endParaRPr lang="es-CL" b="1" dirty="0"/>
            </a:p>
          </p:txBody>
        </p:sp>
        <p:cxnSp>
          <p:nvCxnSpPr>
            <p:cNvPr id="78" name="Straight Arrow Connector 11"/>
            <p:cNvCxnSpPr/>
            <p:nvPr/>
          </p:nvCxnSpPr>
          <p:spPr>
            <a:xfrm flipH="1">
              <a:off x="7619290" y="4045452"/>
              <a:ext cx="864096" cy="1179990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5"/>
            <p:cNvCxnSpPr>
              <a:stCxn id="77" idx="1"/>
            </p:cNvCxnSpPr>
            <p:nvPr/>
          </p:nvCxnSpPr>
          <p:spPr>
            <a:xfrm flipH="1">
              <a:off x="7619292" y="4080125"/>
              <a:ext cx="832740" cy="840517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7"/>
            <p:cNvCxnSpPr>
              <a:stCxn id="77" idx="0"/>
            </p:cNvCxnSpPr>
            <p:nvPr/>
          </p:nvCxnSpPr>
          <p:spPr>
            <a:xfrm flipH="1">
              <a:off x="7619292" y="3487270"/>
              <a:ext cx="648074" cy="747572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9"/>
            <p:cNvCxnSpPr>
              <a:stCxn id="77" idx="1"/>
            </p:cNvCxnSpPr>
            <p:nvPr/>
          </p:nvCxnSpPr>
          <p:spPr>
            <a:xfrm flipH="1">
              <a:off x="7619294" y="4080125"/>
              <a:ext cx="832738" cy="61339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21"/>
            <p:cNvCxnSpPr>
              <a:stCxn id="77" idx="0"/>
            </p:cNvCxnSpPr>
            <p:nvPr/>
          </p:nvCxnSpPr>
          <p:spPr>
            <a:xfrm flipH="1">
              <a:off x="7619292" y="3487270"/>
              <a:ext cx="648074" cy="442772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24"/>
            <p:cNvCxnSpPr>
              <a:stCxn id="77" idx="0"/>
            </p:cNvCxnSpPr>
            <p:nvPr/>
          </p:nvCxnSpPr>
          <p:spPr>
            <a:xfrm flipH="1">
              <a:off x="7619294" y="3487270"/>
              <a:ext cx="648072" cy="126134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28"/>
            <p:cNvCxnSpPr>
              <a:stCxn id="77" idx="3"/>
            </p:cNvCxnSpPr>
            <p:nvPr/>
          </p:nvCxnSpPr>
          <p:spPr>
            <a:xfrm flipH="1" flipV="1">
              <a:off x="7619292" y="2253647"/>
              <a:ext cx="832740" cy="64076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1"/>
            <p:cNvCxnSpPr>
              <a:stCxn id="77" idx="0"/>
            </p:cNvCxnSpPr>
            <p:nvPr/>
          </p:nvCxnSpPr>
          <p:spPr>
            <a:xfrm flipH="1" flipV="1">
              <a:off x="7619294" y="3253364"/>
              <a:ext cx="648072" cy="233906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3"/>
            <p:cNvCxnSpPr>
              <a:stCxn id="77" idx="3"/>
            </p:cNvCxnSpPr>
            <p:nvPr/>
          </p:nvCxnSpPr>
          <p:spPr>
            <a:xfrm flipH="1" flipV="1">
              <a:off x="7542538" y="2558447"/>
              <a:ext cx="909494" cy="33596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35"/>
            <p:cNvCxnSpPr>
              <a:stCxn id="77" idx="3"/>
            </p:cNvCxnSpPr>
            <p:nvPr/>
          </p:nvCxnSpPr>
          <p:spPr>
            <a:xfrm flipH="1" flipV="1">
              <a:off x="7542538" y="2794687"/>
              <a:ext cx="909494" cy="99729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35"/>
            <p:cNvCxnSpPr>
              <a:stCxn id="77" idx="3"/>
            </p:cNvCxnSpPr>
            <p:nvPr/>
          </p:nvCxnSpPr>
          <p:spPr>
            <a:xfrm flipH="1">
              <a:off x="7619292" y="2894416"/>
              <a:ext cx="832740" cy="148775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19"/>
            <p:cNvCxnSpPr>
              <a:stCxn id="77" idx="1"/>
            </p:cNvCxnSpPr>
            <p:nvPr/>
          </p:nvCxnSpPr>
          <p:spPr>
            <a:xfrm flipH="1">
              <a:off x="7619292" y="4080125"/>
              <a:ext cx="832740" cy="334845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/>
          <p:cNvSpPr txBox="1"/>
          <p:nvPr/>
        </p:nvSpPr>
        <p:spPr>
          <a:xfrm>
            <a:off x="304800" y="576613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La RAM sigue teniendo una estructura lineal !</a:t>
            </a:r>
            <a:r>
              <a:rPr lang="es-CL" b="1" dirty="0" smtClean="0"/>
              <a:t>!!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5134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5" grpId="0"/>
      <p:bldP spid="43" grpId="0"/>
      <p:bldP spid="45" grpId="0"/>
      <p:bldP spid="50" grpId="0"/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685800"/>
            <a:ext cx="295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Para recorrer una matriz: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" y="1143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/>
              <a:t>Para recorrer cada posición de una matriz que tenga </a:t>
            </a:r>
            <a:r>
              <a:rPr lang="es-ES" sz="1600" b="1" i="1" dirty="0" smtClean="0">
                <a:solidFill>
                  <a:srgbClr val="C00000"/>
                </a:solidFill>
              </a:rPr>
              <a:t>M</a:t>
            </a:r>
            <a:r>
              <a:rPr lang="es-ES" sz="1600" dirty="0" smtClean="0"/>
              <a:t> FILAS Y </a:t>
            </a:r>
            <a:r>
              <a:rPr lang="es-ES" sz="1600" b="1" i="1" dirty="0" smtClean="0">
                <a:solidFill>
                  <a:srgbClr val="C00000"/>
                </a:solidFill>
              </a:rPr>
              <a:t>N</a:t>
            </a:r>
            <a:r>
              <a:rPr lang="es-ES" sz="1600" dirty="0" smtClean="0"/>
              <a:t> COLUMNAS, se utiliza un </a:t>
            </a:r>
            <a:r>
              <a:rPr lang="es-ES" sz="1600" b="1" u="sng" dirty="0" smtClean="0"/>
              <a:t>ciclo dentro de otro ciclo</a:t>
            </a:r>
            <a:r>
              <a:rPr lang="es-ES" sz="1600" b="1" dirty="0" smtClean="0"/>
              <a:t> (“</a:t>
            </a:r>
            <a:r>
              <a:rPr lang="es-ES" sz="1600" b="1" dirty="0" smtClean="0">
                <a:solidFill>
                  <a:srgbClr val="C00000"/>
                </a:solidFill>
              </a:rPr>
              <a:t>ciclos anidados</a:t>
            </a:r>
            <a:r>
              <a:rPr lang="es-ES" sz="1600" b="1" dirty="0" smtClean="0"/>
              <a:t>”): </a:t>
            </a:r>
            <a:r>
              <a:rPr lang="es-ES" sz="1600" b="1" u="sng" dirty="0" smtClean="0"/>
              <a:t>uno para cada dimensión de la matriz. </a:t>
            </a:r>
          </a:p>
          <a:p>
            <a:pPr algn="just"/>
            <a:endParaRPr lang="es-ES" sz="1600" b="1" u="sng" dirty="0"/>
          </a:p>
          <a:p>
            <a:pPr algn="just"/>
            <a:r>
              <a:rPr lang="es-ES" sz="1600" dirty="0" smtClean="0"/>
              <a:t>Además, </a:t>
            </a:r>
            <a:r>
              <a:rPr lang="es-ES" sz="1600" b="1" dirty="0" smtClean="0">
                <a:solidFill>
                  <a:srgbClr val="C00000"/>
                </a:solidFill>
              </a:rPr>
              <a:t>cada ciclo </a:t>
            </a:r>
            <a:r>
              <a:rPr lang="es-ES" sz="1600" dirty="0" smtClean="0"/>
              <a:t>debe tener un </a:t>
            </a:r>
            <a:r>
              <a:rPr lang="es-ES" sz="1600" b="1" u="sng" dirty="0" smtClean="0"/>
              <a:t>contador</a:t>
            </a:r>
            <a:r>
              <a:rPr lang="es-ES" sz="1600" b="1" dirty="0" smtClean="0"/>
              <a:t> </a:t>
            </a:r>
            <a:r>
              <a:rPr lang="es-ES" sz="1600" dirty="0" smtClean="0"/>
              <a:t>o </a:t>
            </a:r>
            <a:r>
              <a:rPr lang="es-ES" sz="1600" b="1" u="sng" dirty="0" smtClean="0"/>
              <a:t>índice</a:t>
            </a:r>
            <a:r>
              <a:rPr lang="es-ES" sz="1600" dirty="0" smtClean="0"/>
              <a:t> (dos </a:t>
            </a:r>
            <a:r>
              <a:rPr lang="es-ES" sz="1600" b="1" u="sng" dirty="0" smtClean="0">
                <a:solidFill>
                  <a:srgbClr val="C00000"/>
                </a:solidFill>
              </a:rPr>
              <a:t>distintos </a:t>
            </a:r>
            <a:r>
              <a:rPr lang="es-ES" sz="1600" u="sng" dirty="0" smtClean="0">
                <a:solidFill>
                  <a:srgbClr val="C00000"/>
                </a:solidFill>
              </a:rPr>
              <a:t>!</a:t>
            </a:r>
            <a:r>
              <a:rPr lang="es-ES" sz="1600" dirty="0" smtClean="0"/>
              <a:t>):</a:t>
            </a:r>
          </a:p>
          <a:p>
            <a:pPr algn="just"/>
            <a:endParaRPr lang="es-ES" sz="1600" dirty="0" smtClean="0"/>
          </a:p>
          <a:p>
            <a:pPr marL="285750" indent="-285750" algn="just">
              <a:buFontTx/>
              <a:buChar char="-"/>
            </a:pPr>
            <a:r>
              <a:rPr lang="es-ES" sz="1600" dirty="0" smtClean="0"/>
              <a:t>Para </a:t>
            </a:r>
            <a:r>
              <a:rPr lang="es-CL" sz="1600" dirty="0" smtClean="0"/>
              <a:t>que </a:t>
            </a:r>
            <a:r>
              <a:rPr lang="es-CL" sz="1600" b="1" dirty="0" smtClean="0"/>
              <a:t>uno de los índices </a:t>
            </a:r>
            <a:r>
              <a:rPr lang="es-CL" sz="1600" dirty="0" smtClean="0"/>
              <a:t>tome todos los valores posibles de las </a:t>
            </a:r>
            <a:r>
              <a:rPr lang="es-CL" sz="1600" b="1" dirty="0" smtClean="0"/>
              <a:t>filas</a:t>
            </a:r>
            <a:r>
              <a:rPr lang="es-CL" sz="1600" dirty="0" smtClean="0"/>
              <a:t>: desde </a:t>
            </a:r>
            <a:r>
              <a:rPr lang="es-CL" sz="1600" b="1" dirty="0">
                <a:solidFill>
                  <a:srgbClr val="C00000"/>
                </a:solidFill>
              </a:rPr>
              <a:t>0</a:t>
            </a:r>
            <a:r>
              <a:rPr lang="es-CL" sz="1600" dirty="0"/>
              <a:t> a </a:t>
            </a:r>
            <a:r>
              <a:rPr lang="es-CL" sz="1600" b="1" i="1" dirty="0" smtClean="0">
                <a:solidFill>
                  <a:srgbClr val="C00000"/>
                </a:solidFill>
              </a:rPr>
              <a:t>M</a:t>
            </a:r>
            <a:r>
              <a:rPr lang="es-CL" sz="1600" b="1" dirty="0" smtClean="0">
                <a:solidFill>
                  <a:srgbClr val="C00000"/>
                </a:solidFill>
              </a:rPr>
              <a:t>-1</a:t>
            </a:r>
          </a:p>
          <a:p>
            <a:pPr marL="285750" indent="-285750" algn="just">
              <a:buFontTx/>
              <a:buChar char="-"/>
            </a:pPr>
            <a:endParaRPr lang="es-CL" sz="1600" b="1" dirty="0" smtClean="0"/>
          </a:p>
          <a:p>
            <a:pPr marL="285750" indent="-285750" algn="just">
              <a:buFontTx/>
              <a:buChar char="-"/>
            </a:pPr>
            <a:r>
              <a:rPr lang="es-CL" sz="1600" b="1" dirty="0" smtClean="0"/>
              <a:t>Y para que el otro índice </a:t>
            </a:r>
            <a:r>
              <a:rPr lang="es-CL" sz="1600" dirty="0" smtClean="0"/>
              <a:t>tome todos </a:t>
            </a:r>
            <a:r>
              <a:rPr lang="es-CL" sz="1600" dirty="0"/>
              <a:t>los valores posibles de las </a:t>
            </a:r>
            <a:r>
              <a:rPr lang="es-CL" sz="1600" b="1" dirty="0" smtClean="0"/>
              <a:t>columnas</a:t>
            </a:r>
            <a:r>
              <a:rPr lang="es-CL" sz="1600" dirty="0" smtClean="0"/>
              <a:t>: </a:t>
            </a:r>
            <a:r>
              <a:rPr lang="es-CL" sz="1600" dirty="0"/>
              <a:t>desde </a:t>
            </a:r>
            <a:r>
              <a:rPr lang="es-CL" sz="1600" b="1" dirty="0">
                <a:solidFill>
                  <a:srgbClr val="C00000"/>
                </a:solidFill>
              </a:rPr>
              <a:t>0</a:t>
            </a:r>
            <a:r>
              <a:rPr lang="es-CL" sz="1600" dirty="0"/>
              <a:t> a </a:t>
            </a:r>
            <a:r>
              <a:rPr lang="es-CL" sz="1600" b="1" i="1" dirty="0" smtClean="0">
                <a:solidFill>
                  <a:srgbClr val="C00000"/>
                </a:solidFill>
              </a:rPr>
              <a:t>N</a:t>
            </a:r>
            <a:r>
              <a:rPr lang="es-CL" sz="1600" b="1" dirty="0" smtClean="0">
                <a:solidFill>
                  <a:srgbClr val="C00000"/>
                </a:solidFill>
              </a:rPr>
              <a:t>-1</a:t>
            </a:r>
            <a:endParaRPr lang="es-CL" sz="1600" b="1" dirty="0">
              <a:solidFill>
                <a:srgbClr val="C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08 Rectángulo"/>
          <p:cNvSpPr/>
          <p:nvPr/>
        </p:nvSpPr>
        <p:spPr>
          <a:xfrm>
            <a:off x="19050" y="533400"/>
            <a:ext cx="9124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b="1" u="sng" dirty="0" smtClean="0"/>
              <a:t>Ejemplo de funcionamiento.</a:t>
            </a:r>
            <a:r>
              <a:rPr lang="es-CL" dirty="0" smtClean="0"/>
              <a:t> </a:t>
            </a:r>
            <a:r>
              <a:rPr lang="es-CL" sz="1600" dirty="0" smtClean="0"/>
              <a:t>Construya un programa que llene con los números desde el 1 al 12, una matriz de 3x4 enteros</a:t>
            </a:r>
            <a:r>
              <a:rPr lang="es-CL" sz="1600" dirty="0"/>
              <a:t>. (Archivo: </a:t>
            </a:r>
            <a:r>
              <a:rPr lang="es-CL" sz="1600" dirty="0" smtClean="0"/>
              <a:t>“</a:t>
            </a:r>
            <a:r>
              <a:rPr lang="es-CL" sz="1600" b="1" dirty="0" err="1" smtClean="0">
                <a:solidFill>
                  <a:srgbClr val="C00000"/>
                </a:solidFill>
              </a:rPr>
              <a:t>EjemploTraza.c</a:t>
            </a:r>
            <a:r>
              <a:rPr lang="es-CL" sz="1600" dirty="0" smtClean="0"/>
              <a:t>”)  </a:t>
            </a:r>
            <a:r>
              <a:rPr lang="es-CL" dirty="0" smtClean="0"/>
              <a:t>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86600" y="65690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19050" y="1290221"/>
            <a:ext cx="91249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//FILAS       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//COLUMNAS        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s-CL" sz="1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s-CL" sz="1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Matriz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   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lang="es-CL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08229"/>
              </p:ext>
            </p:extLst>
          </p:nvPr>
        </p:nvGraphicFramePr>
        <p:xfrm>
          <a:off x="6032738" y="1293000"/>
          <a:ext cx="2971800" cy="5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i&lt;3?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j&lt;4?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numero</a:t>
                      </a:r>
                      <a:endParaRPr lang="es-CL" sz="1200" b="1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2" name="Right Arrow 9"/>
          <p:cNvSpPr/>
          <p:nvPr/>
        </p:nvSpPr>
        <p:spPr>
          <a:xfrm>
            <a:off x="241200" y="2261628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ight Arrow 9"/>
          <p:cNvSpPr/>
          <p:nvPr/>
        </p:nvSpPr>
        <p:spPr>
          <a:xfrm>
            <a:off x="241200" y="2471734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ight Arrow 9"/>
          <p:cNvSpPr/>
          <p:nvPr/>
        </p:nvSpPr>
        <p:spPr>
          <a:xfrm>
            <a:off x="241200" y="2681840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ight Arrow 9"/>
          <p:cNvSpPr/>
          <p:nvPr/>
        </p:nvSpPr>
        <p:spPr>
          <a:xfrm>
            <a:off x="241200" y="2891946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ight Arrow 9"/>
          <p:cNvSpPr/>
          <p:nvPr/>
        </p:nvSpPr>
        <p:spPr>
          <a:xfrm>
            <a:off x="241200" y="3339233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ight Arrow 9"/>
          <p:cNvSpPr/>
          <p:nvPr/>
        </p:nvSpPr>
        <p:spPr>
          <a:xfrm>
            <a:off x="241200" y="3549339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ight Arrow 9"/>
          <p:cNvSpPr/>
          <p:nvPr/>
        </p:nvSpPr>
        <p:spPr>
          <a:xfrm>
            <a:off x="241200" y="3759445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ight Arrow 9"/>
          <p:cNvSpPr/>
          <p:nvPr/>
        </p:nvSpPr>
        <p:spPr>
          <a:xfrm>
            <a:off x="650080" y="4207115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ight Arrow 9"/>
          <p:cNvSpPr/>
          <p:nvPr/>
        </p:nvSpPr>
        <p:spPr>
          <a:xfrm>
            <a:off x="650080" y="4417221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ight Arrow 9"/>
          <p:cNvSpPr/>
          <p:nvPr/>
        </p:nvSpPr>
        <p:spPr>
          <a:xfrm>
            <a:off x="981082" y="4833941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ight Arrow 9"/>
          <p:cNvSpPr/>
          <p:nvPr/>
        </p:nvSpPr>
        <p:spPr>
          <a:xfrm>
            <a:off x="981082" y="5029200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ight Arrow 9"/>
          <p:cNvSpPr/>
          <p:nvPr/>
        </p:nvSpPr>
        <p:spPr>
          <a:xfrm>
            <a:off x="981082" y="5254153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ight Arrow 9"/>
          <p:cNvSpPr/>
          <p:nvPr/>
        </p:nvSpPr>
        <p:spPr>
          <a:xfrm>
            <a:off x="241200" y="6119815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ight Arrow 9"/>
          <p:cNvSpPr/>
          <p:nvPr/>
        </p:nvSpPr>
        <p:spPr>
          <a:xfrm>
            <a:off x="650080" y="5681667"/>
            <a:ext cx="216000" cy="72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5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00087"/>
              </p:ext>
            </p:extLst>
          </p:nvPr>
        </p:nvGraphicFramePr>
        <p:xfrm>
          <a:off x="2355767" y="2286000"/>
          <a:ext cx="3348000" cy="206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s-CL" sz="1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[0][0]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[0][1]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[0][2]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[0][3]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[1][0]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[1][1]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[1][2]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[1][3]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CL" sz="1200" b="1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[2][0]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[2][1]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[2][2]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[2][3]</a:t>
                      </a:r>
                      <a:endParaRPr lang="es-CL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6295664" y="163984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617062" y="163984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8510412" y="16398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011320" y="16398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132693" y="16398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2737977" y="2771457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1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492989" y="2787760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2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248001" y="2787760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3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5003012" y="2771456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4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737977" y="3353795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5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492989" y="3370098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6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248001" y="3370098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7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003012" y="3353794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8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2737977" y="3887716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9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492989" y="3904019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10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248001" y="3904019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11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003012" y="3887715"/>
            <a:ext cx="6179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1600" b="1" dirty="0" smtClean="0">
                <a:solidFill>
                  <a:srgbClr val="00B0F0"/>
                </a:solidFill>
              </a:rPr>
              <a:t>12</a:t>
            </a:r>
            <a:endParaRPr lang="es-CL" sz="1600" b="1" dirty="0">
              <a:solidFill>
                <a:srgbClr val="00B0F0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295664" y="195947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617062" y="195947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8510412" y="1959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6011320" y="1959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7132693" y="19594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6295664" y="229815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7617062" y="229815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2</a:t>
            </a:r>
            <a:r>
              <a:rPr lang="es-CL" sz="1200" b="1" dirty="0" smtClean="0">
                <a:solidFill>
                  <a:srgbClr val="002060"/>
                </a:solidFill>
              </a:rPr>
              <a:t>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8510412" y="22981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6011320" y="22981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7132693" y="22981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6295664" y="262730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7617062" y="262730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8510412" y="2627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4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6011320" y="2627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7132693" y="2627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6295180" y="293759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7616578" y="293759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4&lt;4? F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1" name="CuadroTexto 160"/>
          <p:cNvSpPr txBox="1"/>
          <p:nvPr/>
        </p:nvSpPr>
        <p:spPr>
          <a:xfrm>
            <a:off x="8509928" y="29375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5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2" name="CuadroTexto 161"/>
          <p:cNvSpPr txBox="1"/>
          <p:nvPr/>
        </p:nvSpPr>
        <p:spPr>
          <a:xfrm>
            <a:off x="6010836" y="29375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7132209" y="29375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4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4" name="CuadroTexto 163"/>
          <p:cNvSpPr txBox="1"/>
          <p:nvPr/>
        </p:nvSpPr>
        <p:spPr>
          <a:xfrm>
            <a:off x="6288599" y="327141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  <a:r>
              <a:rPr lang="es-CL" sz="1200" b="1" dirty="0" smtClean="0">
                <a:solidFill>
                  <a:srgbClr val="002060"/>
                </a:solidFill>
              </a:rPr>
              <a:t>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5" name="CuadroTexto 164"/>
          <p:cNvSpPr txBox="1"/>
          <p:nvPr/>
        </p:nvSpPr>
        <p:spPr>
          <a:xfrm>
            <a:off x="7609997" y="327141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8503347" y="32714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5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6004255" y="32714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68" name="CuadroTexto 167"/>
          <p:cNvSpPr txBox="1"/>
          <p:nvPr/>
        </p:nvSpPr>
        <p:spPr>
          <a:xfrm>
            <a:off x="7125628" y="32714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6288599" y="360547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  <a:r>
              <a:rPr lang="es-CL" sz="1200" b="1" dirty="0" smtClean="0">
                <a:solidFill>
                  <a:srgbClr val="002060"/>
                </a:solidFill>
              </a:rPr>
              <a:t>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0" name="CuadroTexto 169"/>
          <p:cNvSpPr txBox="1"/>
          <p:nvPr/>
        </p:nvSpPr>
        <p:spPr>
          <a:xfrm>
            <a:off x="7609997" y="360547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  <a:r>
              <a:rPr lang="es-CL" sz="1200" b="1" dirty="0" smtClean="0">
                <a:solidFill>
                  <a:srgbClr val="002060"/>
                </a:solidFill>
              </a:rPr>
              <a:t>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8503347" y="3605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6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6004255" y="3605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7125628" y="3605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6288599" y="390685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  <a:r>
              <a:rPr lang="es-CL" sz="1200" b="1" dirty="0" smtClean="0">
                <a:solidFill>
                  <a:srgbClr val="002060"/>
                </a:solidFill>
              </a:rPr>
              <a:t>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7609997" y="390685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8503347" y="3906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7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7" name="CuadroTexto 176"/>
          <p:cNvSpPr txBox="1"/>
          <p:nvPr/>
        </p:nvSpPr>
        <p:spPr>
          <a:xfrm>
            <a:off x="6004255" y="3906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78" name="CuadroTexto 177"/>
          <p:cNvSpPr txBox="1"/>
          <p:nvPr/>
        </p:nvSpPr>
        <p:spPr>
          <a:xfrm>
            <a:off x="7125628" y="3906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79" name="CuadroTexto 178"/>
          <p:cNvSpPr txBox="1"/>
          <p:nvPr/>
        </p:nvSpPr>
        <p:spPr>
          <a:xfrm>
            <a:off x="6298614" y="422642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  <a:r>
              <a:rPr lang="es-CL" sz="1200" b="1" dirty="0" smtClean="0">
                <a:solidFill>
                  <a:srgbClr val="002060"/>
                </a:solidFill>
              </a:rPr>
              <a:t>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80" name="CuadroTexto 179"/>
          <p:cNvSpPr txBox="1"/>
          <p:nvPr/>
        </p:nvSpPr>
        <p:spPr>
          <a:xfrm>
            <a:off x="7620012" y="422642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81" name="CuadroTexto 180"/>
          <p:cNvSpPr txBox="1"/>
          <p:nvPr/>
        </p:nvSpPr>
        <p:spPr>
          <a:xfrm>
            <a:off x="8513362" y="42264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8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82" name="CuadroTexto 181"/>
          <p:cNvSpPr txBox="1"/>
          <p:nvPr/>
        </p:nvSpPr>
        <p:spPr>
          <a:xfrm>
            <a:off x="6014270" y="42264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7135643" y="42264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85" name="CuadroTexto 184"/>
          <p:cNvSpPr txBox="1"/>
          <p:nvPr/>
        </p:nvSpPr>
        <p:spPr>
          <a:xfrm>
            <a:off x="6298614" y="455045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  <a:r>
              <a:rPr lang="es-CL" sz="1200" b="1" dirty="0" smtClean="0">
                <a:solidFill>
                  <a:srgbClr val="002060"/>
                </a:solidFill>
              </a:rPr>
              <a:t>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86" name="CuadroTexto 185"/>
          <p:cNvSpPr txBox="1"/>
          <p:nvPr/>
        </p:nvSpPr>
        <p:spPr>
          <a:xfrm>
            <a:off x="7630431" y="455045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4&lt;4? F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87" name="CuadroTexto 186"/>
          <p:cNvSpPr txBox="1"/>
          <p:nvPr/>
        </p:nvSpPr>
        <p:spPr>
          <a:xfrm>
            <a:off x="8513362" y="45504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9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6014270" y="45504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89" name="CuadroTexto 188"/>
          <p:cNvSpPr txBox="1"/>
          <p:nvPr/>
        </p:nvSpPr>
        <p:spPr>
          <a:xfrm>
            <a:off x="7135643" y="45504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4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91" name="CuadroTexto 190"/>
          <p:cNvSpPr txBox="1"/>
          <p:nvPr/>
        </p:nvSpPr>
        <p:spPr>
          <a:xfrm>
            <a:off x="6298614" y="487449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92" name="CuadroTexto 191"/>
          <p:cNvSpPr txBox="1"/>
          <p:nvPr/>
        </p:nvSpPr>
        <p:spPr>
          <a:xfrm>
            <a:off x="7620012" y="487449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0</a:t>
            </a:r>
            <a:r>
              <a:rPr lang="es-CL" sz="1200" b="1" dirty="0" smtClean="0">
                <a:solidFill>
                  <a:srgbClr val="002060"/>
                </a:solidFill>
              </a:rPr>
              <a:t>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93" name="CuadroTexto 192"/>
          <p:cNvSpPr txBox="1"/>
          <p:nvPr/>
        </p:nvSpPr>
        <p:spPr>
          <a:xfrm>
            <a:off x="8513362" y="4874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9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94" name="CuadroTexto 193"/>
          <p:cNvSpPr txBox="1"/>
          <p:nvPr/>
        </p:nvSpPr>
        <p:spPr>
          <a:xfrm>
            <a:off x="6014270" y="4874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95" name="CuadroTexto 194"/>
          <p:cNvSpPr txBox="1"/>
          <p:nvPr/>
        </p:nvSpPr>
        <p:spPr>
          <a:xfrm>
            <a:off x="7135643" y="4874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6298614" y="519853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98" name="CuadroTexto 197"/>
          <p:cNvSpPr txBox="1"/>
          <p:nvPr/>
        </p:nvSpPr>
        <p:spPr>
          <a:xfrm>
            <a:off x="7620012" y="519853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199" name="CuadroTexto 198"/>
          <p:cNvSpPr txBox="1"/>
          <p:nvPr/>
        </p:nvSpPr>
        <p:spPr>
          <a:xfrm>
            <a:off x="8474089" y="51985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10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0" name="CuadroTexto 199"/>
          <p:cNvSpPr txBox="1"/>
          <p:nvPr/>
        </p:nvSpPr>
        <p:spPr>
          <a:xfrm>
            <a:off x="6014270" y="51985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1" name="CuadroTexto 200"/>
          <p:cNvSpPr txBox="1"/>
          <p:nvPr/>
        </p:nvSpPr>
        <p:spPr>
          <a:xfrm>
            <a:off x="7135643" y="51985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6298614" y="552257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4" name="CuadroTexto 203"/>
          <p:cNvSpPr txBox="1"/>
          <p:nvPr/>
        </p:nvSpPr>
        <p:spPr>
          <a:xfrm>
            <a:off x="7620012" y="552257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5" name="CuadroTexto 204"/>
          <p:cNvSpPr txBox="1"/>
          <p:nvPr/>
        </p:nvSpPr>
        <p:spPr>
          <a:xfrm>
            <a:off x="8474089" y="552257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11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6" name="CuadroTexto 205"/>
          <p:cNvSpPr txBox="1"/>
          <p:nvPr/>
        </p:nvSpPr>
        <p:spPr>
          <a:xfrm>
            <a:off x="6014270" y="55225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7" name="CuadroTexto 206"/>
          <p:cNvSpPr txBox="1"/>
          <p:nvPr/>
        </p:nvSpPr>
        <p:spPr>
          <a:xfrm>
            <a:off x="7135643" y="55225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09" name="CuadroTexto 208"/>
          <p:cNvSpPr txBox="1"/>
          <p:nvPr/>
        </p:nvSpPr>
        <p:spPr>
          <a:xfrm>
            <a:off x="6298614" y="584661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0" name="CuadroTexto 209"/>
          <p:cNvSpPr txBox="1"/>
          <p:nvPr/>
        </p:nvSpPr>
        <p:spPr>
          <a:xfrm>
            <a:off x="7620012" y="584661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3&lt;4?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8474089" y="58466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2" name="CuadroTexto 211"/>
          <p:cNvSpPr txBox="1"/>
          <p:nvPr/>
        </p:nvSpPr>
        <p:spPr>
          <a:xfrm>
            <a:off x="6014270" y="58466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3" name="CuadroTexto 212"/>
          <p:cNvSpPr txBox="1"/>
          <p:nvPr/>
        </p:nvSpPr>
        <p:spPr>
          <a:xfrm>
            <a:off x="7135643" y="58466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5" name="CuadroTexto 214"/>
          <p:cNvSpPr txBox="1"/>
          <p:nvPr/>
        </p:nvSpPr>
        <p:spPr>
          <a:xfrm>
            <a:off x="6298614" y="617065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2&lt;3? V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6" name="CuadroTexto 215"/>
          <p:cNvSpPr txBox="1"/>
          <p:nvPr/>
        </p:nvSpPr>
        <p:spPr>
          <a:xfrm>
            <a:off x="7620012" y="617065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4&lt;4? F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7" name="CuadroTexto 216"/>
          <p:cNvSpPr txBox="1"/>
          <p:nvPr/>
        </p:nvSpPr>
        <p:spPr>
          <a:xfrm>
            <a:off x="8474089" y="61706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13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8" name="CuadroTexto 217"/>
          <p:cNvSpPr txBox="1"/>
          <p:nvPr/>
        </p:nvSpPr>
        <p:spPr>
          <a:xfrm>
            <a:off x="6014270" y="61706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2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19" name="CuadroTexto 218"/>
          <p:cNvSpPr txBox="1"/>
          <p:nvPr/>
        </p:nvSpPr>
        <p:spPr>
          <a:xfrm>
            <a:off x="7135643" y="61706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4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20" name="CuadroTexto 219"/>
          <p:cNvSpPr txBox="1"/>
          <p:nvPr/>
        </p:nvSpPr>
        <p:spPr>
          <a:xfrm>
            <a:off x="6309729" y="650506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3&lt;3? F</a:t>
            </a:r>
            <a:endParaRPr lang="es-CL" sz="1200" b="1" dirty="0">
              <a:solidFill>
                <a:srgbClr val="002060"/>
              </a:solidFill>
            </a:endParaRPr>
          </a:p>
        </p:txBody>
      </p:sp>
      <p:sp>
        <p:nvSpPr>
          <p:cNvPr id="223" name="CuadroTexto 222"/>
          <p:cNvSpPr txBox="1"/>
          <p:nvPr/>
        </p:nvSpPr>
        <p:spPr>
          <a:xfrm>
            <a:off x="6025385" y="65050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200" b="1" dirty="0" smtClean="0">
                <a:solidFill>
                  <a:srgbClr val="002060"/>
                </a:solidFill>
              </a:rPr>
              <a:t>3</a:t>
            </a:r>
            <a:endParaRPr lang="es-CL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9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  <p:bldP spid="22" grpId="0" animBg="1"/>
      <p:bldP spid="22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0" grpId="13" animBg="1"/>
      <p:bldP spid="30" grpId="14" animBg="1"/>
      <p:bldP spid="30" grpId="15" animBg="1"/>
      <p:bldP spid="30" grpId="16" animBg="1"/>
      <p:bldP spid="30" grpId="17" animBg="1"/>
      <p:bldP spid="30" grpId="18" animBg="1"/>
      <p:bldP spid="30" grpId="19" animBg="1"/>
      <p:bldP spid="30" grpId="20" animBg="1"/>
      <p:bldP spid="30" grpId="21" animBg="1"/>
      <p:bldP spid="30" grpId="22" animBg="1"/>
      <p:bldP spid="30" grpId="23" animBg="1"/>
      <p:bldP spid="30" grpId="24" animBg="1"/>
      <p:bldP spid="30" grpId="25" animBg="1"/>
      <p:bldP spid="30" grpId="26" animBg="1"/>
      <p:bldP spid="30" grpId="27" animBg="1"/>
      <p:bldP spid="30" grpId="28" animBg="1"/>
      <p:bldP spid="30" grpId="29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5" grpId="13" animBg="1"/>
      <p:bldP spid="35" grpId="14" animBg="1"/>
      <p:bldP spid="35" grpId="15" animBg="1"/>
      <p:bldP spid="35" grpId="16" animBg="1"/>
      <p:bldP spid="35" grpId="17" animBg="1"/>
      <p:bldP spid="35" grpId="18" animBg="1"/>
      <p:bldP spid="35" grpId="19" animBg="1"/>
      <p:bldP spid="35" grpId="20" animBg="1"/>
      <p:bldP spid="35" grpId="21" animBg="1"/>
      <p:bldP spid="35" grpId="22" animBg="1"/>
      <p:bldP spid="35" grpId="23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6" grpId="11" animBg="1"/>
      <p:bldP spid="36" grpId="12" animBg="1"/>
      <p:bldP spid="36" grpId="13" animBg="1"/>
      <p:bldP spid="36" grpId="14" animBg="1"/>
      <p:bldP spid="36" grpId="15" animBg="1"/>
      <p:bldP spid="36" grpId="16" animBg="1"/>
      <p:bldP spid="36" grpId="17" animBg="1"/>
      <p:bldP spid="36" grpId="18" animBg="1"/>
      <p:bldP spid="36" grpId="19" animBg="1"/>
      <p:bldP spid="36" grpId="20" animBg="1"/>
      <p:bldP spid="36" grpId="21" animBg="1"/>
      <p:bldP spid="36" grpId="22" animBg="1"/>
      <p:bldP spid="36" grpId="23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7" grpId="17" animBg="1"/>
      <p:bldP spid="37" grpId="18" animBg="1"/>
      <p:bldP spid="37" grpId="19" animBg="1"/>
      <p:bldP spid="37" grpId="20" animBg="1"/>
      <p:bldP spid="37" grpId="21" animBg="1"/>
      <p:bldP spid="37" grpId="22" animBg="1"/>
      <p:bldP spid="37" grpId="23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5" grpId="0"/>
      <p:bldP spid="186" grpId="0"/>
      <p:bldP spid="187" grpId="0"/>
      <p:bldP spid="188" grpId="0"/>
      <p:bldP spid="189" grpId="0"/>
      <p:bldP spid="191" grpId="0"/>
      <p:bldP spid="192" grpId="0"/>
      <p:bldP spid="193" grpId="0"/>
      <p:bldP spid="194" grpId="0"/>
      <p:bldP spid="195" grpId="0"/>
      <p:bldP spid="197" grpId="0"/>
      <p:bldP spid="198" grpId="0"/>
      <p:bldP spid="199" grpId="0"/>
      <p:bldP spid="200" grpId="0"/>
      <p:bldP spid="201" grpId="0"/>
      <p:bldP spid="203" grpId="0"/>
      <p:bldP spid="204" grpId="0"/>
      <p:bldP spid="205" grpId="0"/>
      <p:bldP spid="206" grpId="0"/>
      <p:bldP spid="207" grpId="0"/>
      <p:bldP spid="209" grpId="0"/>
      <p:bldP spid="210" grpId="0"/>
      <p:bldP spid="211" grpId="0"/>
      <p:bldP spid="212" grpId="0"/>
      <p:bldP spid="213" grpId="0"/>
      <p:bldP spid="215" grpId="0"/>
      <p:bldP spid="216" grpId="0"/>
      <p:bldP spid="217" grpId="0"/>
      <p:bldP spid="218" grpId="0"/>
      <p:bldP spid="219" grpId="0"/>
      <p:bldP spid="220" grpId="0"/>
      <p:bldP spid="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457200"/>
            <a:ext cx="6229350" cy="626427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108 Rectángulo"/>
          <p:cNvSpPr/>
          <p:nvPr/>
        </p:nvSpPr>
        <p:spPr>
          <a:xfrm>
            <a:off x="19051" y="685800"/>
            <a:ext cx="2495549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 1:</a:t>
            </a:r>
            <a:endParaRPr lang="es-CL" dirty="0"/>
          </a:p>
          <a:p>
            <a:pPr algn="just">
              <a:spcAft>
                <a:spcPts val="600"/>
              </a:spcAft>
            </a:pPr>
            <a:r>
              <a:rPr lang="es-CL" sz="1600" dirty="0" smtClean="0"/>
              <a:t>Rellenar una matriz </a:t>
            </a:r>
            <a:r>
              <a:rPr lang="es-CL" sz="1600" b="1" dirty="0" smtClean="0"/>
              <a:t>“Matriz”</a:t>
            </a:r>
            <a:r>
              <a:rPr lang="es-CL" sz="1600" dirty="0" smtClean="0"/>
              <a:t> de 10 x 7 elementos con los enteros desde el 1 al 70, usando dos </a:t>
            </a:r>
            <a:r>
              <a:rPr lang="es-CL" sz="1600" b="1" u="sng" dirty="0" smtClean="0"/>
              <a:t>ciclos “</a:t>
            </a:r>
            <a:r>
              <a:rPr lang="es-CL" sz="1600" b="1" u="sng" dirty="0" err="1" smtClean="0"/>
              <a:t>while</a:t>
            </a:r>
            <a:r>
              <a:rPr lang="es-CL" sz="1600" b="1" u="sng" dirty="0" smtClean="0"/>
              <a:t>”</a:t>
            </a:r>
            <a:r>
              <a:rPr lang="es-CL" sz="1600" dirty="0" smtClean="0"/>
              <a:t>.</a:t>
            </a:r>
          </a:p>
        </p:txBody>
      </p:sp>
      <p:sp>
        <p:nvSpPr>
          <p:cNvPr id="12" name="108 Rectángulo"/>
          <p:cNvSpPr/>
          <p:nvPr/>
        </p:nvSpPr>
        <p:spPr>
          <a:xfrm>
            <a:off x="19050" y="2754868"/>
            <a:ext cx="2800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 smtClean="0"/>
              <a:t>(Archivo: “</a:t>
            </a:r>
            <a:r>
              <a:rPr lang="es-CL" sz="1600" b="1" dirty="0" smtClean="0">
                <a:solidFill>
                  <a:srgbClr val="C00000"/>
                </a:solidFill>
              </a:rPr>
              <a:t>Ejemplo1.c</a:t>
            </a:r>
            <a:r>
              <a:rPr lang="es-CL" sz="16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9370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609599"/>
            <a:ext cx="6567488" cy="611187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/>
              <a:t>Lenguaje C: </a:t>
            </a:r>
            <a:r>
              <a:rPr lang="es-ES" sz="2400" b="1" dirty="0" smtClean="0"/>
              <a:t>Matrices</a:t>
            </a:r>
            <a:endParaRPr lang="es-CL" sz="2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108 Rectángulo"/>
          <p:cNvSpPr/>
          <p:nvPr/>
        </p:nvSpPr>
        <p:spPr>
          <a:xfrm>
            <a:off x="19051" y="685800"/>
            <a:ext cx="2495549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Ejemplo 2:</a:t>
            </a:r>
            <a:endParaRPr lang="es-CL" dirty="0"/>
          </a:p>
          <a:p>
            <a:pPr algn="just">
              <a:spcAft>
                <a:spcPts val="600"/>
              </a:spcAft>
            </a:pPr>
            <a:r>
              <a:rPr lang="es-CL" sz="1600" dirty="0" smtClean="0"/>
              <a:t>Rellenar una matriz </a:t>
            </a:r>
            <a:r>
              <a:rPr lang="es-CL" sz="1600" b="1" dirty="0" smtClean="0"/>
              <a:t>“Matriz”</a:t>
            </a:r>
            <a:r>
              <a:rPr lang="es-CL" sz="1600" dirty="0" smtClean="0"/>
              <a:t> de 10 x 7 elementos con los enteros desde el 1 al 70, usando dos </a:t>
            </a:r>
            <a:r>
              <a:rPr lang="es-CL" sz="1600" b="1" u="sng" dirty="0" smtClean="0"/>
              <a:t>ciclos “</a:t>
            </a:r>
            <a:r>
              <a:rPr lang="es-CL" sz="1600" b="1" u="sng" dirty="0" err="1" smtClean="0"/>
              <a:t>for</a:t>
            </a:r>
            <a:r>
              <a:rPr lang="es-CL" sz="1600" b="1" u="sng" dirty="0" smtClean="0"/>
              <a:t>”</a:t>
            </a:r>
            <a:r>
              <a:rPr lang="es-CL" sz="1600" dirty="0" smtClean="0"/>
              <a:t>.</a:t>
            </a:r>
          </a:p>
        </p:txBody>
      </p:sp>
      <p:sp>
        <p:nvSpPr>
          <p:cNvPr id="7" name="108 Rectángulo"/>
          <p:cNvSpPr/>
          <p:nvPr/>
        </p:nvSpPr>
        <p:spPr>
          <a:xfrm>
            <a:off x="19050" y="2754868"/>
            <a:ext cx="2800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 smtClean="0"/>
              <a:t>(Archivo: “</a:t>
            </a:r>
            <a:r>
              <a:rPr lang="es-CL" sz="1600" b="1" dirty="0" smtClean="0">
                <a:solidFill>
                  <a:srgbClr val="C00000"/>
                </a:solidFill>
              </a:rPr>
              <a:t>Ejemplo2.c</a:t>
            </a:r>
            <a:r>
              <a:rPr lang="es-CL" sz="16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356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1818</Words>
  <Application>Microsoft Office PowerPoint</Application>
  <PresentationFormat>Presentación en pantalla (4:3)</PresentationFormat>
  <Paragraphs>449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Apunte Nº6 Lenguaje C –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  <vt:lpstr>Lenguaje C: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 </dc:title>
  <dc:creator>Irene Zuccar</dc:creator>
  <cp:lastModifiedBy>Docente Ñuñoa</cp:lastModifiedBy>
  <cp:revision>300</cp:revision>
  <cp:lastPrinted>2015-06-11T19:32:42Z</cp:lastPrinted>
  <dcterms:created xsi:type="dcterms:W3CDTF">2006-08-16T00:00:00Z</dcterms:created>
  <dcterms:modified xsi:type="dcterms:W3CDTF">2023-09-08T14:25:11Z</dcterms:modified>
</cp:coreProperties>
</file>