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288" r:id="rId3"/>
    <p:sldId id="289" r:id="rId4"/>
    <p:sldId id="297" r:id="rId5"/>
    <p:sldId id="287" r:id="rId6"/>
    <p:sldId id="290" r:id="rId7"/>
    <p:sldId id="294" r:id="rId8"/>
    <p:sldId id="291" r:id="rId9"/>
    <p:sldId id="292" r:id="rId10"/>
    <p:sldId id="296" r:id="rId11"/>
    <p:sldId id="29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63CE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4434" autoAdjust="0"/>
  </p:normalViewPr>
  <p:slideViewPr>
    <p:cSldViewPr>
      <p:cViewPr varScale="1">
        <p:scale>
          <a:sx n="86" d="100"/>
          <a:sy n="86" d="100"/>
        </p:scale>
        <p:origin x="17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09F38-876C-42E3-9580-6BF18836A426}" type="datetimeFigureOut">
              <a:rPr lang="es-CL" smtClean="0"/>
              <a:t>08-09-2023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F3CD-891A-4D76-BE5B-C80F776CA9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063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88FE7-7AB0-494D-BE50-96D8100C34F8}" type="datetimeFigureOut">
              <a:rPr lang="es-CL" smtClean="0"/>
              <a:pPr/>
              <a:t>08-09-2023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AB219-ACB1-4D38-A658-7C150FC2A18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87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8475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0640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226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296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139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867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138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551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928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1065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130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43BA-6BC8-4D11-A607-60FE7679B5D6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EB1-4DB2-48AF-8A16-1C60EB723F03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5CC-FF8F-4F66-992A-BE1D9C430219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402C-A42E-4018-9136-8FD14A0FAEE7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4A9-0088-447A-8C73-C068827A72F9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9CC-E6B3-4E19-9298-E5689E127CD7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855-82CF-471D-A78E-723A9861042C}" type="datetime1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9C52-AB81-4582-98BB-64BF645FD274}" type="datetime1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3A54-477A-4B20-8657-E9289F3E3BB8}" type="datetime1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2635-BF5C-46A8-AA56-6809485BBE41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85BD-F3B2-4C82-99BC-2F4E5338C28D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BA8B4-3D01-45BB-9293-ADF506012E2A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s-ES" sz="3600" cap="small" dirty="0" smtClean="0"/>
              <a:t>Apunte </a:t>
            </a:r>
            <a:r>
              <a:rPr lang="es-ES" sz="3600" cap="small" dirty="0" smtClean="0"/>
              <a:t>Nº7</a:t>
            </a:r>
            <a:r>
              <a:rPr lang="es-CL" sz="3600" dirty="0" smtClean="0"/>
              <a:t/>
            </a:r>
            <a:br>
              <a:rPr lang="es-CL" sz="3600" dirty="0" smtClean="0"/>
            </a:br>
            <a:r>
              <a:rPr lang="es-CL" sz="3600" b="1" cap="small" dirty="0"/>
              <a:t>Lenguaje C </a:t>
            </a:r>
            <a:r>
              <a:rPr lang="es-ES" sz="3600" b="1" cap="small" dirty="0"/>
              <a:t>– </a:t>
            </a:r>
            <a:r>
              <a:rPr lang="es-ES" sz="3600" b="1" cap="small" dirty="0" smtClean="0"/>
              <a:t>Estructuras</a:t>
            </a:r>
            <a:endParaRPr lang="es-CL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86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L" sz="3200" i="1" dirty="0">
                <a:solidFill>
                  <a:schemeClr val="tx1">
                    <a:tint val="75000"/>
                  </a:schemeClr>
                </a:solidFill>
              </a:rPr>
              <a:t>Fundamentos de Programación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30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/>
              <a:t>Lenguaje de </a:t>
            </a:r>
            <a:r>
              <a:rPr lang="es-ES" sz="2400" b="1" dirty="0"/>
              <a:t>Programación C – </a:t>
            </a:r>
            <a:r>
              <a:rPr lang="es-ES" sz="2400" b="1" dirty="0" smtClean="0"/>
              <a:t>Estructuras</a:t>
            </a:r>
            <a:endParaRPr lang="es-CL" sz="2400" dirty="0"/>
          </a:p>
        </p:txBody>
      </p:sp>
      <p:sp>
        <p:nvSpPr>
          <p:cNvPr id="9" name="108 Rectángulo"/>
          <p:cNvSpPr/>
          <p:nvPr/>
        </p:nvSpPr>
        <p:spPr>
          <a:xfrm>
            <a:off x="19050" y="609600"/>
            <a:ext cx="912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>
                <a:solidFill>
                  <a:srgbClr val="C00000"/>
                </a:solidFill>
              </a:rPr>
              <a:t>Arreglos</a:t>
            </a:r>
            <a:r>
              <a:rPr lang="es-CL" b="1" u="sng" dirty="0" smtClean="0"/>
              <a:t> de estructuras:</a:t>
            </a:r>
          </a:p>
        </p:txBody>
      </p:sp>
      <p:sp>
        <p:nvSpPr>
          <p:cNvPr id="7" name="TextBox 39"/>
          <p:cNvSpPr txBox="1"/>
          <p:nvPr/>
        </p:nvSpPr>
        <p:spPr>
          <a:xfrm>
            <a:off x="11118" y="1045488"/>
            <a:ext cx="91328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Son útiles para manejar la información de problemas más comunes en la vida real. Por ejemplo:</a:t>
            </a:r>
          </a:p>
          <a:p>
            <a:pPr marL="636588" lvl="1" indent="-179388" algn="just">
              <a:buFont typeface="Wingdings" pitchFamily="2" charset="2"/>
              <a:buChar char="§"/>
            </a:pPr>
            <a:r>
              <a:rPr lang="es-CL" sz="1600" dirty="0" smtClean="0"/>
              <a:t>Listado de clientes de un </a:t>
            </a:r>
            <a:r>
              <a:rPr lang="es-CL" sz="1600" b="1" dirty="0" smtClean="0">
                <a:solidFill>
                  <a:srgbClr val="0070C0"/>
                </a:solidFill>
              </a:rPr>
              <a:t>banco</a:t>
            </a:r>
            <a:r>
              <a:rPr lang="es-CL" sz="1600" dirty="0" smtClean="0"/>
              <a:t> (con su RUT, nombres, tipo de Cuenta, saldo)</a:t>
            </a:r>
          </a:p>
          <a:p>
            <a:pPr marL="636588" lvl="1" indent="-179388" algn="just">
              <a:buFont typeface="Wingdings" pitchFamily="2" charset="2"/>
              <a:buChar char="§"/>
            </a:pPr>
            <a:r>
              <a:rPr lang="es-CL" sz="1600" dirty="0" smtClean="0"/>
              <a:t>Listado de alumnos de un </a:t>
            </a:r>
            <a:r>
              <a:rPr lang="es-CL" sz="1600" b="1" dirty="0">
                <a:solidFill>
                  <a:srgbClr val="0070C0"/>
                </a:solidFill>
              </a:rPr>
              <a:t>curso</a:t>
            </a:r>
            <a:r>
              <a:rPr lang="es-CL" sz="1600" dirty="0">
                <a:solidFill>
                  <a:srgbClr val="0070C0"/>
                </a:solidFill>
              </a:rPr>
              <a:t> </a:t>
            </a:r>
            <a:r>
              <a:rPr lang="es-CL" sz="1600" dirty="0"/>
              <a:t>(con su RUT, </a:t>
            </a:r>
            <a:r>
              <a:rPr lang="es-CL" sz="1600" dirty="0" smtClean="0"/>
              <a:t>nombres, correo electrónico, notas)</a:t>
            </a:r>
          </a:p>
          <a:p>
            <a:pPr marL="636588" lvl="1" indent="-179388" algn="just">
              <a:buFont typeface="Wingdings" pitchFamily="2" charset="2"/>
              <a:buChar char="§"/>
            </a:pPr>
            <a:r>
              <a:rPr lang="es-CL" sz="1600" dirty="0" smtClean="0"/>
              <a:t>Listado de asignaturas en una </a:t>
            </a:r>
            <a:r>
              <a:rPr lang="es-CL" sz="1600" b="1" dirty="0" smtClean="0">
                <a:solidFill>
                  <a:srgbClr val="0070C0"/>
                </a:solidFill>
              </a:rPr>
              <a:t>carrera</a:t>
            </a:r>
            <a:r>
              <a:rPr lang="es-CL" sz="1600" dirty="0" smtClean="0">
                <a:solidFill>
                  <a:srgbClr val="0070C0"/>
                </a:solidFill>
              </a:rPr>
              <a:t> </a:t>
            </a:r>
            <a:r>
              <a:rPr lang="es-CL" sz="1600" dirty="0" smtClean="0"/>
              <a:t>(con su código, nombre, número de secciones)</a:t>
            </a:r>
            <a:endParaRPr lang="es-CL" sz="1600" dirty="0"/>
          </a:p>
        </p:txBody>
      </p:sp>
      <p:sp>
        <p:nvSpPr>
          <p:cNvPr id="3" name="Rectángulo 2"/>
          <p:cNvSpPr/>
          <p:nvPr/>
        </p:nvSpPr>
        <p:spPr>
          <a:xfrm>
            <a:off x="476250" y="2666762"/>
            <a:ext cx="39433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pelicula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actorPrincipal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agno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cantidad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tPelicula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33400" y="5237947"/>
            <a:ext cx="2419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tPelicula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VIDEO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2225457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>
                <a:solidFill>
                  <a:srgbClr val="0070C0"/>
                </a:solidFill>
              </a:rPr>
              <a:t>Ejemplo:</a:t>
            </a:r>
            <a:r>
              <a:rPr lang="es-CL" sz="1600" b="1" dirty="0">
                <a:solidFill>
                  <a:srgbClr val="0070C0"/>
                </a:solidFill>
              </a:rPr>
              <a:t> </a:t>
            </a:r>
            <a:r>
              <a:rPr lang="es-CL" sz="1600" dirty="0"/>
              <a:t>Las siguientes líneas definen el tipo de dato para manejar una </a:t>
            </a:r>
            <a:r>
              <a:rPr lang="es-CL" sz="1600" b="1" dirty="0">
                <a:solidFill>
                  <a:srgbClr val="C00000"/>
                </a:solidFill>
              </a:rPr>
              <a:t>película </a:t>
            </a:r>
            <a:r>
              <a:rPr lang="es-CL" sz="1600" dirty="0"/>
              <a:t>de un vídeo club.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1118" y="453527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La siguiente línea declara una </a:t>
            </a:r>
            <a:r>
              <a:rPr lang="es-CL" sz="1600" b="1" dirty="0" smtClean="0">
                <a:solidFill>
                  <a:srgbClr val="C00000"/>
                </a:solidFill>
              </a:rPr>
              <a:t>arreglo </a:t>
            </a:r>
            <a:r>
              <a:rPr lang="es-CL" sz="1600" dirty="0" smtClean="0"/>
              <a:t>llamado </a:t>
            </a:r>
            <a:r>
              <a:rPr lang="es-CL" sz="1600" b="1" dirty="0" smtClean="0">
                <a:solidFill>
                  <a:srgbClr val="C00000"/>
                </a:solidFill>
              </a:rPr>
              <a:t>VIDEO</a:t>
            </a:r>
            <a:r>
              <a:rPr lang="es-CL" sz="1600" dirty="0" smtClean="0"/>
              <a:t>, que puede almacenar </a:t>
            </a:r>
            <a:r>
              <a:rPr lang="es-CL" sz="1600" b="1" dirty="0" smtClean="0">
                <a:solidFill>
                  <a:srgbClr val="C00000"/>
                </a:solidFill>
              </a:rPr>
              <a:t>100 películas </a:t>
            </a:r>
            <a:r>
              <a:rPr lang="es-CL" sz="1600" dirty="0" smtClean="0"/>
              <a:t>(con todos los campos que ese tipo de dato posee)</a:t>
            </a:r>
            <a:endParaRPr lang="es-CL" sz="1600" dirty="0"/>
          </a:p>
        </p:txBody>
      </p:sp>
      <p:sp>
        <p:nvSpPr>
          <p:cNvPr id="11" name="Rectángulo 10"/>
          <p:cNvSpPr/>
          <p:nvPr/>
        </p:nvSpPr>
        <p:spPr>
          <a:xfrm>
            <a:off x="0" y="566362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En el archivo “</a:t>
            </a:r>
            <a:r>
              <a:rPr lang="es-CL" sz="1600" b="1" dirty="0" smtClean="0">
                <a:solidFill>
                  <a:srgbClr val="C00000"/>
                </a:solidFill>
              </a:rPr>
              <a:t>Ejercicio1.c</a:t>
            </a:r>
            <a:r>
              <a:rPr lang="es-CL" sz="1600" dirty="0" smtClean="0"/>
              <a:t>”, aparece la forma de </a:t>
            </a:r>
            <a:r>
              <a:rPr lang="es-CL" sz="1600" b="1" dirty="0" smtClean="0"/>
              <a:t>completar este arreglo</a:t>
            </a:r>
            <a:r>
              <a:rPr lang="es-CL" sz="1600" dirty="0" smtClean="0"/>
              <a:t>, con datos ingresados por el usuario y mostrando luego su contenido por pantalla. 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5350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/>
              <a:t>Lenguaje de </a:t>
            </a:r>
            <a:r>
              <a:rPr lang="es-ES" sz="2400" b="1" dirty="0"/>
              <a:t>Programación C – </a:t>
            </a:r>
            <a:r>
              <a:rPr lang="es-ES" sz="2400" b="1" dirty="0" smtClean="0"/>
              <a:t>Estructuras</a:t>
            </a:r>
            <a:endParaRPr lang="es-CL" sz="2400" dirty="0"/>
          </a:p>
        </p:txBody>
      </p:sp>
      <p:sp>
        <p:nvSpPr>
          <p:cNvPr id="9" name="108 Rectángulo"/>
          <p:cNvSpPr/>
          <p:nvPr/>
        </p:nvSpPr>
        <p:spPr>
          <a:xfrm>
            <a:off x="19050" y="609600"/>
            <a:ext cx="912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Ejercicios:</a:t>
            </a:r>
          </a:p>
        </p:txBody>
      </p:sp>
      <p:sp>
        <p:nvSpPr>
          <p:cNvPr id="7" name="TextBox 39"/>
          <p:cNvSpPr txBox="1"/>
          <p:nvPr/>
        </p:nvSpPr>
        <p:spPr>
          <a:xfrm>
            <a:off x="11118" y="1045488"/>
            <a:ext cx="91328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s-ES" sz="1600" dirty="0" smtClean="0"/>
              <a:t>A partir del código del “</a:t>
            </a:r>
            <a:r>
              <a:rPr lang="es-ES" sz="1600" b="1" dirty="0" smtClean="0"/>
              <a:t>Ejercicio1.c</a:t>
            </a:r>
            <a:r>
              <a:rPr lang="es-ES" sz="1600" dirty="0" smtClean="0"/>
              <a:t>”, agregue una función </a:t>
            </a:r>
            <a:r>
              <a:rPr lang="es-ES" sz="1600" dirty="0"/>
              <a:t>que </a:t>
            </a:r>
            <a:r>
              <a:rPr lang="es-ES" sz="1600" dirty="0" smtClean="0"/>
              <a:t>retorne un 1 si </a:t>
            </a:r>
            <a:r>
              <a:rPr lang="es-ES" sz="1600" dirty="0"/>
              <a:t>el nombre de una película, </a:t>
            </a:r>
            <a:r>
              <a:rPr lang="es-ES" sz="1600" dirty="0" smtClean="0"/>
              <a:t>recibida </a:t>
            </a:r>
            <a:r>
              <a:rPr lang="es-ES" sz="1600" dirty="0"/>
              <a:t>como parámetro, está en la lista del video club </a:t>
            </a:r>
            <a:r>
              <a:rPr lang="es-ES" sz="1600" dirty="0" smtClean="0"/>
              <a:t>y 0 en caso contrario. Luego, procese el resultado de esta función en la función </a:t>
            </a:r>
            <a:r>
              <a:rPr lang="es-ES" sz="1600" dirty="0" err="1" smtClean="0"/>
              <a:t>main</a:t>
            </a:r>
            <a:r>
              <a:rPr lang="es-ES" sz="1600" dirty="0" smtClean="0"/>
              <a:t>, imprimiendo por pantalla:</a:t>
            </a:r>
          </a:p>
          <a:p>
            <a:pPr marL="742950" lvl="1" indent="-285750" algn="just">
              <a:buFont typeface="Calibri" panose="020F0502020204030204" pitchFamily="34" charset="0"/>
              <a:buChar char="₋"/>
            </a:pPr>
            <a:r>
              <a:rPr lang="es-ES" sz="1600" dirty="0" smtClean="0"/>
              <a:t>“La película SI está en el video club”, si es que la función retornó un 1, o</a:t>
            </a:r>
          </a:p>
          <a:p>
            <a:pPr marL="742950" lvl="1" indent="-285750" algn="just">
              <a:buFont typeface="Calibri" panose="020F0502020204030204" pitchFamily="34" charset="0"/>
              <a:buChar char="₋"/>
            </a:pPr>
            <a:r>
              <a:rPr lang="es-ES" sz="1600" dirty="0" smtClean="0"/>
              <a:t>“La película NO está en el video club” si es que la función retornó un 0.</a:t>
            </a:r>
          </a:p>
          <a:p>
            <a:pPr marL="342900" lvl="0" indent="-342900" algn="just">
              <a:buFont typeface="+mj-lt"/>
              <a:buAutoNum type="arabicPeriod"/>
            </a:pPr>
            <a:endParaRPr lang="es-ES" sz="16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CL" sz="1600" dirty="0" smtClean="0"/>
              <a:t>Modifique el ejercicio anterior para que su programa imprima por pantalla los datos de la película buscada, si es que ella está en el listado del video club.</a:t>
            </a:r>
          </a:p>
          <a:p>
            <a:pPr marL="342900" lvl="0" indent="-342900" algn="just">
              <a:buFont typeface="+mj-lt"/>
              <a:buAutoNum type="arabicPeriod"/>
            </a:pPr>
            <a:endParaRPr lang="es-CL" sz="1600" dirty="0" smtClean="0"/>
          </a:p>
          <a:p>
            <a:pPr marL="342900" lvl="0" indent="-342900" algn="just">
              <a:buFont typeface="+mj-lt"/>
              <a:buAutoNum type="arabicPeriod"/>
            </a:pPr>
            <a:r>
              <a:rPr lang="es-CL" sz="1600" dirty="0" smtClean="0"/>
              <a:t>Escriba </a:t>
            </a:r>
            <a:r>
              <a:rPr lang="es-CL" sz="1600" dirty="0"/>
              <a:t>un programa que permita la reservación </a:t>
            </a:r>
            <a:r>
              <a:rPr lang="es-CL" sz="1600" dirty="0" smtClean="0"/>
              <a:t>de los </a:t>
            </a:r>
            <a:r>
              <a:rPr lang="es-CL" sz="1600" b="1" dirty="0" smtClean="0">
                <a:solidFill>
                  <a:srgbClr val="0070C0"/>
                </a:solidFill>
              </a:rPr>
              <a:t>n</a:t>
            </a:r>
            <a:r>
              <a:rPr lang="es-CL" sz="1600" dirty="0" smtClean="0"/>
              <a:t> </a:t>
            </a:r>
            <a:r>
              <a:rPr lang="es-CL" sz="1600" dirty="0"/>
              <a:t>asientos en un teatro. Cada asiento será identificado por un </a:t>
            </a:r>
            <a:r>
              <a:rPr lang="es-CL" sz="1600" b="1" dirty="0">
                <a:solidFill>
                  <a:srgbClr val="0070C0"/>
                </a:solidFill>
              </a:rPr>
              <a:t>número </a:t>
            </a:r>
            <a:r>
              <a:rPr lang="es-CL" sz="1600" dirty="0"/>
              <a:t>y la </a:t>
            </a:r>
            <a:r>
              <a:rPr lang="es-CL" sz="1600" b="1" dirty="0">
                <a:solidFill>
                  <a:srgbClr val="0070C0"/>
                </a:solidFill>
              </a:rPr>
              <a:t>fila </a:t>
            </a:r>
            <a:r>
              <a:rPr lang="es-CL" sz="1600" dirty="0"/>
              <a:t>en la que se encuentre (ej., asiento 3 fila 4); una vez reservado el asiento, no estará disponible para reserva (a no ser que se cancele la reservación). </a:t>
            </a:r>
            <a:r>
              <a:rPr lang="es-CL" sz="1600" dirty="0" smtClean="0"/>
              <a:t>Las </a:t>
            </a:r>
            <a:r>
              <a:rPr lang="es-CL" sz="1600" dirty="0"/>
              <a:t>opciones mínimas que debe presentar el </a:t>
            </a:r>
            <a:r>
              <a:rPr lang="es-CL" sz="1600" b="1" dirty="0">
                <a:solidFill>
                  <a:srgbClr val="0070C0"/>
                </a:solidFill>
              </a:rPr>
              <a:t>menú</a:t>
            </a:r>
            <a:r>
              <a:rPr lang="es-CL" sz="1600" dirty="0">
                <a:solidFill>
                  <a:srgbClr val="0070C0"/>
                </a:solidFill>
              </a:rPr>
              <a:t> </a:t>
            </a:r>
            <a:r>
              <a:rPr lang="es-CL" sz="1600" dirty="0"/>
              <a:t>al usuario son: </a:t>
            </a:r>
            <a:endParaRPr lang="es-CL" sz="1600" dirty="0" smtClean="0"/>
          </a:p>
          <a:p>
            <a:pPr lvl="0" algn="just"/>
            <a:endParaRPr lang="es-CL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sz="1600" dirty="0" smtClean="0"/>
              <a:t>Reservación </a:t>
            </a:r>
            <a:r>
              <a:rPr lang="es-CL" sz="1600" dirty="0"/>
              <a:t>de </a:t>
            </a:r>
            <a:r>
              <a:rPr lang="es-CL" sz="1600" dirty="0" smtClean="0"/>
              <a:t>Asientos.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sz="1600" dirty="0" smtClean="0"/>
              <a:t>Cancelación </a:t>
            </a:r>
            <a:r>
              <a:rPr lang="es-CL" sz="1600" dirty="0"/>
              <a:t>de </a:t>
            </a:r>
            <a:r>
              <a:rPr lang="es-CL" sz="1600" dirty="0" smtClean="0"/>
              <a:t>Reservación.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sz="1600" dirty="0" smtClean="0"/>
              <a:t>Estado </a:t>
            </a:r>
            <a:r>
              <a:rPr lang="es-CL" sz="1600" dirty="0"/>
              <a:t>Actual de la Disposición (asientos libres y asientos </a:t>
            </a:r>
            <a:r>
              <a:rPr lang="es-CL" sz="1600" dirty="0" smtClean="0"/>
              <a:t>reservados).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sz="1600" dirty="0" smtClean="0"/>
              <a:t>Salir.</a:t>
            </a:r>
            <a:endParaRPr lang="es-ES" sz="1600" dirty="0"/>
          </a:p>
          <a:p>
            <a:pPr marL="342900" lvl="0" indent="-342900" algn="just">
              <a:buFont typeface="+mj-lt"/>
              <a:buAutoNum type="arabicPeriod"/>
            </a:pPr>
            <a:endParaRPr lang="es-CL" sz="1600" dirty="0"/>
          </a:p>
          <a:p>
            <a:pPr lvl="0" algn="just"/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4832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 smtClean="0"/>
              <a:t>Lenguaje de </a:t>
            </a:r>
            <a:r>
              <a:rPr lang="es-ES" sz="2400" b="1" dirty="0" smtClean="0"/>
              <a:t>Programación C – </a:t>
            </a:r>
            <a:r>
              <a:rPr lang="es-ES" sz="2400" b="1" dirty="0" smtClean="0">
                <a:solidFill>
                  <a:srgbClr val="C00000"/>
                </a:solidFill>
              </a:rPr>
              <a:t>Estructuras</a:t>
            </a:r>
            <a:endParaRPr lang="es-CL" sz="2400" dirty="0">
              <a:solidFill>
                <a:srgbClr val="C00000"/>
              </a:solidFill>
            </a:endParaRPr>
          </a:p>
        </p:txBody>
      </p:sp>
      <p:sp>
        <p:nvSpPr>
          <p:cNvPr id="7" name="108 Rectángulo"/>
          <p:cNvSpPr/>
          <p:nvPr/>
        </p:nvSpPr>
        <p:spPr>
          <a:xfrm>
            <a:off x="19050" y="609600"/>
            <a:ext cx="165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>
                <a:solidFill>
                  <a:srgbClr val="C00000"/>
                </a:solidFill>
              </a:rPr>
              <a:t>Definición:</a:t>
            </a:r>
          </a:p>
        </p:txBody>
      </p:sp>
      <p:sp>
        <p:nvSpPr>
          <p:cNvPr id="8" name="TextBox 39"/>
          <p:cNvSpPr txBox="1"/>
          <p:nvPr/>
        </p:nvSpPr>
        <p:spPr>
          <a:xfrm>
            <a:off x="11118" y="1219200"/>
            <a:ext cx="91328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1" indent="-179388" algn="just">
              <a:buFont typeface="Wingdings" pitchFamily="2" charset="2"/>
              <a:buChar char="§"/>
            </a:pPr>
            <a:r>
              <a:rPr lang="es-CL" sz="1600" dirty="0" smtClean="0"/>
              <a:t>Una </a:t>
            </a:r>
            <a:r>
              <a:rPr lang="es-CL" sz="1600" b="1" dirty="0" smtClean="0">
                <a:solidFill>
                  <a:srgbClr val="FF0000"/>
                </a:solidFill>
              </a:rPr>
              <a:t>Estructura</a:t>
            </a:r>
            <a:r>
              <a:rPr lang="es-CL" sz="1600" dirty="0" smtClean="0"/>
              <a:t> es un </a:t>
            </a:r>
            <a:r>
              <a:rPr lang="es-CL" sz="1600" b="1" dirty="0" smtClean="0"/>
              <a:t>Tipo de Dato </a:t>
            </a:r>
            <a:r>
              <a:rPr lang="es-CL" sz="1600" dirty="0" smtClean="0"/>
              <a:t>del lenguaje C, con la particularidad de que es </a:t>
            </a:r>
            <a:r>
              <a:rPr lang="es-CL" sz="1600" u="sng" dirty="0" smtClean="0"/>
              <a:t>un </a:t>
            </a:r>
            <a:r>
              <a:rPr lang="es-CL" sz="1600" b="1" u="sng" dirty="0" smtClean="0">
                <a:solidFill>
                  <a:srgbClr val="FF0000"/>
                </a:solidFill>
              </a:rPr>
              <a:t>tipo de dato definido por el programador</a:t>
            </a:r>
            <a:r>
              <a:rPr lang="es-CL" sz="1600" b="1" u="sng" dirty="0" smtClean="0"/>
              <a:t>.</a:t>
            </a:r>
          </a:p>
          <a:p>
            <a:pPr marL="179388" lvl="1" indent="-179388" algn="just">
              <a:buFont typeface="Wingdings" pitchFamily="2" charset="2"/>
              <a:buChar char="§"/>
            </a:pPr>
            <a:endParaRPr lang="es-CL" sz="1600" b="1" u="sng" dirty="0" smtClean="0"/>
          </a:p>
          <a:p>
            <a:pPr marL="179388" lvl="1" indent="-179388" algn="just">
              <a:buFont typeface="Wingdings" pitchFamily="2" charset="2"/>
              <a:buChar char="§"/>
            </a:pPr>
            <a:r>
              <a:rPr lang="es-CL" sz="1600" dirty="0" smtClean="0"/>
              <a:t>Una Estructura agrupa </a:t>
            </a:r>
            <a:r>
              <a:rPr lang="es-CL" sz="1600" dirty="0"/>
              <a:t>en un </a:t>
            </a:r>
            <a:r>
              <a:rPr lang="es-CL" sz="1600" b="1" u="sng" dirty="0">
                <a:solidFill>
                  <a:srgbClr val="FF0000"/>
                </a:solidFill>
              </a:rPr>
              <a:t>tipo de dato definido por el programador</a:t>
            </a:r>
            <a:r>
              <a:rPr lang="es-CL" sz="1600" b="1" dirty="0">
                <a:solidFill>
                  <a:srgbClr val="FF0000"/>
                </a:solidFill>
              </a:rPr>
              <a:t> </a:t>
            </a:r>
            <a:r>
              <a:rPr lang="es-CL" sz="1600" dirty="0"/>
              <a:t>una cantidad </a:t>
            </a:r>
            <a:r>
              <a:rPr lang="es-CL" sz="1600" b="1" dirty="0">
                <a:solidFill>
                  <a:srgbClr val="FF0000"/>
                </a:solidFill>
              </a:rPr>
              <a:t>fija</a:t>
            </a:r>
            <a:r>
              <a:rPr lang="es-CL" sz="1600" b="1" dirty="0"/>
              <a:t> </a:t>
            </a:r>
            <a:r>
              <a:rPr lang="es-CL" sz="1600" dirty="0"/>
              <a:t>de </a:t>
            </a:r>
            <a:r>
              <a:rPr lang="es-CL" sz="1600" b="1" dirty="0" smtClean="0"/>
              <a:t>campos.</a:t>
            </a:r>
          </a:p>
          <a:p>
            <a:pPr marL="179388" lvl="1" indent="-179388" algn="just">
              <a:buFont typeface="Wingdings" pitchFamily="2" charset="2"/>
              <a:buChar char="§"/>
            </a:pPr>
            <a:endParaRPr lang="es-CL" sz="1600" b="1" dirty="0" smtClean="0"/>
          </a:p>
          <a:p>
            <a:pPr marL="179388" lvl="1" indent="-179388" algn="just">
              <a:buFont typeface="Wingdings" pitchFamily="2" charset="2"/>
              <a:buChar char="§"/>
            </a:pPr>
            <a:r>
              <a:rPr lang="es-CL" sz="1600" b="1" dirty="0" smtClean="0"/>
              <a:t>Estos campos</a:t>
            </a:r>
            <a:r>
              <a:rPr lang="es-CL" sz="1600" dirty="0" smtClean="0"/>
              <a:t> pueden </a:t>
            </a:r>
            <a:r>
              <a:rPr lang="es-CL" sz="1600" dirty="0"/>
              <a:t>ser del </a:t>
            </a:r>
            <a:r>
              <a:rPr lang="es-CL" sz="1600" b="1" dirty="0">
                <a:solidFill>
                  <a:srgbClr val="FF0000"/>
                </a:solidFill>
              </a:rPr>
              <a:t>mismo</a:t>
            </a:r>
            <a:r>
              <a:rPr lang="es-CL" sz="1600" b="1" dirty="0"/>
              <a:t> </a:t>
            </a:r>
            <a:r>
              <a:rPr lang="es-CL" sz="1600" dirty="0"/>
              <a:t>o de </a:t>
            </a:r>
            <a:r>
              <a:rPr lang="es-CL" sz="1600" b="1" dirty="0">
                <a:solidFill>
                  <a:srgbClr val="FF0000"/>
                </a:solidFill>
              </a:rPr>
              <a:t>distinto</a:t>
            </a:r>
            <a:r>
              <a:rPr lang="es-CL" sz="1600" b="1" dirty="0"/>
              <a:t> </a:t>
            </a:r>
            <a:r>
              <a:rPr lang="es-CL" sz="1600" dirty="0"/>
              <a:t>tipo de </a:t>
            </a:r>
            <a:r>
              <a:rPr lang="es-CL" sz="1600" dirty="0" smtClean="0"/>
              <a:t>dato, y éstos son los posibles: </a:t>
            </a:r>
          </a:p>
          <a:p>
            <a:pPr marL="742950" lvl="2" indent="-285750" algn="just">
              <a:buFont typeface="Arial" panose="020B0604020202020204" pitchFamily="34" charset="0"/>
              <a:buChar char="•"/>
            </a:pPr>
            <a:r>
              <a:rPr lang="es-CL" sz="1600" dirty="0" smtClean="0"/>
              <a:t>Los básicos de C: </a:t>
            </a:r>
            <a:r>
              <a:rPr lang="es-CL" sz="1600" dirty="0" err="1" smtClean="0"/>
              <a:t>int</a:t>
            </a:r>
            <a:r>
              <a:rPr lang="es-CL" sz="1600" dirty="0" smtClean="0"/>
              <a:t>, </a:t>
            </a:r>
            <a:r>
              <a:rPr lang="es-CL" sz="1600" dirty="0" err="1" smtClean="0"/>
              <a:t>float</a:t>
            </a:r>
            <a:r>
              <a:rPr lang="es-CL" sz="1600" dirty="0" smtClean="0"/>
              <a:t>, </a:t>
            </a:r>
            <a:r>
              <a:rPr lang="es-CL" sz="1600" dirty="0" err="1" smtClean="0"/>
              <a:t>double</a:t>
            </a:r>
            <a:r>
              <a:rPr lang="es-CL" sz="1600" dirty="0" smtClean="0"/>
              <a:t>, </a:t>
            </a:r>
            <a:r>
              <a:rPr lang="es-CL" sz="1600" dirty="0" err="1" smtClean="0"/>
              <a:t>char</a:t>
            </a:r>
            <a:r>
              <a:rPr lang="es-CL" sz="1600" dirty="0" smtClean="0"/>
              <a:t>.</a:t>
            </a:r>
          </a:p>
          <a:p>
            <a:pPr marL="742950" lvl="2" indent="-285750" algn="just">
              <a:buFont typeface="Arial" panose="020B0604020202020204" pitchFamily="34" charset="0"/>
              <a:buChar char="•"/>
            </a:pPr>
            <a:r>
              <a:rPr lang="es-CL" sz="1600" dirty="0" smtClean="0"/>
              <a:t>Los compuestos de C: arreglos, matrices.</a:t>
            </a:r>
          </a:p>
          <a:p>
            <a:pPr marL="742950" lvl="2" indent="-285750" algn="just">
              <a:buFont typeface="Arial" panose="020B0604020202020204" pitchFamily="34" charset="0"/>
              <a:buChar char="•"/>
            </a:pPr>
            <a:r>
              <a:rPr lang="es-CL" sz="1600" b="1" dirty="0" smtClean="0"/>
              <a:t>Otros definidos por el programador</a:t>
            </a:r>
            <a:r>
              <a:rPr lang="es-CL" sz="1600" dirty="0" smtClean="0"/>
              <a:t>.</a:t>
            </a:r>
          </a:p>
          <a:p>
            <a:pPr marL="742950" lvl="2" indent="-285750" algn="just">
              <a:buFont typeface="Arial" panose="020B0604020202020204" pitchFamily="34" charset="0"/>
              <a:buChar char="•"/>
            </a:pPr>
            <a:endParaRPr lang="es-CL" sz="1600" b="1" dirty="0">
              <a:solidFill>
                <a:srgbClr val="0070C0"/>
              </a:solidFill>
            </a:endParaRPr>
          </a:p>
          <a:p>
            <a:pPr marL="0" lvl="1" algn="just"/>
            <a:r>
              <a:rPr lang="es-CL" sz="1600" b="1" dirty="0" smtClean="0">
                <a:solidFill>
                  <a:srgbClr val="0070C0"/>
                </a:solidFill>
              </a:rPr>
              <a:t>¡Se pueden combinar todas las opciones!</a:t>
            </a:r>
          </a:p>
          <a:p>
            <a:pPr marL="179388" lvl="1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179388" lvl="1" indent="-179388" algn="just">
              <a:buFont typeface="Wingdings" pitchFamily="2" charset="2"/>
              <a:buChar char="§"/>
            </a:pPr>
            <a:r>
              <a:rPr lang="es-CL" sz="1600" dirty="0" smtClean="0"/>
              <a:t>El </a:t>
            </a:r>
            <a:r>
              <a:rPr lang="es-CL" sz="1600" dirty="0"/>
              <a:t>objetivo principal de las estructuras es poder representar </a:t>
            </a:r>
            <a:r>
              <a:rPr lang="es-CL" sz="1600" dirty="0" smtClean="0"/>
              <a:t>en los programas computacionales, elementos </a:t>
            </a:r>
            <a:r>
              <a:rPr lang="es-CL" sz="1600" dirty="0"/>
              <a:t>más </a:t>
            </a:r>
            <a:r>
              <a:rPr lang="es-CL" sz="1600" b="1" dirty="0"/>
              <a:t>cercanos a la </a:t>
            </a:r>
            <a:r>
              <a:rPr lang="es-CL" sz="1600" b="1" dirty="0" smtClean="0"/>
              <a:t>realidad</a:t>
            </a:r>
            <a:r>
              <a:rPr lang="es-CL" sz="1600" dirty="0" smtClean="0"/>
              <a:t>.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67609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/>
              <a:t>Lenguaje de </a:t>
            </a:r>
            <a:r>
              <a:rPr lang="es-ES" sz="2400" b="1" dirty="0"/>
              <a:t>Programación C – </a:t>
            </a:r>
            <a:r>
              <a:rPr lang="es-ES" sz="2400" b="1" dirty="0" smtClean="0"/>
              <a:t>Estructuras</a:t>
            </a:r>
            <a:endParaRPr lang="es-CL" sz="2400" dirty="0"/>
          </a:p>
        </p:txBody>
      </p:sp>
      <p:sp>
        <p:nvSpPr>
          <p:cNvPr id="7" name="108 Rectángulo"/>
          <p:cNvSpPr/>
          <p:nvPr/>
        </p:nvSpPr>
        <p:spPr>
          <a:xfrm>
            <a:off x="19050" y="622042"/>
            <a:ext cx="165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>
                <a:solidFill>
                  <a:srgbClr val="C00000"/>
                </a:solidFill>
              </a:rPr>
              <a:t>Sintaxis en C:</a:t>
            </a:r>
          </a:p>
        </p:txBody>
      </p:sp>
      <p:sp>
        <p:nvSpPr>
          <p:cNvPr id="8" name="TextBox 39"/>
          <p:cNvSpPr txBox="1"/>
          <p:nvPr/>
        </p:nvSpPr>
        <p:spPr>
          <a:xfrm>
            <a:off x="11118" y="1003042"/>
            <a:ext cx="913288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lvl="1" algn="just"/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23900" lvl="1" algn="just"/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tipo_dato</a:t>
            </a:r>
            <a:r>
              <a:rPr lang="es-CL" sz="14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camp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s-CL" sz="1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23900" lvl="1" algn="just"/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tipo_dato</a:t>
            </a:r>
            <a:r>
              <a:rPr lang="es-CL" sz="14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campo</a:t>
            </a:r>
            <a:r>
              <a:rPr lang="es-CL" sz="14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23900" lvl="1" algn="just"/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723900" lvl="1" algn="just"/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tipo_dato</a:t>
            </a:r>
            <a:r>
              <a:rPr lang="es-CL" sz="1400" b="1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campo</a:t>
            </a:r>
            <a:r>
              <a:rPr lang="es-CL" sz="1400" b="1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3900" lvl="1" algn="just"/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328863" lvl="1" algn="just"/>
            <a:endParaRPr lang="es-CL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indent="-179388" algn="just">
              <a:buFont typeface="Wingdings" pitchFamily="2" charset="2"/>
              <a:buChar char="§"/>
            </a:pPr>
            <a:r>
              <a:rPr lang="es-CL" sz="1600" dirty="0"/>
              <a:t>Para </a:t>
            </a:r>
            <a:r>
              <a:rPr lang="es-CL" sz="1600" b="1" dirty="0">
                <a:solidFill>
                  <a:srgbClr val="C00000"/>
                </a:solidFill>
              </a:rPr>
              <a:t>definir una variable </a:t>
            </a:r>
            <a:r>
              <a:rPr lang="es-CL" sz="1600" dirty="0"/>
              <a:t>que sea de este tipo de dato se escribe:</a:t>
            </a:r>
          </a:p>
          <a:p>
            <a:pPr marL="0" lvl="1" algn="just"/>
            <a:endParaRPr lang="es-CL" sz="800" dirty="0"/>
          </a:p>
          <a:p>
            <a:pPr marL="714375">
              <a:tabLst>
                <a:tab pos="1971675" algn="l"/>
              </a:tabLst>
            </a:pP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Nombre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4375">
              <a:tabLst>
                <a:tab pos="1971675" algn="l"/>
              </a:tabLst>
            </a:pP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Nombre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var1, var2, var3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179388" lvl="1" indent="-179388" algn="just">
              <a:buFont typeface="Wingdings" pitchFamily="2" charset="2"/>
              <a:buChar char="§"/>
            </a:pPr>
            <a:r>
              <a:rPr lang="es-CL" sz="1600" dirty="0" smtClean="0"/>
              <a:t>Nótese que se deben escribir ambas palabras: </a:t>
            </a:r>
            <a:r>
              <a:rPr lang="es-CL" sz="15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CL" sz="1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dirty="0" smtClean="0"/>
              <a:t>y </a:t>
            </a:r>
            <a:r>
              <a:rPr lang="es-CL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s-CL" sz="1600" dirty="0" smtClean="0"/>
              <a:t>.</a:t>
            </a:r>
          </a:p>
          <a:p>
            <a:pPr marL="179388" lvl="1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179388" lvl="1" indent="-179388" algn="just">
              <a:buFont typeface="Wingdings" pitchFamily="2" charset="2"/>
              <a:buChar char="§"/>
            </a:pPr>
            <a:r>
              <a:rPr lang="es-CL" sz="1600" dirty="0"/>
              <a:t>Para “</a:t>
            </a:r>
            <a:r>
              <a:rPr lang="es-CL" sz="1600" b="1" dirty="0"/>
              <a:t>ahorrar</a:t>
            </a:r>
            <a:r>
              <a:rPr lang="es-CL" sz="1600" dirty="0"/>
              <a:t>” la escritura de la palabra </a:t>
            </a:r>
            <a:r>
              <a:rPr lang="es-CL" sz="1600" dirty="0" smtClean="0"/>
              <a:t>“</a:t>
            </a:r>
            <a:r>
              <a:rPr lang="es-CL" sz="1600" b="1" dirty="0" err="1" smtClean="0"/>
              <a:t>struct</a:t>
            </a:r>
            <a:r>
              <a:rPr lang="es-CL" sz="1600" dirty="0" smtClean="0"/>
              <a:t>”, </a:t>
            </a:r>
            <a:r>
              <a:rPr lang="es-CL" sz="1600" dirty="0"/>
              <a:t>se puede “</a:t>
            </a:r>
            <a:r>
              <a:rPr lang="es-CL" sz="1600" b="1" dirty="0"/>
              <a:t>rebautizar</a:t>
            </a:r>
            <a:r>
              <a:rPr lang="es-CL" sz="1600" dirty="0"/>
              <a:t>” la estructura usando la palabra reservada “</a:t>
            </a:r>
            <a:r>
              <a:rPr lang="es-CL" sz="1600" b="1" dirty="0" err="1"/>
              <a:t>typedef</a:t>
            </a:r>
            <a:r>
              <a:rPr lang="es-CL" sz="1600" dirty="0" smtClean="0"/>
              <a:t>”:</a:t>
            </a:r>
          </a:p>
          <a:p>
            <a:pPr marL="179388" lvl="1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714375"/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Nombre </a:t>
            </a:r>
            <a:r>
              <a:rPr lang="es-CL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nombre_final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4375"/>
            <a:endParaRPr lang="es-CL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4375">
              <a:tabLst>
                <a:tab pos="1971675" algn="l"/>
              </a:tabLst>
            </a:pPr>
            <a:r>
              <a:rPr lang="es-CL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nombre_final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4375">
              <a:tabLst>
                <a:tab pos="1971675" algn="l"/>
              </a:tabLst>
            </a:pPr>
            <a:r>
              <a:rPr lang="es-CL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nombre_final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var1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var2, var3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414588" algn="just"/>
            <a:endParaRPr lang="es-CL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414588" algn="just"/>
            <a:endParaRPr lang="es-CL" sz="800" b="1" dirty="0">
              <a:solidFill>
                <a:srgbClr val="F63CE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50631" y="2919765"/>
            <a:ext cx="1584000" cy="216000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/>
          <p:cNvSpPr/>
          <p:nvPr/>
        </p:nvSpPr>
        <p:spPr>
          <a:xfrm>
            <a:off x="762000" y="1012981"/>
            <a:ext cx="1728000" cy="252000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" name="Conector recto de flecha 3"/>
          <p:cNvCxnSpPr>
            <a:stCxn id="9" idx="2"/>
            <a:endCxn id="2" idx="0"/>
          </p:cNvCxnSpPr>
          <p:nvPr/>
        </p:nvCxnSpPr>
        <p:spPr>
          <a:xfrm flipH="1">
            <a:off x="1442631" y="1264981"/>
            <a:ext cx="183369" cy="1654784"/>
          </a:xfrm>
          <a:prstGeom prst="straightConnector1">
            <a:avLst/>
          </a:prstGeom>
          <a:ln w="3175">
            <a:solidFill>
              <a:srgbClr val="C0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738554" y="3174742"/>
            <a:ext cx="1512000" cy="216000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1" name="Conector recto de flecha 10"/>
          <p:cNvCxnSpPr>
            <a:stCxn id="9" idx="2"/>
            <a:endCxn id="10" idx="0"/>
          </p:cNvCxnSpPr>
          <p:nvPr/>
        </p:nvCxnSpPr>
        <p:spPr>
          <a:xfrm flipH="1">
            <a:off x="1494554" y="1264981"/>
            <a:ext cx="131446" cy="1909761"/>
          </a:xfrm>
          <a:prstGeom prst="straightConnector1">
            <a:avLst/>
          </a:prstGeom>
          <a:ln w="3175">
            <a:solidFill>
              <a:srgbClr val="C0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1590831" y="4776028"/>
            <a:ext cx="1512000" cy="329372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9" name="Conector recto de flecha 18"/>
          <p:cNvCxnSpPr>
            <a:stCxn id="9" idx="3"/>
            <a:endCxn id="18" idx="0"/>
          </p:cNvCxnSpPr>
          <p:nvPr/>
        </p:nvCxnSpPr>
        <p:spPr>
          <a:xfrm flipH="1">
            <a:off x="2346831" y="1138981"/>
            <a:ext cx="143169" cy="3637047"/>
          </a:xfrm>
          <a:prstGeom prst="straightConnector1">
            <a:avLst/>
          </a:prstGeom>
          <a:ln w="31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3379293" y="385748"/>
            <a:ext cx="5785802" cy="2108157"/>
            <a:chOff x="3379293" y="385748"/>
            <a:chExt cx="5785802" cy="2108157"/>
          </a:xfrm>
        </p:grpSpPr>
        <p:sp>
          <p:nvSpPr>
            <p:cNvPr id="24" name="Explosión 2 23"/>
            <p:cNvSpPr/>
            <p:nvPr/>
          </p:nvSpPr>
          <p:spPr>
            <a:xfrm rot="568637">
              <a:off x="3379293" y="385748"/>
              <a:ext cx="5785802" cy="2108157"/>
            </a:xfrm>
            <a:prstGeom prst="irregularSeal2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4338432" y="1264981"/>
              <a:ext cx="36625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s-CL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Nombre </a:t>
              </a:r>
              <a:r>
                <a:rPr lang="es-CL" sz="16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Es el tipo de dato!!!</a:t>
              </a:r>
              <a:endParaRPr lang="es-CL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01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0" grpId="0" animBg="1"/>
      <p:bldP spid="10" grpId="1" animBg="1"/>
      <p:bldP spid="18" grpId="1" animBg="1"/>
      <p:bldP spid="18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/>
              <a:t>Lenguaje de </a:t>
            </a:r>
            <a:r>
              <a:rPr lang="es-ES" sz="2400" b="1" dirty="0"/>
              <a:t>Programación C – </a:t>
            </a:r>
            <a:r>
              <a:rPr lang="es-ES" sz="2400" b="1" dirty="0" smtClean="0"/>
              <a:t>Estructuras</a:t>
            </a:r>
            <a:endParaRPr lang="es-CL" sz="2400" dirty="0"/>
          </a:p>
        </p:txBody>
      </p:sp>
      <p:sp>
        <p:nvSpPr>
          <p:cNvPr id="7" name="108 Rectángulo"/>
          <p:cNvSpPr/>
          <p:nvPr/>
        </p:nvSpPr>
        <p:spPr>
          <a:xfrm>
            <a:off x="19050" y="642640"/>
            <a:ext cx="165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>
                <a:solidFill>
                  <a:srgbClr val="C00000"/>
                </a:solidFill>
              </a:rPr>
              <a:t>Sintaxis en C:</a:t>
            </a:r>
          </a:p>
        </p:txBody>
      </p:sp>
      <p:sp>
        <p:nvSpPr>
          <p:cNvPr id="8" name="TextBox 39"/>
          <p:cNvSpPr txBox="1"/>
          <p:nvPr/>
        </p:nvSpPr>
        <p:spPr>
          <a:xfrm>
            <a:off x="11118" y="1072039"/>
            <a:ext cx="913288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lvl="1" algn="just"/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23900" lvl="1" algn="just"/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tipo_dato</a:t>
            </a:r>
            <a:r>
              <a:rPr lang="es-CL" sz="14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camp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s-CL" sz="1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23900" lvl="1" algn="just"/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tipo_dato</a:t>
            </a:r>
            <a:r>
              <a:rPr lang="es-CL" sz="14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campo</a:t>
            </a:r>
            <a:r>
              <a:rPr lang="es-CL" sz="14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23900" lvl="1" algn="just"/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723900" lvl="1" algn="just"/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tipo_dato</a:t>
            </a:r>
            <a:r>
              <a:rPr lang="es-CL" sz="1400" b="1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campo</a:t>
            </a:r>
            <a:r>
              <a:rPr lang="es-CL" sz="1400" b="1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3900" lvl="1" algn="just"/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723900" lvl="1" algn="just"/>
            <a:endParaRPr lang="es-CL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4375"/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Nombre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nombre_final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4375"/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4375">
              <a:tabLst>
                <a:tab pos="1971675" algn="l"/>
              </a:tabLst>
            </a:pP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nombre_final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4375">
              <a:tabLst>
                <a:tab pos="1971675" algn="l"/>
              </a:tabLst>
            </a:pP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nombre_final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var1, var2, var3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23900" lvl="1" algn="just"/>
            <a:endParaRPr lang="es-CL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indent="-179388" algn="just">
              <a:buFont typeface="Wingdings" pitchFamily="2" charset="2"/>
              <a:buChar char="§"/>
            </a:pPr>
            <a:r>
              <a:rPr lang="es-CL" sz="1600" dirty="0" smtClean="0"/>
              <a:t>Para </a:t>
            </a:r>
            <a:r>
              <a:rPr lang="es-CL" sz="1600" b="1" u="sng" dirty="0">
                <a:solidFill>
                  <a:srgbClr val="C00000"/>
                </a:solidFill>
              </a:rPr>
              <a:t>acceder a un campo</a:t>
            </a:r>
            <a:r>
              <a:rPr lang="es-CL" sz="1600" b="1" dirty="0">
                <a:solidFill>
                  <a:srgbClr val="C00000"/>
                </a:solidFill>
              </a:rPr>
              <a:t> </a:t>
            </a:r>
            <a:r>
              <a:rPr lang="es-CL" sz="1600" dirty="0"/>
              <a:t>de </a:t>
            </a:r>
            <a:r>
              <a:rPr lang="es-CL" sz="1600" dirty="0" smtClean="0"/>
              <a:t>una variable de este tipo debe usar un PUNTO “</a:t>
            </a:r>
            <a:r>
              <a:rPr lang="es-CL" sz="1600" b="1" dirty="0" smtClean="0"/>
              <a:t>.</a:t>
            </a:r>
            <a:r>
              <a:rPr lang="es-CL" sz="1600" dirty="0" smtClean="0"/>
              <a:t>”:</a:t>
            </a:r>
          </a:p>
          <a:p>
            <a:pPr marL="179388" lvl="1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723900"/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campo</a:t>
            </a:r>
            <a:r>
              <a:rPr lang="es-CL" sz="14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algún_valor</a:t>
            </a:r>
            <a:r>
              <a:rPr lang="es-CL" sz="1400" b="1" baseline="-25000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CL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//algún_valor</a:t>
            </a:r>
            <a:r>
              <a:rPr lang="es-CL" sz="1400" b="1" baseline="-25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s-CL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debe ser de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tipo_dato</a:t>
            </a:r>
            <a:r>
              <a:rPr lang="es-CL" sz="1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23900"/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campo</a:t>
            </a:r>
            <a:r>
              <a:rPr lang="es-CL" sz="14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algún_valor</a:t>
            </a:r>
            <a:r>
              <a:rPr lang="es-CL" sz="1400" b="1" baseline="-25000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CL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//algún_valor</a:t>
            </a:r>
            <a:r>
              <a:rPr lang="es-CL" sz="1400" b="1" baseline="-25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s-CL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debe ser de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tipo_dato</a:t>
            </a:r>
            <a:r>
              <a:rPr lang="es-CL" sz="1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CL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23900"/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723900"/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s-CL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campo</a:t>
            </a:r>
            <a:r>
              <a:rPr lang="es-CL" sz="1400" b="1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algún_valor</a:t>
            </a:r>
            <a:r>
              <a:rPr lang="es-CL" sz="1400" b="1" baseline="-25000" dirty="0" err="1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CL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//algún_valor</a:t>
            </a:r>
            <a:r>
              <a:rPr lang="es-CL" sz="1400" b="1" baseline="-25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s-CL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debe ser de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tipo_dato</a:t>
            </a:r>
            <a:r>
              <a:rPr lang="es-CL" sz="1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5725"/>
            <a:endParaRPr lang="es-CL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indent="-179388" algn="just">
              <a:buFont typeface="Wingdings" pitchFamily="2" charset="2"/>
              <a:buChar char="§"/>
            </a:pPr>
            <a:r>
              <a:rPr lang="es-CL" sz="1600" dirty="0"/>
              <a:t>Esto es una asignación, pero también se usa “</a:t>
            </a:r>
            <a:r>
              <a:rPr lang="es-CL" sz="1600" b="1" dirty="0"/>
              <a:t>.</a:t>
            </a:r>
            <a:r>
              <a:rPr lang="es-CL" sz="1600" dirty="0"/>
              <a:t>” si desea compara el campo con algo, o imprimirlo.</a:t>
            </a:r>
          </a:p>
          <a:p>
            <a:pPr marL="85725"/>
            <a:endParaRPr lang="es-CL" sz="1600" dirty="0"/>
          </a:p>
          <a:p>
            <a:pPr marL="179388" lvl="1" indent="-179388" algn="just">
              <a:buFont typeface="Wingdings" pitchFamily="2" charset="2"/>
              <a:buChar char="§"/>
            </a:pPr>
            <a:r>
              <a:rPr lang="es-CL" sz="1600" dirty="0" smtClean="0"/>
              <a:t>Para </a:t>
            </a:r>
            <a:r>
              <a:rPr lang="es-CL" sz="1600" b="1" u="sng" dirty="0" smtClean="0"/>
              <a:t>copiar una variable a otra</a:t>
            </a:r>
            <a:r>
              <a:rPr lang="es-CL" sz="1600" b="1" dirty="0" smtClean="0"/>
              <a:t> </a:t>
            </a:r>
            <a:r>
              <a:rPr lang="es-CL" sz="1600" dirty="0" smtClean="0"/>
              <a:t>que sean del mismo tipo de “estructura” :</a:t>
            </a:r>
          </a:p>
          <a:p>
            <a:pPr marL="179388" lvl="1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723900" lvl="1"/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var1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var3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/>
            <a:endParaRPr lang="es-CL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2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/>
              <a:t>Lenguaje de </a:t>
            </a:r>
            <a:r>
              <a:rPr lang="es-ES" sz="2400" b="1" dirty="0"/>
              <a:t>Programación C – </a:t>
            </a:r>
            <a:r>
              <a:rPr lang="es-ES" sz="2400" b="1" dirty="0" smtClean="0"/>
              <a:t>Estructuras</a:t>
            </a:r>
            <a:endParaRPr lang="es-CL" sz="2400" dirty="0"/>
          </a:p>
        </p:txBody>
      </p:sp>
      <p:sp>
        <p:nvSpPr>
          <p:cNvPr id="7" name="108 Rectángulo"/>
          <p:cNvSpPr/>
          <p:nvPr/>
        </p:nvSpPr>
        <p:spPr>
          <a:xfrm>
            <a:off x="19050" y="533400"/>
            <a:ext cx="912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Ejemplos de estructuras con campos del </a:t>
            </a:r>
            <a:r>
              <a:rPr lang="es-CL" b="1" u="sng" dirty="0" smtClean="0">
                <a:solidFill>
                  <a:srgbClr val="0070C0"/>
                </a:solidFill>
              </a:rPr>
              <a:t>mismo tipo de dato </a:t>
            </a:r>
            <a:r>
              <a:rPr lang="es-CL" b="1" u="sng" dirty="0" smtClean="0"/>
              <a:t>(básico):</a:t>
            </a:r>
          </a:p>
        </p:txBody>
      </p:sp>
      <p:sp>
        <p:nvSpPr>
          <p:cNvPr id="8" name="TextBox 39"/>
          <p:cNvSpPr txBox="1"/>
          <p:nvPr/>
        </p:nvSpPr>
        <p:spPr>
          <a:xfrm>
            <a:off x="11118" y="885824"/>
            <a:ext cx="913288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buFont typeface="+mj-lt"/>
              <a:buAutoNum type="arabicPeriod"/>
            </a:pPr>
            <a:r>
              <a:rPr lang="es-CL" sz="1600" dirty="0" smtClean="0"/>
              <a:t>Estructura para manejar la información de un punto en el plano cartesiano:</a:t>
            </a:r>
          </a:p>
          <a:p>
            <a:pPr marL="900113" lvl="1" algn="just"/>
            <a:endParaRPr lang="en-US" sz="8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 lvl="1" algn="just"/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punto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00113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00113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00113" lvl="1" algn="just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s-CL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/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punto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TipoPunto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/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TipoPunto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p1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p2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p3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algn="just">
              <a:buFont typeface="+mj-lt"/>
              <a:buAutoNum type="arabicPeriod"/>
            </a:pPr>
            <a:endParaRPr lang="es-CL" sz="1400" b="1" u="sng" dirty="0"/>
          </a:p>
          <a:p>
            <a:pPr marL="342900" lvl="1" indent="-342900" algn="just">
              <a:buFont typeface="+mj-lt"/>
              <a:buAutoNum type="arabicPeriod" startAt="2"/>
            </a:pPr>
            <a:r>
              <a:rPr lang="es-CL" sz="1600" dirty="0" smtClean="0"/>
              <a:t>Estructura </a:t>
            </a:r>
            <a:r>
              <a:rPr lang="es-CL" sz="1600" dirty="0"/>
              <a:t>para manejar la información de un número representado como una fracción:</a:t>
            </a:r>
          </a:p>
          <a:p>
            <a:pPr marL="900113" lvl="1" algn="just"/>
            <a:endParaRPr lang="en-US" sz="8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 lvl="1" algn="just"/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fraccion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numerador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denominador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 lvl="1" algn="just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/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fraccion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Fraccion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/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Fraccion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algn="just"/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algn="just">
              <a:buFont typeface="+mj-lt"/>
              <a:buAutoNum type="arabicPeriod" startAt="3"/>
            </a:pPr>
            <a:r>
              <a:rPr lang="es-CL" sz="1600" dirty="0" smtClean="0"/>
              <a:t>Estructura </a:t>
            </a:r>
            <a:r>
              <a:rPr lang="es-CL" sz="1600" dirty="0"/>
              <a:t>para manejar la información de un </a:t>
            </a:r>
            <a:r>
              <a:rPr lang="es-CL" sz="1600" dirty="0" smtClean="0"/>
              <a:t>fecha:</a:t>
            </a:r>
          </a:p>
          <a:p>
            <a:pPr marL="900113" lvl="1" algn="just"/>
            <a:endParaRPr lang="en-US" sz="8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 lvl="1" algn="just"/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fecha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00113" lvl="1" algn="just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anno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 lvl="1" algn="just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/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fecha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tipo_Fecha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/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tipo_Fecha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hoy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2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/>
              <a:t>Lenguaje de </a:t>
            </a:r>
            <a:r>
              <a:rPr lang="es-ES" sz="2400" b="1" dirty="0"/>
              <a:t>Programación C – </a:t>
            </a:r>
            <a:r>
              <a:rPr lang="es-ES" sz="2400" b="1" dirty="0" smtClean="0"/>
              <a:t>Estructuras</a:t>
            </a:r>
            <a:endParaRPr lang="es-CL" sz="2400" dirty="0"/>
          </a:p>
        </p:txBody>
      </p:sp>
      <p:sp>
        <p:nvSpPr>
          <p:cNvPr id="8" name="TextBox 39"/>
          <p:cNvSpPr txBox="1"/>
          <p:nvPr/>
        </p:nvSpPr>
        <p:spPr>
          <a:xfrm>
            <a:off x="11118" y="1143000"/>
            <a:ext cx="913288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buFont typeface="+mj-lt"/>
              <a:buAutoNum type="arabicPeriod" startAt="4"/>
            </a:pPr>
            <a:r>
              <a:rPr lang="es-CL" sz="1600" dirty="0"/>
              <a:t>Estructura para manejar la información de un fecha:</a:t>
            </a:r>
          </a:p>
          <a:p>
            <a:pPr marL="900113" lvl="1" algn="just"/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4375" lvl="1" algn="just"/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fecha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14375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4375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4375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anno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4375" lvl="1" algn="just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mesTexto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4375" lvl="1" algn="just"/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714375" lvl="1" algn="just"/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4375" lvl="1" algn="just"/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fecha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tFecha</a:t>
            </a:r>
            <a:r>
              <a:rPr lang="es-CL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4375" lvl="1" algn="just"/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tFecha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hoy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“Octubre"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 lvl="1" algn="just"/>
            <a:endParaRPr lang="es-CL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algn="just">
              <a:buFont typeface="+mj-lt"/>
              <a:buAutoNum type="arabicPeriod" startAt="5"/>
            </a:pPr>
            <a:r>
              <a:rPr lang="es-CL" sz="1600" dirty="0"/>
              <a:t>Estructura para manejar la información de un alumno de Fundamentos</a:t>
            </a:r>
            <a:r>
              <a:rPr lang="es-CL" sz="1600" dirty="0" smtClean="0"/>
              <a:t>:</a:t>
            </a:r>
            <a:endParaRPr lang="es-CL" sz="1600" dirty="0"/>
          </a:p>
          <a:p>
            <a:pPr marL="900113" lvl="1" algn="just"/>
            <a:endParaRPr lang="es-CL" sz="14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5" lvl="1" algn="just" defTabSz="620713"/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alumno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5" lvl="1" algn="just" defTabSz="620713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nombres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69875" lvl="1" algn="just" defTabSz="620713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apePaterno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5" lvl="1" algn="just" defTabSz="620713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apeMaterno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69875" lvl="1" algn="just" defTabSz="620713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RUT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5" lvl="1" algn="just" defTabSz="620713"/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Solemne1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9875" lvl="1" algn="just" defTabSz="620713"/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Solemne2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9875" lvl="1" algn="just" defTabSz="620713"/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Solemne3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9875" lvl="1" algn="just" defTabSz="620713"/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Alumno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/>
            <a:endParaRPr lang="es-CL" sz="1600" b="1" u="sng" dirty="0" smtClean="0"/>
          </a:p>
        </p:txBody>
      </p:sp>
      <p:sp>
        <p:nvSpPr>
          <p:cNvPr id="9" name="108 Rectángulo"/>
          <p:cNvSpPr/>
          <p:nvPr/>
        </p:nvSpPr>
        <p:spPr>
          <a:xfrm>
            <a:off x="19050" y="609600"/>
            <a:ext cx="912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Ejemplos de estructuras con campos de </a:t>
            </a:r>
            <a:r>
              <a:rPr lang="es-CL" b="1" u="sng" dirty="0" smtClean="0">
                <a:solidFill>
                  <a:srgbClr val="0070C0"/>
                </a:solidFill>
              </a:rPr>
              <a:t>distinto tipo de dato </a:t>
            </a:r>
            <a:r>
              <a:rPr lang="es-CL" b="1" u="sng" dirty="0"/>
              <a:t>(básico </a:t>
            </a:r>
            <a:r>
              <a:rPr lang="es-CL" b="1" u="sng" dirty="0" smtClean="0"/>
              <a:t>y compuesto):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463699" y="4218508"/>
            <a:ext cx="32993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alumno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nombres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apePaterno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apeMaterno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lvl="1" algn="just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lvl="1" algn="just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Solemne1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Solemne2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Solemne3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/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lvl="1" algn="just"/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alumno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Alumno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3352800" y="4724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0070C0"/>
                </a:solidFill>
              </a:rPr>
              <a:t>SON EQUIVALENTES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08508" y="4167554"/>
            <a:ext cx="3024000" cy="21600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redondeado 10"/>
          <p:cNvSpPr/>
          <p:nvPr/>
        </p:nvSpPr>
        <p:spPr>
          <a:xfrm>
            <a:off x="5257800" y="4131905"/>
            <a:ext cx="3600000" cy="24120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16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  <p:bldP spid="5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/>
              <a:t>Lenguaje de </a:t>
            </a:r>
            <a:r>
              <a:rPr lang="es-ES" sz="2400" b="1" dirty="0"/>
              <a:t>Programación C – </a:t>
            </a:r>
            <a:r>
              <a:rPr lang="es-ES" sz="2400" b="1" dirty="0" smtClean="0"/>
              <a:t>Estructuras</a:t>
            </a:r>
            <a:endParaRPr lang="es-CL" sz="2400" dirty="0"/>
          </a:p>
        </p:txBody>
      </p:sp>
      <p:sp>
        <p:nvSpPr>
          <p:cNvPr id="8" name="TextBox 39"/>
          <p:cNvSpPr txBox="1"/>
          <p:nvPr/>
        </p:nvSpPr>
        <p:spPr>
          <a:xfrm>
            <a:off x="11118" y="1143000"/>
            <a:ext cx="913288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s-CL" sz="1600" dirty="0" smtClean="0"/>
              <a:t>- Para asignar valores a una variable de tipo “Alumno” se puede hacer así:</a:t>
            </a:r>
            <a:endParaRPr lang="es-CL" sz="1600" dirty="0"/>
          </a:p>
          <a:p>
            <a:pPr algn="just"/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Alumno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A1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"Javier Sebastian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Zuccar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Parrini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24514879K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/>
            <a:r>
              <a:rPr lang="es-CL" sz="1600" dirty="0" smtClean="0"/>
              <a:t>- O </a:t>
            </a:r>
            <a:r>
              <a:rPr lang="es-CL" sz="1600" dirty="0"/>
              <a:t>se puede hacer así:</a:t>
            </a:r>
          </a:p>
          <a:p>
            <a:pPr algn="just"/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Alumno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A1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nombres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"Javier Sebastian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apePaterno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"Zuccar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apeMaterno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"Parrini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"24514879K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Solemne1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A1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Solemne2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A1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Solemne3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endParaRPr lang="es-CL" sz="1600" dirty="0" smtClean="0"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es-CL" sz="1600" dirty="0" smtClean="0">
                <a:latin typeface="+mj-lt"/>
                <a:cs typeface="Courier New" panose="02070309020205020404" pitchFamily="49" charset="0"/>
              </a:rPr>
              <a:t>- Note que cuando se asignan valores en cada campo </a:t>
            </a:r>
            <a:r>
              <a:rPr lang="es-CL" sz="1600" b="1" dirty="0" smtClean="0">
                <a:latin typeface="+mj-lt"/>
                <a:cs typeface="Courier New" panose="02070309020205020404" pitchFamily="49" charset="0"/>
              </a:rPr>
              <a:t>por separado</a:t>
            </a:r>
            <a:r>
              <a:rPr lang="es-CL" sz="1600" dirty="0" smtClean="0">
                <a:latin typeface="+mj-lt"/>
                <a:cs typeface="Courier New" panose="02070309020205020404" pitchFamily="49" charset="0"/>
              </a:rPr>
              <a:t>, aquellos campos que son </a:t>
            </a:r>
            <a:r>
              <a:rPr lang="es-CL" sz="1600" b="1" dirty="0" smtClean="0">
                <a:latin typeface="+mj-lt"/>
                <a:cs typeface="Courier New" panose="02070309020205020404" pitchFamily="49" charset="0"/>
              </a:rPr>
              <a:t>arreglos de caracteres </a:t>
            </a:r>
            <a:r>
              <a:rPr lang="es-CL" sz="1600" dirty="0" smtClean="0">
                <a:latin typeface="+mj-lt"/>
                <a:cs typeface="Courier New" panose="02070309020205020404" pitchFamily="49" charset="0"/>
              </a:rPr>
              <a:t>deben </a:t>
            </a:r>
            <a:r>
              <a:rPr lang="es-CL" sz="1600" b="1" dirty="0" smtClean="0">
                <a:latin typeface="+mj-lt"/>
                <a:cs typeface="Courier New" panose="02070309020205020404" pitchFamily="49" charset="0"/>
              </a:rPr>
              <a:t>copiarse </a:t>
            </a:r>
            <a:r>
              <a:rPr lang="es-CL" sz="16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usando</a:t>
            </a:r>
            <a:r>
              <a:rPr lang="es-CL" sz="1600" dirty="0" smtClean="0">
                <a:latin typeface="+mj-lt"/>
                <a:cs typeface="Courier New" panose="02070309020205020404" pitchFamily="49" charset="0"/>
              </a:rPr>
              <a:t> la función “</a:t>
            </a:r>
            <a:r>
              <a:rPr lang="es-CL" sz="1600" b="1" dirty="0" err="1" smtClean="0">
                <a:latin typeface="+mj-lt"/>
                <a:cs typeface="Courier New" panose="02070309020205020404" pitchFamily="49" charset="0"/>
              </a:rPr>
              <a:t>strcpy</a:t>
            </a:r>
            <a:r>
              <a:rPr lang="es-CL" sz="1600" dirty="0" smtClean="0">
                <a:latin typeface="+mj-lt"/>
                <a:cs typeface="Courier New" panose="02070309020205020404" pitchFamily="49" charset="0"/>
              </a:rPr>
              <a:t>” de la </a:t>
            </a:r>
            <a:r>
              <a:rPr lang="es-CL" sz="1600" dirty="0" err="1" smtClean="0">
                <a:latin typeface="+mj-lt"/>
                <a:cs typeface="Courier New" panose="02070309020205020404" pitchFamily="49" charset="0"/>
              </a:rPr>
              <a:t>libreria</a:t>
            </a:r>
            <a:r>
              <a:rPr lang="es-CL" sz="1600" dirty="0" smtClean="0">
                <a:latin typeface="+mj-lt"/>
                <a:cs typeface="Courier New" panose="02070309020205020404" pitchFamily="49" charset="0"/>
              </a:rPr>
              <a:t> “</a:t>
            </a:r>
            <a:r>
              <a:rPr lang="es-CL" sz="1600" b="1" dirty="0" err="1" smtClean="0">
                <a:latin typeface="+mj-lt"/>
                <a:cs typeface="Courier New" panose="02070309020205020404" pitchFamily="49" charset="0"/>
              </a:rPr>
              <a:t>string.h</a:t>
            </a:r>
            <a:r>
              <a:rPr lang="es-CL" sz="1600" dirty="0" smtClean="0">
                <a:latin typeface="+mj-lt"/>
                <a:cs typeface="Courier New" panose="02070309020205020404" pitchFamily="49" charset="0"/>
              </a:rPr>
              <a:t>” (ver </a:t>
            </a:r>
            <a:r>
              <a:rPr lang="es-CL" sz="16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Ejemplo1.c</a:t>
            </a:r>
            <a:r>
              <a:rPr lang="es-CL" sz="16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s-CL" dirty="0" smtClean="0">
              <a:latin typeface="+mj-lt"/>
            </a:endParaRPr>
          </a:p>
        </p:txBody>
      </p:sp>
      <p:sp>
        <p:nvSpPr>
          <p:cNvPr id="7" name="108 Rectángulo"/>
          <p:cNvSpPr/>
          <p:nvPr/>
        </p:nvSpPr>
        <p:spPr>
          <a:xfrm>
            <a:off x="19050" y="609600"/>
            <a:ext cx="912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Ejemplos de estructuras con campos de </a:t>
            </a:r>
            <a:r>
              <a:rPr lang="es-CL" b="1" u="sng" dirty="0" smtClean="0">
                <a:solidFill>
                  <a:srgbClr val="0070C0"/>
                </a:solidFill>
              </a:rPr>
              <a:t>distinto tipo de dato </a:t>
            </a:r>
            <a:r>
              <a:rPr lang="es-CL" b="1" u="sng" dirty="0"/>
              <a:t>(básico </a:t>
            </a:r>
            <a:r>
              <a:rPr lang="es-CL" b="1" u="sng" dirty="0" smtClean="0"/>
              <a:t>y compuesto):</a:t>
            </a:r>
          </a:p>
        </p:txBody>
      </p:sp>
    </p:spTree>
    <p:extLst>
      <p:ext uri="{BB962C8B-B14F-4D97-AF65-F5344CB8AC3E}">
        <p14:creationId xmlns:p14="http://schemas.microsoft.com/office/powerpoint/2010/main" val="28897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/>
              <a:t>Lenguaje de </a:t>
            </a:r>
            <a:r>
              <a:rPr lang="es-ES" sz="2400" b="1" dirty="0"/>
              <a:t>Programación C – </a:t>
            </a:r>
            <a:r>
              <a:rPr lang="es-ES" sz="2400" b="1" dirty="0" smtClean="0"/>
              <a:t>Estructuras</a:t>
            </a:r>
            <a:endParaRPr lang="es-CL" sz="2400" dirty="0"/>
          </a:p>
        </p:txBody>
      </p:sp>
      <p:sp>
        <p:nvSpPr>
          <p:cNvPr id="8" name="TextBox 39"/>
          <p:cNvSpPr txBox="1"/>
          <p:nvPr/>
        </p:nvSpPr>
        <p:spPr>
          <a:xfrm>
            <a:off x="11118" y="1219200"/>
            <a:ext cx="91328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buFont typeface="+mj-lt"/>
              <a:buAutoNum type="arabicPeriod" startAt="6"/>
            </a:pPr>
            <a:r>
              <a:rPr lang="es-CL" sz="1600" dirty="0" smtClean="0"/>
              <a:t>Estructura para manejar la información de un matrimonio: </a:t>
            </a:r>
            <a:r>
              <a:rPr lang="es-CL" sz="1600" b="1" dirty="0" smtClean="0">
                <a:solidFill>
                  <a:srgbClr val="C00000"/>
                </a:solidFill>
              </a:rPr>
              <a:t>Ejemplo2.c</a:t>
            </a:r>
            <a:endParaRPr lang="es-CL" sz="1600" dirty="0" smtClean="0"/>
          </a:p>
          <a:p>
            <a:pPr marL="0" lvl="1" algn="just"/>
            <a:endParaRPr lang="es-CL" sz="1600" dirty="0" smtClean="0"/>
          </a:p>
          <a:p>
            <a:pPr marL="903288" lvl="1" algn="just"/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fecha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03288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03288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03288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anno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03288" lvl="1" algn="just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mesTexto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903288" lvl="1" algn="just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tFecha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00113" lvl="1" algn="just"/>
            <a:endParaRPr lang="es-CL" sz="14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 lvl="1" algn="just"/>
            <a:endParaRPr lang="es-CL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 lvl="1" algn="just"/>
            <a:endParaRPr lang="es-CL" sz="14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 lvl="1" algn="just"/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matrimonio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00113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tPersona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marido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00113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ersona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mujer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00113" lvl="1" algn="just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tFecha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fechaDeUnion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00113" lvl="1" algn="just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tPersona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testigo1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00113" lvl="1" algn="just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tPersona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testigo2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00113" lvl="1" algn="just"/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900113" lvl="1" algn="just"/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/>
            <a:r>
              <a:rPr lang="es-CL" sz="1400" dirty="0" smtClean="0"/>
              <a:t>	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matrimonio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Suicidio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/>
            <a:endParaRPr lang="es-CL" sz="1600" dirty="0"/>
          </a:p>
        </p:txBody>
      </p:sp>
      <p:sp>
        <p:nvSpPr>
          <p:cNvPr id="7" name="108 Rectángulo"/>
          <p:cNvSpPr/>
          <p:nvPr/>
        </p:nvSpPr>
        <p:spPr>
          <a:xfrm>
            <a:off x="19050" y="609600"/>
            <a:ext cx="912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Ejemplos de estructuras con campos de </a:t>
            </a:r>
            <a:r>
              <a:rPr lang="es-CL" b="1" u="sng" dirty="0" smtClean="0">
                <a:solidFill>
                  <a:srgbClr val="0070C0"/>
                </a:solidFill>
              </a:rPr>
              <a:t>distinto tipo de dato, incluyendo a </a:t>
            </a:r>
            <a:r>
              <a:rPr lang="es-CL" b="1" u="sng" dirty="0" smtClean="0">
                <a:solidFill>
                  <a:srgbClr val="C00000"/>
                </a:solidFill>
              </a:rPr>
              <a:t>otras estructuras</a:t>
            </a:r>
            <a:r>
              <a:rPr lang="es-CL" b="1" u="sng" dirty="0" smtClean="0"/>
              <a:t>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429000" y="17526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0113" lvl="1" algn="just"/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00113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nombres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900113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apePaterno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900113" lvl="1"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apeMaterno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900113" lvl="1" algn="just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900113" lvl="1" algn="just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tFecha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fechaNac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00113" lvl="1" algn="just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00113" lvl="1" algn="just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tPersona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921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/>
              <a:t>Lenguaje de </a:t>
            </a:r>
            <a:r>
              <a:rPr lang="es-ES" sz="2400" b="1" dirty="0"/>
              <a:t>Programación C – </a:t>
            </a:r>
            <a:r>
              <a:rPr lang="es-ES" sz="2400" b="1" dirty="0" smtClean="0"/>
              <a:t>Estructuras</a:t>
            </a:r>
            <a:endParaRPr lang="es-CL" sz="2400" dirty="0"/>
          </a:p>
        </p:txBody>
      </p:sp>
      <p:sp>
        <p:nvSpPr>
          <p:cNvPr id="9" name="108 Rectángulo"/>
          <p:cNvSpPr/>
          <p:nvPr/>
        </p:nvSpPr>
        <p:spPr>
          <a:xfrm>
            <a:off x="19050" y="609600"/>
            <a:ext cx="912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Variables que son del </a:t>
            </a:r>
            <a:r>
              <a:rPr lang="es-CL" b="1" u="sng" dirty="0" smtClean="0">
                <a:solidFill>
                  <a:srgbClr val="C00000"/>
                </a:solidFill>
              </a:rPr>
              <a:t>tipo de dato </a:t>
            </a:r>
            <a:r>
              <a:rPr lang="es-CL" b="1" u="sng" dirty="0" smtClean="0"/>
              <a:t>definido por el programador:</a:t>
            </a:r>
          </a:p>
        </p:txBody>
      </p:sp>
      <p:sp>
        <p:nvSpPr>
          <p:cNvPr id="7" name="TextBox 39"/>
          <p:cNvSpPr txBox="1"/>
          <p:nvPr/>
        </p:nvSpPr>
        <p:spPr>
          <a:xfrm>
            <a:off x="11118" y="1045488"/>
            <a:ext cx="913288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Una variable cuyo tipo de dato es uno que inventó usted (programador), cumple con las mismas características que cualquier otra variable: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636588" lvl="1" indent="-179388" algn="just">
              <a:buFont typeface="Wingdings" pitchFamily="2" charset="2"/>
              <a:buChar char="§"/>
            </a:pPr>
            <a:r>
              <a:rPr lang="es-CL" sz="1600" dirty="0" smtClean="0"/>
              <a:t>Se pueden definir en </a:t>
            </a:r>
            <a:r>
              <a:rPr lang="es-CL" sz="1600" b="1" dirty="0" smtClean="0">
                <a:solidFill>
                  <a:srgbClr val="C00000"/>
                </a:solidFill>
              </a:rPr>
              <a:t>forma global </a:t>
            </a:r>
            <a:r>
              <a:rPr lang="es-CL" sz="1600" dirty="0" smtClean="0"/>
              <a:t>a un programa.</a:t>
            </a:r>
          </a:p>
          <a:p>
            <a:pPr marL="636588" lvl="1" indent="-179388" algn="just">
              <a:buFont typeface="Wingdings" pitchFamily="2" charset="2"/>
              <a:buChar char="§"/>
            </a:pPr>
            <a:r>
              <a:rPr lang="es-CL" sz="1600" dirty="0"/>
              <a:t>Se pueden definir en </a:t>
            </a:r>
            <a:r>
              <a:rPr lang="es-CL" sz="1600" b="1" dirty="0">
                <a:solidFill>
                  <a:srgbClr val="C00000"/>
                </a:solidFill>
              </a:rPr>
              <a:t>forma </a:t>
            </a:r>
            <a:r>
              <a:rPr lang="es-CL" sz="1600" b="1" dirty="0" smtClean="0">
                <a:solidFill>
                  <a:srgbClr val="C00000"/>
                </a:solidFill>
              </a:rPr>
              <a:t>local </a:t>
            </a:r>
            <a:r>
              <a:rPr lang="es-CL" sz="1600" dirty="0" smtClean="0"/>
              <a:t>a una función.</a:t>
            </a:r>
          </a:p>
          <a:p>
            <a:pPr marL="636588" lvl="1" indent="-179388" algn="just">
              <a:buFont typeface="Wingdings" pitchFamily="2" charset="2"/>
              <a:buChar char="§"/>
            </a:pPr>
            <a:r>
              <a:rPr lang="es-CL" sz="1600" dirty="0"/>
              <a:t>Se pueden </a:t>
            </a:r>
            <a:r>
              <a:rPr lang="es-CL" sz="1600" dirty="0" smtClean="0"/>
              <a:t>pasar como </a:t>
            </a:r>
            <a:r>
              <a:rPr lang="es-CL" sz="1600" b="1" dirty="0" smtClean="0">
                <a:solidFill>
                  <a:srgbClr val="C00000"/>
                </a:solidFill>
              </a:rPr>
              <a:t>parámetro</a:t>
            </a:r>
            <a:r>
              <a:rPr lang="es-CL" sz="1600" dirty="0" smtClean="0"/>
              <a:t>.</a:t>
            </a:r>
          </a:p>
          <a:p>
            <a:pPr marL="636588" lvl="1" indent="-179388" algn="just">
              <a:buFont typeface="Wingdings" pitchFamily="2" charset="2"/>
              <a:buChar char="§"/>
            </a:pPr>
            <a:r>
              <a:rPr lang="es-CL" sz="1600" dirty="0"/>
              <a:t>Se pueden </a:t>
            </a:r>
            <a:r>
              <a:rPr lang="es-CL" sz="1600" b="1" dirty="0" smtClean="0">
                <a:solidFill>
                  <a:srgbClr val="C00000"/>
                </a:solidFill>
              </a:rPr>
              <a:t>retornar </a:t>
            </a:r>
            <a:r>
              <a:rPr lang="es-CL" sz="1600" dirty="0" smtClean="0"/>
              <a:t>de una función a otra.</a:t>
            </a:r>
            <a:endParaRPr lang="es-CL" sz="1600" dirty="0"/>
          </a:p>
          <a:p>
            <a:pPr marL="636588" lvl="1" indent="-179388" algn="just">
              <a:buFont typeface="Wingdings" pitchFamily="2" charset="2"/>
              <a:buChar char="§"/>
            </a:pPr>
            <a:r>
              <a:rPr lang="es-CL" sz="1600" dirty="0" smtClean="0"/>
              <a:t>Se pueden definir </a:t>
            </a:r>
            <a:r>
              <a:rPr lang="es-CL" sz="1600" b="1" dirty="0" smtClean="0">
                <a:solidFill>
                  <a:srgbClr val="C00000"/>
                </a:solidFill>
              </a:rPr>
              <a:t>arreglos</a:t>
            </a:r>
            <a:r>
              <a:rPr lang="es-CL" sz="1600" dirty="0" smtClean="0"/>
              <a:t> (</a:t>
            </a:r>
            <a:r>
              <a:rPr lang="es-CL" sz="1600" dirty="0" err="1" smtClean="0"/>
              <a:t>uni</a:t>
            </a:r>
            <a:r>
              <a:rPr lang="es-CL" sz="1600" dirty="0" smtClean="0"/>
              <a:t> y multidimensionales) que almacenen estructuras.</a:t>
            </a:r>
          </a:p>
          <a:p>
            <a:pPr marL="636588" lvl="1" indent="-179388" algn="just">
              <a:buFont typeface="Wingdings" pitchFamily="2" charset="2"/>
              <a:buChar char="§"/>
            </a:pPr>
            <a:r>
              <a:rPr lang="es-CL" sz="1600" dirty="0" smtClean="0"/>
              <a:t>Se pueden </a:t>
            </a:r>
            <a:r>
              <a:rPr lang="es-CL" sz="1600" b="1" dirty="0" smtClean="0">
                <a:solidFill>
                  <a:srgbClr val="C00000"/>
                </a:solidFill>
              </a:rPr>
              <a:t>copiar</a:t>
            </a:r>
            <a:r>
              <a:rPr lang="es-CL" sz="1600" dirty="0" smtClean="0">
                <a:solidFill>
                  <a:srgbClr val="C00000"/>
                </a:solidFill>
              </a:rPr>
              <a:t> </a:t>
            </a:r>
            <a:r>
              <a:rPr lang="es-CL" sz="1600" dirty="0" smtClean="0"/>
              <a:t>entre ellas.</a:t>
            </a:r>
          </a:p>
          <a:p>
            <a:pPr marL="636588" lvl="1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PERO: </a:t>
            </a:r>
          </a:p>
          <a:p>
            <a:pPr marL="636588" lvl="1" indent="-179388" algn="just">
              <a:buFont typeface="Wingdings" pitchFamily="2" charset="2"/>
              <a:buChar char="§"/>
            </a:pPr>
            <a:r>
              <a:rPr lang="es-CL" sz="1600" dirty="0" smtClean="0"/>
              <a:t>Para </a:t>
            </a:r>
            <a:r>
              <a:rPr lang="es-CL" sz="1600" b="1" dirty="0" smtClean="0">
                <a:solidFill>
                  <a:srgbClr val="0070C0"/>
                </a:solidFill>
              </a:rPr>
              <a:t>comparar dos variables </a:t>
            </a:r>
            <a:r>
              <a:rPr lang="es-CL" sz="1600" dirty="0" smtClean="0"/>
              <a:t>debe hacerlo campo a campo de la estructura;</a:t>
            </a:r>
          </a:p>
          <a:p>
            <a:pPr marL="636588" lvl="1" indent="-179388" algn="just">
              <a:buFont typeface="Wingdings" pitchFamily="2" charset="2"/>
              <a:buChar char="§"/>
            </a:pPr>
            <a:r>
              <a:rPr lang="es-CL" sz="1600" dirty="0" smtClean="0"/>
              <a:t>Para </a:t>
            </a:r>
            <a:r>
              <a:rPr lang="es-CL" sz="1600" b="1" dirty="0" smtClean="0">
                <a:solidFill>
                  <a:srgbClr val="0070C0"/>
                </a:solidFill>
              </a:rPr>
              <a:t>imprimir su contenido por pantalla, </a:t>
            </a:r>
            <a:r>
              <a:rPr lang="es-CL" sz="1600" dirty="0"/>
              <a:t>debe hacerlo campo a campo de la </a:t>
            </a:r>
            <a:r>
              <a:rPr lang="es-CL" sz="1600" dirty="0" smtClean="0"/>
              <a:t>estructura;</a:t>
            </a:r>
          </a:p>
          <a:p>
            <a:pPr marL="636588" lvl="1" indent="-179388" algn="just">
              <a:buFont typeface="Wingdings" pitchFamily="2" charset="2"/>
              <a:buChar char="§"/>
            </a:pPr>
            <a:r>
              <a:rPr lang="es-CL" sz="1600" dirty="0" smtClean="0"/>
              <a:t>Y Para </a:t>
            </a:r>
            <a:r>
              <a:rPr lang="es-CL" sz="1600" b="1" dirty="0" smtClean="0">
                <a:solidFill>
                  <a:srgbClr val="0070C0"/>
                </a:solidFill>
              </a:rPr>
              <a:t>escribir</a:t>
            </a:r>
            <a:r>
              <a:rPr lang="es-CL" sz="1600" dirty="0" smtClean="0"/>
              <a:t> </a:t>
            </a:r>
            <a:r>
              <a:rPr lang="es-CL" sz="1600" b="1" dirty="0" smtClean="0">
                <a:solidFill>
                  <a:srgbClr val="0070C0"/>
                </a:solidFill>
              </a:rPr>
              <a:t>valores en sus campos</a:t>
            </a:r>
            <a:r>
              <a:rPr lang="es-CL" sz="1600" dirty="0" smtClean="0"/>
              <a:t>, </a:t>
            </a:r>
            <a:r>
              <a:rPr lang="es-CL" sz="1600" dirty="0"/>
              <a:t>debe hacerlo </a:t>
            </a:r>
            <a:r>
              <a:rPr lang="es-CL" sz="1600" dirty="0" smtClean="0"/>
              <a:t>en cada campo de la estructura por separado.</a:t>
            </a:r>
            <a:endParaRPr lang="es-CL" sz="1600" dirty="0"/>
          </a:p>
          <a:p>
            <a:pPr lvl="1" algn="just"/>
            <a:endParaRPr lang="es-CL" sz="1600" dirty="0" smtClean="0"/>
          </a:p>
          <a:p>
            <a:pPr algn="just"/>
            <a:endParaRPr lang="es-CL" sz="1600" dirty="0" smtClean="0"/>
          </a:p>
          <a:p>
            <a:pPr algn="just"/>
            <a:r>
              <a:rPr lang="es-CL" sz="1600" dirty="0" smtClean="0"/>
              <a:t>TAREA: Completar el </a:t>
            </a:r>
            <a:r>
              <a:rPr lang="es-CL" sz="1600" b="1" dirty="0" smtClean="0">
                <a:solidFill>
                  <a:srgbClr val="C00000"/>
                </a:solidFill>
              </a:rPr>
              <a:t>Ejemplo3.c</a:t>
            </a:r>
            <a:r>
              <a:rPr lang="es-CL" sz="1600" dirty="0" smtClean="0"/>
              <a:t>.</a:t>
            </a:r>
            <a:endParaRPr lang="es-CL" sz="1600" dirty="0"/>
          </a:p>
          <a:p>
            <a:pPr marL="636588" lvl="1" indent="-179388" algn="just">
              <a:buFont typeface="Wingdings" pitchFamily="2" charset="2"/>
              <a:buChar char="§"/>
            </a:pPr>
            <a:endParaRPr lang="es-CL" sz="1600" dirty="0" smtClean="0"/>
          </a:p>
        </p:txBody>
      </p:sp>
    </p:spTree>
    <p:extLst>
      <p:ext uri="{BB962C8B-B14F-4D97-AF65-F5344CB8AC3E}">
        <p14:creationId xmlns:p14="http://schemas.microsoft.com/office/powerpoint/2010/main" val="384047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1419</Words>
  <Application>Microsoft Office PowerPoint</Application>
  <PresentationFormat>Presentación en pantalla (4:3)</PresentationFormat>
  <Paragraphs>250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Office Theme</vt:lpstr>
      <vt:lpstr>Apunte Nº7 Lenguaje C – Estructuras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Apunte Nº3 Programación: Herramienta para Resolver Problemas </dc:title>
  <dc:creator>Irene Zuccar</dc:creator>
  <cp:lastModifiedBy>Docente Ñuñoa</cp:lastModifiedBy>
  <cp:revision>317</cp:revision>
  <cp:lastPrinted>2015-06-11T19:32:42Z</cp:lastPrinted>
  <dcterms:created xsi:type="dcterms:W3CDTF">2006-08-16T00:00:00Z</dcterms:created>
  <dcterms:modified xsi:type="dcterms:W3CDTF">2023-09-08T14:25:30Z</dcterms:modified>
</cp:coreProperties>
</file>