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5" r:id="rId2"/>
    <p:sldId id="260" r:id="rId3"/>
    <p:sldId id="296" r:id="rId4"/>
    <p:sldId id="283" r:id="rId5"/>
    <p:sldId id="301" r:id="rId6"/>
    <p:sldId id="309" r:id="rId7"/>
    <p:sldId id="308" r:id="rId8"/>
    <p:sldId id="307" r:id="rId9"/>
    <p:sldId id="297" r:id="rId10"/>
    <p:sldId id="312" r:id="rId11"/>
    <p:sldId id="314" r:id="rId12"/>
    <p:sldId id="313" r:id="rId13"/>
    <p:sldId id="315" r:id="rId14"/>
    <p:sldId id="318" r:id="rId15"/>
    <p:sldId id="319" r:id="rId16"/>
    <p:sldId id="322" r:id="rId17"/>
    <p:sldId id="320" r:id="rId18"/>
    <p:sldId id="324" r:id="rId19"/>
    <p:sldId id="333" r:id="rId20"/>
    <p:sldId id="325" r:id="rId21"/>
    <p:sldId id="321" r:id="rId22"/>
    <p:sldId id="337" r:id="rId23"/>
    <p:sldId id="329" r:id="rId24"/>
    <p:sldId id="327" r:id="rId25"/>
    <p:sldId id="330" r:id="rId26"/>
    <p:sldId id="339" r:id="rId27"/>
    <p:sldId id="331" r:id="rId28"/>
    <p:sldId id="328" r:id="rId29"/>
    <p:sldId id="332" r:id="rId30"/>
    <p:sldId id="334" r:id="rId31"/>
    <p:sldId id="33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CE9"/>
    <a:srgbClr val="C6D9F1"/>
    <a:srgbClr val="4F81BD"/>
    <a:srgbClr val="0000FF"/>
    <a:srgbClr val="F51796"/>
    <a:srgbClr val="F9135A"/>
    <a:srgbClr val="CDE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0" autoAdjust="0"/>
    <p:restoredTop sz="94434" autoAdjust="0"/>
  </p:normalViewPr>
  <p:slideViewPr>
    <p:cSldViewPr>
      <p:cViewPr varScale="1">
        <p:scale>
          <a:sx n="91" d="100"/>
          <a:sy n="91" d="100"/>
        </p:scale>
        <p:origin x="14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9F38-876C-42E3-9580-6BF18836A426}" type="datetimeFigureOut">
              <a:rPr lang="es-CL" smtClean="0"/>
              <a:t>08-09-2023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F3CD-891A-4D76-BE5B-C80F776CA9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6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8FE7-7AB0-494D-BE50-96D8100C34F8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87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475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62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90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581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3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3470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4253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805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469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869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411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932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7782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05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496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2871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8437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886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163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964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6916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921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7418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1511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357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862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875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501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678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726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4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43BA-6BC8-4D11-A607-60FE7679B5D6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EB1-4DB2-48AF-8A16-1C60EB723F03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5CC-FF8F-4F66-992A-BE1D9C430219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402C-A42E-4018-9136-8FD14A0FAEE7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4A9-0088-447A-8C73-C068827A72F9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9CC-E6B3-4E19-9298-E5689E127CD7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855-82CF-471D-A78E-723A9861042C}" type="datetime1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9C52-AB81-4582-98BB-64BF645FD274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3A54-477A-4B20-8657-E9289F3E3BB8}" type="datetime1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2635-BF5C-46A8-AA56-6809485BBE41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85BD-F3B2-4C82-99BC-2F4E5338C28D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A8B4-3D01-45BB-9293-ADF506012E2A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s-ES" sz="3600" cap="small" dirty="0" smtClean="0"/>
              <a:t>Apunte </a:t>
            </a:r>
            <a:r>
              <a:rPr lang="es-ES" sz="3600" cap="small" dirty="0" smtClean="0"/>
              <a:t>Nº8</a:t>
            </a:r>
            <a:r>
              <a:rPr lang="es-CL" sz="3600" dirty="0" smtClean="0"/>
              <a:t/>
            </a:r>
            <a:br>
              <a:rPr lang="es-CL" sz="3600" dirty="0" smtClean="0"/>
            </a:br>
            <a:r>
              <a:rPr lang="es-CL" sz="3600" b="1" cap="small" dirty="0"/>
              <a:t>Lenguaje C </a:t>
            </a:r>
            <a:r>
              <a:rPr lang="es-ES" sz="3600" b="1" cap="small" dirty="0"/>
              <a:t>– </a:t>
            </a:r>
            <a:r>
              <a:rPr lang="es-ES" sz="3600" b="1" cap="small" dirty="0" smtClean="0"/>
              <a:t>Archivos</a:t>
            </a:r>
            <a:endParaRPr lang="es-CL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Fundamentos de Programación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0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  <p:sp>
        <p:nvSpPr>
          <p:cNvPr id="7" name="TextBox 39"/>
          <p:cNvSpPr txBox="1"/>
          <p:nvPr/>
        </p:nvSpPr>
        <p:spPr>
          <a:xfrm>
            <a:off x="11118" y="719138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2: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fgetc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”, e imprimiendo el </a:t>
            </a:r>
            <a:r>
              <a:rPr lang="es-CL" sz="1600" b="1" dirty="0" smtClean="0">
                <a:solidFill>
                  <a:srgbClr val="C00000"/>
                </a:solidFill>
              </a:rPr>
              <a:t>entero </a:t>
            </a:r>
            <a:r>
              <a:rPr lang="es-CL" sz="1600" dirty="0" smtClean="0"/>
              <a:t>leído (ASCII) por pantalla (</a:t>
            </a:r>
            <a:r>
              <a:rPr lang="es-CL" sz="1600" b="1" dirty="0" smtClean="0">
                <a:solidFill>
                  <a:srgbClr val="C00000"/>
                </a:solidFill>
              </a:rPr>
              <a:t>Ejemplo2_1.c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394" y="210279"/>
            <a:ext cx="3095625" cy="15906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6200" y="1323559"/>
            <a:ext cx="45600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s-CL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"dato2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"dato3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"dato4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"dato5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00600" y="1865768"/>
            <a:ext cx="411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"dato6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"dato7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:_%d_\n"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"dato8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"dato9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"dato10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"dato11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"dato12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"dato13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"dato14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:_%d_\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"\n\n\n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862138"/>
            <a:ext cx="4791075" cy="3114675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5256611" y="2772948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/>
          <p:cNvSpPr/>
          <p:nvPr/>
        </p:nvSpPr>
        <p:spPr>
          <a:xfrm>
            <a:off x="5257799" y="2659142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/>
          <p:cNvSpPr/>
          <p:nvPr/>
        </p:nvSpPr>
        <p:spPr>
          <a:xfrm>
            <a:off x="5257798" y="2544838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 32"/>
          <p:cNvSpPr/>
          <p:nvPr/>
        </p:nvSpPr>
        <p:spPr>
          <a:xfrm>
            <a:off x="5257800" y="2429783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/>
          <p:cNvSpPr/>
          <p:nvPr/>
        </p:nvSpPr>
        <p:spPr>
          <a:xfrm>
            <a:off x="5257799" y="2315479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ángulo 34"/>
          <p:cNvSpPr/>
          <p:nvPr/>
        </p:nvSpPr>
        <p:spPr>
          <a:xfrm>
            <a:off x="5218515" y="2886754"/>
            <a:ext cx="3925485" cy="1734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8" name="Conector recto 17"/>
          <p:cNvCxnSpPr/>
          <p:nvPr/>
        </p:nvCxnSpPr>
        <p:spPr>
          <a:xfrm>
            <a:off x="5619749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713943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5810518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5904712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6001287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6095481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192056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6286250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382825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477016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6572248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6666439" y="916175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6761695" y="916179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n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843572"/>
            <a:ext cx="4791075" cy="31146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29788" y="2783062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/>
          <p:cNvSpPr/>
          <p:nvPr/>
        </p:nvSpPr>
        <p:spPr>
          <a:xfrm>
            <a:off x="229787" y="2668758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/>
          <p:cNvSpPr/>
          <p:nvPr/>
        </p:nvSpPr>
        <p:spPr>
          <a:xfrm>
            <a:off x="229789" y="2553703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/>
          <p:cNvSpPr/>
          <p:nvPr/>
        </p:nvSpPr>
        <p:spPr>
          <a:xfrm>
            <a:off x="229788" y="2439399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/>
          <p:cNvSpPr/>
          <p:nvPr/>
        </p:nvSpPr>
        <p:spPr>
          <a:xfrm>
            <a:off x="230976" y="2325593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/>
          <p:cNvSpPr/>
          <p:nvPr/>
        </p:nvSpPr>
        <p:spPr>
          <a:xfrm>
            <a:off x="230975" y="2211289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/>
          <p:cNvSpPr/>
          <p:nvPr/>
        </p:nvSpPr>
        <p:spPr>
          <a:xfrm>
            <a:off x="230977" y="2096234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/>
          <p:cNvSpPr/>
          <p:nvPr/>
        </p:nvSpPr>
        <p:spPr>
          <a:xfrm>
            <a:off x="230976" y="1981930"/>
            <a:ext cx="912019" cy="7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2" name="Conector recto 51"/>
          <p:cNvCxnSpPr/>
          <p:nvPr/>
        </p:nvCxnSpPr>
        <p:spPr>
          <a:xfrm>
            <a:off x="5619749" y="1075977"/>
            <a:ext cx="8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200653" y="3219449"/>
            <a:ext cx="3925485" cy="319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15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1" animBg="1"/>
      <p:bldP spid="11" grpId="0" animBg="1"/>
      <p:bldP spid="1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53" grpId="0" animBg="1"/>
      <p:bldP spid="5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76200" y="1290221"/>
            <a:ext cx="45600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s-CL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"dato2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"dato3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"dato4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"dato5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00600" y="1832430"/>
            <a:ext cx="411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"dato6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"dato7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:_%c_\n"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"dato8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"dato9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"dato10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"dato11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"dato12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"dato13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"dato14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:_%c_\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"\n\n\n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1997809"/>
            <a:ext cx="5505450" cy="3457575"/>
          </a:xfrm>
          <a:prstGeom prst="rect">
            <a:avLst/>
          </a:prstGeom>
        </p:spPr>
      </p:pic>
      <p:sp>
        <p:nvSpPr>
          <p:cNvPr id="7" name="TextBox 39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3: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fgetc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”.  Esta vez imprimiendo por pantalla el </a:t>
            </a:r>
            <a:r>
              <a:rPr lang="es-CL" sz="1600" b="1" dirty="0" smtClean="0">
                <a:solidFill>
                  <a:srgbClr val="C00000"/>
                </a:solidFill>
              </a:rPr>
              <a:t>carácter </a:t>
            </a:r>
            <a:r>
              <a:rPr lang="es-CL" sz="1600" dirty="0" smtClean="0"/>
              <a:t>leído (</a:t>
            </a:r>
            <a:r>
              <a:rPr lang="es-CL" sz="1600" b="1" dirty="0" smtClean="0">
                <a:solidFill>
                  <a:srgbClr val="C00000"/>
                </a:solidFill>
              </a:rPr>
              <a:t>Ejemplo2_2.c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394" y="210279"/>
            <a:ext cx="3095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4: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fgetc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”, usando “</a:t>
            </a:r>
            <a:r>
              <a:rPr lang="es-CL" sz="1600" b="1" dirty="0" err="1" smtClean="0">
                <a:solidFill>
                  <a:srgbClr val="C00000"/>
                </a:solidFill>
              </a:rPr>
              <a:t>feof</a:t>
            </a:r>
            <a:r>
              <a:rPr lang="es-CL" sz="1600" b="1" dirty="0" smtClean="0">
                <a:solidFill>
                  <a:srgbClr val="C00000"/>
                </a:solidFill>
              </a:rPr>
              <a:t>(</a:t>
            </a:r>
            <a:r>
              <a:rPr lang="es-CL" sz="1600" b="1" dirty="0" err="1" smtClean="0">
                <a:solidFill>
                  <a:srgbClr val="C00000"/>
                </a:solidFill>
              </a:rPr>
              <a:t>arch</a:t>
            </a:r>
            <a:r>
              <a:rPr lang="es-CL" sz="1600" b="1" dirty="0" smtClean="0">
                <a:solidFill>
                  <a:srgbClr val="C00000"/>
                </a:solidFill>
              </a:rPr>
              <a:t>)</a:t>
            </a:r>
            <a:r>
              <a:rPr lang="es-CL" sz="1600" dirty="0" smtClean="0"/>
              <a:t>” para reconocer fin del archivo. (</a:t>
            </a:r>
            <a:r>
              <a:rPr lang="es-CL" sz="1600" b="1" dirty="0" smtClean="0">
                <a:solidFill>
                  <a:srgbClr val="C00000"/>
                </a:solidFill>
              </a:rPr>
              <a:t>Ejemplo2_3.c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200" y="1470408"/>
            <a:ext cx="5715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s-CL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ndato%d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40915"/>
            <a:ext cx="3095625" cy="1590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32649"/>
            <a:ext cx="4810125" cy="34480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200" y="4495800"/>
            <a:ext cx="22098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457200" y="5573974"/>
            <a:ext cx="468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8523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5: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fgetc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”, usando “</a:t>
            </a:r>
            <a:r>
              <a:rPr lang="es-CL" sz="1600" b="1" dirty="0" smtClean="0">
                <a:solidFill>
                  <a:srgbClr val="C00000"/>
                </a:solidFill>
              </a:rPr>
              <a:t>EOF</a:t>
            </a:r>
            <a:r>
              <a:rPr lang="es-CL" sz="1600" dirty="0" smtClean="0"/>
              <a:t>” para reconocer fin del archivo. (</a:t>
            </a:r>
            <a:r>
              <a:rPr lang="es-CL" sz="1600" b="1" dirty="0" smtClean="0">
                <a:solidFill>
                  <a:srgbClr val="C00000"/>
                </a:solidFill>
              </a:rPr>
              <a:t>Ejemplo2_4.c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200" y="1470408"/>
            <a:ext cx="5715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s-CL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ndato%d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40915"/>
            <a:ext cx="3095625" cy="1590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32649"/>
            <a:ext cx="4810125" cy="34480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200" y="4495800"/>
            <a:ext cx="648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457200" y="5566013"/>
            <a:ext cx="2592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0024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6: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fgetc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”, usando “</a:t>
            </a:r>
            <a:r>
              <a:rPr lang="es-CL" sz="1600" b="1" dirty="0" smtClean="0">
                <a:solidFill>
                  <a:srgbClr val="C00000"/>
                </a:solidFill>
              </a:rPr>
              <a:t>-1</a:t>
            </a:r>
            <a:r>
              <a:rPr lang="es-CL" sz="1600" dirty="0" smtClean="0"/>
              <a:t>” para reconocer fin del archivo. (</a:t>
            </a:r>
            <a:r>
              <a:rPr lang="es-CL" sz="1600" b="1" dirty="0" smtClean="0">
                <a:solidFill>
                  <a:srgbClr val="C00000"/>
                </a:solidFill>
              </a:rPr>
              <a:t>Ejemplo2_5.c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200" y="1470408"/>
            <a:ext cx="571500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s-CL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dato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ndato%d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40915"/>
            <a:ext cx="3095625" cy="1590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32649"/>
            <a:ext cx="4810125" cy="34480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200" y="4495800"/>
            <a:ext cx="648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457200" y="5566013"/>
            <a:ext cx="2484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4926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7: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fgetc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”, leyendo y reconociendo el fin del archivo </a:t>
            </a:r>
            <a:r>
              <a:rPr lang="es-CL" sz="1600" b="1" dirty="0" smtClean="0">
                <a:solidFill>
                  <a:srgbClr val="C00000"/>
                </a:solidFill>
              </a:rPr>
              <a:t>en la condición del ciclo</a:t>
            </a:r>
            <a:r>
              <a:rPr lang="es-CL" sz="1600" dirty="0" smtClean="0"/>
              <a:t>. (</a:t>
            </a:r>
            <a:r>
              <a:rPr lang="es-CL" sz="1600" b="1" dirty="0" smtClean="0">
                <a:solidFill>
                  <a:srgbClr val="C00000"/>
                </a:solidFill>
              </a:rPr>
              <a:t>Ejemplo2_6.c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200" y="1470408"/>
            <a:ext cx="571500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s-CL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 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)!=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EOF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ndato%d</a:t>
            </a:r>
            <a:r>
              <a:rPr lang="es-CL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:_%c_"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s-CL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40915"/>
            <a:ext cx="3095625" cy="15906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200" y="4495800"/>
            <a:ext cx="3636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00" y="2946228"/>
            <a:ext cx="5000625" cy="3038475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57200" y="5354560"/>
            <a:ext cx="468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296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01048"/>
              </p:ext>
            </p:extLst>
          </p:nvPr>
        </p:nvGraphicFramePr>
        <p:xfrm>
          <a:off x="76200" y="1457861"/>
          <a:ext cx="8991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Nombre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Función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fgetc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es-CL" sz="1400" b="1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dirty="0" smtClean="0">
                          <a:latin typeface="+mj-lt"/>
                        </a:rPr>
                        <a:t>Retorna el </a:t>
                      </a:r>
                      <a:r>
                        <a:rPr lang="es-CL" sz="1600" dirty="0" err="1" smtClean="0">
                          <a:latin typeface="+mj-lt"/>
                        </a:rPr>
                        <a:t>caracter</a:t>
                      </a:r>
                      <a:r>
                        <a:rPr lang="es-CL" sz="1600" dirty="0" smtClean="0">
                          <a:latin typeface="+mj-lt"/>
                        </a:rPr>
                        <a:t> leído o EOF cuando llega al fin del archivo u</a:t>
                      </a:r>
                      <a:r>
                        <a:rPr lang="es-CL" sz="1600" baseline="0" dirty="0" smtClean="0">
                          <a:latin typeface="+mj-lt"/>
                        </a:rPr>
                        <a:t> ocurre un </a:t>
                      </a:r>
                      <a:r>
                        <a:rPr lang="es-CL" sz="1600" dirty="0" smtClean="0">
                          <a:latin typeface="+mj-lt"/>
                        </a:rPr>
                        <a:t>error.</a:t>
                      </a:r>
                      <a:endParaRPr lang="es-C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fgets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*S, int n,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Lee a lo más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caracteres desde el archivo a través del puntero 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 hasta fin de línea si es que hay menos de </a:t>
                      </a:r>
                      <a:r>
                        <a:rPr lang="es-CL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caracteres) y lo guarda en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es-C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Retorna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 no hubo errores, o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cuando hubo un error, o cuando no hay caracteres para leer.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fscanf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*formato, &amp;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variablesParaAlmacenar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 igual que el </a:t>
                      </a:r>
                      <a:r>
                        <a:rPr lang="es-CL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se agrega un primer parámetro nuevo: el puntero al archivo desde donde se leerá (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39"/>
          <p:cNvSpPr txBox="1"/>
          <p:nvPr/>
        </p:nvSpPr>
        <p:spPr>
          <a:xfrm>
            <a:off x="11118" y="6858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siguiente tabla muestra las posibles funciones que puede usar para leer la información desde un archivo.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13648" y="5154930"/>
            <a:ext cx="9132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Si no conoce cuántos datos tiene el archivo que se leerá, puede: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/>
              <a:t>Usar la función </a:t>
            </a:r>
            <a:r>
              <a:rPr lang="es-CL" sz="1600" b="1" dirty="0" err="1">
                <a:solidFill>
                  <a:srgbClr val="C00000"/>
                </a:solidFill>
              </a:rPr>
              <a:t>feof</a:t>
            </a:r>
            <a:r>
              <a:rPr lang="es-CL" sz="1600" b="1" dirty="0"/>
              <a:t>(</a:t>
            </a:r>
            <a:r>
              <a:rPr lang="es-CL" sz="1600" b="1" dirty="0" err="1">
                <a:solidFill>
                  <a:srgbClr val="002060"/>
                </a:solidFill>
              </a:rPr>
              <a:t>arch</a:t>
            </a:r>
            <a:r>
              <a:rPr lang="es-CL" sz="1600" b="1" dirty="0"/>
              <a:t>) </a:t>
            </a:r>
            <a:r>
              <a:rPr lang="es-CL" sz="1600" dirty="0"/>
              <a:t>que entrega </a:t>
            </a:r>
            <a:r>
              <a:rPr lang="es-CL" sz="1600" b="1" dirty="0"/>
              <a:t>0</a:t>
            </a:r>
            <a:r>
              <a:rPr lang="es-CL" sz="1600" dirty="0"/>
              <a:t> si </a:t>
            </a:r>
            <a:r>
              <a:rPr lang="es-CL" sz="1600" b="1" dirty="0">
                <a:solidFill>
                  <a:srgbClr val="FF0000"/>
                </a:solidFill>
              </a:rPr>
              <a:t>NO</a:t>
            </a:r>
            <a:r>
              <a:rPr lang="es-CL" sz="1600" dirty="0"/>
              <a:t> se ha llegado al fin del archivo (y ≠ 0 en otro caso).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O comparar el carácter leído del archivo con </a:t>
            </a:r>
            <a:r>
              <a:rPr lang="es-CL" sz="1600" b="1" dirty="0" smtClean="0">
                <a:solidFill>
                  <a:srgbClr val="C00000"/>
                </a:solidFill>
              </a:rPr>
              <a:t>EOF</a:t>
            </a:r>
            <a:r>
              <a:rPr lang="es-CL" sz="1600" dirty="0" smtClean="0"/>
              <a:t>: si es igual entonces se ha llegado al fin de archivo. 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7290" y="2397454"/>
            <a:ext cx="8971200" cy="1800000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9952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76275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8: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fgets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 (</a:t>
            </a:r>
            <a:r>
              <a:rPr lang="es-CL" sz="1600" b="1" dirty="0" smtClean="0">
                <a:solidFill>
                  <a:srgbClr val="C00000"/>
                </a:solidFill>
              </a:rPr>
              <a:t>Ejemplo2_7.c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1057275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3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TAMANNO 100</a:t>
            </a:r>
            <a:endParaRPr lang="es-CL" sz="1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TAMANNO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TAMANNO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:_%s_"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nLargo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s-CL" sz="13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609600"/>
            <a:ext cx="3095625" cy="1590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95550"/>
            <a:ext cx="4591050" cy="1990725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10961" y="4263763"/>
            <a:ext cx="3636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4056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9: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fgets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 (</a:t>
            </a:r>
            <a:r>
              <a:rPr lang="es-CL" sz="1600" b="1" dirty="0" smtClean="0">
                <a:solidFill>
                  <a:srgbClr val="C00000"/>
                </a:solidFill>
              </a:rPr>
              <a:t>Ejemplo2_8.c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1066800"/>
            <a:ext cx="815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TAMANNO 7</a:t>
            </a:r>
            <a:endParaRPr lang="es-CL" sz="1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TAMANNO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s-CL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TAMANNO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:_%s_"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nLargo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464370"/>
            <a:ext cx="3095625" cy="1590675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52400" y="4041675"/>
            <a:ext cx="3636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714875"/>
            <a:ext cx="4800600" cy="183832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  <p:sp>
        <p:nvSpPr>
          <p:cNvPr id="15" name="Rectángulo 14"/>
          <p:cNvSpPr/>
          <p:nvPr/>
        </p:nvSpPr>
        <p:spPr>
          <a:xfrm>
            <a:off x="11118" y="1626296"/>
            <a:ext cx="2046282" cy="2286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21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10: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fgets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y </a:t>
            </a:r>
            <a:r>
              <a:rPr lang="es-CL" sz="1600" b="1" dirty="0" err="1" smtClean="0">
                <a:solidFill>
                  <a:srgbClr val="C00000"/>
                </a:solidFill>
              </a:rPr>
              <a:t>rewind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prueba1.txt</a:t>
            </a:r>
            <a:r>
              <a:rPr lang="es-CL" sz="1600" dirty="0" smtClean="0"/>
              <a:t>” (</a:t>
            </a:r>
            <a:r>
              <a:rPr lang="es-CL" sz="1600" b="1" dirty="0" smtClean="0">
                <a:solidFill>
                  <a:srgbClr val="C00000"/>
                </a:solidFill>
              </a:rPr>
              <a:t>Ejemplo2_9.c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1066800"/>
            <a:ext cx="81534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TAMANNO1 100</a:t>
            </a:r>
            <a:endParaRPr lang="es-CL" sz="1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TAMANNO2 7</a:t>
            </a:r>
            <a:endParaRPr lang="es-CL" sz="1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linea1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TAMANNO1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linea2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TAMANNO2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"prueba1.txt"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TAMANNO1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:_%s_"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nLargo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s-CL" sz="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TAMANNO2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:_%s_"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linea2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nLargo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leida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066800"/>
            <a:ext cx="3095625" cy="1590675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32897" y="4979248"/>
            <a:ext cx="1800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59038"/>
            <a:ext cx="4724400" cy="230505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  <p:sp>
        <p:nvSpPr>
          <p:cNvPr id="14" name="108 Rectángulo"/>
          <p:cNvSpPr/>
          <p:nvPr/>
        </p:nvSpPr>
        <p:spPr>
          <a:xfrm>
            <a:off x="5410200" y="1242150"/>
            <a:ext cx="2876550" cy="1323439"/>
          </a:xfrm>
          <a:prstGeom prst="rect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¿Siempre se debe volver a abrir un archivo, para volver a leerlo desde el principio? </a:t>
            </a:r>
            <a:endParaRPr lang="es-CL" sz="2000" b="1" dirty="0">
              <a:solidFill>
                <a:srgbClr val="FF0000"/>
              </a:solidFill>
            </a:endParaRPr>
          </a:p>
        </p:txBody>
      </p:sp>
      <p:sp>
        <p:nvSpPr>
          <p:cNvPr id="15" name="108 Rectángulo"/>
          <p:cNvSpPr/>
          <p:nvPr/>
        </p:nvSpPr>
        <p:spPr>
          <a:xfrm>
            <a:off x="6817421" y="2156550"/>
            <a:ext cx="103117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sz="2000" b="1" dirty="0" smtClean="0">
                <a:solidFill>
                  <a:srgbClr val="FF0000"/>
                </a:solidFill>
              </a:rPr>
              <a:t>R: NO</a:t>
            </a:r>
            <a:endParaRPr lang="es-CL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5410200" y="1594190"/>
            <a:ext cx="341788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A través de la función </a:t>
            </a:r>
            <a:r>
              <a:rPr lang="es-CL" sz="1600" b="1" dirty="0" err="1" smtClean="0">
                <a:solidFill>
                  <a:srgbClr val="C00000"/>
                </a:solidFill>
              </a:rPr>
              <a:t>rewind</a:t>
            </a:r>
            <a:r>
              <a:rPr lang="es-CL" sz="1600" b="1" dirty="0" smtClean="0"/>
              <a:t>(</a:t>
            </a:r>
            <a:r>
              <a:rPr lang="es-CL" sz="1600" b="1" dirty="0" err="1" smtClean="0">
                <a:solidFill>
                  <a:srgbClr val="002060"/>
                </a:solidFill>
              </a:rPr>
              <a:t>arch</a:t>
            </a:r>
            <a:r>
              <a:rPr lang="es-CL" sz="1600" b="1" dirty="0" smtClean="0"/>
              <a:t>)</a:t>
            </a:r>
            <a:r>
              <a:rPr lang="es-CL" sz="1600" dirty="0" smtClean="0"/>
              <a:t> (“rebobinar”) se ubica el cursor para la lectura, </a:t>
            </a:r>
            <a:r>
              <a:rPr lang="es-CL" sz="1600" b="1" dirty="0" smtClean="0">
                <a:solidFill>
                  <a:srgbClr val="C00000"/>
                </a:solidFill>
              </a:rPr>
              <a:t>al </a:t>
            </a:r>
            <a:r>
              <a:rPr lang="es-CL" sz="1600" b="1" u="sng" dirty="0" smtClean="0">
                <a:solidFill>
                  <a:srgbClr val="C00000"/>
                </a:solidFill>
              </a:rPr>
              <a:t>principio</a:t>
            </a:r>
            <a:r>
              <a:rPr lang="es-CL" sz="1600" b="1" dirty="0" smtClean="0">
                <a:solidFill>
                  <a:srgbClr val="C00000"/>
                </a:solidFill>
              </a:rPr>
              <a:t> del archivo </a:t>
            </a:r>
            <a:r>
              <a:rPr lang="es-CL" sz="1600" dirty="0" smtClean="0"/>
              <a:t>apuntado por </a:t>
            </a:r>
            <a:r>
              <a:rPr lang="es-CL" sz="1600" b="1" dirty="0" err="1" smtClean="0">
                <a:solidFill>
                  <a:srgbClr val="002060"/>
                </a:solidFill>
              </a:rPr>
              <a:t>arch</a:t>
            </a:r>
            <a:r>
              <a:rPr lang="es-CL" sz="1600" dirty="0" smtClean="0">
                <a:solidFill>
                  <a:srgbClr val="002060"/>
                </a:solidFill>
              </a:rPr>
              <a:t> </a:t>
            </a:r>
            <a:r>
              <a:rPr lang="es-CL" sz="1600" dirty="0" smtClean="0"/>
              <a:t>(de tipo </a:t>
            </a:r>
            <a:r>
              <a:rPr lang="es-CL" sz="1600" b="1" dirty="0" smtClean="0">
                <a:solidFill>
                  <a:srgbClr val="002060"/>
                </a:solidFill>
              </a:rPr>
              <a:t>FILE *</a:t>
            </a:r>
            <a:r>
              <a:rPr lang="es-CL" sz="1600" dirty="0" smtClean="0"/>
              <a:t>).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Archivos, Introducción</a:t>
            </a:r>
            <a:endParaRPr lang="es-CL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108 Rectángulo"/>
          <p:cNvSpPr/>
          <p:nvPr/>
        </p:nvSpPr>
        <p:spPr>
          <a:xfrm>
            <a:off x="19050" y="609600"/>
            <a:ext cx="165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Introducción:</a:t>
            </a:r>
          </a:p>
        </p:txBody>
      </p:sp>
      <p:sp>
        <p:nvSpPr>
          <p:cNvPr id="16" name="TextBox 39"/>
          <p:cNvSpPr txBox="1"/>
          <p:nvPr/>
        </p:nvSpPr>
        <p:spPr>
          <a:xfrm>
            <a:off x="11118" y="1045488"/>
            <a:ext cx="91328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Los datos </a:t>
            </a:r>
            <a:r>
              <a:rPr lang="es-CL" sz="1600" dirty="0" smtClean="0"/>
              <a:t>tratados en sus programas, han existido sólo en </a:t>
            </a:r>
            <a:r>
              <a:rPr lang="es-CL" sz="1600" dirty="0"/>
              <a:t>la memoria </a:t>
            </a:r>
            <a:r>
              <a:rPr lang="es-CL" sz="1600" dirty="0" smtClean="0"/>
              <a:t>principal (RAM)…. Esto quiere decir que al terminar la ejecución de su programa, </a:t>
            </a:r>
            <a:r>
              <a:rPr lang="es-CL" sz="1600" b="1" dirty="0" smtClean="0">
                <a:solidFill>
                  <a:srgbClr val="C00000"/>
                </a:solidFill>
              </a:rPr>
              <a:t>todo “se pierde” </a:t>
            </a:r>
            <a:r>
              <a:rPr lang="es-CL" sz="1600" dirty="0" smtClean="0"/>
              <a:t>(no queda respaldo en el computador).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Los datos que desee mantener en el tiempo, se deben almacenar en </a:t>
            </a:r>
            <a:r>
              <a:rPr lang="es-CL" sz="1600" b="1" dirty="0">
                <a:solidFill>
                  <a:srgbClr val="C00000"/>
                </a:solidFill>
              </a:rPr>
              <a:t>un dispositivo de </a:t>
            </a:r>
            <a:r>
              <a:rPr lang="es-CL" sz="1600" b="1" dirty="0" smtClean="0">
                <a:solidFill>
                  <a:srgbClr val="C00000"/>
                </a:solidFill>
              </a:rPr>
              <a:t>memoria secundaria </a:t>
            </a:r>
            <a:r>
              <a:rPr lang="es-CL" sz="1600" dirty="0" smtClean="0"/>
              <a:t>(generalmente el </a:t>
            </a:r>
            <a:r>
              <a:rPr lang="es-CL" sz="1600" b="1" dirty="0" smtClean="0">
                <a:solidFill>
                  <a:srgbClr val="C00000"/>
                </a:solidFill>
              </a:rPr>
              <a:t>Disco Duro</a:t>
            </a:r>
            <a:r>
              <a:rPr lang="es-CL" sz="1600" dirty="0" smtClean="0"/>
              <a:t>). </a:t>
            </a:r>
            <a:r>
              <a:rPr lang="es-CL" sz="1600" dirty="0"/>
              <a:t>Estas </a:t>
            </a:r>
            <a:r>
              <a:rPr lang="es-CL" sz="1600" dirty="0" smtClean="0"/>
              <a:t>colecciones </a:t>
            </a:r>
            <a:r>
              <a:rPr lang="es-CL" sz="1600" dirty="0"/>
              <a:t>de datos se </a:t>
            </a:r>
            <a:r>
              <a:rPr lang="es-CL" sz="1600" dirty="0" smtClean="0"/>
              <a:t>conocen como </a:t>
            </a:r>
            <a:r>
              <a:rPr lang="es-CL" sz="1600" b="1" u="sng" dirty="0" smtClean="0">
                <a:solidFill>
                  <a:srgbClr val="C00000"/>
                </a:solidFill>
              </a:rPr>
              <a:t>archivos</a:t>
            </a:r>
            <a:r>
              <a:rPr lang="es-CL" sz="1600" dirty="0" smtClean="0"/>
              <a:t>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Un </a:t>
            </a:r>
            <a:r>
              <a:rPr lang="es-CL" sz="1600" b="1" u="sng" dirty="0">
                <a:solidFill>
                  <a:srgbClr val="C00000"/>
                </a:solidFill>
              </a:rPr>
              <a:t>archivo</a:t>
            </a:r>
            <a:r>
              <a:rPr lang="es-CL" sz="1600" b="1" dirty="0"/>
              <a:t> </a:t>
            </a:r>
            <a:r>
              <a:rPr lang="es-CL" sz="1600" dirty="0"/>
              <a:t>es un conjunto de bits almacenado en un dispositivo de memoria secundaria, </a:t>
            </a:r>
            <a:r>
              <a:rPr lang="es-CL" sz="1600" dirty="0" smtClean="0"/>
              <a:t>que puede </a:t>
            </a:r>
            <a:r>
              <a:rPr lang="es-CL" sz="1600" dirty="0"/>
              <a:t>ser almacenado con un conjunto de </a:t>
            </a:r>
            <a:r>
              <a:rPr lang="es-CL" sz="1600" dirty="0" smtClean="0"/>
              <a:t>propiedades. El </a:t>
            </a:r>
            <a:r>
              <a:rPr lang="es-CL" sz="1600" dirty="0"/>
              <a:t>sistema operativo </a:t>
            </a:r>
            <a:r>
              <a:rPr lang="es-CL" sz="1600" dirty="0" smtClean="0"/>
              <a:t>se encarga de recuperarlo, para </a:t>
            </a:r>
            <a:r>
              <a:rPr lang="es-CL" sz="1600" dirty="0"/>
              <a:t>que un programa tenga acceso a </a:t>
            </a:r>
            <a:r>
              <a:rPr lang="es-CL" sz="1600" dirty="0" smtClean="0"/>
              <a:t>él.</a:t>
            </a:r>
            <a:endParaRPr lang="es-CL" sz="1600" dirty="0"/>
          </a:p>
          <a:p>
            <a:pPr marL="179388" indent="-179388" algn="just"/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Un archivo es identificado por un </a:t>
            </a:r>
            <a:r>
              <a:rPr lang="es-CL" sz="1600" b="1" dirty="0">
                <a:solidFill>
                  <a:srgbClr val="C00000"/>
                </a:solidFill>
              </a:rPr>
              <a:t>nombre</a:t>
            </a:r>
            <a:r>
              <a:rPr lang="es-CL" sz="1600" b="1" dirty="0"/>
              <a:t> </a:t>
            </a:r>
            <a:r>
              <a:rPr lang="es-CL" sz="1600" dirty="0"/>
              <a:t>y la </a:t>
            </a:r>
            <a:r>
              <a:rPr lang="es-CL" sz="1600" b="1" dirty="0" smtClean="0">
                <a:solidFill>
                  <a:srgbClr val="C00000"/>
                </a:solidFill>
              </a:rPr>
              <a:t>ruta</a:t>
            </a:r>
            <a:r>
              <a:rPr lang="es-CL" sz="1600" dirty="0" smtClean="0">
                <a:solidFill>
                  <a:srgbClr val="C00000"/>
                </a:solidFill>
              </a:rPr>
              <a:t> </a:t>
            </a:r>
            <a:r>
              <a:rPr lang="es-CL" sz="1600" dirty="0" smtClean="0"/>
              <a:t>dentro del directorio de carpetas que </a:t>
            </a:r>
            <a:r>
              <a:rPr lang="es-CL" sz="1600" dirty="0"/>
              <a:t>lo contiene</a:t>
            </a:r>
            <a:r>
              <a:rPr lang="es-CL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99250"/>
              </p:ext>
            </p:extLst>
          </p:nvPr>
        </p:nvGraphicFramePr>
        <p:xfrm>
          <a:off x="76200" y="1509236"/>
          <a:ext cx="8991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Nombre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Función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fgetc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es-CL" sz="1400" b="1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dirty="0" smtClean="0">
                          <a:latin typeface="+mj-lt"/>
                        </a:rPr>
                        <a:t>Retorna el </a:t>
                      </a:r>
                      <a:r>
                        <a:rPr lang="es-CL" sz="1600" dirty="0" err="1" smtClean="0">
                          <a:latin typeface="+mj-lt"/>
                        </a:rPr>
                        <a:t>caracter</a:t>
                      </a:r>
                      <a:r>
                        <a:rPr lang="es-CL" sz="1600" dirty="0" smtClean="0">
                          <a:latin typeface="+mj-lt"/>
                        </a:rPr>
                        <a:t> leído o EOF cuando llega al fin del archivo u</a:t>
                      </a:r>
                      <a:r>
                        <a:rPr lang="es-CL" sz="1600" baseline="0" dirty="0" smtClean="0">
                          <a:latin typeface="+mj-lt"/>
                        </a:rPr>
                        <a:t> ocurre un </a:t>
                      </a:r>
                      <a:r>
                        <a:rPr lang="es-CL" sz="1600" dirty="0" smtClean="0">
                          <a:latin typeface="+mj-lt"/>
                        </a:rPr>
                        <a:t>error.</a:t>
                      </a:r>
                      <a:endParaRPr lang="es-C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fgets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*S, int n,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Lee a lo más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caracteres desde el archivo a través del puntero 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 hasta fin de línea si es que hay menos de </a:t>
                      </a:r>
                      <a:r>
                        <a:rPr lang="es-CL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caracteres) y lo guarda en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es-C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Retorna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 no hubo errores, o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cuando hubo un error, o cuando no hay caracteres para leer.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fscanf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*formato, &amp;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variablesParaAlmacenar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 igual que el </a:t>
                      </a:r>
                      <a:r>
                        <a:rPr lang="es-CL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se agrega un primer parámetro nuevo: el puntero al archivo desde donde se leerá (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79827" y="4264149"/>
            <a:ext cx="8971200" cy="806400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  <p:sp>
        <p:nvSpPr>
          <p:cNvPr id="8" name="TextBox 39"/>
          <p:cNvSpPr txBox="1"/>
          <p:nvPr/>
        </p:nvSpPr>
        <p:spPr>
          <a:xfrm>
            <a:off x="13648" y="5154930"/>
            <a:ext cx="9132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Se recomiendo usar esa forma de lectura cuando usted </a:t>
            </a:r>
            <a:r>
              <a:rPr lang="es-CL" sz="1600" b="1" dirty="0" smtClean="0">
                <a:solidFill>
                  <a:srgbClr val="C00000"/>
                </a:solidFill>
              </a:rPr>
              <a:t>conoce el formato </a:t>
            </a:r>
            <a:r>
              <a:rPr lang="es-CL" sz="1600" b="1" dirty="0" smtClean="0"/>
              <a:t>del archivo </a:t>
            </a:r>
            <a:r>
              <a:rPr lang="es-CL" sz="1600" dirty="0" smtClean="0"/>
              <a:t>que leerá.</a:t>
            </a:r>
          </a:p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En especial si su archivo </a:t>
            </a:r>
            <a:r>
              <a:rPr lang="es-CL" sz="1600" b="1" dirty="0" smtClean="0"/>
              <a:t>posee valores </a:t>
            </a:r>
            <a:r>
              <a:rPr lang="es-CL" sz="1600" b="1" dirty="0" smtClean="0">
                <a:solidFill>
                  <a:srgbClr val="C00000"/>
                </a:solidFill>
              </a:rPr>
              <a:t>numéricos</a:t>
            </a:r>
            <a:r>
              <a:rPr lang="es-CL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5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11: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fscanf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leyendo el archivo “</a:t>
            </a:r>
            <a:r>
              <a:rPr lang="es-CL" sz="1600" b="1" dirty="0" smtClean="0"/>
              <a:t>prueba2.txt</a:t>
            </a:r>
            <a:r>
              <a:rPr lang="es-CL" sz="1600" dirty="0" smtClean="0"/>
              <a:t>” (</a:t>
            </a:r>
            <a:r>
              <a:rPr lang="es-CL" sz="1600" b="1" dirty="0" smtClean="0">
                <a:solidFill>
                  <a:srgbClr val="C00000"/>
                </a:solidFill>
              </a:rPr>
              <a:t>Ejemplo2_10.c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1041767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prueba2.txt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1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"Leyendo de a un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“%f”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”%5.1f”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“\n\</a:t>
            </a:r>
            <a:r>
              <a:rPr lang="es-CL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nLeyendo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a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“%</a:t>
            </a:r>
            <a:r>
              <a:rPr lang="es-CL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f%f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i+2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”%5.1f”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Numeros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710382"/>
            <a:ext cx="4686300" cy="127635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20888"/>
            <a:ext cx="4419600" cy="3042032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4841077" y="3429000"/>
            <a:ext cx="3886200" cy="15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759717" y="3872552"/>
            <a:ext cx="3636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/>
          <p:cNvSpPr/>
          <p:nvPr/>
        </p:nvSpPr>
        <p:spPr>
          <a:xfrm>
            <a:off x="759717" y="5246472"/>
            <a:ext cx="6840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  <p:sp>
        <p:nvSpPr>
          <p:cNvPr id="14" name="108 Rectángulo"/>
          <p:cNvSpPr/>
          <p:nvPr/>
        </p:nvSpPr>
        <p:spPr>
          <a:xfrm>
            <a:off x="4038600" y="5924490"/>
            <a:ext cx="4495800" cy="400110"/>
          </a:xfrm>
          <a:prstGeom prst="rect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sz="2000" b="1" dirty="0">
                <a:solidFill>
                  <a:srgbClr val="FF0000"/>
                </a:solidFill>
              </a:rPr>
              <a:t>REVISE </a:t>
            </a:r>
            <a:r>
              <a:rPr lang="es-CL" sz="2000" b="1" dirty="0" smtClean="0">
                <a:solidFill>
                  <a:srgbClr val="FF0000"/>
                </a:solidFill>
              </a:rPr>
              <a:t>también el “</a:t>
            </a:r>
            <a:r>
              <a:rPr lang="es-CL" sz="2000" b="1" dirty="0">
                <a:solidFill>
                  <a:srgbClr val="FF0000"/>
                </a:solidFill>
              </a:rPr>
              <a:t>Ejemplo2_11.c”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4724400" y="2286000"/>
            <a:ext cx="4002877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sz="1600" b="1" dirty="0" smtClean="0">
                <a:solidFill>
                  <a:srgbClr val="C00000"/>
                </a:solidFill>
              </a:rPr>
              <a:t>Importante:</a:t>
            </a:r>
          </a:p>
          <a:p>
            <a:pPr algn="just"/>
            <a:r>
              <a:rPr lang="es-CL" sz="1600" dirty="0" smtClean="0"/>
              <a:t>Los números pueden estar </a:t>
            </a:r>
            <a:r>
              <a:rPr lang="es-CL" sz="1600" b="1" dirty="0" smtClean="0">
                <a:solidFill>
                  <a:srgbClr val="C00000"/>
                </a:solidFill>
              </a:rPr>
              <a:t>separados por</a:t>
            </a:r>
            <a:r>
              <a:rPr lang="es-CL" sz="1600" dirty="0" smtClean="0"/>
              <a:t>:</a:t>
            </a:r>
          </a:p>
          <a:p>
            <a:pPr marL="285750" indent="-285750" algn="just">
              <a:buFontTx/>
              <a:buChar char="-"/>
            </a:pPr>
            <a:r>
              <a:rPr lang="es-CL" sz="1600" dirty="0" smtClean="0"/>
              <a:t>Espacios.</a:t>
            </a:r>
          </a:p>
          <a:p>
            <a:pPr marL="285750" indent="-285750" algn="just">
              <a:buFontTx/>
              <a:buChar char="-"/>
            </a:pPr>
            <a:r>
              <a:rPr lang="es-CL" sz="1600" dirty="0" smtClean="0"/>
              <a:t>Tabulaciones.</a:t>
            </a:r>
          </a:p>
          <a:p>
            <a:pPr marL="285750" indent="-285750" algn="just">
              <a:buFontTx/>
              <a:buChar char="-"/>
            </a:pPr>
            <a:r>
              <a:rPr lang="es-CL" sz="1600" dirty="0" smtClean="0"/>
              <a:t>Saltos de línea.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 smtClean="0"/>
              <a:t>Y aún así </a:t>
            </a:r>
            <a:r>
              <a:rPr lang="es-CL" sz="1600" b="1" dirty="0" smtClean="0"/>
              <a:t>serán leídos igual</a:t>
            </a:r>
            <a:r>
              <a:rPr lang="es-CL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1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2" grpId="1" animBg="1"/>
      <p:bldP spid="11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20118"/>
              </p:ext>
            </p:extLst>
          </p:nvPr>
        </p:nvGraphicFramePr>
        <p:xfrm>
          <a:off x="76200" y="1219200"/>
          <a:ext cx="8991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Nombre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Función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es-CL" sz="1400" b="1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dirty="0" smtClean="0">
                          <a:latin typeface="+mj-lt"/>
                        </a:rPr>
                        <a:t>Escribe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</a:t>
                      </a:r>
                      <a:r>
                        <a:rPr lang="es-CL" sz="1600" dirty="0" smtClean="0">
                          <a:latin typeface="+mj-lt"/>
                        </a:rPr>
                        <a:t> en el archivo apuntado por </a:t>
                      </a:r>
                      <a:r>
                        <a:rPr lang="es-CL" sz="1600" b="1" dirty="0" err="1" smtClean="0">
                          <a:solidFill>
                            <a:srgbClr val="002060"/>
                          </a:solidFill>
                          <a:latin typeface="+mj-lt"/>
                        </a:rPr>
                        <a:t>arch</a:t>
                      </a:r>
                      <a:r>
                        <a:rPr lang="es-CL" sz="1600" dirty="0" smtClean="0">
                          <a:latin typeface="+mj-lt"/>
                        </a:rPr>
                        <a:t>. Retorna el </a:t>
                      </a:r>
                      <a:r>
                        <a:rPr lang="es-CL" sz="1600" dirty="0" err="1" smtClean="0">
                          <a:latin typeface="+mj-lt"/>
                        </a:rPr>
                        <a:t>caracter</a:t>
                      </a:r>
                      <a:r>
                        <a:rPr lang="es-CL" sz="1600" dirty="0" smtClean="0">
                          <a:latin typeface="+mj-lt"/>
                        </a:rPr>
                        <a:t> escrito si la operación</a:t>
                      </a:r>
                      <a:r>
                        <a:rPr lang="es-CL" sz="1600" baseline="0" dirty="0" smtClean="0">
                          <a:latin typeface="+mj-lt"/>
                        </a:rPr>
                        <a:t> fue exitosa, </a:t>
                      </a:r>
                      <a:r>
                        <a:rPr lang="es-CL" sz="1600" dirty="0" smtClean="0">
                          <a:latin typeface="+mj-lt"/>
                        </a:rPr>
                        <a:t>y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EOF</a:t>
                      </a:r>
                      <a:r>
                        <a:rPr lang="es-CL" sz="1600" dirty="0" smtClean="0">
                          <a:latin typeface="+mj-lt"/>
                        </a:rPr>
                        <a:t> (-1) en caso de error.</a:t>
                      </a:r>
                      <a:endParaRPr lang="es-C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*S,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Escribe el </a:t>
                      </a:r>
                      <a:r>
                        <a:rPr lang="es-CL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el archivo apuntado por 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Retorna un número no negativo en caso de éxito, y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(-1) en caso de error.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fprintf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*formato, valores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 igual que el </a:t>
                      </a:r>
                      <a:r>
                        <a:rPr lang="es-CL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se agrega un primer parámetro nuevo: el puntero al archivo desde donde se leerá (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Retorna el número</a:t>
                      </a:r>
                      <a:r>
                        <a:rPr lang="es-CL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caracteres escritos.</a:t>
                      </a:r>
                      <a:endParaRPr lang="es-C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siguiente tabla muestra las posibles funciones que puede usar para escribir información en un archivo.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7290" y="1600200"/>
            <a:ext cx="8971200" cy="806400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Escritura en Archivos </a:t>
            </a:r>
            <a:r>
              <a:rPr lang="es-ES" sz="2400" b="1" dirty="0" smtClean="0"/>
              <a:t>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268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12: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fputc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escribiendo en el archivo “</a:t>
            </a:r>
            <a:r>
              <a:rPr lang="es-CL" sz="1600" b="1" dirty="0" smtClean="0"/>
              <a:t>1.txt</a:t>
            </a:r>
            <a:r>
              <a:rPr lang="es-CL" sz="1600" dirty="0" smtClean="0"/>
              <a:t>” (</a:t>
            </a:r>
            <a:r>
              <a:rPr lang="es-CL" sz="1600" b="1" dirty="0" smtClean="0">
                <a:solidFill>
                  <a:srgbClr val="C00000"/>
                </a:solidFill>
              </a:rPr>
              <a:t>Ejemplo3_1.c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33800" y="1143000"/>
            <a:ext cx="5105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“1.txt"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1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3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rewind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‘D’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44638"/>
            <a:ext cx="2628000" cy="2021542"/>
          </a:xfrm>
          <a:prstGeom prst="rect">
            <a:avLst/>
          </a:prstGeom>
        </p:spPr>
      </p:pic>
      <p:sp>
        <p:nvSpPr>
          <p:cNvPr id="12" name="TextBox 39"/>
          <p:cNvSpPr txBox="1"/>
          <p:nvPr/>
        </p:nvSpPr>
        <p:spPr>
          <a:xfrm>
            <a:off x="228601" y="1143000"/>
            <a:ext cx="2960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400" b="1" dirty="0" smtClean="0">
                <a:solidFill>
                  <a:srgbClr val="C00000"/>
                </a:solidFill>
              </a:rPr>
              <a:t>¿Qué realizará el siguiente programa si el archivo 1.txt contiene esta información?</a:t>
            </a:r>
            <a:endParaRPr lang="es-CL" sz="1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17744" y="4177352"/>
            <a:ext cx="2160000" cy="216000"/>
          </a:xfrm>
          <a:prstGeom prst="rect">
            <a:avLst/>
          </a:prstGeom>
          <a:solidFill>
            <a:srgbClr val="F51796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4432238"/>
            <a:ext cx="3096000" cy="2197162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Escritura en Archivos de Texto</a:t>
            </a:r>
            <a:endParaRPr lang="es-CL" sz="2400" dirty="0"/>
          </a:p>
        </p:txBody>
      </p:sp>
      <p:sp>
        <p:nvSpPr>
          <p:cNvPr id="11" name="TextBox 39"/>
          <p:cNvSpPr txBox="1"/>
          <p:nvPr/>
        </p:nvSpPr>
        <p:spPr>
          <a:xfrm>
            <a:off x="5943600" y="538162"/>
            <a:ext cx="315239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sz="1600" b="1" dirty="0" smtClean="0"/>
              <a:t>NOTA: observe el comportamiento usando:</a:t>
            </a:r>
          </a:p>
          <a:p>
            <a:pPr algn="just"/>
            <a:endParaRPr lang="es-CL" sz="800" b="1" dirty="0" smtClean="0"/>
          </a:p>
          <a:p>
            <a:pPr marL="285750" indent="-285750" algn="just">
              <a:buFontTx/>
              <a:buChar char="-"/>
            </a:pPr>
            <a:r>
              <a:rPr lang="es-CL" sz="1600" b="1" dirty="0" smtClean="0"/>
              <a:t>Modo </a:t>
            </a:r>
            <a:r>
              <a:rPr lang="es-CL" sz="1600" b="1" dirty="0" smtClean="0">
                <a:solidFill>
                  <a:srgbClr val="C00000"/>
                </a:solidFill>
              </a:rPr>
              <a:t>“r”</a:t>
            </a:r>
            <a:r>
              <a:rPr lang="es-CL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r>
              <a:rPr lang="es-CL" sz="1600" b="1" dirty="0" smtClean="0"/>
              <a:t>Modo </a:t>
            </a:r>
            <a:r>
              <a:rPr lang="es-CL" sz="1600" b="1" dirty="0" smtClean="0">
                <a:solidFill>
                  <a:srgbClr val="C00000"/>
                </a:solidFill>
              </a:rPr>
              <a:t>“w”</a:t>
            </a:r>
            <a:r>
              <a:rPr lang="es-CL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r>
              <a:rPr lang="es-CL" sz="1600" b="1" dirty="0" smtClean="0"/>
              <a:t>Modo </a:t>
            </a:r>
            <a:r>
              <a:rPr lang="es-CL" sz="1600" b="1" dirty="0" smtClean="0">
                <a:solidFill>
                  <a:srgbClr val="C00000"/>
                </a:solidFill>
              </a:rPr>
              <a:t>“a”</a:t>
            </a:r>
            <a:r>
              <a:rPr lang="es-CL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2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77215"/>
              </p:ext>
            </p:extLst>
          </p:nvPr>
        </p:nvGraphicFramePr>
        <p:xfrm>
          <a:off x="76200" y="1219200"/>
          <a:ext cx="8991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Nombre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Función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es-CL" sz="1400" b="1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dirty="0" smtClean="0">
                          <a:latin typeface="+mj-lt"/>
                        </a:rPr>
                        <a:t>Escribe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</a:t>
                      </a:r>
                      <a:r>
                        <a:rPr lang="es-CL" sz="1600" dirty="0" smtClean="0">
                          <a:latin typeface="+mj-lt"/>
                        </a:rPr>
                        <a:t> en el archivo apuntado por </a:t>
                      </a:r>
                      <a:r>
                        <a:rPr lang="es-CL" sz="1600" b="1" dirty="0" err="1" smtClean="0">
                          <a:solidFill>
                            <a:srgbClr val="002060"/>
                          </a:solidFill>
                          <a:latin typeface="+mj-lt"/>
                        </a:rPr>
                        <a:t>arch</a:t>
                      </a:r>
                      <a:r>
                        <a:rPr lang="es-CL" sz="1600" dirty="0" smtClean="0">
                          <a:latin typeface="+mj-lt"/>
                        </a:rPr>
                        <a:t>. Retorna el </a:t>
                      </a:r>
                      <a:r>
                        <a:rPr lang="es-CL" sz="1600" dirty="0" err="1" smtClean="0">
                          <a:latin typeface="+mj-lt"/>
                        </a:rPr>
                        <a:t>caracter</a:t>
                      </a:r>
                      <a:r>
                        <a:rPr lang="es-CL" sz="1600" dirty="0" smtClean="0">
                          <a:latin typeface="+mj-lt"/>
                        </a:rPr>
                        <a:t> escrito si la operación</a:t>
                      </a:r>
                      <a:r>
                        <a:rPr lang="es-CL" sz="1600" baseline="0" dirty="0" smtClean="0">
                          <a:latin typeface="+mj-lt"/>
                        </a:rPr>
                        <a:t> fue exitosa, </a:t>
                      </a:r>
                      <a:r>
                        <a:rPr lang="es-CL" sz="1600" dirty="0" smtClean="0">
                          <a:latin typeface="+mj-lt"/>
                        </a:rPr>
                        <a:t>y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EOF</a:t>
                      </a:r>
                      <a:r>
                        <a:rPr lang="es-CL" sz="1600" dirty="0" smtClean="0">
                          <a:latin typeface="+mj-lt"/>
                        </a:rPr>
                        <a:t> (-1) en caso de error.</a:t>
                      </a:r>
                      <a:endParaRPr lang="es-C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*S,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Escribe el </a:t>
                      </a:r>
                      <a:r>
                        <a:rPr lang="es-CL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el archivo apuntado por 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Retorna un número no negativo en caso de éxito, y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(-1) en caso de error.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fprintf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*formato, valores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 igual que el </a:t>
                      </a:r>
                      <a:r>
                        <a:rPr lang="es-CL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se agrega un primer parámetro nuevo: el puntero al archivo desde donde se leerá (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Retorna el número</a:t>
                      </a:r>
                      <a:r>
                        <a:rPr lang="es-CL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caracteres escritos.</a:t>
                      </a:r>
                      <a:endParaRPr lang="es-C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siguiente tabla muestra las posibles funciones que puede usar para escribir información en un archivo.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7290" y="2413900"/>
            <a:ext cx="8971200" cy="806400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Escritura en Archivos </a:t>
            </a:r>
            <a:r>
              <a:rPr lang="es-ES" sz="2400" b="1" dirty="0" smtClean="0"/>
              <a:t>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5713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13: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fputs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escribiendo en el archivo “</a:t>
            </a:r>
            <a:r>
              <a:rPr lang="es-CL" sz="1600" b="1" dirty="0" smtClean="0"/>
              <a:t>2.txt</a:t>
            </a:r>
            <a:r>
              <a:rPr lang="es-CL" sz="1600" dirty="0" smtClean="0"/>
              <a:t>” (</a:t>
            </a:r>
            <a:r>
              <a:rPr lang="es-CL" sz="1600" b="1" dirty="0" smtClean="0">
                <a:solidFill>
                  <a:srgbClr val="C00000"/>
                </a:solidFill>
              </a:rPr>
              <a:t>Ejemplo3_2.c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019300" y="1447800"/>
            <a:ext cx="51054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“2.txt"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1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“Hola alumnos, cómo están?\n”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“Espero que muy bien!\n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0" y="5105401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b="1" dirty="0" smtClean="0">
                <a:solidFill>
                  <a:srgbClr val="C00000"/>
                </a:solidFill>
              </a:rPr>
              <a:t>¿Qué ocurrirá si se agrega la línea </a:t>
            </a:r>
            <a:r>
              <a:rPr lang="es-CL" sz="1600" b="1" dirty="0" err="1" smtClean="0">
                <a:solidFill>
                  <a:srgbClr val="002060"/>
                </a:solidFill>
              </a:rPr>
              <a:t>rewind</a:t>
            </a:r>
            <a:r>
              <a:rPr lang="es-CL" sz="1600" b="1" dirty="0" smtClean="0">
                <a:solidFill>
                  <a:srgbClr val="002060"/>
                </a:solidFill>
              </a:rPr>
              <a:t>(</a:t>
            </a:r>
            <a:r>
              <a:rPr lang="es-CL" sz="1600" b="1" dirty="0" err="1" smtClean="0">
                <a:solidFill>
                  <a:srgbClr val="002060"/>
                </a:solidFill>
              </a:rPr>
              <a:t>arch</a:t>
            </a:r>
            <a:r>
              <a:rPr lang="es-CL" sz="1600" b="1" dirty="0" smtClean="0">
                <a:solidFill>
                  <a:srgbClr val="002060"/>
                </a:solidFill>
              </a:rPr>
              <a:t>); </a:t>
            </a:r>
            <a:r>
              <a:rPr lang="es-CL" sz="1600" b="1" dirty="0" smtClean="0">
                <a:solidFill>
                  <a:srgbClr val="C00000"/>
                </a:solidFill>
              </a:rPr>
              <a:t>entre las dos instrucciones </a:t>
            </a:r>
            <a:r>
              <a:rPr lang="es-CL" sz="1600" b="1" dirty="0" err="1" smtClean="0">
                <a:solidFill>
                  <a:srgbClr val="C00000"/>
                </a:solidFill>
              </a:rPr>
              <a:t>fputs</a:t>
            </a:r>
            <a:r>
              <a:rPr lang="es-CL" sz="1600" b="1" dirty="0" smtClean="0">
                <a:solidFill>
                  <a:srgbClr val="C00000"/>
                </a:solidFill>
              </a:rPr>
              <a:t>()?</a:t>
            </a:r>
            <a:endParaRPr lang="es-CL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/>
              <a:t> </a:t>
            </a:r>
            <a:r>
              <a:rPr lang="es-ES" sz="2400" b="1" dirty="0" smtClean="0"/>
              <a:t>– Escritura </a:t>
            </a:r>
            <a:r>
              <a:rPr lang="es-ES" sz="2400" b="1" dirty="0"/>
              <a:t>en Archivos </a:t>
            </a:r>
            <a:r>
              <a:rPr lang="es-ES" sz="2400" b="1" dirty="0" smtClean="0"/>
              <a:t>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726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3210"/>
              </p:ext>
            </p:extLst>
          </p:nvPr>
        </p:nvGraphicFramePr>
        <p:xfrm>
          <a:off x="76200" y="1219200"/>
          <a:ext cx="8991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Nombre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Función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es-CL" sz="1400" b="1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dirty="0" smtClean="0">
                          <a:latin typeface="+mj-lt"/>
                        </a:rPr>
                        <a:t>Escribe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</a:t>
                      </a:r>
                      <a:r>
                        <a:rPr lang="es-CL" sz="1600" dirty="0" smtClean="0">
                          <a:latin typeface="+mj-lt"/>
                        </a:rPr>
                        <a:t> en el archivo apuntado por </a:t>
                      </a:r>
                      <a:r>
                        <a:rPr lang="es-CL" sz="1600" b="1" dirty="0" err="1" smtClean="0">
                          <a:solidFill>
                            <a:srgbClr val="002060"/>
                          </a:solidFill>
                          <a:latin typeface="+mj-lt"/>
                        </a:rPr>
                        <a:t>arch</a:t>
                      </a:r>
                      <a:r>
                        <a:rPr lang="es-CL" sz="1600" dirty="0" smtClean="0">
                          <a:latin typeface="+mj-lt"/>
                        </a:rPr>
                        <a:t>. Retorna el </a:t>
                      </a:r>
                      <a:r>
                        <a:rPr lang="es-CL" sz="1600" dirty="0" err="1" smtClean="0">
                          <a:latin typeface="+mj-lt"/>
                        </a:rPr>
                        <a:t>caracter</a:t>
                      </a:r>
                      <a:r>
                        <a:rPr lang="es-CL" sz="1600" dirty="0" smtClean="0">
                          <a:latin typeface="+mj-lt"/>
                        </a:rPr>
                        <a:t> escrito si la operación</a:t>
                      </a:r>
                      <a:r>
                        <a:rPr lang="es-CL" sz="1600" baseline="0" dirty="0" smtClean="0">
                          <a:latin typeface="+mj-lt"/>
                        </a:rPr>
                        <a:t> fue exitosa, </a:t>
                      </a:r>
                      <a:r>
                        <a:rPr lang="es-CL" sz="1600" dirty="0" smtClean="0">
                          <a:latin typeface="+mj-lt"/>
                        </a:rPr>
                        <a:t>y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EOF</a:t>
                      </a:r>
                      <a:r>
                        <a:rPr lang="es-CL" sz="1600" dirty="0" smtClean="0">
                          <a:latin typeface="+mj-lt"/>
                        </a:rPr>
                        <a:t> (-1) en caso de error.</a:t>
                      </a:r>
                      <a:endParaRPr lang="es-C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*S,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Escribe el </a:t>
                      </a:r>
                      <a:r>
                        <a:rPr lang="es-CL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el archivo apuntado por 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Retorna un número no negativo en caso de éxito, y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(-1) en caso de error.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fprintf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*formato, valores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 igual que el </a:t>
                      </a:r>
                      <a:r>
                        <a:rPr lang="es-CL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se agrega un primer parámetro nuevo: el puntero al archivo desde donde se leerá (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Retorna el número</a:t>
                      </a:r>
                      <a:r>
                        <a:rPr lang="es-CL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caracteres escritos.</a:t>
                      </a:r>
                      <a:endParaRPr lang="es-C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siguiente tabla muestra las posibles funciones que puede usar para escribir información en un archivo.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7290" y="2413900"/>
            <a:ext cx="8971200" cy="806400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extBox 39"/>
          <p:cNvSpPr txBox="1"/>
          <p:nvPr/>
        </p:nvSpPr>
        <p:spPr>
          <a:xfrm>
            <a:off x="13648" y="4391561"/>
            <a:ext cx="9132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La función </a:t>
            </a:r>
            <a:r>
              <a:rPr lang="es-CL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*formato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valores/variables/cálculos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600" b="1" dirty="0" smtClean="0"/>
              <a:t>: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b="1" dirty="0" smtClean="0"/>
          </a:p>
          <a:p>
            <a:pPr algn="just"/>
            <a:r>
              <a:rPr lang="es-CL" sz="1600" dirty="0" smtClean="0"/>
              <a:t>Permite generar salidas con formato igual que </a:t>
            </a:r>
            <a:r>
              <a:rPr lang="es-CL" sz="1600" b="1" dirty="0" err="1" smtClean="0">
                <a:solidFill>
                  <a:srgbClr val="C00000"/>
                </a:solidFill>
              </a:rPr>
              <a:t>printf</a:t>
            </a:r>
            <a:r>
              <a:rPr lang="es-CL" sz="1600" b="1" dirty="0" smtClean="0">
                <a:solidFill>
                  <a:srgbClr val="C00000"/>
                </a:solidFill>
              </a:rPr>
              <a:t>() </a:t>
            </a:r>
            <a:r>
              <a:rPr lang="es-CL" sz="1600" dirty="0" smtClean="0"/>
              <a:t>donde usted puede intercalar el contenidos de variables con el texto que desee: La gran diferencia radica en que </a:t>
            </a:r>
            <a:r>
              <a:rPr lang="es-CL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CL" sz="1600" b="1" dirty="0" smtClean="0"/>
              <a:t> </a:t>
            </a:r>
            <a:r>
              <a:rPr lang="es-CL" sz="1600" dirty="0" smtClean="0"/>
              <a:t>guarda tal texto de salida </a:t>
            </a:r>
            <a:r>
              <a:rPr lang="es-CL" sz="1600" b="1" dirty="0" smtClean="0">
                <a:solidFill>
                  <a:srgbClr val="C00000"/>
                </a:solidFill>
              </a:rPr>
              <a:t>en un </a:t>
            </a:r>
            <a:r>
              <a:rPr lang="es-CL" sz="1600" b="1" dirty="0" err="1" smtClean="0">
                <a:solidFill>
                  <a:srgbClr val="C00000"/>
                </a:solidFill>
              </a:rPr>
              <a:t>string</a:t>
            </a:r>
            <a:r>
              <a:rPr lang="es-CL" sz="1600" dirty="0" smtClean="0"/>
              <a:t> que aquí se llamó “</a:t>
            </a:r>
            <a:r>
              <a:rPr lang="es-CL" sz="1600" b="1" dirty="0" smtClean="0">
                <a:solidFill>
                  <a:srgbClr val="002060"/>
                </a:solidFill>
              </a:rPr>
              <a:t>texto</a:t>
            </a:r>
            <a:r>
              <a:rPr lang="es-CL" sz="1600" dirty="0" smtClean="0"/>
              <a:t>”.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 smtClean="0"/>
              <a:t>Esta función combinada con </a:t>
            </a:r>
            <a:r>
              <a:rPr lang="es-CL" sz="1600" b="1" dirty="0" err="1" smtClean="0"/>
              <a:t>fputs</a:t>
            </a:r>
            <a:r>
              <a:rPr lang="es-CL" sz="1600" dirty="0" smtClean="0"/>
              <a:t>, es equivalente a </a:t>
            </a:r>
            <a:r>
              <a:rPr lang="es-CL" sz="1600" b="1" dirty="0" err="1" smtClean="0"/>
              <a:t>fprintf</a:t>
            </a:r>
            <a:r>
              <a:rPr lang="es-CL" sz="1600" dirty="0" smtClean="0"/>
              <a:t>.</a:t>
            </a:r>
            <a:endParaRPr lang="es-CL" sz="16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Escritura en Archivos </a:t>
            </a:r>
            <a:r>
              <a:rPr lang="es-ES" sz="2400" b="1" dirty="0" smtClean="0"/>
              <a:t>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93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14: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fputs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y </a:t>
            </a:r>
            <a:r>
              <a:rPr lang="es-CL" sz="1600" b="1" dirty="0" err="1" smtClean="0">
                <a:solidFill>
                  <a:srgbClr val="C00000"/>
                </a:solidFill>
              </a:rPr>
              <a:t>sprintf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, escribiendo en el archivo “</a:t>
            </a:r>
            <a:r>
              <a:rPr lang="es-CL" sz="1600" b="1" dirty="0" smtClean="0"/>
              <a:t>3.txt</a:t>
            </a:r>
            <a:r>
              <a:rPr lang="es-CL" sz="1600" dirty="0" smtClean="0"/>
              <a:t>” (</a:t>
            </a:r>
            <a:r>
              <a:rPr lang="es-CL" sz="1600" b="1" u="sng" dirty="0" smtClean="0">
                <a:solidFill>
                  <a:srgbClr val="C00000"/>
                </a:solidFill>
              </a:rPr>
              <a:t>Ejemplo3_3.c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9050" y="1143000"/>
            <a:ext cx="912495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3.141592</a:t>
            </a:r>
            <a:endParaRPr lang="es-CL" sz="1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radio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perímetro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“3.txt"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1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1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3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"Considerando una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circunsferencia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radio %d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:\n\n- El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es: </a:t>
            </a:r>
            <a:endParaRPr lang="es-CL" sz="1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%.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 cms2.\n- El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es: %.2f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.\n\n(con PI = %f)"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radio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/>
              <a:t> </a:t>
            </a:r>
            <a:r>
              <a:rPr lang="es-ES" sz="2400" b="1" dirty="0" smtClean="0"/>
              <a:t>– Escritura </a:t>
            </a:r>
            <a:r>
              <a:rPr lang="es-ES" sz="2400" b="1" dirty="0"/>
              <a:t>en Archivos </a:t>
            </a:r>
            <a:r>
              <a:rPr lang="es-ES" sz="2400" b="1" dirty="0" smtClean="0"/>
              <a:t>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49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26719"/>
              </p:ext>
            </p:extLst>
          </p:nvPr>
        </p:nvGraphicFramePr>
        <p:xfrm>
          <a:off x="76200" y="1219200"/>
          <a:ext cx="8991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Nombre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Función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c,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es-CL" sz="1400" b="1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dirty="0" smtClean="0">
                          <a:latin typeface="+mj-lt"/>
                        </a:rPr>
                        <a:t>Escribe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</a:t>
                      </a:r>
                      <a:r>
                        <a:rPr lang="es-CL" sz="1600" dirty="0" smtClean="0">
                          <a:latin typeface="+mj-lt"/>
                        </a:rPr>
                        <a:t> en el archivo apuntado por </a:t>
                      </a:r>
                      <a:r>
                        <a:rPr lang="es-CL" sz="1600" b="1" dirty="0" err="1" smtClean="0">
                          <a:solidFill>
                            <a:srgbClr val="002060"/>
                          </a:solidFill>
                          <a:latin typeface="+mj-lt"/>
                        </a:rPr>
                        <a:t>arch</a:t>
                      </a:r>
                      <a:r>
                        <a:rPr lang="es-CL" sz="1600" dirty="0" smtClean="0">
                          <a:latin typeface="+mj-lt"/>
                        </a:rPr>
                        <a:t>. Retorna el </a:t>
                      </a:r>
                      <a:r>
                        <a:rPr lang="es-CL" sz="1600" dirty="0" err="1" smtClean="0">
                          <a:latin typeface="+mj-lt"/>
                        </a:rPr>
                        <a:t>caracter</a:t>
                      </a:r>
                      <a:r>
                        <a:rPr lang="es-CL" sz="1600" dirty="0" smtClean="0">
                          <a:latin typeface="+mj-lt"/>
                        </a:rPr>
                        <a:t> escrito si la operación</a:t>
                      </a:r>
                      <a:r>
                        <a:rPr lang="es-CL" sz="1600" baseline="0" dirty="0" smtClean="0">
                          <a:latin typeface="+mj-lt"/>
                        </a:rPr>
                        <a:t> fue exitosa, </a:t>
                      </a:r>
                      <a:r>
                        <a:rPr lang="es-CL" sz="1600" dirty="0" smtClean="0">
                          <a:latin typeface="+mj-lt"/>
                        </a:rPr>
                        <a:t>y </a:t>
                      </a:r>
                      <a:r>
                        <a:rPr lang="es-CL" sz="16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EOF</a:t>
                      </a:r>
                      <a:r>
                        <a:rPr lang="es-CL" sz="1600" dirty="0" smtClean="0">
                          <a:latin typeface="+mj-lt"/>
                        </a:rPr>
                        <a:t> (-1) en caso de error.</a:t>
                      </a:r>
                      <a:endParaRPr lang="es-C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fputs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*S,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Escribe el </a:t>
                      </a:r>
                      <a:r>
                        <a:rPr lang="es-CL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el archivo apuntado por 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Retorna un número no negativo en caso de éxito, y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(-1) en caso de error.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fprintf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*formato, valores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 igual que el </a:t>
                      </a:r>
                      <a:r>
                        <a:rPr lang="es-CL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se agrega un primer parámetro nuevo: el puntero al archivo desde donde se leerá (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Retorna el número</a:t>
                      </a:r>
                      <a:r>
                        <a:rPr lang="es-CL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caracteres escritos.</a:t>
                      </a:r>
                      <a:endParaRPr lang="es-C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siguiente tabla muestra las posibles funciones que puede usar para escribir información en un archivo.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7290" y="3244900"/>
            <a:ext cx="8971200" cy="1044000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/>
              <a:t> </a:t>
            </a:r>
            <a:r>
              <a:rPr lang="es-ES" sz="2400" b="1" dirty="0" smtClean="0"/>
              <a:t>– Escritura </a:t>
            </a:r>
            <a:r>
              <a:rPr lang="es-ES" sz="2400" b="1" dirty="0"/>
              <a:t>en Archivos </a:t>
            </a:r>
            <a:r>
              <a:rPr lang="es-ES" sz="2400" b="1" dirty="0" smtClean="0"/>
              <a:t>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7955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11118" y="685800"/>
            <a:ext cx="913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15:</a:t>
            </a:r>
            <a:r>
              <a:rPr lang="es-CL" sz="1600" dirty="0" smtClean="0"/>
              <a:t> </a:t>
            </a:r>
            <a:r>
              <a:rPr lang="es-CL" sz="1600" b="1" dirty="0" err="1" smtClean="0">
                <a:solidFill>
                  <a:srgbClr val="C00000"/>
                </a:solidFill>
              </a:rPr>
              <a:t>fprintf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escribiendo en el archivo “</a:t>
            </a:r>
            <a:r>
              <a:rPr lang="es-CL" sz="1600" b="1" dirty="0" smtClean="0"/>
              <a:t>4.txt</a:t>
            </a:r>
            <a:r>
              <a:rPr lang="es-CL" sz="1600" dirty="0" smtClean="0"/>
              <a:t>” (</a:t>
            </a:r>
            <a:r>
              <a:rPr lang="es-CL" sz="1600" b="1" u="sng" dirty="0" smtClean="0">
                <a:solidFill>
                  <a:srgbClr val="C00000"/>
                </a:solidFill>
              </a:rPr>
              <a:t>Ejemplo3_4.c</a:t>
            </a:r>
            <a:r>
              <a:rPr lang="es-CL" sz="1600" dirty="0" smtClean="0"/>
              <a:t>)</a:t>
            </a:r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9050" y="1143000"/>
            <a:ext cx="91249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3.141592</a:t>
            </a:r>
            <a:endParaRPr lang="es-CL" sz="1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radio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perímetro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“4.txt"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es-CL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 no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encuentra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3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s-CL" sz="13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"Considerando una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circunsferencia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radio %d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:\n\n- El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es: </a:t>
            </a:r>
          </a:p>
          <a:p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 cms2.\n- El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es: %.2f 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.\n\n(con PI = %f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perimetro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/>
              <a:t> </a:t>
            </a:r>
            <a:r>
              <a:rPr lang="es-ES" sz="2400" b="1" dirty="0" smtClean="0"/>
              <a:t>– Escritura </a:t>
            </a:r>
            <a:r>
              <a:rPr lang="es-ES" sz="2400" b="1" dirty="0"/>
              <a:t>en Archivos </a:t>
            </a:r>
            <a:r>
              <a:rPr lang="es-ES" sz="2400" b="1" dirty="0" smtClean="0"/>
              <a:t>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59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108 Rectángulo"/>
          <p:cNvSpPr/>
          <p:nvPr/>
        </p:nvSpPr>
        <p:spPr>
          <a:xfrm>
            <a:off x="19050" y="609600"/>
            <a:ext cx="280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Tipos de Archivos:</a:t>
            </a:r>
          </a:p>
        </p:txBody>
      </p:sp>
      <p:sp>
        <p:nvSpPr>
          <p:cNvPr id="6" name="TextBox 39"/>
          <p:cNvSpPr txBox="1"/>
          <p:nvPr/>
        </p:nvSpPr>
        <p:spPr>
          <a:xfrm>
            <a:off x="11118" y="1052512"/>
            <a:ext cx="91328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Hay dos tipos de </a:t>
            </a:r>
            <a:r>
              <a:rPr lang="es-CL" sz="1600" dirty="0" smtClean="0"/>
              <a:t>archivos: archivos </a:t>
            </a:r>
            <a:r>
              <a:rPr lang="es-CL" sz="1600" b="1" dirty="0" smtClean="0">
                <a:solidFill>
                  <a:srgbClr val="C00000"/>
                </a:solidFill>
              </a:rPr>
              <a:t>binarios </a:t>
            </a:r>
            <a:r>
              <a:rPr lang="es-CL" sz="1600" dirty="0" smtClean="0"/>
              <a:t>y archivos de </a:t>
            </a:r>
            <a:r>
              <a:rPr lang="es-CL" sz="1600" b="1" dirty="0" smtClean="0">
                <a:solidFill>
                  <a:srgbClr val="C00000"/>
                </a:solidFill>
              </a:rPr>
              <a:t>texto</a:t>
            </a:r>
            <a:r>
              <a:rPr lang="es-CL" sz="1600" dirty="0" smtClean="0"/>
              <a:t>.</a:t>
            </a: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endParaRPr lang="es-CL" sz="1600" u="sng" dirty="0" smtClean="0"/>
          </a:p>
          <a:p>
            <a:pPr algn="just"/>
            <a:r>
              <a:rPr lang="es-CL" b="1" i="1" u="sng" dirty="0"/>
              <a:t>Archivos Binarios:</a:t>
            </a:r>
          </a:p>
          <a:p>
            <a:pPr algn="just"/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Un archivo </a:t>
            </a:r>
            <a:r>
              <a:rPr lang="es-CL" sz="1600" b="1" dirty="0"/>
              <a:t>binario</a:t>
            </a:r>
            <a:r>
              <a:rPr lang="es-CL" sz="1600" dirty="0"/>
              <a:t> es una secuencia de bytes que tienen una correspondencia uno a uno con un dispositivo externo. (Es decir los bytes </a:t>
            </a:r>
            <a:r>
              <a:rPr lang="es-CL" sz="1600" b="1" dirty="0"/>
              <a:t>no</a:t>
            </a:r>
            <a:r>
              <a:rPr lang="es-CL" sz="1600" dirty="0"/>
              <a:t> se interpretan según el estándar ASCII).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Ejemplos de estos archivos son: Fotografías, Imágenes, Texto con formatos, Archivos Ejecutables (aplicaciones), Audio, etc</a:t>
            </a:r>
            <a:r>
              <a:rPr lang="es-CL" sz="1600" dirty="0" smtClean="0"/>
              <a:t>.</a:t>
            </a:r>
          </a:p>
          <a:p>
            <a:pPr algn="just"/>
            <a:endParaRPr lang="es-CL" sz="1600" dirty="0" smtClean="0"/>
          </a:p>
          <a:p>
            <a:pPr algn="just"/>
            <a:endParaRPr lang="es-CL" sz="1600" dirty="0"/>
          </a:p>
          <a:p>
            <a:pPr algn="just"/>
            <a:r>
              <a:rPr lang="es-CL" b="1" i="1" u="sng" dirty="0" smtClean="0"/>
              <a:t>Archivos de Texto:</a:t>
            </a:r>
          </a:p>
          <a:p>
            <a:pPr algn="just"/>
            <a:endParaRPr lang="es-CL" sz="1600" b="1" i="1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Un archivo de </a:t>
            </a:r>
            <a:r>
              <a:rPr lang="es-CL" sz="1600" b="1" dirty="0"/>
              <a:t>texto </a:t>
            </a:r>
            <a:r>
              <a:rPr lang="es-CL" sz="1600" dirty="0"/>
              <a:t>es una secuencia de </a:t>
            </a:r>
            <a:r>
              <a:rPr lang="es-CL" sz="1600" dirty="0" smtClean="0"/>
              <a:t>caracteres (según su ASCII) organizados </a:t>
            </a:r>
            <a:r>
              <a:rPr lang="es-CL" sz="1600" dirty="0"/>
              <a:t>en líneas terminadas por un carácter de nueva </a:t>
            </a:r>
            <a:r>
              <a:rPr lang="es-CL" sz="1600" dirty="0" smtClean="0"/>
              <a:t>línea (un “</a:t>
            </a:r>
            <a:r>
              <a:rPr lang="es-CL" sz="1600" dirty="0" err="1" smtClean="0"/>
              <a:t>Enter</a:t>
            </a:r>
            <a:r>
              <a:rPr lang="es-CL" sz="1600" dirty="0" smtClean="0"/>
              <a:t>”).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En estos archivos se pueden almacenar, </a:t>
            </a:r>
            <a:r>
              <a:rPr lang="es-CL" sz="1600" dirty="0" smtClean="0"/>
              <a:t>códigos fuente </a:t>
            </a:r>
            <a:r>
              <a:rPr lang="es-CL" sz="1600" dirty="0"/>
              <a:t>de programas, texto </a:t>
            </a:r>
            <a:r>
              <a:rPr lang="es-CL" sz="1600" dirty="0" smtClean="0"/>
              <a:t>plano (es decir, texto sin formato – no como en </a:t>
            </a:r>
            <a:r>
              <a:rPr lang="es-CL" sz="1600" i="1" dirty="0" smtClean="0"/>
              <a:t>Word</a:t>
            </a:r>
            <a:r>
              <a:rPr lang="es-CL" sz="1600" dirty="0" smtClean="0"/>
              <a:t>), </a:t>
            </a:r>
            <a:r>
              <a:rPr lang="es-CL" sz="1600" dirty="0"/>
              <a:t>base de datos simples, etc.</a:t>
            </a:r>
          </a:p>
          <a:p>
            <a:pPr algn="just"/>
            <a:endParaRPr lang="es-CL" sz="16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Archivos, Introducción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664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6" name="TextBox 39"/>
          <p:cNvSpPr txBox="1"/>
          <p:nvPr/>
        </p:nvSpPr>
        <p:spPr>
          <a:xfrm>
            <a:off x="11118" y="1056739"/>
            <a:ext cx="91328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</a:t>
            </a:r>
            <a:r>
              <a:rPr lang="es-CL" sz="1600" dirty="0"/>
              <a:t>función </a:t>
            </a:r>
            <a:r>
              <a:rPr lang="es-CL" sz="1600" b="1" dirty="0" err="1">
                <a:solidFill>
                  <a:srgbClr val="C00000"/>
                </a:solidFill>
              </a:rPr>
              <a:t>fclose</a:t>
            </a:r>
            <a:r>
              <a:rPr lang="es-CL" sz="1600" b="1" dirty="0">
                <a:solidFill>
                  <a:srgbClr val="C00000"/>
                </a:solidFill>
              </a:rPr>
              <a:t>()</a:t>
            </a:r>
            <a:r>
              <a:rPr lang="es-CL" sz="1600" dirty="0"/>
              <a:t> cierra una secuencia </a:t>
            </a:r>
            <a:r>
              <a:rPr lang="es-CL" sz="1600" dirty="0" smtClean="0"/>
              <a:t>que </a:t>
            </a:r>
            <a:r>
              <a:rPr lang="es-CL" sz="1600" dirty="0"/>
              <a:t>fue abierta mediante una llamada a </a:t>
            </a:r>
            <a:r>
              <a:rPr lang="es-CL" sz="1600" b="1" dirty="0" err="1">
                <a:solidFill>
                  <a:srgbClr val="C00000"/>
                </a:solidFill>
              </a:rPr>
              <a:t>fopen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Un </a:t>
            </a:r>
            <a:r>
              <a:rPr lang="es-CL" sz="1600" dirty="0"/>
              <a:t>error en el cierre de una secuencia puede generar todo tipo de problemas, incluyendo la pérdida de datos, destrucción de archivos y posibles errores intermitentes en el programa.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algn="ctr"/>
            <a:r>
              <a:rPr lang="es-CL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pArchivo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Donde </a:t>
            </a:r>
            <a:r>
              <a:rPr lang="es-CL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pArchivo</a:t>
            </a:r>
            <a:r>
              <a:rPr lang="es-CL" sz="1600" dirty="0" smtClean="0">
                <a:solidFill>
                  <a:srgbClr val="C00000"/>
                </a:solidFill>
              </a:rPr>
              <a:t> </a:t>
            </a:r>
            <a:r>
              <a:rPr lang="es-CL" sz="1600" dirty="0"/>
              <a:t>es el puntero al archivo devuelto por la llamada a </a:t>
            </a:r>
            <a:r>
              <a:rPr lang="es-CL" sz="1600" b="1" dirty="0" err="1">
                <a:solidFill>
                  <a:srgbClr val="C00000"/>
                </a:solidFill>
              </a:rPr>
              <a:t>fopen</a:t>
            </a:r>
            <a:r>
              <a:rPr lang="es-CL" sz="1600" b="1" dirty="0">
                <a:solidFill>
                  <a:srgbClr val="C00000"/>
                </a:solidFill>
              </a:rPr>
              <a:t>()</a:t>
            </a:r>
            <a:r>
              <a:rPr lang="es-CL" sz="1600" dirty="0"/>
              <a:t>. Si se devuelve un valor </a:t>
            </a:r>
            <a:r>
              <a:rPr lang="es-CL" sz="1600" b="1" dirty="0" smtClean="0">
                <a:solidFill>
                  <a:srgbClr val="C00000"/>
                </a:solidFill>
              </a:rPr>
              <a:t>0</a:t>
            </a:r>
            <a:r>
              <a:rPr lang="es-CL" sz="1600" dirty="0" smtClean="0"/>
              <a:t> significa </a:t>
            </a:r>
            <a:r>
              <a:rPr lang="es-CL" sz="1600" dirty="0"/>
              <a:t>que la operación de cierre ha tenido éxito.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/>
              <a:t>Generalmente, esta función solo falla cuando un disco se ha retirado antes de tiempo o cuando no queda espacio libre en el </a:t>
            </a:r>
            <a:r>
              <a:rPr lang="es-CL" sz="1600" dirty="0" smtClean="0"/>
              <a:t>mismo.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En cada ejemplo mostrado en este apunte aparece una llamada a </a:t>
            </a:r>
            <a:r>
              <a:rPr lang="es-CL" sz="1600" b="1" dirty="0" err="1" smtClean="0">
                <a:solidFill>
                  <a:srgbClr val="C00000"/>
                </a:solidFill>
              </a:rPr>
              <a:t>fclose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por cada llamada a </a:t>
            </a:r>
            <a:r>
              <a:rPr lang="es-CL" sz="1600" b="1" dirty="0" err="1" smtClean="0">
                <a:solidFill>
                  <a:srgbClr val="C00000"/>
                </a:solidFill>
              </a:rPr>
              <a:t>fopen</a:t>
            </a:r>
            <a:r>
              <a:rPr lang="es-CL" sz="1600" b="1" dirty="0" smtClean="0">
                <a:solidFill>
                  <a:srgbClr val="C00000"/>
                </a:solidFill>
              </a:rPr>
              <a:t>()</a:t>
            </a:r>
            <a:r>
              <a:rPr lang="es-CL" sz="1600" dirty="0" smtClean="0"/>
              <a:t> que se realizó.</a:t>
            </a:r>
            <a:endParaRPr lang="es-CL" sz="1600" dirty="0"/>
          </a:p>
        </p:txBody>
      </p:sp>
      <p:sp>
        <p:nvSpPr>
          <p:cNvPr id="7" name="108 Rectángulo"/>
          <p:cNvSpPr/>
          <p:nvPr/>
        </p:nvSpPr>
        <p:spPr>
          <a:xfrm>
            <a:off x="19050" y="609600"/>
            <a:ext cx="4552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Cierre </a:t>
            </a:r>
            <a:r>
              <a:rPr lang="es-CL" sz="2000" b="1" u="sng" dirty="0"/>
              <a:t>de un </a:t>
            </a:r>
            <a:r>
              <a:rPr lang="es-CL" sz="2000" b="1" u="sng" dirty="0" smtClean="0"/>
              <a:t>archivo: Función “</a:t>
            </a:r>
            <a:r>
              <a:rPr lang="es-CL" sz="2000" b="1" u="sng" dirty="0" err="1" smtClean="0">
                <a:solidFill>
                  <a:srgbClr val="C00000"/>
                </a:solidFill>
              </a:rPr>
              <a:t>fclose</a:t>
            </a:r>
            <a:r>
              <a:rPr lang="es-CL" sz="2000" b="1" u="sng" dirty="0" smtClean="0"/>
              <a:t>”.</a:t>
            </a:r>
            <a:endParaRPr lang="es-CL" sz="2000" b="1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/>
              <a:t> </a:t>
            </a:r>
            <a:r>
              <a:rPr lang="es-ES" sz="2400" b="1" dirty="0" smtClean="0"/>
              <a:t>– Cierre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871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6" name="TextBox 39"/>
          <p:cNvSpPr txBox="1"/>
          <p:nvPr/>
        </p:nvSpPr>
        <p:spPr>
          <a:xfrm>
            <a:off x="11118" y="762000"/>
            <a:ext cx="9132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sz="1600" dirty="0"/>
              <a:t>Cree un programa que obtenga los 100 primeros </a:t>
            </a:r>
            <a:r>
              <a:rPr lang="es-CL" sz="1600" dirty="0" smtClean="0"/>
              <a:t>números </a:t>
            </a:r>
            <a:r>
              <a:rPr lang="es-CL" sz="1600" dirty="0"/>
              <a:t>primos y luego los guarde en un archivo llamado </a:t>
            </a:r>
            <a:r>
              <a:rPr lang="es-CL" sz="1600" b="1" dirty="0" smtClean="0"/>
              <a:t>“primos.txt”</a:t>
            </a:r>
            <a:r>
              <a:rPr lang="es-CL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Crea </a:t>
            </a:r>
            <a:r>
              <a:rPr lang="es-CL" sz="1600" dirty="0"/>
              <a:t>un programa que lea por teclado una frase y luego almacene cada palabra en una </a:t>
            </a:r>
            <a:r>
              <a:rPr lang="es-CL" sz="1600" dirty="0" smtClean="0"/>
              <a:t>línea </a:t>
            </a:r>
            <a:r>
              <a:rPr lang="es-CL" sz="1600" dirty="0"/>
              <a:t>en un archivo llamado </a:t>
            </a:r>
            <a:r>
              <a:rPr lang="es-CL" sz="1600" b="1" dirty="0" smtClean="0"/>
              <a:t>“palabras.txt”</a:t>
            </a:r>
            <a:r>
              <a:rPr lang="es-CL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Cree </a:t>
            </a:r>
            <a:r>
              <a:rPr lang="es-CL" sz="1600" dirty="0"/>
              <a:t>un programa que </a:t>
            </a:r>
            <a:r>
              <a:rPr lang="es-CL" sz="1600" dirty="0" smtClean="0"/>
              <a:t>añada </a:t>
            </a:r>
            <a:r>
              <a:rPr lang="es-CL" sz="1600" dirty="0"/>
              <a:t>al archivo </a:t>
            </a:r>
            <a:r>
              <a:rPr lang="es-CL" sz="1600" b="1" dirty="0" smtClean="0"/>
              <a:t>“primos.txt”</a:t>
            </a:r>
            <a:r>
              <a:rPr lang="es-CL" sz="1600" dirty="0" smtClean="0"/>
              <a:t> </a:t>
            </a:r>
            <a:r>
              <a:rPr lang="es-CL" sz="1600" dirty="0"/>
              <a:t>los 100 siguientes </a:t>
            </a:r>
            <a:r>
              <a:rPr lang="es-CL" sz="1600" dirty="0" smtClean="0"/>
              <a:t>números primos: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 smtClean="0"/>
              <a:t>El </a:t>
            </a:r>
            <a:r>
              <a:rPr lang="es-CL" sz="1600" dirty="0"/>
              <a:t>programa </a:t>
            </a:r>
            <a:r>
              <a:rPr lang="es-CL" sz="1600" dirty="0" smtClean="0"/>
              <a:t>debe leer el </a:t>
            </a:r>
            <a:r>
              <a:rPr lang="es-CL" sz="1600" dirty="0"/>
              <a:t>contenido actual del archivo para averiguar </a:t>
            </a:r>
            <a:r>
              <a:rPr lang="es-CL" sz="1600" dirty="0" smtClean="0"/>
              <a:t>cual </a:t>
            </a:r>
            <a:r>
              <a:rPr lang="es-CL" sz="1600" dirty="0"/>
              <a:t>es el </a:t>
            </a:r>
            <a:r>
              <a:rPr lang="es-CL" sz="1600" dirty="0" smtClean="0"/>
              <a:t>ultimo numero ingresado. Luego, deberá abrir al </a:t>
            </a:r>
            <a:r>
              <a:rPr lang="es-CL" sz="1600" dirty="0"/>
              <a:t>archivo en modo </a:t>
            </a:r>
            <a:r>
              <a:rPr lang="es-CL" sz="1600" dirty="0" smtClean="0"/>
              <a:t>adición y </a:t>
            </a:r>
            <a:r>
              <a:rPr lang="es-CL" sz="1600" smtClean="0"/>
              <a:t>añadir los </a:t>
            </a:r>
            <a:r>
              <a:rPr lang="es-CL" sz="1600" dirty="0"/>
              <a:t>100 siguientes nuevos primos.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/>
              <a:t> </a:t>
            </a:r>
            <a:r>
              <a:rPr lang="es-ES" sz="2400" b="1" dirty="0" smtClean="0"/>
              <a:t>– Ejercicios de Archivos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6487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39"/>
          <p:cNvSpPr txBox="1"/>
          <p:nvPr/>
        </p:nvSpPr>
        <p:spPr>
          <a:xfrm>
            <a:off x="11118" y="1066086"/>
            <a:ext cx="91328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El lenguaje de programación C, permite las siguientes operaciones sobre un archivo: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b="1" dirty="0" smtClean="0">
                <a:solidFill>
                  <a:srgbClr val="C00000"/>
                </a:solidFill>
              </a:rPr>
              <a:t>Leer </a:t>
            </a:r>
            <a:r>
              <a:rPr lang="es-CL" sz="1600" dirty="0" smtClean="0"/>
              <a:t>su contenido (tal como puede leer los datos que ingresa el usuario desde teclado)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b="1" dirty="0" smtClean="0">
                <a:solidFill>
                  <a:srgbClr val="C00000"/>
                </a:solidFill>
              </a:rPr>
              <a:t>Crear</a:t>
            </a:r>
            <a:r>
              <a:rPr lang="es-CL" sz="1600" dirty="0" smtClean="0"/>
              <a:t> un archivo, y escribir en él.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b="1" dirty="0" err="1" smtClean="0">
                <a:solidFill>
                  <a:srgbClr val="C00000"/>
                </a:solidFill>
              </a:rPr>
              <a:t>Sobreescribir</a:t>
            </a:r>
            <a:r>
              <a:rPr lang="es-CL" sz="1600" b="1" dirty="0" smtClean="0">
                <a:solidFill>
                  <a:srgbClr val="C00000"/>
                </a:solidFill>
              </a:rPr>
              <a:t> </a:t>
            </a:r>
            <a:r>
              <a:rPr lang="es-CL" sz="1600" dirty="0" smtClean="0"/>
              <a:t>un archivo ya existente.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b="1" dirty="0" smtClean="0">
                <a:solidFill>
                  <a:srgbClr val="C00000"/>
                </a:solidFill>
              </a:rPr>
              <a:t>Añadir </a:t>
            </a:r>
            <a:r>
              <a:rPr lang="es-CL" sz="1600" dirty="0" smtClean="0"/>
              <a:t>al contenido de un archivo ya existente.</a:t>
            </a: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Para realizar todas estas operaciones en su programa, </a:t>
            </a:r>
            <a:r>
              <a:rPr lang="es-CL" sz="1600" b="1" dirty="0" smtClean="0">
                <a:solidFill>
                  <a:srgbClr val="C00000"/>
                </a:solidFill>
              </a:rPr>
              <a:t>debe crear una variable </a:t>
            </a:r>
            <a:r>
              <a:rPr lang="es-CL" sz="1600" dirty="0" smtClean="0"/>
              <a:t>que le permita apuntar al archivo que desea manipular: para esto su variable debe ser de tipo </a:t>
            </a:r>
            <a:r>
              <a:rPr lang="es-CL" sz="1600" b="1" dirty="0" smtClean="0">
                <a:solidFill>
                  <a:srgbClr val="C00000"/>
                </a:solidFill>
              </a:rPr>
              <a:t>FILE *</a:t>
            </a:r>
            <a:r>
              <a:rPr lang="es-CL" sz="1600" dirty="0" smtClean="0"/>
              <a:t>.</a:t>
            </a: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Lo primero que debe hacer es </a:t>
            </a:r>
            <a:r>
              <a:rPr lang="es-CL" sz="1600" b="1" u="sng" dirty="0" smtClean="0"/>
              <a:t>abrir</a:t>
            </a:r>
            <a:r>
              <a:rPr lang="es-CL" sz="1600" dirty="0" smtClean="0"/>
              <a:t> el archivo (si existe) o </a:t>
            </a:r>
            <a:r>
              <a:rPr lang="es-CL" sz="1600" b="1" u="sng" dirty="0" smtClean="0"/>
              <a:t>crearlo</a:t>
            </a:r>
            <a:r>
              <a:rPr lang="es-CL" sz="1600" dirty="0" smtClean="0"/>
              <a:t> (si no existe). 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Luego, si el archivo se abrió correctamente, usted puede realizar las operaciones que desea sobre él.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Cuando termina el proceso usted debe </a:t>
            </a:r>
            <a:r>
              <a:rPr lang="es-CL" sz="1600" b="1" u="sng" dirty="0" smtClean="0"/>
              <a:t>cerrar</a:t>
            </a:r>
            <a:r>
              <a:rPr lang="es-CL" sz="1600" dirty="0" smtClean="0"/>
              <a:t> el archivo.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Además, usted puede manipular </a:t>
            </a:r>
            <a:r>
              <a:rPr lang="es-CL" sz="1600" b="1" dirty="0" smtClean="0">
                <a:solidFill>
                  <a:srgbClr val="C00000"/>
                </a:solidFill>
              </a:rPr>
              <a:t>uno o más </a:t>
            </a:r>
            <a:r>
              <a:rPr lang="es-CL" sz="1600" b="1" dirty="0" smtClean="0"/>
              <a:t>archivos al mismo tiempo </a:t>
            </a:r>
            <a:r>
              <a:rPr lang="es-CL" sz="1600" dirty="0" smtClean="0"/>
              <a:t>en su programa, usando </a:t>
            </a:r>
            <a:r>
              <a:rPr lang="es-CL" sz="1600" b="1" dirty="0"/>
              <a:t>para cada archivo </a:t>
            </a:r>
            <a:r>
              <a:rPr lang="es-CL" sz="1600" dirty="0" smtClean="0"/>
              <a:t>una variable del tipo </a:t>
            </a:r>
            <a:r>
              <a:rPr lang="es-CL" sz="1600" b="1" dirty="0" smtClean="0">
                <a:solidFill>
                  <a:srgbClr val="C00000"/>
                </a:solidFill>
              </a:rPr>
              <a:t>FILE *</a:t>
            </a:r>
            <a:r>
              <a:rPr lang="es-CL" sz="1600" dirty="0" smtClean="0"/>
              <a:t>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Las </a:t>
            </a:r>
            <a:r>
              <a:rPr lang="es-CL" sz="1600" dirty="0"/>
              <a:t>funciones necesarias para el trabajo con archivos están definidas en la librería estándar "</a:t>
            </a:r>
            <a:r>
              <a:rPr lang="es-CL" sz="1600" b="1" dirty="0" err="1">
                <a:solidFill>
                  <a:srgbClr val="C00000"/>
                </a:solidFill>
              </a:rPr>
              <a:t>stdio.h</a:t>
            </a:r>
            <a:r>
              <a:rPr lang="es-CL" sz="1600" dirty="0"/>
              <a:t>“ (El lenguaje C –puro- no tiene palabras reservadas que realicen las operaciones de E/S).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/>
          </a:p>
        </p:txBody>
      </p:sp>
      <p:sp>
        <p:nvSpPr>
          <p:cNvPr id="6" name="108 Rectángulo"/>
          <p:cNvSpPr/>
          <p:nvPr/>
        </p:nvSpPr>
        <p:spPr>
          <a:xfrm>
            <a:off x="19050" y="609600"/>
            <a:ext cx="280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 smtClean="0"/>
              <a:t>Archivos en C: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Archivos, Introducción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178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Apertura de </a:t>
            </a:r>
            <a:r>
              <a:rPr lang="es-ES" sz="2400" b="1" dirty="0" smtClean="0"/>
              <a:t>Archivos de Texto</a:t>
            </a:r>
            <a:endParaRPr lang="es-CL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TextBox 39"/>
          <p:cNvSpPr txBox="1"/>
          <p:nvPr/>
        </p:nvSpPr>
        <p:spPr>
          <a:xfrm>
            <a:off x="11118" y="1056739"/>
            <a:ext cx="9132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Sintaxis:</a:t>
            </a:r>
          </a:p>
          <a:p>
            <a:pPr marL="900113"/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/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 el nombre que usted quiera (representativo)</a:t>
            </a:r>
          </a:p>
          <a:p>
            <a:pPr marL="900113"/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Si la variable </a:t>
            </a:r>
            <a:r>
              <a:rPr lang="es-CL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600" dirty="0" smtClean="0">
                <a:solidFill>
                  <a:srgbClr val="C00000"/>
                </a:solidFill>
              </a:rPr>
              <a:t> </a:t>
            </a:r>
            <a:r>
              <a:rPr lang="es-CL" sz="1600" dirty="0" smtClean="0"/>
              <a:t>contiene un </a:t>
            </a:r>
            <a:r>
              <a:rPr lang="es-CL" sz="1600" b="1" dirty="0" smtClean="0">
                <a:solidFill>
                  <a:srgbClr val="C00000"/>
                </a:solidFill>
              </a:rPr>
              <a:t>NULL</a:t>
            </a:r>
            <a:r>
              <a:rPr lang="es-CL" sz="1600" dirty="0" smtClean="0"/>
              <a:t> (o </a:t>
            </a:r>
            <a:r>
              <a:rPr lang="es-CL" sz="1600" b="1" dirty="0" smtClean="0">
                <a:solidFill>
                  <a:srgbClr val="C00000"/>
                </a:solidFill>
              </a:rPr>
              <a:t>0</a:t>
            </a:r>
            <a:r>
              <a:rPr lang="es-CL" sz="1600" dirty="0" smtClean="0"/>
              <a:t>), es porque no pudo abrir el archivo.</a:t>
            </a:r>
            <a:endParaRPr lang="es-CL" sz="1600" dirty="0"/>
          </a:p>
        </p:txBody>
      </p:sp>
      <p:sp>
        <p:nvSpPr>
          <p:cNvPr id="17" name="108 Rectángulo"/>
          <p:cNvSpPr/>
          <p:nvPr/>
        </p:nvSpPr>
        <p:spPr>
          <a:xfrm>
            <a:off x="19050" y="609600"/>
            <a:ext cx="645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Apertura de un </a:t>
            </a:r>
            <a:r>
              <a:rPr lang="es-CL" b="1" u="sng" dirty="0" smtClean="0"/>
              <a:t>archivo de texto: Función “</a:t>
            </a:r>
            <a:r>
              <a:rPr lang="es-CL" b="1" u="sng" dirty="0" err="1" smtClean="0">
                <a:solidFill>
                  <a:srgbClr val="C00000"/>
                </a:solidFill>
              </a:rPr>
              <a:t>fopen</a:t>
            </a:r>
            <a:r>
              <a:rPr lang="es-CL" b="1" u="sng" dirty="0" smtClean="0"/>
              <a:t>”.</a:t>
            </a:r>
            <a:endParaRPr lang="es-CL" b="1" u="sng" dirty="0"/>
          </a:p>
        </p:txBody>
      </p:sp>
    </p:spTree>
    <p:extLst>
      <p:ext uri="{BB962C8B-B14F-4D97-AF65-F5344CB8AC3E}">
        <p14:creationId xmlns:p14="http://schemas.microsoft.com/office/powerpoint/2010/main" val="8121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Box 39"/>
          <p:cNvSpPr txBox="1"/>
          <p:nvPr/>
        </p:nvSpPr>
        <p:spPr>
          <a:xfrm>
            <a:off x="11118" y="1056739"/>
            <a:ext cx="913288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Sintaxis:</a:t>
            </a:r>
          </a:p>
          <a:p>
            <a:pPr marL="900113"/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/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 el nombre que usted quiera (representativo)</a:t>
            </a:r>
          </a:p>
          <a:p>
            <a:pPr marL="900113"/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s-CL" sz="1600" dirty="0" smtClean="0"/>
              <a:t>: El valor de este parámetro puede ser: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530225" lvl="1" indent="-179388" algn="just">
              <a:buFont typeface="Wingdings" pitchFamily="2" charset="2"/>
              <a:buChar char="§"/>
            </a:pPr>
            <a:r>
              <a:rPr lang="es-CL" sz="1600" b="1" dirty="0" smtClean="0">
                <a:solidFill>
                  <a:srgbClr val="C00000"/>
                </a:solidFill>
              </a:rPr>
              <a:t>El nombre de su archivo</a:t>
            </a:r>
            <a:r>
              <a:rPr lang="es-CL" sz="1600" dirty="0" smtClean="0"/>
              <a:t>: Siempre que el archivo de texto está en la misma carpeta del ejecutable de su programa.</a:t>
            </a:r>
          </a:p>
          <a:p>
            <a:pPr marL="530225" lvl="1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530225" lvl="1" indent="-179388" algn="just">
              <a:buFont typeface="Wingdings" pitchFamily="2" charset="2"/>
              <a:buChar char="§"/>
            </a:pPr>
            <a:r>
              <a:rPr lang="es-CL" sz="1600" b="1" dirty="0" smtClean="0">
                <a:solidFill>
                  <a:srgbClr val="C00000"/>
                </a:solidFill>
              </a:rPr>
              <a:t>Ruta de carpetas + nombre de su archivo</a:t>
            </a:r>
            <a:r>
              <a:rPr lang="es-CL" sz="1600" dirty="0" smtClean="0"/>
              <a:t>: Puede señalar la ruta del archivo de dos formas:</a:t>
            </a:r>
          </a:p>
          <a:p>
            <a:pPr marL="636588" lvl="1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900113" lvl="2" indent="-179388" algn="just">
              <a:buFont typeface="Wingdings" pitchFamily="2" charset="2"/>
              <a:buChar char="§"/>
            </a:pPr>
            <a:r>
              <a:rPr lang="es-CL" sz="1600" b="1" dirty="0" smtClean="0"/>
              <a:t>En forma </a:t>
            </a:r>
            <a:r>
              <a:rPr lang="es-CL" sz="1600" b="1" dirty="0" smtClean="0">
                <a:solidFill>
                  <a:srgbClr val="C00000"/>
                </a:solidFill>
              </a:rPr>
              <a:t>absoluta</a:t>
            </a:r>
            <a:r>
              <a:rPr lang="es-CL" sz="1600" b="1" dirty="0" smtClean="0"/>
              <a:t>:</a:t>
            </a:r>
            <a:r>
              <a:rPr lang="es-CL" sz="1600" dirty="0" smtClean="0"/>
              <a:t> Debe escribir desde la </a:t>
            </a:r>
            <a:r>
              <a:rPr lang="es-CL" sz="1600" dirty="0" smtClean="0">
                <a:solidFill>
                  <a:srgbClr val="C00000"/>
                </a:solidFill>
              </a:rPr>
              <a:t>unidad de disco </a:t>
            </a:r>
            <a:r>
              <a:rPr lang="es-CL" sz="1600" dirty="0" smtClean="0"/>
              <a:t>donde está el archivo. </a:t>
            </a:r>
          </a:p>
          <a:p>
            <a:pPr marL="900113" lvl="2" indent="-179388" algn="just"/>
            <a:endParaRPr lang="es-CL" sz="1600" u="sng" dirty="0" smtClean="0"/>
          </a:p>
          <a:p>
            <a:pPr marL="900113" lvl="2" indent="-179388" algn="just"/>
            <a:r>
              <a:rPr lang="es-CL" sz="1600" u="sng" dirty="0" smtClean="0"/>
              <a:t>Ejemplo</a:t>
            </a:r>
            <a:r>
              <a:rPr lang="es-CL" sz="1600" dirty="0" smtClean="0"/>
              <a:t>: Si la unidad es la C, debe escribir: </a:t>
            </a:r>
            <a:r>
              <a:rPr lang="es-CL" sz="1600" b="1" dirty="0" smtClean="0">
                <a:solidFill>
                  <a:srgbClr val="0000FF"/>
                </a:solidFill>
              </a:rPr>
              <a:t>“C:/Carpeta1/Carpeta2/…. /archivo.txt”</a:t>
            </a:r>
          </a:p>
          <a:p>
            <a:pPr marL="900113" lvl="2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900113" lvl="2" indent="-179388" algn="just">
              <a:buFont typeface="Wingdings" pitchFamily="2" charset="2"/>
              <a:buChar char="§"/>
            </a:pPr>
            <a:r>
              <a:rPr lang="es-CL" sz="1600" b="1" dirty="0" smtClean="0"/>
              <a:t>En forma </a:t>
            </a:r>
            <a:r>
              <a:rPr lang="es-CL" sz="1600" b="1" dirty="0" smtClean="0">
                <a:solidFill>
                  <a:srgbClr val="C00000"/>
                </a:solidFill>
              </a:rPr>
              <a:t>relativa</a:t>
            </a:r>
            <a:r>
              <a:rPr lang="es-CL" sz="1600" b="1" dirty="0" smtClean="0"/>
              <a:t>:</a:t>
            </a:r>
            <a:r>
              <a:rPr lang="es-CL" sz="1600" dirty="0" smtClean="0"/>
              <a:t> Es </a:t>
            </a:r>
            <a:r>
              <a:rPr lang="es-CL" sz="1600" dirty="0"/>
              <a:t>decir señala </a:t>
            </a:r>
            <a:r>
              <a:rPr lang="es-CL" sz="1600" dirty="0" smtClean="0"/>
              <a:t>la ruta </a:t>
            </a:r>
            <a:r>
              <a:rPr lang="es-CL" sz="1600" b="1" dirty="0" smtClean="0">
                <a:solidFill>
                  <a:srgbClr val="C00000"/>
                </a:solidFill>
              </a:rPr>
              <a:t>respecto de la carpeta donde está el ejecutable</a:t>
            </a:r>
            <a:r>
              <a:rPr lang="es-CL" sz="1600" dirty="0" smtClean="0"/>
              <a:t> de su programa.</a:t>
            </a:r>
          </a:p>
          <a:p>
            <a:pPr marL="900113" lvl="2" indent="-179388" algn="just"/>
            <a:endParaRPr lang="es-CL" sz="1600" u="sng" dirty="0"/>
          </a:p>
          <a:p>
            <a:pPr marL="900113" lvl="2" indent="-179388" algn="just"/>
            <a:r>
              <a:rPr lang="es-CL" sz="1600" u="sng" dirty="0"/>
              <a:t>Ejemplo</a:t>
            </a:r>
            <a:r>
              <a:rPr lang="es-CL" sz="1600" dirty="0"/>
              <a:t>: Si </a:t>
            </a:r>
            <a:r>
              <a:rPr lang="es-CL" sz="1600" dirty="0" smtClean="0"/>
              <a:t>dentro de la carpeta de su programa existe otra carpeta llamada “</a:t>
            </a:r>
            <a:r>
              <a:rPr lang="es-CL" sz="1600" b="1" dirty="0" smtClean="0"/>
              <a:t>Datos</a:t>
            </a:r>
            <a:r>
              <a:rPr lang="es-CL" sz="1600" dirty="0" smtClean="0"/>
              <a:t>”, y dentro de ella está el archivo “</a:t>
            </a:r>
            <a:r>
              <a:rPr lang="es-CL" sz="1600" b="1" dirty="0" smtClean="0"/>
              <a:t>1.txt</a:t>
            </a:r>
            <a:r>
              <a:rPr lang="es-CL" sz="1600" dirty="0" smtClean="0"/>
              <a:t>”, </a:t>
            </a:r>
            <a:r>
              <a:rPr lang="es-CL" sz="1600" dirty="0"/>
              <a:t>debe escribir </a:t>
            </a:r>
            <a:r>
              <a:rPr lang="es-CL" sz="1600" b="1" dirty="0" smtClean="0">
                <a:solidFill>
                  <a:srgbClr val="0000FF"/>
                </a:solidFill>
              </a:rPr>
              <a:t>“Datos /1.txt”</a:t>
            </a:r>
            <a:endParaRPr lang="es-CL" sz="1600" b="1" dirty="0">
              <a:solidFill>
                <a:srgbClr val="000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Apertura de </a:t>
            </a:r>
            <a:r>
              <a:rPr lang="es-ES" sz="2400" b="1" dirty="0" smtClean="0"/>
              <a:t>Archivos de Texto</a:t>
            </a:r>
            <a:endParaRPr lang="es-CL" sz="2400" dirty="0"/>
          </a:p>
        </p:txBody>
      </p:sp>
      <p:sp>
        <p:nvSpPr>
          <p:cNvPr id="6" name="108 Rectángulo"/>
          <p:cNvSpPr/>
          <p:nvPr/>
        </p:nvSpPr>
        <p:spPr>
          <a:xfrm>
            <a:off x="19050" y="609600"/>
            <a:ext cx="645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Apertura de un </a:t>
            </a:r>
            <a:r>
              <a:rPr lang="es-CL" b="1" u="sng" dirty="0" smtClean="0"/>
              <a:t>archivo de texto: Función “</a:t>
            </a:r>
            <a:r>
              <a:rPr lang="es-CL" b="1" u="sng" dirty="0" err="1" smtClean="0">
                <a:solidFill>
                  <a:srgbClr val="C00000"/>
                </a:solidFill>
              </a:rPr>
              <a:t>fopen</a:t>
            </a:r>
            <a:r>
              <a:rPr lang="es-CL" b="1" u="sng" dirty="0" smtClean="0"/>
              <a:t>”.</a:t>
            </a:r>
            <a:endParaRPr lang="es-CL" b="1" u="sng" dirty="0"/>
          </a:p>
        </p:txBody>
      </p:sp>
    </p:spTree>
    <p:extLst>
      <p:ext uri="{BB962C8B-B14F-4D97-AF65-F5344CB8AC3E}">
        <p14:creationId xmlns:p14="http://schemas.microsoft.com/office/powerpoint/2010/main" val="5067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extBox 39"/>
          <p:cNvSpPr txBox="1"/>
          <p:nvPr/>
        </p:nvSpPr>
        <p:spPr>
          <a:xfrm>
            <a:off x="11118" y="1056739"/>
            <a:ext cx="9132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Sintaxis:</a:t>
            </a:r>
          </a:p>
          <a:p>
            <a:pPr marL="900113"/>
            <a:endParaRPr lang="es-CL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113"/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 el nombre que usted quiera (representativo)</a:t>
            </a:r>
          </a:p>
          <a:p>
            <a:pPr marL="900113"/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nombre_archivo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s-CL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79388" algn="just">
              <a:buFont typeface="Wingdings" pitchFamily="2" charset="2"/>
              <a:buChar char="§"/>
            </a:pPr>
            <a:endParaRPr lang="es-CL" sz="1600" dirty="0" smtClean="0"/>
          </a:p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es-CL" sz="1600" dirty="0" smtClean="0"/>
              <a:t>: </a:t>
            </a:r>
            <a:r>
              <a:rPr lang="es-CL" sz="1600" dirty="0"/>
              <a:t>es un </a:t>
            </a:r>
            <a:r>
              <a:rPr lang="es-CL" sz="1600" dirty="0" err="1" smtClean="0"/>
              <a:t>string</a:t>
            </a:r>
            <a:r>
              <a:rPr lang="es-CL" sz="1600" dirty="0" smtClean="0"/>
              <a:t> que indica la operación que desea realizar sobre el archivo. Los posibles modos son:</a:t>
            </a:r>
            <a:endParaRPr lang="es-CL" sz="16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23878"/>
              </p:ext>
            </p:extLst>
          </p:nvPr>
        </p:nvGraphicFramePr>
        <p:xfrm>
          <a:off x="360934" y="3276600"/>
          <a:ext cx="8402066" cy="2329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>
                          <a:solidFill>
                            <a:srgbClr val="C00000"/>
                          </a:solidFill>
                          <a:effectLst/>
                          <a:latin typeface="Calibri "/>
                        </a:rPr>
                        <a:t>Modo</a:t>
                      </a:r>
                      <a:endParaRPr lang="es-CL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 "/>
                        </a:rPr>
                        <a:t>Significado</a:t>
                      </a:r>
                      <a:endParaRPr lang="es-CL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 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</a:t>
                      </a:r>
                      <a:r>
                        <a:rPr lang="es-CL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r>
                        <a:rPr lang="es-CL" sz="16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r+</a:t>
                      </a:r>
                      <a:endParaRPr lang="es-CL" sz="1600" b="1" i="0" u="none" strike="noStrike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s-CL" sz="1600" u="none" strike="noStrike" dirty="0">
                          <a:effectLst/>
                        </a:rPr>
                        <a:t>Abre un archivo de texto para lectura (</a:t>
                      </a:r>
                      <a:r>
                        <a:rPr lang="es-CL" sz="1600" b="1" i="1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r</a:t>
                      </a:r>
                      <a:r>
                        <a:rPr lang="es-CL" sz="1600" b="1" i="1" u="none" strike="noStrike" dirty="0" err="1">
                          <a:effectLst/>
                        </a:rPr>
                        <a:t>ead</a:t>
                      </a:r>
                      <a:r>
                        <a:rPr lang="es-CL" sz="1600" u="none" strike="noStrike" dirty="0" smtClean="0">
                          <a:effectLst/>
                        </a:rPr>
                        <a:t>).</a:t>
                      </a:r>
                    </a:p>
                    <a:p>
                      <a:pPr marL="180000" algn="l" fontAlgn="b"/>
                      <a:r>
                        <a:rPr lang="es-CL" sz="1600" u="none" strike="noStrike" dirty="0" smtClean="0">
                          <a:effectLst/>
                        </a:rPr>
                        <a:t>Si el archivo </a:t>
                      </a:r>
                      <a:r>
                        <a:rPr lang="es-CL" sz="16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no existe</a:t>
                      </a:r>
                      <a:r>
                        <a:rPr lang="es-CL" sz="1600" u="none" strike="noStrike" dirty="0" smtClean="0">
                          <a:effectLst/>
                        </a:rPr>
                        <a:t> en la ruta especificada, la variable “</a:t>
                      </a:r>
                      <a:r>
                        <a:rPr lang="es-CL" sz="1600" b="1" u="none" strike="noStrike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u="none" strike="noStrike" dirty="0" smtClean="0">
                          <a:effectLst/>
                        </a:rPr>
                        <a:t>” toma el valor </a:t>
                      </a:r>
                      <a:r>
                        <a:rPr lang="es-CL" sz="16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r>
                        <a:rPr lang="es-CL" sz="1600" u="none" strike="noStrike" dirty="0" smtClean="0">
                          <a:effectLst/>
                        </a:rPr>
                        <a:t> (o </a:t>
                      </a:r>
                      <a:r>
                        <a:rPr lang="es-CL" sz="16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NULL</a:t>
                      </a:r>
                      <a:r>
                        <a:rPr lang="es-CL" sz="1600" u="none" strike="noStrike" dirty="0" smtClean="0">
                          <a:effectLst/>
                        </a:rPr>
                        <a:t>).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</a:t>
                      </a:r>
                      <a:r>
                        <a:rPr lang="es-CL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r>
                        <a:rPr lang="es-CL" sz="16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w+</a:t>
                      </a:r>
                      <a:endParaRPr lang="es-CL" sz="1600" b="1" i="0" u="none" strike="noStrike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s-CL" sz="1600" u="none" strike="noStrike" dirty="0" smtClean="0">
                          <a:effectLst/>
                        </a:rPr>
                        <a:t>Abre </a:t>
                      </a:r>
                      <a:r>
                        <a:rPr lang="es-CL" sz="1600" u="none" strike="noStrike" dirty="0">
                          <a:effectLst/>
                        </a:rPr>
                        <a:t>un archivo de texto para escritura </a:t>
                      </a:r>
                      <a:r>
                        <a:rPr lang="es-CL" sz="160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al </a:t>
                      </a:r>
                      <a:r>
                        <a:rPr lang="es-CL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comienzo</a:t>
                      </a:r>
                      <a:r>
                        <a:rPr lang="es-CL" sz="1600" u="none" strike="noStrike" dirty="0">
                          <a:effectLst/>
                        </a:rPr>
                        <a:t> (</a:t>
                      </a:r>
                      <a:r>
                        <a:rPr lang="es-CL" sz="1600" b="1" i="1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w</a:t>
                      </a:r>
                      <a:r>
                        <a:rPr lang="es-CL" sz="1600" b="1" i="1" u="none" strike="noStrike" dirty="0" err="1">
                          <a:effectLst/>
                        </a:rPr>
                        <a:t>rite</a:t>
                      </a:r>
                      <a:r>
                        <a:rPr lang="es-CL" sz="1600" u="none" strike="noStrike" dirty="0" smtClean="0">
                          <a:effectLst/>
                        </a:rPr>
                        <a:t>).</a:t>
                      </a:r>
                    </a:p>
                    <a:p>
                      <a:pPr marL="180000" algn="l" fontAlgn="b"/>
                      <a:r>
                        <a:rPr lang="es-C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el archivo no existe </a:t>
                      </a:r>
                      <a:r>
                        <a:rPr lang="es-CL" sz="16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se crea</a:t>
                      </a:r>
                      <a:r>
                        <a:rPr lang="es-C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si existe, su contenido </a:t>
                      </a:r>
                      <a:r>
                        <a:rPr lang="es-CL" sz="16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destruye</a:t>
                      </a:r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ser creado de nuevo.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6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es-CL" sz="16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</a:t>
                      </a:r>
                      <a:r>
                        <a:rPr lang="es-CL" sz="1600" b="1" u="none" strike="noStrike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</a:t>
                      </a:r>
                      <a:endParaRPr lang="es-CL" sz="1600" b="1" i="0" u="none" strike="noStrike" dirty="0">
                        <a:solidFill>
                          <a:srgbClr val="0000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algn="l" fontAlgn="b"/>
                      <a:r>
                        <a:rPr lang="es-CL" sz="1600" u="none" strike="noStrike" dirty="0" smtClean="0">
                          <a:effectLst/>
                        </a:rPr>
                        <a:t>Abre </a:t>
                      </a:r>
                      <a:r>
                        <a:rPr lang="es-CL" sz="1600" u="none" strike="noStrike" dirty="0">
                          <a:effectLst/>
                        </a:rPr>
                        <a:t>un archivo de texto para escritura </a:t>
                      </a:r>
                      <a:r>
                        <a:rPr lang="es-CL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al final</a:t>
                      </a:r>
                      <a:r>
                        <a:rPr lang="es-CL" sz="1600" u="none" strike="noStrike" dirty="0">
                          <a:effectLst/>
                        </a:rPr>
                        <a:t> del archivo (</a:t>
                      </a:r>
                      <a:r>
                        <a:rPr lang="es-CL" sz="1600" b="1" i="1" u="none" strike="noStrike" dirty="0" err="1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r>
                        <a:rPr lang="es-CL" sz="1600" b="1" i="1" u="none" strike="noStrike" dirty="0" err="1">
                          <a:effectLst/>
                        </a:rPr>
                        <a:t>ppend</a:t>
                      </a:r>
                      <a:r>
                        <a:rPr lang="es-CL" sz="1600" u="none" strike="noStrike" dirty="0" smtClean="0">
                          <a:effectLst/>
                        </a:rPr>
                        <a:t>).</a:t>
                      </a:r>
                    </a:p>
                    <a:p>
                      <a:pPr marL="180000" algn="l" fontAlgn="b"/>
                      <a:r>
                        <a:rPr lang="es-C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el archivo no existe se crea.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Apertura de </a:t>
            </a:r>
            <a:r>
              <a:rPr lang="es-ES" sz="2400" b="1" dirty="0" smtClean="0"/>
              <a:t>Archivos de Texto</a:t>
            </a:r>
            <a:endParaRPr lang="es-CL" sz="2400" dirty="0"/>
          </a:p>
        </p:txBody>
      </p:sp>
      <p:sp>
        <p:nvSpPr>
          <p:cNvPr id="7" name="108 Rectángulo"/>
          <p:cNvSpPr/>
          <p:nvPr/>
        </p:nvSpPr>
        <p:spPr>
          <a:xfrm>
            <a:off x="19050" y="609600"/>
            <a:ext cx="645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b="1" u="sng" dirty="0"/>
              <a:t>Apertura de un </a:t>
            </a:r>
            <a:r>
              <a:rPr lang="es-CL" b="1" u="sng" dirty="0" smtClean="0"/>
              <a:t>archivo de texto: Función “</a:t>
            </a:r>
            <a:r>
              <a:rPr lang="es-CL" b="1" u="sng" dirty="0" err="1" smtClean="0">
                <a:solidFill>
                  <a:srgbClr val="C00000"/>
                </a:solidFill>
              </a:rPr>
              <a:t>fopen</a:t>
            </a:r>
            <a:r>
              <a:rPr lang="es-CL" b="1" u="sng" dirty="0" smtClean="0"/>
              <a:t>”.</a:t>
            </a:r>
            <a:endParaRPr lang="es-CL" b="1" u="sng" dirty="0"/>
          </a:p>
        </p:txBody>
      </p:sp>
    </p:spTree>
    <p:extLst>
      <p:ext uri="{BB962C8B-B14F-4D97-AF65-F5344CB8AC3E}">
        <p14:creationId xmlns:p14="http://schemas.microsoft.com/office/powerpoint/2010/main" val="22458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TextBox 39"/>
          <p:cNvSpPr txBox="1"/>
          <p:nvPr/>
        </p:nvSpPr>
        <p:spPr>
          <a:xfrm>
            <a:off x="0" y="56356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b="1" u="sng" dirty="0" smtClean="0"/>
              <a:t>Ejemplo 1:</a:t>
            </a:r>
            <a:r>
              <a:rPr lang="es-CL" sz="1600" dirty="0" smtClean="0"/>
              <a:t> Observe que se puede manipular más de un archivo en el mismo programa</a:t>
            </a:r>
            <a:r>
              <a:rPr lang="es-CL" sz="1600" dirty="0"/>
              <a:t>. (</a:t>
            </a:r>
            <a:r>
              <a:rPr lang="es-CL" sz="1600" b="1" dirty="0" smtClean="0">
                <a:solidFill>
                  <a:srgbClr val="C00000"/>
                </a:solidFill>
              </a:rPr>
              <a:t>Ejemplo1_1.c</a:t>
            </a:r>
            <a:r>
              <a:rPr lang="es-CL" sz="1600" dirty="0"/>
              <a:t>)</a:t>
            </a:r>
            <a:endParaRPr lang="es-CL" sz="1600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9050" y="964079"/>
            <a:ext cx="9124950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3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3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3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8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PunteroArchivo3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PunteroArchivo4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//archivo0.txt NO </a:t>
            </a:r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existe: como se abre para lectura, “PunteroArchivo0” queda con un 0.</a:t>
            </a:r>
            <a:endParaRPr lang="es-CL" sz="13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"archivo0.txt"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s-CL" sz="1300" b="1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nPuntero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 \"archivo0.txt\" es: %X."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PunteroArchivo0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//archivo0.txt NO existe: como se abre para </a:t>
            </a:r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escritura, el archivo es creado.</a:t>
            </a:r>
            <a:endParaRPr lang="es-CL" sz="13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PunteroArchivo0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"archivo0.txt"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nPuntero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 \"archivo0.txt\" es: %X."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archivo1.txt SI </a:t>
            </a:r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existe: </a:t>
            </a:r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Entonces “PunteroArchivo1” tiene un valor distinto de 0</a:t>
            </a:r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PunteroArchivo1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"archivo1.txt"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nPuntero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 \"archivo1.txt\" es: %X."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PunteroArchivo1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//Esta es la ruta ABSOLUTA desde la unidad E para acceder al archivo “archivo2.txt”. </a:t>
            </a:r>
          </a:p>
          <a:p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PunteroArchivo2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:/CLASES/Carpetita/archivo2.txt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nPuntero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 \“F:/CLASES/Carpetita/archivo2.txt\" es: %X."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PunteroArchivo2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//Ruta RELATIVA </a:t>
            </a:r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“</a:t>
            </a:r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archivo3.txt”: respecto a la carpeta donde está este programa. </a:t>
            </a:r>
            <a:endParaRPr lang="es-CL" sz="13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PunteroArchivo3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"Carpeta1/archivo3.txt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nPuntero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 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\"Carpeta1/archivo3.txt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es: %X."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PunteroArchivo3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//Ruta </a:t>
            </a:r>
            <a:r>
              <a:rPr lang="es-CL" sz="13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RELATIVA de “</a:t>
            </a:r>
            <a:r>
              <a:rPr lang="es-CL" sz="13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archivo4.txt”: con los dos puntos “..” se retrocede en la carpeta. </a:t>
            </a:r>
            <a:endParaRPr lang="es-CL" sz="13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PunteroArchivo4 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"../../archivo4.txt"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//Ruta </a:t>
            </a:r>
            <a:r>
              <a:rPr lang="es-CL" sz="12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RELATIVA del </a:t>
            </a:r>
            <a:r>
              <a:rPr lang="es-CL" sz="12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s-CL" sz="12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nPuntero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 \"../../archivo4.txt\" es: %X."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PunteroArchivo4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PunteroArchivo0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PunteroArchivo1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CL" sz="13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(PunteroArchivo2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PunteroArchivo3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PunteroArchivo4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</a:t>
            </a:r>
            <a:r>
              <a:rPr lang="es-CL" sz="1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CL" sz="1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CL" sz="13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3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300" b="1" dirty="0">
                <a:solidFill>
                  <a:srgbClr val="F63C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Apertura de </a:t>
            </a:r>
            <a:r>
              <a:rPr lang="es-ES" sz="2400" b="1" dirty="0" smtClean="0"/>
              <a:t>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275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35698"/>
              </p:ext>
            </p:extLst>
          </p:nvPr>
        </p:nvGraphicFramePr>
        <p:xfrm>
          <a:off x="76200" y="1762661"/>
          <a:ext cx="8991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Nombre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 smtClean="0">
                          <a:solidFill>
                            <a:srgbClr val="0070C0"/>
                          </a:solidFill>
                          <a:latin typeface="+mj-lt"/>
                        </a:rPr>
                        <a:t>Función</a:t>
                      </a:r>
                      <a:endParaRPr lang="es-CL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fgetc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getc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es-CL" sz="1400" b="1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dirty="0" smtClean="0">
                          <a:latin typeface="+mj-lt"/>
                        </a:rPr>
                        <a:t>Retorna el </a:t>
                      </a:r>
                      <a:r>
                        <a:rPr lang="es-CL" sz="1600" dirty="0" err="1" smtClean="0">
                          <a:latin typeface="+mj-lt"/>
                        </a:rPr>
                        <a:t>caracter</a:t>
                      </a:r>
                      <a:r>
                        <a:rPr lang="es-CL" sz="1600" dirty="0" smtClean="0">
                          <a:latin typeface="+mj-lt"/>
                        </a:rPr>
                        <a:t> leído o EOF cuando llega al fin del archivo u</a:t>
                      </a:r>
                      <a:r>
                        <a:rPr lang="es-CL" sz="1600" baseline="0" dirty="0" smtClean="0">
                          <a:latin typeface="+mj-lt"/>
                        </a:rPr>
                        <a:t> ocurre un </a:t>
                      </a:r>
                      <a:r>
                        <a:rPr lang="es-CL" sz="1600" dirty="0" smtClean="0">
                          <a:latin typeface="+mj-lt"/>
                        </a:rPr>
                        <a:t>error.</a:t>
                      </a:r>
                      <a:endParaRPr lang="es-CL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fgets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*S, int n, 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Lee a lo más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caracteres desde el archivo a través del puntero 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 hasta fin de línea si es que hay menos de </a:t>
                      </a:r>
                      <a:r>
                        <a:rPr lang="es-CL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caracteres) y lo guarda en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es-C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Retorna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 no hubo errores, o </a:t>
                      </a:r>
                      <a:r>
                        <a:rPr lang="es-CL" sz="16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cuando hubo un error, o cuando no hay caracteres para leer.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s-CL" sz="1400" b="1" kern="12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fscanf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 *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CL" sz="1400" b="1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*formato, &amp;</a:t>
                      </a:r>
                      <a:r>
                        <a:rPr lang="es-CL" sz="14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variablesParaAlmacenar</a:t>
                      </a:r>
                      <a:r>
                        <a:rPr lang="es-CL" sz="14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s-CL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Funciona igual que el </a:t>
                      </a:r>
                      <a:r>
                        <a:rPr lang="es-CL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pero se agrega un primer parámetro nuevo: el puntero al archivo desde donde se leerá (</a:t>
                      </a:r>
                      <a:r>
                        <a:rPr lang="es-CL" sz="1600" b="1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arch</a:t>
                      </a:r>
                      <a:r>
                        <a:rPr lang="es-CL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108 Rectángulo"/>
          <p:cNvSpPr/>
          <p:nvPr/>
        </p:nvSpPr>
        <p:spPr>
          <a:xfrm>
            <a:off x="19050" y="609600"/>
            <a:ext cx="4552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CL" sz="2000" b="1" u="sng" dirty="0" smtClean="0"/>
              <a:t>Lectura de </a:t>
            </a:r>
            <a:r>
              <a:rPr lang="es-CL" sz="2000" b="1" u="sng" dirty="0"/>
              <a:t>un </a:t>
            </a:r>
            <a:r>
              <a:rPr lang="es-CL" sz="2000" b="1" u="sng" dirty="0" smtClean="0"/>
              <a:t>archivo:</a:t>
            </a:r>
            <a:endParaRPr lang="es-CL" sz="2000" b="1" u="sng" dirty="0"/>
          </a:p>
        </p:txBody>
      </p:sp>
      <p:sp>
        <p:nvSpPr>
          <p:cNvPr id="7" name="TextBox 39"/>
          <p:cNvSpPr txBox="1"/>
          <p:nvPr/>
        </p:nvSpPr>
        <p:spPr>
          <a:xfrm>
            <a:off x="11118" y="990600"/>
            <a:ext cx="913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s-CL" sz="1600" dirty="0" smtClean="0"/>
              <a:t>La siguiente tabla muestra las posibles funciones que puede usar para leer la información desde un archivo.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39"/>
          <p:cNvSpPr txBox="1"/>
          <p:nvPr/>
        </p:nvSpPr>
        <p:spPr>
          <a:xfrm>
            <a:off x="13648" y="5459730"/>
            <a:ext cx="9132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Si no conoce cuántos datos tiene el archivo que se leerá, puede: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Usar la función </a:t>
            </a:r>
            <a:r>
              <a:rPr lang="es-CL" sz="1600" b="1" dirty="0" err="1" smtClean="0">
                <a:solidFill>
                  <a:srgbClr val="C00000"/>
                </a:solidFill>
              </a:rPr>
              <a:t>feof</a:t>
            </a:r>
            <a:r>
              <a:rPr lang="es-CL" sz="1600" b="1" dirty="0" smtClean="0"/>
              <a:t>(</a:t>
            </a:r>
            <a:r>
              <a:rPr lang="es-CL" sz="1600" b="1" dirty="0" err="1" smtClean="0">
                <a:solidFill>
                  <a:srgbClr val="002060"/>
                </a:solidFill>
              </a:rPr>
              <a:t>arch</a:t>
            </a:r>
            <a:r>
              <a:rPr lang="es-CL" sz="1600" b="1" dirty="0" smtClean="0"/>
              <a:t>) </a:t>
            </a:r>
            <a:r>
              <a:rPr lang="es-CL" sz="1600" dirty="0" smtClean="0"/>
              <a:t>que entrega </a:t>
            </a:r>
            <a:r>
              <a:rPr lang="es-CL" sz="1600" b="1" dirty="0" smtClean="0"/>
              <a:t>0</a:t>
            </a:r>
            <a:r>
              <a:rPr lang="es-CL" sz="1600" dirty="0" smtClean="0"/>
              <a:t> si NO se ha llegado al fin del archivo (y ≠ 0 en otro caso).</a:t>
            </a:r>
          </a:p>
          <a:p>
            <a:pPr marL="636588" lvl="1" indent="-17938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s-CL" sz="1600" dirty="0" smtClean="0"/>
              <a:t>O comparar el carácter leído del archivo con </a:t>
            </a:r>
            <a:r>
              <a:rPr lang="es-CL" sz="1600" b="1" dirty="0" smtClean="0">
                <a:solidFill>
                  <a:srgbClr val="C00000"/>
                </a:solidFill>
              </a:rPr>
              <a:t>EOF</a:t>
            </a:r>
            <a:r>
              <a:rPr lang="es-CL" sz="1600" dirty="0" smtClean="0"/>
              <a:t>: si es igual entonces se ha llegado al fin del archivo. </a:t>
            </a:r>
            <a:endParaRPr lang="es-CL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7290" y="2133600"/>
            <a:ext cx="8971200" cy="576000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</a:t>
            </a:r>
            <a:r>
              <a:rPr lang="es-ES" sz="2400" b="1" dirty="0" smtClean="0"/>
              <a:t> </a:t>
            </a:r>
            <a:r>
              <a:rPr lang="es-ES" sz="2400" b="1" dirty="0"/>
              <a:t>– </a:t>
            </a:r>
            <a:r>
              <a:rPr lang="es-ES" sz="2400" b="1" dirty="0" smtClean="0"/>
              <a:t>Lectura de Archivos de Texto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953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5311</Words>
  <Application>Microsoft Office PowerPoint</Application>
  <PresentationFormat>Presentación en pantalla (4:3)</PresentationFormat>
  <Paragraphs>740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</vt:lpstr>
      <vt:lpstr>Courier New</vt:lpstr>
      <vt:lpstr>Wingdings</vt:lpstr>
      <vt:lpstr>Office Theme</vt:lpstr>
      <vt:lpstr>Apunte Nº8 Lenguaje C – Archivos</vt:lpstr>
      <vt:lpstr>Lenguaje C – Archivos, Introducción</vt:lpstr>
      <vt:lpstr>Lenguaje C – Archivos, Introducción</vt:lpstr>
      <vt:lpstr>Lenguaje C – Archivos, Introducción</vt:lpstr>
      <vt:lpstr>Lenguaje C – Apertura de Archivos de Texto</vt:lpstr>
      <vt:lpstr>Lenguaje C – Apertura de Archivos de Texto</vt:lpstr>
      <vt:lpstr>Lenguaje C – Apertura de Archivos de Texto</vt:lpstr>
      <vt:lpstr>Lenguaje C – Apertura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Lectura de Archivos de Texto</vt:lpstr>
      <vt:lpstr>Lenguaje C – Escritura en Archivos de Texto</vt:lpstr>
      <vt:lpstr>Lenguaje C – Escritura en Archivos de Texto</vt:lpstr>
      <vt:lpstr>Lenguaje C – Escritura en Archivos de Texto</vt:lpstr>
      <vt:lpstr>Lenguaje C – Escritura en Archivos de Texto</vt:lpstr>
      <vt:lpstr>Lenguaje C – Escritura en Archivos de Texto</vt:lpstr>
      <vt:lpstr>Lenguaje C – Escritura en Archivos de Texto</vt:lpstr>
      <vt:lpstr>Lenguaje C – Escritura en Archivos de Texto</vt:lpstr>
      <vt:lpstr>Lenguaje C – Escritura en Archivos de Texto</vt:lpstr>
      <vt:lpstr>Lenguaje C – Cierre de Archivos de Texto</vt:lpstr>
      <vt:lpstr>Lenguaje C – Ejercicios de Archivos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</dc:title>
  <dc:creator>Irene Zuccar</dc:creator>
  <cp:lastModifiedBy>Docente Ñuñoa</cp:lastModifiedBy>
  <cp:revision>443</cp:revision>
  <cp:lastPrinted>2015-06-11T19:32:42Z</cp:lastPrinted>
  <dcterms:created xsi:type="dcterms:W3CDTF">2006-08-16T00:00:00Z</dcterms:created>
  <dcterms:modified xsi:type="dcterms:W3CDTF">2023-09-08T14:25:52Z</dcterms:modified>
</cp:coreProperties>
</file>