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0" r:id="rId2"/>
    <p:sldId id="370" r:id="rId3"/>
    <p:sldId id="391" r:id="rId4"/>
    <p:sldId id="392" r:id="rId5"/>
    <p:sldId id="393" r:id="rId6"/>
    <p:sldId id="398" r:id="rId7"/>
    <p:sldId id="399" r:id="rId8"/>
    <p:sldId id="400" r:id="rId9"/>
    <p:sldId id="402" r:id="rId10"/>
    <p:sldId id="403" r:id="rId11"/>
    <p:sldId id="405" r:id="rId12"/>
    <p:sldId id="406" r:id="rId13"/>
    <p:sldId id="407" r:id="rId14"/>
    <p:sldId id="408" r:id="rId15"/>
    <p:sldId id="409" r:id="rId16"/>
    <p:sldId id="410" r:id="rId17"/>
    <p:sldId id="41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C2B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434" autoAdjust="0"/>
  </p:normalViewPr>
  <p:slideViewPr>
    <p:cSldViewPr>
      <p:cViewPr varScale="1">
        <p:scale>
          <a:sx n="91" d="100"/>
          <a:sy n="91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1A78-A3B0-409D-B31D-E1E03E5DE542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64BB-5BC1-4AAD-9019-E5729CCCFFFE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45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02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1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1112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37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95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348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369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594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87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432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88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76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628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22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984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76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887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14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51-B62E-4315-8FDA-DC8752E0F5EF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E0FD-5DBB-455E-B610-DBB1B37217FF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95-79DC-46E3-83E3-457CA72D1DA2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8D4-B3EE-4AF4-B898-0D13386CA018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B905-0C39-4A00-88DE-AF3CFE87889D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8DA3-F9C0-4462-80D6-5C9E47814F6A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D7-8640-478B-B226-AE342E4530C1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6CB7-8582-4EF0-956F-99EEE4A7890D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72-FF20-441A-A4A8-9EFA00C78B06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0304-CC9B-4C81-BC28-7F9CD270C524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89C-7021-4379-8558-CC284C2F55A7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4BFE-9FC0-497E-A2B8-2E18F4DF3CD3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s-ES" sz="3600" cap="small" dirty="0" smtClean="0"/>
              <a:t>Apuntes </a:t>
            </a:r>
            <a:r>
              <a:rPr lang="es-ES" sz="3600" cap="small" dirty="0" smtClean="0"/>
              <a:t>Nº9</a:t>
            </a:r>
            <a:r>
              <a:rPr lang="es-CL" sz="3600" dirty="0" smtClean="0"/>
              <a:t/>
            </a:r>
            <a:br>
              <a:rPr lang="es-CL" sz="3600" dirty="0" smtClean="0"/>
            </a:br>
            <a:r>
              <a:rPr lang="es-CL" sz="3600" b="1" cap="small" dirty="0"/>
              <a:t>Lenguaje C </a:t>
            </a:r>
            <a:r>
              <a:rPr lang="es-ES" sz="3600" b="1" cap="small" dirty="0" smtClean="0"/>
              <a:t>– Recursividad</a:t>
            </a:r>
            <a:endParaRPr lang="es-C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Fundamentos de Programación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3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ight Arrow 9"/>
          <p:cNvSpPr/>
          <p:nvPr/>
        </p:nvSpPr>
        <p:spPr>
          <a:xfrm>
            <a:off x="952500" y="800100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ight Arrow 9"/>
          <p:cNvSpPr/>
          <p:nvPr/>
        </p:nvSpPr>
        <p:spPr>
          <a:xfrm>
            <a:off x="1202492" y="1114424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ight Arrow 9"/>
          <p:cNvSpPr/>
          <p:nvPr/>
        </p:nvSpPr>
        <p:spPr>
          <a:xfrm>
            <a:off x="1597781" y="1762721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05192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762009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209929"/>
            <a:chOff x="2070100" y="329876"/>
            <a:chExt cx="450488" cy="209929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2780392" y="1724871"/>
            <a:ext cx="450488" cy="208327"/>
            <a:chOff x="2780392" y="981921"/>
            <a:chExt cx="450488" cy="208327"/>
          </a:xfrm>
        </p:grpSpPr>
        <p:sp>
          <p:nvSpPr>
            <p:cNvPr id="162" name="Rectángulo 161"/>
            <p:cNvSpPr/>
            <p:nvPr/>
          </p:nvSpPr>
          <p:spPr>
            <a:xfrm>
              <a:off x="2879636" y="994216"/>
              <a:ext cx="252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2780392" y="981921"/>
              <a:ext cx="450488" cy="20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r>
                <a:rPr lang="es-CL" sz="12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65" name="Rectángulo 164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0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8" name="CuadroTexto 67"/>
          <p:cNvSpPr txBox="1"/>
          <p:nvPr/>
        </p:nvSpPr>
        <p:spPr>
          <a:xfrm>
            <a:off x="1724686" y="27656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707192" y="27503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548724" y="27633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2)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1181100" y="4789194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2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75" name="Grupo 74"/>
          <p:cNvGrpSpPr/>
          <p:nvPr/>
        </p:nvGrpSpPr>
        <p:grpSpPr>
          <a:xfrm>
            <a:off x="3893885" y="4746011"/>
            <a:ext cx="2409825" cy="848341"/>
            <a:chOff x="3429000" y="5982765"/>
            <a:chExt cx="2409825" cy="848341"/>
          </a:xfrm>
        </p:grpSpPr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77" name="Grupo 76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87" name="Rectángulo 86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2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8" name="Rectángulo 7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2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80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1" name="Grupo 80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85" name="Rectángulo 84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83" name="Rectángulo 82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89" name="CuadroTexto 88"/>
          <p:cNvSpPr txBox="1"/>
          <p:nvPr/>
        </p:nvSpPr>
        <p:spPr>
          <a:xfrm>
            <a:off x="1724686" y="29973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707192" y="298215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548724" y="2995157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3)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176590" y="3811294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3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93" name="Grupo 92"/>
          <p:cNvGrpSpPr/>
          <p:nvPr/>
        </p:nvGrpSpPr>
        <p:grpSpPr>
          <a:xfrm>
            <a:off x="3889375" y="3768111"/>
            <a:ext cx="2409825" cy="848341"/>
            <a:chOff x="3429000" y="5982765"/>
            <a:chExt cx="2409825" cy="848341"/>
          </a:xfrm>
        </p:grpSpPr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95" name="Grupo 94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9" name="Rectángulo 108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110" name="CuadroTexto 109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1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6" name="Rectángulo 95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1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102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107" name="Rectángulo 106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8" name="Rectángulo 10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05" name="Rectángulo 104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0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111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1" grpId="0" animBg="1"/>
      <p:bldP spid="71" grpId="1" animBg="1"/>
      <p:bldP spid="72" grpId="0" animBg="1"/>
      <p:bldP spid="89" grpId="0"/>
      <p:bldP spid="90" grpId="0"/>
      <p:bldP spid="91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ight Arrow 9"/>
          <p:cNvSpPr/>
          <p:nvPr/>
        </p:nvSpPr>
        <p:spPr>
          <a:xfrm>
            <a:off x="952500" y="800100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ight Arrow 9"/>
          <p:cNvSpPr/>
          <p:nvPr/>
        </p:nvSpPr>
        <p:spPr>
          <a:xfrm>
            <a:off x="1202492" y="1114424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ight Arrow 9"/>
          <p:cNvSpPr/>
          <p:nvPr/>
        </p:nvSpPr>
        <p:spPr>
          <a:xfrm>
            <a:off x="1689221" y="1325880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05192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0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762009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209929"/>
            <a:chOff x="2070100" y="329876"/>
            <a:chExt cx="450488" cy="209929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0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1724686" y="27656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707192" y="27503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548724" y="27633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2)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1181100" y="4789194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2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75" name="Grupo 74"/>
          <p:cNvGrpSpPr/>
          <p:nvPr/>
        </p:nvGrpSpPr>
        <p:grpSpPr>
          <a:xfrm>
            <a:off x="3893885" y="4746011"/>
            <a:ext cx="2409825" cy="848341"/>
            <a:chOff x="3429000" y="5982765"/>
            <a:chExt cx="2409825" cy="848341"/>
          </a:xfrm>
        </p:grpSpPr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77" name="Grupo 76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87" name="Rectángulo 86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2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8" name="Rectángulo 7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2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80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1" name="Grupo 80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85" name="Rectángulo 84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83" name="Rectángulo 82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89" name="CuadroTexto 88"/>
          <p:cNvSpPr txBox="1"/>
          <p:nvPr/>
        </p:nvSpPr>
        <p:spPr>
          <a:xfrm>
            <a:off x="1724686" y="29973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707192" y="298215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548724" y="2995157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3)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176590" y="3811294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3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93" name="Grupo 92"/>
          <p:cNvGrpSpPr/>
          <p:nvPr/>
        </p:nvGrpSpPr>
        <p:grpSpPr>
          <a:xfrm>
            <a:off x="3889375" y="3768111"/>
            <a:ext cx="2409825" cy="848341"/>
            <a:chOff x="3429000" y="5982765"/>
            <a:chExt cx="2409825" cy="848341"/>
          </a:xfrm>
        </p:grpSpPr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95" name="Grupo 94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9" name="Rectángulo 108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110" name="CuadroTexto 109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1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6" name="Rectángulo 95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1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102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107" name="Rectángulo 106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8" name="Rectángulo 10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05" name="Rectángulo 104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0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112" name="CuadroTexto 111"/>
          <p:cNvSpPr txBox="1"/>
          <p:nvPr/>
        </p:nvSpPr>
        <p:spPr>
          <a:xfrm>
            <a:off x="1728694" y="32355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711200" y="32202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2552732" y="32332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4)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5274698" y="857250"/>
            <a:ext cx="1706562" cy="1188000"/>
            <a:chOff x="5065148" y="838200"/>
            <a:chExt cx="1706562" cy="1188000"/>
          </a:xfrm>
        </p:grpSpPr>
        <p:grpSp>
          <p:nvGrpSpPr>
            <p:cNvPr id="14" name="Grupo 13"/>
            <p:cNvGrpSpPr/>
            <p:nvPr/>
          </p:nvGrpSpPr>
          <p:grpSpPr>
            <a:xfrm>
              <a:off x="5065148" y="838200"/>
              <a:ext cx="1107052" cy="1188000"/>
              <a:chOff x="5065148" y="838200"/>
              <a:chExt cx="1107052" cy="1188000"/>
            </a:xfrm>
          </p:grpSpPr>
          <p:sp>
            <p:nvSpPr>
              <p:cNvPr id="4" name="Cerrar llave 3"/>
              <p:cNvSpPr/>
              <p:nvPr/>
            </p:nvSpPr>
            <p:spPr>
              <a:xfrm>
                <a:off x="5065148" y="838200"/>
                <a:ext cx="288000" cy="118800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2" name="Flecha a la derecha con muesca 11"/>
              <p:cNvSpPr/>
              <p:nvPr/>
            </p:nvSpPr>
            <p:spPr>
              <a:xfrm>
                <a:off x="5524200" y="1270200"/>
                <a:ext cx="648000" cy="324000"/>
              </a:xfrm>
              <a:prstGeom prst="notched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6303710" y="1162200"/>
              <a:ext cx="468000" cy="5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2800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sp>
        <p:nvSpPr>
          <p:cNvPr id="111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1" grpId="0" animBg="1"/>
      <p:bldP spid="71" grpId="1" animBg="1"/>
      <p:bldP spid="72" grpId="0" animBg="1"/>
      <p:bldP spid="72" grpId="1" animBg="1"/>
      <p:bldP spid="112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ight Arrow 9"/>
          <p:cNvSpPr/>
          <p:nvPr/>
        </p:nvSpPr>
        <p:spPr>
          <a:xfrm>
            <a:off x="1597781" y="1762721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05192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762009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209929"/>
            <a:chOff x="2070100" y="329876"/>
            <a:chExt cx="450488" cy="209929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2780392" y="1724871"/>
            <a:ext cx="450488" cy="208327"/>
            <a:chOff x="2780392" y="981921"/>
            <a:chExt cx="450488" cy="208327"/>
          </a:xfrm>
        </p:grpSpPr>
        <p:sp>
          <p:nvSpPr>
            <p:cNvPr id="162" name="Rectángulo 161"/>
            <p:cNvSpPr/>
            <p:nvPr/>
          </p:nvSpPr>
          <p:spPr>
            <a:xfrm>
              <a:off x="2879636" y="994216"/>
              <a:ext cx="252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2780392" y="981921"/>
              <a:ext cx="450488" cy="20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r>
                <a:rPr lang="es-CL" sz="12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65" name="Rectángulo 164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0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8" name="CuadroTexto 67"/>
          <p:cNvSpPr txBox="1"/>
          <p:nvPr/>
        </p:nvSpPr>
        <p:spPr>
          <a:xfrm>
            <a:off x="1724686" y="27656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707192" y="27503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548724" y="27633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2)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1181100" y="4789194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2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75" name="Grupo 74"/>
          <p:cNvGrpSpPr/>
          <p:nvPr/>
        </p:nvGrpSpPr>
        <p:grpSpPr>
          <a:xfrm>
            <a:off x="3893885" y="4746011"/>
            <a:ext cx="2409825" cy="848341"/>
            <a:chOff x="3429000" y="5982765"/>
            <a:chExt cx="2409825" cy="848341"/>
          </a:xfrm>
        </p:grpSpPr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77" name="Grupo 76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87" name="Rectángulo 86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2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8" name="Rectángulo 7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2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80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1" name="Grupo 80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85" name="Rectángulo 84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83" name="Rectángulo 82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89" name="CuadroTexto 88"/>
          <p:cNvSpPr txBox="1"/>
          <p:nvPr/>
        </p:nvSpPr>
        <p:spPr>
          <a:xfrm>
            <a:off x="1724686" y="29973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707192" y="298215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548724" y="2995157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3)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176590" y="3811294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3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93" name="Grupo 92"/>
          <p:cNvGrpSpPr/>
          <p:nvPr/>
        </p:nvGrpSpPr>
        <p:grpSpPr>
          <a:xfrm>
            <a:off x="3889375" y="3768111"/>
            <a:ext cx="2409825" cy="848341"/>
            <a:chOff x="3429000" y="5982765"/>
            <a:chExt cx="2409825" cy="848341"/>
          </a:xfrm>
        </p:grpSpPr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95" name="Grupo 94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9" name="Rectángulo 108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110" name="CuadroTexto 109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1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6" name="Rectángulo 95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1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102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107" name="Rectángulo 106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8" name="Rectángulo 10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05" name="Rectángulo 104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0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2990700" y="1723410"/>
            <a:ext cx="2014524" cy="209929"/>
            <a:chOff x="2990700" y="1723410"/>
            <a:chExt cx="2014524" cy="209929"/>
          </a:xfrm>
        </p:grpSpPr>
        <p:sp>
          <p:nvSpPr>
            <p:cNvPr id="113" name="Rectángulo 112"/>
            <p:cNvSpPr/>
            <p:nvPr/>
          </p:nvSpPr>
          <p:spPr>
            <a:xfrm>
              <a:off x="3124200" y="1724720"/>
              <a:ext cx="1881024" cy="14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990700" y="1723410"/>
              <a:ext cx="324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r>
                <a:rPr lang="es-CL" sz="1200" b="1" dirty="0" smtClean="0">
                  <a:solidFill>
                    <a:srgbClr val="C00000"/>
                  </a:solidFill>
                </a:rPr>
                <a:t>;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4495800" y="857250"/>
            <a:ext cx="1706562" cy="1188000"/>
            <a:chOff x="5065148" y="838200"/>
            <a:chExt cx="1706562" cy="1188000"/>
          </a:xfrm>
        </p:grpSpPr>
        <p:grpSp>
          <p:nvGrpSpPr>
            <p:cNvPr id="116" name="Grupo 115"/>
            <p:cNvGrpSpPr/>
            <p:nvPr/>
          </p:nvGrpSpPr>
          <p:grpSpPr>
            <a:xfrm>
              <a:off x="5065148" y="838200"/>
              <a:ext cx="1107052" cy="1188000"/>
              <a:chOff x="5065148" y="838200"/>
              <a:chExt cx="1107052" cy="1188000"/>
            </a:xfrm>
          </p:grpSpPr>
          <p:sp>
            <p:nvSpPr>
              <p:cNvPr id="118" name="Cerrar llave 117"/>
              <p:cNvSpPr/>
              <p:nvPr/>
            </p:nvSpPr>
            <p:spPr>
              <a:xfrm>
                <a:off x="5065148" y="838200"/>
                <a:ext cx="288000" cy="118800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9" name="Flecha a la derecha con muesca 118"/>
              <p:cNvSpPr/>
              <p:nvPr/>
            </p:nvSpPr>
            <p:spPr>
              <a:xfrm>
                <a:off x="5524200" y="1270200"/>
                <a:ext cx="648000" cy="324000"/>
              </a:xfrm>
              <a:prstGeom prst="notched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17" name="CuadroTexto 116"/>
            <p:cNvSpPr txBox="1"/>
            <p:nvPr/>
          </p:nvSpPr>
          <p:spPr>
            <a:xfrm>
              <a:off x="6303710" y="1162200"/>
              <a:ext cx="468000" cy="5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2800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sp>
        <p:nvSpPr>
          <p:cNvPr id="121" name="CuadroTexto 120"/>
          <p:cNvSpPr txBox="1"/>
          <p:nvPr/>
        </p:nvSpPr>
        <p:spPr>
          <a:xfrm>
            <a:off x="1728694" y="32355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711200" y="32202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2552732" y="32332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4)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2" name="Right Arrow 9"/>
          <p:cNvSpPr/>
          <p:nvPr/>
        </p:nvSpPr>
        <p:spPr>
          <a:xfrm>
            <a:off x="1597781" y="1762721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16398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2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773215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209929"/>
            <a:chOff x="2070100" y="329876"/>
            <a:chExt cx="450488" cy="209929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2780392" y="1724871"/>
            <a:ext cx="450488" cy="208327"/>
            <a:chOff x="2780392" y="981921"/>
            <a:chExt cx="450488" cy="208327"/>
          </a:xfrm>
        </p:grpSpPr>
        <p:sp>
          <p:nvSpPr>
            <p:cNvPr id="162" name="Rectángulo 161"/>
            <p:cNvSpPr/>
            <p:nvPr/>
          </p:nvSpPr>
          <p:spPr>
            <a:xfrm>
              <a:off x="2879636" y="994216"/>
              <a:ext cx="252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2780392" y="981921"/>
              <a:ext cx="450488" cy="20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r>
                <a:rPr lang="es-CL" sz="12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65" name="Rectángulo 164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74" name="CuadroTexto 73"/>
          <p:cNvSpPr txBox="1"/>
          <p:nvPr/>
        </p:nvSpPr>
        <p:spPr>
          <a:xfrm>
            <a:off x="1181100" y="4900933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2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75" name="Grupo 74"/>
          <p:cNvGrpSpPr/>
          <p:nvPr/>
        </p:nvGrpSpPr>
        <p:grpSpPr>
          <a:xfrm>
            <a:off x="3893885" y="4857750"/>
            <a:ext cx="2409825" cy="848341"/>
            <a:chOff x="3429000" y="5982765"/>
            <a:chExt cx="2409825" cy="848341"/>
          </a:xfrm>
        </p:grpSpPr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77" name="Grupo 76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87" name="Rectángulo 86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2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8" name="Rectángulo 7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2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80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1" name="Grupo 80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85" name="Rectángulo 84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83" name="Rectángulo 82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cxnSp>
        <p:nvCxnSpPr>
          <p:cNvPr id="89" name="Conector recto 88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3" name="CuadroTexto 92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1724686" y="27656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707192" y="27503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2548724" y="27633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2)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1724686" y="29973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707192" y="298215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2548724" y="2995157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3)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1728694" y="32355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711200" y="32202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2552732" y="32332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4)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13" name="Rectángulo 112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2990700" y="1720471"/>
            <a:ext cx="2014524" cy="209929"/>
            <a:chOff x="2990700" y="1723410"/>
            <a:chExt cx="2014524" cy="209929"/>
          </a:xfrm>
        </p:grpSpPr>
        <p:sp>
          <p:nvSpPr>
            <p:cNvPr id="116" name="Rectángulo 115"/>
            <p:cNvSpPr/>
            <p:nvPr/>
          </p:nvSpPr>
          <p:spPr>
            <a:xfrm>
              <a:off x="3124200" y="1724720"/>
              <a:ext cx="1881024" cy="14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2990700" y="1723410"/>
              <a:ext cx="324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r>
                <a:rPr lang="es-CL" sz="1200" b="1" dirty="0" smtClean="0">
                  <a:solidFill>
                    <a:srgbClr val="C00000"/>
                  </a:solidFill>
                </a:rPr>
                <a:t>;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4495800" y="857250"/>
            <a:ext cx="1656266" cy="1188000"/>
            <a:chOff x="5065148" y="838200"/>
            <a:chExt cx="1656266" cy="1188000"/>
          </a:xfrm>
        </p:grpSpPr>
        <p:grpSp>
          <p:nvGrpSpPr>
            <p:cNvPr id="119" name="Grupo 118"/>
            <p:cNvGrpSpPr/>
            <p:nvPr/>
          </p:nvGrpSpPr>
          <p:grpSpPr>
            <a:xfrm>
              <a:off x="5065148" y="838200"/>
              <a:ext cx="1107052" cy="1188000"/>
              <a:chOff x="5065148" y="838200"/>
              <a:chExt cx="1107052" cy="1188000"/>
            </a:xfrm>
          </p:grpSpPr>
          <p:sp>
            <p:nvSpPr>
              <p:cNvPr id="122" name="Cerrar llave 121"/>
              <p:cNvSpPr/>
              <p:nvPr/>
            </p:nvSpPr>
            <p:spPr>
              <a:xfrm>
                <a:off x="5065148" y="838200"/>
                <a:ext cx="288000" cy="118800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23" name="Flecha a la derecha con muesca 122"/>
              <p:cNvSpPr/>
              <p:nvPr/>
            </p:nvSpPr>
            <p:spPr>
              <a:xfrm>
                <a:off x="5524200" y="1270200"/>
                <a:ext cx="648000" cy="324000"/>
              </a:xfrm>
              <a:prstGeom prst="notched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21" name="CuadroTexto 120"/>
            <p:cNvSpPr txBox="1"/>
            <p:nvPr/>
          </p:nvSpPr>
          <p:spPr>
            <a:xfrm>
              <a:off x="6354006" y="1162200"/>
              <a:ext cx="367408" cy="5232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2800" b="1" dirty="0" smtClean="0">
                  <a:solidFill>
                    <a:srgbClr val="00B0F0"/>
                  </a:solidFill>
                </a:rPr>
                <a:t>2</a:t>
              </a:r>
              <a:endParaRPr lang="es-CL" sz="28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25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126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ight Arrow 9"/>
          <p:cNvSpPr/>
          <p:nvPr/>
        </p:nvSpPr>
        <p:spPr>
          <a:xfrm>
            <a:off x="1597781" y="1762721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91533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3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848350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194925"/>
            <a:chOff x="2070100" y="329876"/>
            <a:chExt cx="450488" cy="194925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3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2780392" y="1724871"/>
            <a:ext cx="450488" cy="194925"/>
            <a:chOff x="2780392" y="981921"/>
            <a:chExt cx="450488" cy="194925"/>
          </a:xfrm>
        </p:grpSpPr>
        <p:sp>
          <p:nvSpPr>
            <p:cNvPr id="162" name="Rectángulo 161"/>
            <p:cNvSpPr/>
            <p:nvPr/>
          </p:nvSpPr>
          <p:spPr>
            <a:xfrm>
              <a:off x="2879636" y="994216"/>
              <a:ext cx="252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2780392" y="981921"/>
              <a:ext cx="4504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3</a:t>
              </a:r>
              <a:r>
                <a:rPr lang="es-CL" sz="12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65" name="Rectángulo 164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73" name="Conector recto 172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8" name="CuadroTexto 67"/>
          <p:cNvSpPr txBox="1"/>
          <p:nvPr/>
        </p:nvSpPr>
        <p:spPr>
          <a:xfrm>
            <a:off x="1724686" y="27656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707192" y="27503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548724" y="27633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2)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1724686" y="29973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707192" y="298215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2548724" y="2995157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3)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1728694" y="32355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711200" y="32202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552732" y="32332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4)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upo 84"/>
          <p:cNvGrpSpPr/>
          <p:nvPr/>
        </p:nvGrpSpPr>
        <p:grpSpPr>
          <a:xfrm>
            <a:off x="2990700" y="1723410"/>
            <a:ext cx="2014524" cy="209929"/>
            <a:chOff x="2990700" y="1723410"/>
            <a:chExt cx="2014524" cy="209929"/>
          </a:xfrm>
        </p:grpSpPr>
        <p:sp>
          <p:nvSpPr>
            <p:cNvPr id="86" name="Rectángulo 85"/>
            <p:cNvSpPr/>
            <p:nvPr/>
          </p:nvSpPr>
          <p:spPr>
            <a:xfrm>
              <a:off x="3124200" y="1724720"/>
              <a:ext cx="1881024" cy="14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2990700" y="1723410"/>
              <a:ext cx="324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r>
                <a:rPr lang="es-CL" sz="1200" b="1" dirty="0" smtClean="0">
                  <a:solidFill>
                    <a:srgbClr val="C00000"/>
                  </a:solidFill>
                </a:rPr>
                <a:t>;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4495800" y="857250"/>
            <a:ext cx="1656266" cy="1188000"/>
            <a:chOff x="5065148" y="838200"/>
            <a:chExt cx="1656266" cy="1188000"/>
          </a:xfrm>
        </p:grpSpPr>
        <p:grpSp>
          <p:nvGrpSpPr>
            <p:cNvPr id="89" name="Grupo 88"/>
            <p:cNvGrpSpPr/>
            <p:nvPr/>
          </p:nvGrpSpPr>
          <p:grpSpPr>
            <a:xfrm>
              <a:off x="5065148" y="838200"/>
              <a:ext cx="1107052" cy="1188000"/>
              <a:chOff x="5065148" y="838200"/>
              <a:chExt cx="1107052" cy="1188000"/>
            </a:xfrm>
          </p:grpSpPr>
          <p:sp>
            <p:nvSpPr>
              <p:cNvPr id="91" name="Cerrar llave 90"/>
              <p:cNvSpPr/>
              <p:nvPr/>
            </p:nvSpPr>
            <p:spPr>
              <a:xfrm>
                <a:off x="5065148" y="838200"/>
                <a:ext cx="288000" cy="118800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2" name="Flecha a la derecha con muesca 91"/>
              <p:cNvSpPr/>
              <p:nvPr/>
            </p:nvSpPr>
            <p:spPr>
              <a:xfrm>
                <a:off x="5524200" y="1270200"/>
                <a:ext cx="648000" cy="324000"/>
              </a:xfrm>
              <a:prstGeom prst="notched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90" name="CuadroTexto 89"/>
            <p:cNvSpPr txBox="1"/>
            <p:nvPr/>
          </p:nvSpPr>
          <p:spPr>
            <a:xfrm>
              <a:off x="6354006" y="1162200"/>
              <a:ext cx="367408" cy="5232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2800" b="1" dirty="0" smtClean="0">
                  <a:solidFill>
                    <a:srgbClr val="00B0F0"/>
                  </a:solidFill>
                </a:rPr>
                <a:t>6</a:t>
              </a:r>
              <a:endParaRPr lang="es-CL" sz="28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80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6" y="1022350"/>
            <a:ext cx="3636000" cy="1505894"/>
          </a:xfrm>
          <a:prstGeom prst="rect">
            <a:avLst/>
          </a:prstGeom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0" y="2605088"/>
            <a:ext cx="6732000" cy="2006646"/>
          </a:xfrm>
          <a:prstGeom prst="rect">
            <a:avLst/>
          </a:prstGeom>
          <a:ln>
            <a:noFill/>
          </a:ln>
        </p:spPr>
      </p:pic>
      <p:cxnSp>
        <p:nvCxnSpPr>
          <p:cNvPr id="32" name="Conector recto 31"/>
          <p:cNvCxnSpPr/>
          <p:nvPr/>
        </p:nvCxnSpPr>
        <p:spPr>
          <a:xfrm>
            <a:off x="304800" y="4857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ight Arrow 9"/>
          <p:cNvSpPr/>
          <p:nvPr/>
        </p:nvSpPr>
        <p:spPr>
          <a:xfrm>
            <a:off x="571500" y="4230638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2" name="Grupo 61"/>
          <p:cNvGrpSpPr/>
          <p:nvPr/>
        </p:nvGrpSpPr>
        <p:grpSpPr>
          <a:xfrm>
            <a:off x="609600" y="782636"/>
            <a:ext cx="6955144" cy="5904000"/>
            <a:chOff x="609600" y="782636"/>
            <a:chExt cx="6955144" cy="5904000"/>
          </a:xfrm>
        </p:grpSpPr>
        <p:sp>
          <p:nvSpPr>
            <p:cNvPr id="5" name="Rectángulo 4"/>
            <p:cNvSpPr/>
            <p:nvPr/>
          </p:nvSpPr>
          <p:spPr>
            <a:xfrm>
              <a:off x="616744" y="782636"/>
              <a:ext cx="6948000" cy="5904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16744" y="14287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16744" y="1885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616744" y="2087656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616744" y="2544856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616744" y="3028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616744" y="12001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616744" y="1657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616744" y="2316256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16744" y="2800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616744" y="3257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6744" y="37147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>
              <a:cxnSpLocks noChangeAspect="1"/>
            </p:cNvCxnSpPr>
            <p:nvPr/>
          </p:nvCxnSpPr>
          <p:spPr>
            <a:xfrm>
              <a:off x="616744" y="34861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16744" y="3943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614222" y="4146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616744" y="4400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616744" y="46164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14222" y="998444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614222" y="5086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614222" y="5314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14222" y="5543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609600" y="57721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609600" y="60007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609600" y="6229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609600" y="6457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uadroTexto 57"/>
          <p:cNvSpPr txBox="1"/>
          <p:nvPr/>
        </p:nvSpPr>
        <p:spPr>
          <a:xfrm>
            <a:off x="7527537" y="1706561"/>
            <a:ext cx="430887" cy="216213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6477000" y="76200"/>
            <a:ext cx="2515850" cy="2099370"/>
            <a:chOff x="6324600" y="4454046"/>
            <a:chExt cx="1981200" cy="1569660"/>
          </a:xfrm>
        </p:grpSpPr>
        <p:grpSp>
          <p:nvGrpSpPr>
            <p:cNvPr id="46" name="Grupo 45"/>
            <p:cNvGrpSpPr/>
            <p:nvPr/>
          </p:nvGrpSpPr>
          <p:grpSpPr>
            <a:xfrm>
              <a:off x="6324600" y="4454046"/>
              <a:ext cx="1981200" cy="1569660"/>
              <a:chOff x="6324600" y="4454046"/>
              <a:chExt cx="1981200" cy="1569660"/>
            </a:xfrm>
          </p:grpSpPr>
          <p:sp>
            <p:nvSpPr>
              <p:cNvPr id="50" name="Rectángulo redondeado 49"/>
              <p:cNvSpPr/>
              <p:nvPr/>
            </p:nvSpPr>
            <p:spPr>
              <a:xfrm>
                <a:off x="6324600" y="4454046"/>
                <a:ext cx="1981200" cy="1569660"/>
              </a:xfrm>
              <a:prstGeom prst="roundRect">
                <a:avLst/>
              </a:prstGeom>
              <a:solidFill>
                <a:srgbClr val="C2BB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6553200" y="4648200"/>
                <a:ext cx="1524000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7917960" y="5793447"/>
              <a:ext cx="144000" cy="144000"/>
              <a:chOff x="6934200" y="3439365"/>
              <a:chExt cx="144000" cy="144000"/>
            </a:xfrm>
            <a:solidFill>
              <a:schemeClr val="bg2">
                <a:lumMod val="50000"/>
              </a:schemeClr>
            </a:solidFill>
          </p:grpSpPr>
          <p:sp>
            <p:nvSpPr>
              <p:cNvPr id="48" name="Elipse 47"/>
              <p:cNvSpPr>
                <a:spLocks noChangeAspect="1"/>
              </p:cNvSpPr>
              <p:nvPr/>
            </p:nvSpPr>
            <p:spPr>
              <a:xfrm>
                <a:off x="6934200" y="3439365"/>
                <a:ext cx="144000" cy="144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010400" y="3460700"/>
                <a:ext cx="0" cy="108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ángulo 51"/>
          <p:cNvSpPr/>
          <p:nvPr/>
        </p:nvSpPr>
        <p:spPr>
          <a:xfrm>
            <a:off x="6781800" y="420255"/>
            <a:ext cx="925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b="1" dirty="0" smtClean="0"/>
              <a:t>Ingrese n: _</a:t>
            </a:r>
            <a:endParaRPr lang="es-CL" sz="1200" b="1" dirty="0"/>
          </a:p>
        </p:txBody>
      </p:sp>
      <p:sp>
        <p:nvSpPr>
          <p:cNvPr id="53" name="Rectángulo 52"/>
          <p:cNvSpPr/>
          <p:nvPr/>
        </p:nvSpPr>
        <p:spPr>
          <a:xfrm>
            <a:off x="6781800" y="426720"/>
            <a:ext cx="14478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CL" sz="1200" b="1" dirty="0" smtClean="0"/>
              <a:t>Ingrese n: 3 </a:t>
            </a:r>
            <a:r>
              <a:rPr lang="es-CL" sz="1200" dirty="0" smtClean="0">
                <a:sym typeface="Symbol" panose="05050102010706020507" pitchFamily="18" charset="2"/>
              </a:rPr>
              <a:t></a:t>
            </a:r>
            <a:endParaRPr lang="es-CL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496759" y="4953000"/>
            <a:ext cx="430887" cy="174361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093694" y="485394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6200" y="483870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917732" y="485169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093694" y="50900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6200" y="507478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17732" y="508778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400675" y="4098191"/>
            <a:ext cx="2130425" cy="338554"/>
            <a:chOff x="5400675" y="4098191"/>
            <a:chExt cx="2130425" cy="338554"/>
          </a:xfrm>
        </p:grpSpPr>
        <p:sp>
          <p:nvSpPr>
            <p:cNvPr id="69" name="Rectángulo 68"/>
            <p:cNvSpPr/>
            <p:nvPr/>
          </p:nvSpPr>
          <p:spPr>
            <a:xfrm>
              <a:off x="5650076" y="4201310"/>
              <a:ext cx="1881024" cy="14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400675" y="409819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00B0F0"/>
                  </a:solidFill>
                </a:rPr>
                <a:t>6</a:t>
              </a:r>
              <a:r>
                <a:rPr lang="es-CL" sz="1600" b="1" dirty="0" smtClean="0">
                  <a:solidFill>
                    <a:srgbClr val="C00000"/>
                  </a:solidFill>
                </a:rPr>
                <a:t>);</a:t>
              </a:r>
              <a:endParaRPr lang="es-CL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6781799" y="673100"/>
            <a:ext cx="19014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CL" sz="1200" b="1" dirty="0" smtClean="0"/>
              <a:t>El factorial de 3 es: 6</a:t>
            </a:r>
          </a:p>
          <a:p>
            <a:r>
              <a:rPr lang="es-CL" sz="1200" b="1" dirty="0"/>
              <a:t>_</a:t>
            </a:r>
            <a:endParaRPr lang="es-CL" sz="1200" dirty="0"/>
          </a:p>
        </p:txBody>
      </p:sp>
      <p:grpSp>
        <p:nvGrpSpPr>
          <p:cNvPr id="72" name="Grupo 71"/>
          <p:cNvGrpSpPr/>
          <p:nvPr/>
        </p:nvGrpSpPr>
        <p:grpSpPr>
          <a:xfrm>
            <a:off x="5148268" y="4099734"/>
            <a:ext cx="450488" cy="338554"/>
            <a:chOff x="5148268" y="4099734"/>
            <a:chExt cx="450488" cy="338554"/>
          </a:xfrm>
        </p:grpSpPr>
        <p:sp>
          <p:nvSpPr>
            <p:cNvPr id="73" name="Rectángulo 72"/>
            <p:cNvSpPr/>
            <p:nvPr/>
          </p:nvSpPr>
          <p:spPr>
            <a:xfrm>
              <a:off x="5221592" y="4184246"/>
              <a:ext cx="2376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148268" y="4099734"/>
              <a:ext cx="450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00B0F0"/>
                  </a:solidFill>
                </a:rPr>
                <a:t>3</a:t>
              </a:r>
              <a:endParaRPr lang="es-CL" sz="16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7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7185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3080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repeticiones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:</a:t>
            </a:r>
          </a:p>
          <a:p>
            <a:pPr marL="900113" indent="-360363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 err="1"/>
              <a:t>Iteración</a:t>
            </a:r>
            <a:r>
              <a:rPr lang="en-US" dirty="0"/>
              <a:t>: </a:t>
            </a:r>
            <a:r>
              <a:rPr lang="en-US" dirty="0" err="1"/>
              <a:t>repite</a:t>
            </a:r>
            <a:r>
              <a:rPr lang="en-US" dirty="0"/>
              <a:t> el </a:t>
            </a:r>
            <a:r>
              <a:rPr lang="en-US" dirty="0" err="1"/>
              <a:t>cuerpo</a:t>
            </a:r>
            <a:r>
              <a:rPr lang="en-US" dirty="0"/>
              <a:t> del </a:t>
            </a:r>
            <a:r>
              <a:rPr lang="en-US" dirty="0" err="1"/>
              <a:t>bucle</a:t>
            </a:r>
            <a:r>
              <a:rPr lang="en-US" dirty="0"/>
              <a:t> o </a:t>
            </a:r>
            <a:r>
              <a:rPr lang="en-US" dirty="0" err="1"/>
              <a:t>ciclo</a:t>
            </a:r>
            <a:r>
              <a:rPr lang="en-US" dirty="0"/>
              <a:t>.</a:t>
            </a:r>
          </a:p>
          <a:p>
            <a:pPr marL="900113" indent="-360363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 err="1"/>
              <a:t>Recursión</a:t>
            </a:r>
            <a:r>
              <a:rPr lang="en-US" dirty="0"/>
              <a:t>: </a:t>
            </a:r>
            <a:r>
              <a:rPr lang="en-US" dirty="0" err="1"/>
              <a:t>repite</a:t>
            </a:r>
            <a:r>
              <a:rPr lang="en-US" dirty="0"/>
              <a:t> la </a:t>
            </a:r>
            <a:r>
              <a:rPr lang="en-US" dirty="0" err="1"/>
              <a:t>llamada</a:t>
            </a:r>
            <a:r>
              <a:rPr lang="en-US" dirty="0"/>
              <a:t> a la </a:t>
            </a:r>
            <a:r>
              <a:rPr lang="en-US" dirty="0" err="1"/>
              <a:t>funci</a:t>
            </a:r>
            <a:r>
              <a:rPr lang="es-CL" dirty="0" err="1"/>
              <a:t>ó</a:t>
            </a:r>
            <a:r>
              <a:rPr lang="en-US" dirty="0"/>
              <a:t>n </a:t>
            </a:r>
            <a:r>
              <a:rPr lang="en-US" dirty="0" err="1"/>
              <a:t>recursiva</a:t>
            </a:r>
            <a:r>
              <a:rPr lang="en-US" dirty="0"/>
              <a:t>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de </a:t>
            </a:r>
            <a:r>
              <a:rPr lang="en-US" dirty="0" err="1"/>
              <a:t>término</a:t>
            </a:r>
            <a:r>
              <a:rPr lang="en-US" dirty="0"/>
              <a:t>:</a:t>
            </a:r>
          </a:p>
          <a:p>
            <a:pPr marL="898525"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 err="1"/>
              <a:t>Iteración</a:t>
            </a:r>
            <a:r>
              <a:rPr lang="en-US" dirty="0"/>
              <a:t>: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 </a:t>
            </a:r>
            <a:r>
              <a:rPr lang="en-US" dirty="0" err="1"/>
              <a:t>cumplirse</a:t>
            </a:r>
            <a:r>
              <a:rPr lang="en-US" dirty="0"/>
              <a:t> la </a:t>
            </a:r>
            <a:r>
              <a:rPr lang="en-US" dirty="0" err="1"/>
              <a:t>condición</a:t>
            </a:r>
            <a:r>
              <a:rPr lang="en-US" dirty="0"/>
              <a:t> de </a:t>
            </a:r>
            <a:r>
              <a:rPr lang="en-US" dirty="0" err="1"/>
              <a:t>continuación</a:t>
            </a:r>
            <a:r>
              <a:rPr lang="en-US" dirty="0"/>
              <a:t>.</a:t>
            </a:r>
          </a:p>
          <a:p>
            <a:pPr marL="898525"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 err="1"/>
              <a:t>Recursión</a:t>
            </a:r>
            <a:r>
              <a:rPr lang="en-US" dirty="0"/>
              <a:t>: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alcanza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base, </a:t>
            </a:r>
            <a:r>
              <a:rPr lang="en-US" dirty="0" err="1"/>
              <a:t>desencadenando</a:t>
            </a:r>
            <a:r>
              <a:rPr lang="en-US" dirty="0"/>
              <a:t> el </a:t>
            </a:r>
            <a:r>
              <a:rPr lang="en-US" dirty="0" err="1"/>
              <a:t>retorno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llamadas</a:t>
            </a:r>
            <a:r>
              <a:rPr lang="en-US" dirty="0"/>
              <a:t> en </a:t>
            </a:r>
            <a:r>
              <a:rPr lang="en-US" dirty="0" err="1"/>
              <a:t>espera</a:t>
            </a:r>
            <a:r>
              <a:rPr lang="en-US" dirty="0"/>
              <a:t>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dirty="0" err="1"/>
              <a:t>Ambas</a:t>
            </a:r>
            <a:r>
              <a:rPr lang="en-US" dirty="0"/>
              <a:t> 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diseñar</a:t>
            </a:r>
            <a:r>
              <a:rPr lang="en-US" dirty="0"/>
              <a:t> para </a:t>
            </a:r>
            <a:r>
              <a:rPr lang="en-US" dirty="0" err="1"/>
              <a:t>converger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:</a:t>
            </a:r>
          </a:p>
          <a:p>
            <a:pPr marL="898525"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 err="1"/>
              <a:t>Iteración</a:t>
            </a:r>
            <a:r>
              <a:rPr lang="en-US" dirty="0"/>
              <a:t>: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b="1" dirty="0" err="1"/>
              <a:t>garantizar</a:t>
            </a:r>
            <a:r>
              <a:rPr lang="en-US" dirty="0"/>
              <a:t> la </a:t>
            </a:r>
            <a:r>
              <a:rPr lang="en-US" dirty="0" err="1"/>
              <a:t>llegada</a:t>
            </a:r>
            <a:r>
              <a:rPr lang="en-US" dirty="0"/>
              <a:t> a la </a:t>
            </a:r>
            <a:r>
              <a:rPr lang="en-US" dirty="0" err="1"/>
              <a:t>condición</a:t>
            </a:r>
            <a:r>
              <a:rPr lang="en-US" dirty="0"/>
              <a:t> de </a:t>
            </a:r>
            <a:r>
              <a:rPr lang="en-US" dirty="0" err="1"/>
              <a:t>término</a:t>
            </a:r>
            <a:r>
              <a:rPr lang="en-US" dirty="0"/>
              <a:t>.</a:t>
            </a:r>
          </a:p>
          <a:p>
            <a:pPr marL="898525"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 err="1"/>
              <a:t>Recusión</a:t>
            </a:r>
            <a:r>
              <a:rPr lang="en-US" dirty="0"/>
              <a:t>: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b="1" dirty="0" err="1"/>
              <a:t>garantizar</a:t>
            </a:r>
            <a:r>
              <a:rPr lang="en-US" dirty="0"/>
              <a:t> la </a:t>
            </a:r>
            <a:r>
              <a:rPr lang="en-US" dirty="0" err="1"/>
              <a:t>llegada</a:t>
            </a:r>
            <a:r>
              <a:rPr lang="en-US" dirty="0"/>
              <a:t> al </a:t>
            </a:r>
            <a:r>
              <a:rPr lang="en-US" dirty="0" err="1"/>
              <a:t>caso</a:t>
            </a:r>
            <a:r>
              <a:rPr lang="en-US" dirty="0"/>
              <a:t> base.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– Recursión versus Iteración</a:t>
            </a:r>
            <a:endParaRPr lang="es-CL" sz="1800" b="1" dirty="0"/>
          </a:p>
        </p:txBody>
      </p:sp>
      <p:sp>
        <p:nvSpPr>
          <p:cNvPr id="5" name="108 Rectángulo"/>
          <p:cNvSpPr/>
          <p:nvPr/>
        </p:nvSpPr>
        <p:spPr>
          <a:xfrm>
            <a:off x="0" y="7620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Similitudes:</a:t>
            </a:r>
          </a:p>
        </p:txBody>
      </p:sp>
    </p:spTree>
    <p:extLst>
      <p:ext uri="{BB962C8B-B14F-4D97-AF65-F5344CB8AC3E}">
        <p14:creationId xmlns:p14="http://schemas.microsoft.com/office/powerpoint/2010/main" val="20857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30808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dirty="0" smtClean="0"/>
              <a:t>Sume los </a:t>
            </a:r>
            <a:r>
              <a:rPr lang="es-CL" b="1" i="1" dirty="0" smtClean="0"/>
              <a:t>n</a:t>
            </a:r>
            <a:r>
              <a:rPr lang="es-CL" dirty="0" smtClean="0"/>
              <a:t> primeros naturales y retorne el resultado.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s-CL" dirty="0" smtClean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dirty="0" smtClean="0"/>
              <a:t>Calcule la potencia de dos enteros </a:t>
            </a:r>
            <a:r>
              <a:rPr lang="es-CL" b="1" dirty="0" smtClean="0"/>
              <a:t>x</a:t>
            </a:r>
            <a:r>
              <a:rPr lang="es-CL" dirty="0" smtClean="0"/>
              <a:t> e </a:t>
            </a:r>
            <a:r>
              <a:rPr lang="es-CL" b="1" dirty="0" smtClean="0"/>
              <a:t>y</a:t>
            </a:r>
            <a:r>
              <a:rPr lang="es-CL" dirty="0" smtClean="0"/>
              <a:t>, y que retorne </a:t>
            </a:r>
            <a:r>
              <a:rPr lang="es-CL" b="1" i="1" dirty="0" err="1" smtClean="0"/>
              <a:t>x</a:t>
            </a:r>
            <a:r>
              <a:rPr lang="es-CL" b="1" i="1" baseline="30000" dirty="0" err="1" smtClean="0"/>
              <a:t>y</a:t>
            </a:r>
            <a:r>
              <a:rPr lang="es-CL" dirty="0" smtClean="0"/>
              <a:t>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s-CL" dirty="0" smtClean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dirty="0" smtClean="0"/>
              <a:t>Multiplique dos enteros </a:t>
            </a:r>
            <a:r>
              <a:rPr lang="es-CL" b="1" i="1" dirty="0" smtClean="0"/>
              <a:t>a</a:t>
            </a:r>
            <a:r>
              <a:rPr lang="es-CL" dirty="0" smtClean="0"/>
              <a:t> y </a:t>
            </a:r>
            <a:r>
              <a:rPr lang="es-CL" b="1" i="1" dirty="0" smtClean="0"/>
              <a:t>b</a:t>
            </a:r>
            <a:r>
              <a:rPr lang="es-CL" dirty="0" smtClean="0"/>
              <a:t> sin usar el operador “</a:t>
            </a:r>
            <a:r>
              <a:rPr lang="es-CL" b="1" dirty="0" smtClean="0"/>
              <a:t>*</a:t>
            </a:r>
            <a:r>
              <a:rPr lang="es-CL" dirty="0" smtClean="0"/>
              <a:t>”, y que retorne el resultado.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s-CL" dirty="0" smtClean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dirty="0" smtClean="0"/>
              <a:t>Divida dos enteros </a:t>
            </a:r>
            <a:r>
              <a:rPr lang="es-CL" b="1" i="1" dirty="0" smtClean="0"/>
              <a:t>a</a:t>
            </a:r>
            <a:r>
              <a:rPr lang="es-CL" dirty="0" smtClean="0"/>
              <a:t> y </a:t>
            </a:r>
            <a:r>
              <a:rPr lang="es-CL" b="1" i="1" dirty="0" smtClean="0"/>
              <a:t>b </a:t>
            </a:r>
            <a:r>
              <a:rPr lang="es-CL" dirty="0" smtClean="0"/>
              <a:t>sin usar el operador “/”, y que retorne el resultado.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s-CL" dirty="0" smtClean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dirty="0" smtClean="0"/>
              <a:t>Sume los valores de un arreglo de </a:t>
            </a:r>
            <a:r>
              <a:rPr lang="es-CL" b="1" i="1" dirty="0" smtClean="0"/>
              <a:t>n</a:t>
            </a:r>
            <a:r>
              <a:rPr lang="es-CL" dirty="0" smtClean="0"/>
              <a:t> valores reales (todo definido por el usuario), y retorne el resultado.</a:t>
            </a:r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s-CL" dirty="0" smtClean="0"/>
          </a:p>
          <a:p>
            <a:pPr indent="-338138">
              <a:buClrTx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dirty="0" smtClean="0"/>
              <a:t>Busque un valor dentro de una matriz de </a:t>
            </a:r>
            <a:r>
              <a:rPr lang="es-CL" b="1" i="1" dirty="0" err="1" smtClean="0"/>
              <a:t>m</a:t>
            </a:r>
            <a:r>
              <a:rPr lang="es-CL" dirty="0" err="1" smtClean="0"/>
              <a:t>x</a:t>
            </a:r>
            <a:r>
              <a:rPr lang="es-CL" b="1" i="1" dirty="0" err="1" smtClean="0"/>
              <a:t>n</a:t>
            </a:r>
            <a:r>
              <a:rPr lang="es-CL" dirty="0" smtClean="0"/>
              <a:t> enteros, y retorne un </a:t>
            </a:r>
            <a:r>
              <a:rPr lang="es-CL" b="1" dirty="0" smtClean="0"/>
              <a:t>1</a:t>
            </a:r>
            <a:r>
              <a:rPr lang="es-CL" dirty="0" smtClean="0"/>
              <a:t> si lo encontró, y un </a:t>
            </a:r>
            <a:r>
              <a:rPr lang="es-CL" b="1" dirty="0" smtClean="0"/>
              <a:t>0</a:t>
            </a:r>
            <a:r>
              <a:rPr lang="es-CL" dirty="0" smtClean="0"/>
              <a:t> en caso contrario.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– Ejercicios</a:t>
            </a:r>
            <a:endParaRPr lang="es-CL" sz="1800" b="1" dirty="0"/>
          </a:p>
        </p:txBody>
      </p:sp>
      <p:sp>
        <p:nvSpPr>
          <p:cNvPr id="5" name="108 Rectángulo"/>
          <p:cNvSpPr/>
          <p:nvPr/>
        </p:nvSpPr>
        <p:spPr>
          <a:xfrm>
            <a:off x="0" y="762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Construya una función recursiva en C que:</a:t>
            </a:r>
          </a:p>
        </p:txBody>
      </p:sp>
    </p:spTree>
    <p:extLst>
      <p:ext uri="{BB962C8B-B14F-4D97-AF65-F5344CB8AC3E}">
        <p14:creationId xmlns:p14="http://schemas.microsoft.com/office/powerpoint/2010/main" val="12535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" name="108 Rectángulo"/>
          <p:cNvSpPr/>
          <p:nvPr/>
        </p:nvSpPr>
        <p:spPr>
          <a:xfrm>
            <a:off x="0" y="7620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Instrucciones de Repetición: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- Introducción</a:t>
            </a:r>
            <a:endParaRPr lang="es-CL" sz="1800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30808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/>
              <a:t>Los programas se construyen como un conjunto de pasos (sentencias) que se ejecutan en un orden determinado para cumplir un </a:t>
            </a:r>
            <a:r>
              <a:rPr lang="es-CL" sz="1600" dirty="0" smtClean="0"/>
              <a:t>objetivo.</a:t>
            </a:r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Algunas </a:t>
            </a:r>
            <a:r>
              <a:rPr lang="es-CL" sz="1600" dirty="0"/>
              <a:t>veces, es necesario repetir la ejecución de estas sentencias </a:t>
            </a:r>
            <a:r>
              <a:rPr lang="es-CL" sz="1600" dirty="0" smtClean="0"/>
              <a:t>dependiendo del </a:t>
            </a:r>
            <a:r>
              <a:rPr lang="es-CL" sz="1600" dirty="0"/>
              <a:t>objetivo que </a:t>
            </a:r>
            <a:r>
              <a:rPr lang="es-CL" sz="1600" dirty="0" smtClean="0"/>
              <a:t>se desea lograr.</a:t>
            </a:r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Para </a:t>
            </a:r>
            <a:r>
              <a:rPr lang="es-CL" sz="1600" dirty="0"/>
              <a:t>realizar </a:t>
            </a:r>
            <a:r>
              <a:rPr lang="es-CL" sz="1600" dirty="0" smtClean="0"/>
              <a:t>las repeticiones, los lenguajes de programación proveen de las </a:t>
            </a:r>
            <a:r>
              <a:rPr lang="es-CL" sz="1600" b="1" dirty="0" smtClean="0"/>
              <a:t>instrucciones de repetición </a:t>
            </a:r>
            <a:r>
              <a:rPr lang="es-CL" sz="1600" dirty="0"/>
              <a:t>o </a:t>
            </a:r>
            <a:r>
              <a:rPr lang="es-CL" sz="1600" b="1" dirty="0"/>
              <a:t>ciclos</a:t>
            </a:r>
            <a:r>
              <a:rPr lang="es-CL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9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8" y="1981200"/>
            <a:ext cx="6084000" cy="42840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" name="108 Rectángulo"/>
          <p:cNvSpPr/>
          <p:nvPr/>
        </p:nvSpPr>
        <p:spPr>
          <a:xfrm>
            <a:off x="0" y="7620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Instrucciones de Repetición: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- Introducción</a:t>
            </a:r>
            <a:endParaRPr lang="es-CL" sz="1800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219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indent="-179388" algn="just">
              <a:buFont typeface="Wingdings" pitchFamily="2" charset="2"/>
              <a:buChar char="§"/>
            </a:pPr>
            <a:r>
              <a:rPr lang="es-CL" b="1" u="sng" dirty="0" smtClean="0"/>
              <a:t>Ejemplo:</a:t>
            </a:r>
            <a:r>
              <a:rPr lang="es-CL" dirty="0" smtClean="0"/>
              <a:t> Calcular el </a:t>
            </a:r>
            <a:r>
              <a:rPr lang="es-CL" b="1" i="1" dirty="0" smtClean="0"/>
              <a:t>factorial </a:t>
            </a:r>
            <a:r>
              <a:rPr lang="es-CL" dirty="0" smtClean="0"/>
              <a:t>de un entero </a:t>
            </a:r>
            <a:r>
              <a:rPr lang="es-CL" b="1" i="1" dirty="0" smtClean="0"/>
              <a:t>n</a:t>
            </a:r>
            <a:r>
              <a:rPr lang="es-CL" dirty="0"/>
              <a:t> </a:t>
            </a:r>
            <a:r>
              <a:rPr lang="es-CL" dirty="0" smtClean="0"/>
              <a:t>(</a:t>
            </a:r>
            <a:r>
              <a:rPr lang="es-CL" b="1" dirty="0" smtClean="0"/>
              <a:t>n!</a:t>
            </a:r>
            <a:r>
              <a:rPr lang="es-CL" dirty="0" smtClean="0"/>
              <a:t>). Se deben multiplicar todos los enteros desde el 1 hasta el entero </a:t>
            </a:r>
            <a:r>
              <a:rPr lang="es-CL" b="1" dirty="0" smtClean="0"/>
              <a:t>n</a:t>
            </a:r>
            <a:r>
              <a:rPr lang="es-CL" dirty="0" smtClean="0"/>
              <a:t>, vale decir: </a:t>
            </a:r>
            <a:r>
              <a:rPr lang="es-CL" b="1" i="1" dirty="0" smtClean="0"/>
              <a:t>n</a:t>
            </a:r>
            <a:r>
              <a:rPr lang="es-CL" b="1" dirty="0" smtClean="0"/>
              <a:t>! = 1·2·3· … ·</a:t>
            </a:r>
            <a:r>
              <a:rPr lang="es-CL" b="1" i="1" dirty="0" smtClean="0"/>
              <a:t>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33662"/>
              </p:ext>
            </p:extLst>
          </p:nvPr>
        </p:nvGraphicFramePr>
        <p:xfrm>
          <a:off x="4811486" y="2357120"/>
          <a:ext cx="34834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7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s-CL" sz="17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i="1" dirty="0" smtClean="0">
                          <a:solidFill>
                            <a:schemeClr val="tx1"/>
                          </a:solidFill>
                        </a:rPr>
                        <a:t>res</a:t>
                      </a:r>
                      <a:endParaRPr lang="es-CL" sz="17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i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s-CL" sz="17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i="1" dirty="0" smtClean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s-CL" sz="1700" dirty="0" smtClean="0">
                          <a:solidFill>
                            <a:schemeClr val="tx1"/>
                          </a:solidFill>
                        </a:rPr>
                        <a:t>≤ </a:t>
                      </a:r>
                      <a:r>
                        <a:rPr lang="es-CL" sz="17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s-CL" sz="17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s-CL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ight Arrow 9"/>
          <p:cNvSpPr/>
          <p:nvPr/>
        </p:nvSpPr>
        <p:spPr>
          <a:xfrm>
            <a:off x="228600" y="4480800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ight Arrow 9"/>
          <p:cNvSpPr/>
          <p:nvPr/>
        </p:nvSpPr>
        <p:spPr>
          <a:xfrm>
            <a:off x="533400" y="4892590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ight Arrow 9"/>
          <p:cNvSpPr/>
          <p:nvPr/>
        </p:nvSpPr>
        <p:spPr>
          <a:xfrm>
            <a:off x="533400" y="5303395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ight Arrow 9"/>
          <p:cNvSpPr/>
          <p:nvPr/>
        </p:nvSpPr>
        <p:spPr>
          <a:xfrm>
            <a:off x="528539" y="5494314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ight Arrow 9"/>
          <p:cNvSpPr/>
          <p:nvPr/>
        </p:nvSpPr>
        <p:spPr>
          <a:xfrm>
            <a:off x="528539" y="5924169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ight Arrow 9"/>
          <p:cNvSpPr/>
          <p:nvPr/>
        </p:nvSpPr>
        <p:spPr>
          <a:xfrm>
            <a:off x="254005" y="2435992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ight Arrow 9"/>
          <p:cNvSpPr/>
          <p:nvPr/>
        </p:nvSpPr>
        <p:spPr>
          <a:xfrm>
            <a:off x="624549" y="2852760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ight Arrow 9"/>
          <p:cNvSpPr/>
          <p:nvPr/>
        </p:nvSpPr>
        <p:spPr>
          <a:xfrm>
            <a:off x="624549" y="3263565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ight Arrow 9"/>
          <p:cNvSpPr/>
          <p:nvPr/>
        </p:nvSpPr>
        <p:spPr>
          <a:xfrm>
            <a:off x="619688" y="3454484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ight Arrow 9"/>
          <p:cNvSpPr/>
          <p:nvPr/>
        </p:nvSpPr>
        <p:spPr>
          <a:xfrm>
            <a:off x="619688" y="3865289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ight Arrow 9"/>
          <p:cNvSpPr/>
          <p:nvPr/>
        </p:nvSpPr>
        <p:spPr>
          <a:xfrm>
            <a:off x="958093" y="3673500"/>
            <a:ext cx="3048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 circular 8"/>
          <p:cNvSpPr/>
          <p:nvPr/>
        </p:nvSpPr>
        <p:spPr>
          <a:xfrm rot="5011825" flipH="1">
            <a:off x="2731464" y="3374850"/>
            <a:ext cx="28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799711"/>
              <a:gd name="adj5" fmla="val 12500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C0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113369" y="2771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4</a:t>
            </a:r>
            <a:endParaRPr lang="es-CL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113369" y="31318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4</a:t>
            </a:r>
            <a:endParaRPr lang="es-CL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113369" y="34924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4</a:t>
            </a:r>
            <a:endParaRPr lang="es-CL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113369" y="38531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4</a:t>
            </a:r>
            <a:endParaRPr lang="es-CL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113369" y="4228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4</a:t>
            </a:r>
            <a:endParaRPr lang="es-CL" sz="16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113369" y="4589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4</a:t>
            </a:r>
            <a:endParaRPr lang="es-CL" sz="1600" dirty="0"/>
          </a:p>
        </p:txBody>
      </p:sp>
      <p:sp>
        <p:nvSpPr>
          <p:cNvPr id="31" name="Rectángulo 30"/>
          <p:cNvSpPr/>
          <p:nvPr/>
        </p:nvSpPr>
        <p:spPr>
          <a:xfrm>
            <a:off x="5990772" y="311947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/>
              <a:t>1</a:t>
            </a:r>
            <a:endParaRPr lang="es-CL" dirty="0"/>
          </a:p>
        </p:txBody>
      </p:sp>
      <p:sp>
        <p:nvSpPr>
          <p:cNvPr id="32" name="Rectángulo 31"/>
          <p:cNvSpPr/>
          <p:nvPr/>
        </p:nvSpPr>
        <p:spPr>
          <a:xfrm>
            <a:off x="6858000" y="311947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/>
              <a:t>1</a:t>
            </a:r>
            <a:endParaRPr lang="es-CL" dirty="0"/>
          </a:p>
        </p:txBody>
      </p:sp>
      <p:sp>
        <p:nvSpPr>
          <p:cNvPr id="33" name="Rectángulo 32"/>
          <p:cNvSpPr/>
          <p:nvPr/>
        </p:nvSpPr>
        <p:spPr>
          <a:xfrm>
            <a:off x="7475781" y="3119474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/>
              <a:t>1≤4? </a:t>
            </a:r>
            <a:r>
              <a:rPr lang="es-CL" sz="1600" dirty="0" smtClean="0"/>
              <a:t>V</a:t>
            </a:r>
            <a:endParaRPr lang="es-CL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475781" y="3485052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2≤</a:t>
            </a:r>
            <a:r>
              <a:rPr lang="es-CL" sz="1600" dirty="0"/>
              <a:t>4? </a:t>
            </a:r>
            <a:r>
              <a:rPr lang="es-CL" sz="1600" dirty="0" smtClean="0"/>
              <a:t>V</a:t>
            </a:r>
            <a:endParaRPr lang="es-CL" sz="1600" dirty="0"/>
          </a:p>
        </p:txBody>
      </p:sp>
      <p:sp>
        <p:nvSpPr>
          <p:cNvPr id="35" name="Rectángulo 34"/>
          <p:cNvSpPr/>
          <p:nvPr/>
        </p:nvSpPr>
        <p:spPr>
          <a:xfrm>
            <a:off x="7475781" y="3850630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3≤</a:t>
            </a:r>
            <a:r>
              <a:rPr lang="es-CL" sz="1600" dirty="0"/>
              <a:t>4? </a:t>
            </a:r>
            <a:r>
              <a:rPr lang="es-CL" sz="1600" dirty="0" smtClean="0"/>
              <a:t>V</a:t>
            </a:r>
            <a:endParaRPr lang="es-CL" sz="1600" dirty="0"/>
          </a:p>
        </p:txBody>
      </p:sp>
      <p:sp>
        <p:nvSpPr>
          <p:cNvPr id="36" name="Rectángulo 35"/>
          <p:cNvSpPr/>
          <p:nvPr/>
        </p:nvSpPr>
        <p:spPr>
          <a:xfrm>
            <a:off x="7475781" y="4216208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4≤</a:t>
            </a:r>
            <a:r>
              <a:rPr lang="es-CL" sz="1600" dirty="0"/>
              <a:t>4? </a:t>
            </a:r>
            <a:r>
              <a:rPr lang="es-CL" sz="1600" dirty="0" smtClean="0"/>
              <a:t>V</a:t>
            </a:r>
            <a:endParaRPr lang="es-CL" sz="1600" dirty="0"/>
          </a:p>
        </p:txBody>
      </p:sp>
      <p:sp>
        <p:nvSpPr>
          <p:cNvPr id="37" name="Rectángulo 36"/>
          <p:cNvSpPr/>
          <p:nvPr/>
        </p:nvSpPr>
        <p:spPr>
          <a:xfrm>
            <a:off x="7475781" y="4581788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5≤</a:t>
            </a:r>
            <a:r>
              <a:rPr lang="es-CL" sz="1600" dirty="0"/>
              <a:t>4? </a:t>
            </a:r>
            <a:r>
              <a:rPr lang="es-CL" sz="1600" dirty="0" smtClean="0"/>
              <a:t>F</a:t>
            </a:r>
            <a:endParaRPr lang="es-CL" sz="1600" dirty="0"/>
          </a:p>
        </p:txBody>
      </p:sp>
      <p:sp>
        <p:nvSpPr>
          <p:cNvPr id="39" name="Rectángulo 38"/>
          <p:cNvSpPr/>
          <p:nvPr/>
        </p:nvSpPr>
        <p:spPr>
          <a:xfrm>
            <a:off x="6651214" y="3493217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1+1=2</a:t>
            </a:r>
            <a:endParaRPr lang="es-CL" dirty="0"/>
          </a:p>
        </p:txBody>
      </p:sp>
      <p:sp>
        <p:nvSpPr>
          <p:cNvPr id="41" name="Rectángulo 40"/>
          <p:cNvSpPr/>
          <p:nvPr/>
        </p:nvSpPr>
        <p:spPr>
          <a:xfrm>
            <a:off x="6651214" y="3866960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2+1=3</a:t>
            </a:r>
            <a:endParaRPr lang="es-CL" dirty="0"/>
          </a:p>
        </p:txBody>
      </p:sp>
      <p:sp>
        <p:nvSpPr>
          <p:cNvPr id="42" name="Rectángulo 41"/>
          <p:cNvSpPr/>
          <p:nvPr/>
        </p:nvSpPr>
        <p:spPr>
          <a:xfrm>
            <a:off x="6651214" y="4240703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3+1=4</a:t>
            </a:r>
            <a:endParaRPr lang="es-CL" dirty="0"/>
          </a:p>
        </p:txBody>
      </p:sp>
      <p:sp>
        <p:nvSpPr>
          <p:cNvPr id="43" name="Rectángulo 42"/>
          <p:cNvSpPr/>
          <p:nvPr/>
        </p:nvSpPr>
        <p:spPr>
          <a:xfrm>
            <a:off x="6651214" y="4614446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1600" dirty="0" smtClean="0"/>
              <a:t>4+1=5</a:t>
            </a:r>
            <a:endParaRPr lang="es-CL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786148" y="352425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1·1=</a:t>
            </a:r>
            <a:r>
              <a:rPr lang="es-CL" sz="1600" b="1" dirty="0"/>
              <a:t>1</a:t>
            </a:r>
            <a:endParaRPr lang="es-CL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786148" y="388493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dirty="0"/>
              <a:t>1·2=</a:t>
            </a:r>
            <a:r>
              <a:rPr lang="es-CL" sz="1600" b="1" dirty="0"/>
              <a:t>2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786148" y="4260124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dirty="0"/>
              <a:t>2·3=</a:t>
            </a:r>
            <a:r>
              <a:rPr lang="es-CL" sz="1600" b="1" dirty="0"/>
              <a:t>6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5734050" y="4620804"/>
            <a:ext cx="75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dirty="0"/>
              <a:t>6·4=</a:t>
            </a:r>
            <a:r>
              <a:rPr lang="es-CL" sz="1600" b="1" dirty="0"/>
              <a:t>24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970526" y="5257800"/>
            <a:ext cx="314701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 factorial de 4 es: 24</a:t>
            </a:r>
          </a:p>
        </p:txBody>
      </p:sp>
    </p:spTree>
    <p:extLst>
      <p:ext uri="{BB962C8B-B14F-4D97-AF65-F5344CB8AC3E}">
        <p14:creationId xmlns:p14="http://schemas.microsoft.com/office/powerpoint/2010/main" val="30072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4" grpId="0" animBg="1"/>
      <p:bldP spid="24" grpId="1" animBg="1"/>
      <p:bldP spid="25" grpId="0" animBg="1"/>
      <p:bldP spid="25" grpId="1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108 Rectángulo"/>
          <p:cNvSpPr/>
          <p:nvPr/>
        </p:nvSpPr>
        <p:spPr>
          <a:xfrm>
            <a:off x="0" y="609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Recursión: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</a:t>
            </a:r>
            <a:endParaRPr lang="es-CL" sz="1800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13782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/>
              <a:t>También es un método para generar </a:t>
            </a:r>
            <a:r>
              <a:rPr lang="es-CL" sz="1600" b="1" dirty="0">
                <a:solidFill>
                  <a:srgbClr val="C00000"/>
                </a:solidFill>
              </a:rPr>
              <a:t>repeticiones</a:t>
            </a:r>
            <a:r>
              <a:rPr lang="es-CL" sz="1600" dirty="0"/>
              <a:t> en un </a:t>
            </a:r>
            <a:r>
              <a:rPr lang="es-CL" sz="1600" dirty="0" smtClean="0"/>
              <a:t>programa, pero </a:t>
            </a:r>
            <a:r>
              <a:rPr lang="es-CL" sz="1600" b="1" dirty="0" smtClean="0">
                <a:solidFill>
                  <a:srgbClr val="C00000"/>
                </a:solidFill>
              </a:rPr>
              <a:t>no es </a:t>
            </a:r>
            <a:r>
              <a:rPr lang="es-CL" sz="1600" dirty="0" smtClean="0">
                <a:solidFill>
                  <a:srgbClr val="C00000"/>
                </a:solidFill>
              </a:rPr>
              <a:t>una instrucción particular</a:t>
            </a:r>
            <a:r>
              <a:rPr lang="es-CL" sz="1600" dirty="0" smtClean="0">
                <a:solidFill>
                  <a:srgbClr val="FF0000"/>
                </a:solidFill>
              </a:rPr>
              <a:t> </a:t>
            </a:r>
            <a:r>
              <a:rPr lang="es-CL" sz="1600" dirty="0" smtClean="0"/>
              <a:t>de los lenguaje de programación.</a:t>
            </a:r>
            <a:endParaRPr lang="es-CL" sz="1600" dirty="0"/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Su característica principal es que es una forma </a:t>
            </a:r>
            <a:r>
              <a:rPr lang="es-CL" sz="1600" dirty="0"/>
              <a:t>de </a:t>
            </a:r>
            <a:r>
              <a:rPr lang="es-CL" sz="1600" dirty="0" smtClean="0"/>
              <a:t>solucionar un </a:t>
            </a:r>
            <a:r>
              <a:rPr lang="es-CL" sz="1600" dirty="0"/>
              <a:t>problema </a:t>
            </a:r>
            <a:r>
              <a:rPr lang="es-CL" sz="1600" dirty="0" smtClean="0"/>
              <a:t>a través de </a:t>
            </a:r>
            <a:r>
              <a:rPr lang="es-CL" sz="1600" dirty="0"/>
              <a:t>la solución </a:t>
            </a:r>
            <a:r>
              <a:rPr lang="es-CL" sz="1600" dirty="0" smtClean="0"/>
              <a:t>a instancias </a:t>
            </a:r>
            <a:r>
              <a:rPr lang="es-CL" sz="1600" dirty="0"/>
              <a:t>más pequeñas del mismo problema: </a:t>
            </a:r>
            <a:endParaRPr lang="es-CL" sz="1600" dirty="0" smtClean="0"/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>
                <a:solidFill>
                  <a:srgbClr val="FF0000"/>
                </a:solidFill>
              </a:rPr>
              <a:t>Esto se realiza utilizando llamadas a la </a:t>
            </a:r>
            <a:r>
              <a:rPr lang="es-CL" sz="1600" b="1" dirty="0" smtClean="0">
                <a:solidFill>
                  <a:srgbClr val="FF0000"/>
                </a:solidFill>
              </a:rPr>
              <a:t>misma función </a:t>
            </a:r>
            <a:r>
              <a:rPr lang="es-CL" sz="1600" dirty="0" smtClean="0">
                <a:solidFill>
                  <a:srgbClr val="FF0000"/>
                </a:solidFill>
              </a:rPr>
              <a:t>dentro de ella.</a:t>
            </a:r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Entonces, una función es recursiva si:</a:t>
            </a:r>
            <a:endParaRPr lang="es-CL" sz="1600" dirty="0"/>
          </a:p>
          <a:p>
            <a:pPr marL="631825" lvl="2" indent="-28575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Posee </a:t>
            </a:r>
            <a:r>
              <a:rPr lang="es-CL" sz="1600" dirty="0"/>
              <a:t>en sus líneas de código una o más </a:t>
            </a:r>
            <a:r>
              <a:rPr lang="es-CL" sz="1600" b="1" dirty="0">
                <a:solidFill>
                  <a:srgbClr val="FF0000"/>
                </a:solidFill>
              </a:rPr>
              <a:t>llamadas a sí </a:t>
            </a:r>
            <a:r>
              <a:rPr lang="es-CL" sz="1600" b="1" dirty="0" smtClean="0">
                <a:solidFill>
                  <a:srgbClr val="FF0000"/>
                </a:solidFill>
              </a:rPr>
              <a:t>misma</a:t>
            </a:r>
            <a:r>
              <a:rPr lang="es-CL" sz="1600" dirty="0" smtClean="0"/>
              <a:t>.</a:t>
            </a:r>
            <a:endParaRPr lang="es-CL" sz="1600" dirty="0"/>
          </a:p>
          <a:p>
            <a:pPr marL="631825" lvl="2" indent="-28575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Posee </a:t>
            </a:r>
            <a:r>
              <a:rPr lang="es-CL" sz="1600" dirty="0"/>
              <a:t>por lo menos una </a:t>
            </a:r>
            <a:r>
              <a:rPr lang="es-CL" sz="1600" b="1" dirty="0"/>
              <a:t>condición de término </a:t>
            </a:r>
            <a:r>
              <a:rPr lang="es-CL" sz="1600" b="1" dirty="0" smtClean="0"/>
              <a:t>a </a:t>
            </a:r>
            <a:r>
              <a:rPr lang="es-CL" sz="1600" b="1" dirty="0"/>
              <a:t>la </a:t>
            </a:r>
            <a:r>
              <a:rPr lang="es-CL" sz="1600" b="1" dirty="0" smtClean="0"/>
              <a:t>recursividad </a:t>
            </a:r>
            <a:r>
              <a:rPr lang="es-CL" sz="1600" dirty="0"/>
              <a:t>(o </a:t>
            </a:r>
            <a:r>
              <a:rPr lang="es-CL" sz="1600" b="1" dirty="0"/>
              <a:t>caso base</a:t>
            </a:r>
            <a:r>
              <a:rPr lang="es-CL" sz="1600" dirty="0" smtClean="0"/>
              <a:t>): Evitando </a:t>
            </a:r>
            <a:r>
              <a:rPr lang="es-CL" sz="1600" dirty="0"/>
              <a:t>que la recursividad se ejecute infinitamente (y el computador “se pegue”).</a:t>
            </a:r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Características:</a:t>
            </a:r>
          </a:p>
          <a:p>
            <a:pPr marL="631825" lvl="2" indent="-28575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El caso base suele </a:t>
            </a:r>
            <a:r>
              <a:rPr lang="es-CL" sz="1600" dirty="0"/>
              <a:t>ser el caso </a:t>
            </a:r>
            <a:r>
              <a:rPr lang="es-CL" sz="1600" b="1" dirty="0"/>
              <a:t>más pequeño </a:t>
            </a:r>
            <a:r>
              <a:rPr lang="es-CL" sz="1600" dirty="0"/>
              <a:t>de los datos </a:t>
            </a:r>
            <a:r>
              <a:rPr lang="es-CL" sz="1600" dirty="0" smtClean="0"/>
              <a:t>de entrada a la función recursiva.</a:t>
            </a:r>
          </a:p>
          <a:p>
            <a:pPr marL="346075" lvl="2" algn="just"/>
            <a:endParaRPr lang="es-CL" sz="1600" dirty="0"/>
          </a:p>
          <a:p>
            <a:pPr marL="631825" lvl="2" indent="-28575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Además, </a:t>
            </a:r>
            <a:r>
              <a:rPr lang="es-CL" sz="1600" dirty="0"/>
              <a:t>los datos </a:t>
            </a:r>
            <a:r>
              <a:rPr lang="es-CL" sz="1600" dirty="0" smtClean="0"/>
              <a:t>de entrada a la función recursiva, </a:t>
            </a:r>
            <a:r>
              <a:rPr lang="es-CL" sz="1600" dirty="0"/>
              <a:t>deben “</a:t>
            </a:r>
            <a:r>
              <a:rPr lang="es-CL" sz="1600" b="1" dirty="0"/>
              <a:t>disminuir su tamaño</a:t>
            </a:r>
            <a:r>
              <a:rPr lang="es-CL" sz="1600" dirty="0"/>
              <a:t>” en cada llamada recursiva (ya sean números, </a:t>
            </a:r>
            <a:r>
              <a:rPr lang="es-CL" sz="1600" dirty="0" err="1"/>
              <a:t>string</a:t>
            </a:r>
            <a:r>
              <a:rPr lang="es-CL" sz="1600" dirty="0"/>
              <a:t>, listas, arreglos, matrices</a:t>
            </a:r>
            <a:r>
              <a:rPr lang="es-CL" sz="1600" dirty="0" smtClean="0"/>
              <a:t>), para </a:t>
            </a:r>
            <a:r>
              <a:rPr lang="es-CL" sz="1600" b="1" u="sng" dirty="0" smtClean="0"/>
              <a:t>acercarse al caso base</a:t>
            </a:r>
            <a:r>
              <a:rPr lang="es-CL" sz="1600" dirty="0" smtClean="0"/>
              <a:t>.</a:t>
            </a:r>
            <a:endParaRPr lang="es-CL" sz="1600" dirty="0"/>
          </a:p>
          <a:p>
            <a:pPr marL="342900" lvl="2" indent="-342900" algn="just">
              <a:buAutoNum type="arabicPeriod"/>
            </a:pPr>
            <a:endParaRPr lang="es-CL" sz="1600" dirty="0" smtClean="0"/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476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" name="108 Rectángulo"/>
          <p:cNvSpPr/>
          <p:nvPr/>
        </p:nvSpPr>
        <p:spPr>
          <a:xfrm>
            <a:off x="0" y="609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Recursión: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- Ejemplo</a:t>
            </a:r>
            <a:endParaRPr lang="es-CL" sz="1800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137821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/>
              <a:t>Ejemplo: Calcular el </a:t>
            </a:r>
            <a:r>
              <a:rPr lang="es-CL" sz="1600" b="1" i="1" dirty="0"/>
              <a:t>factorial </a:t>
            </a:r>
            <a:r>
              <a:rPr lang="es-CL" sz="1600" dirty="0"/>
              <a:t>de un entero </a:t>
            </a:r>
            <a:r>
              <a:rPr lang="es-CL" sz="1600" b="1" i="1" dirty="0"/>
              <a:t>n</a:t>
            </a:r>
            <a:r>
              <a:rPr lang="es-CL" sz="1600" dirty="0"/>
              <a:t> (</a:t>
            </a:r>
            <a:r>
              <a:rPr lang="es-CL" sz="1600" b="1" dirty="0"/>
              <a:t>n!</a:t>
            </a:r>
            <a:r>
              <a:rPr lang="es-CL" sz="1600" dirty="0"/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123655" y="1447800"/>
                <a:ext cx="2993063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CL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 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s-C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655" y="1447800"/>
                <a:ext cx="2993063" cy="884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19050" y="265658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Note que la definición matemática del factorial de </a:t>
            </a:r>
            <a:r>
              <a:rPr lang="es-CL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CL" sz="1600" dirty="0" smtClean="0"/>
              <a:t> también está hecha en base a sí misma, para el caso de </a:t>
            </a:r>
            <a:r>
              <a:rPr lang="es-C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s-CL" sz="1600" dirty="0" smtClean="0"/>
              <a:t>&gt; 0. </a:t>
            </a:r>
          </a:p>
          <a:p>
            <a:pPr marL="179388" lvl="2" indent="-179388" algn="just">
              <a:buFont typeface="Wingdings" pitchFamily="2" charset="2"/>
              <a:buChar char="§"/>
            </a:pPr>
            <a:endParaRPr lang="es-CL" sz="1000" dirty="0" smtClean="0"/>
          </a:p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 smtClean="0"/>
              <a:t>En matemáticas, </a:t>
            </a:r>
            <a:r>
              <a:rPr lang="es-CL" sz="1600" dirty="0"/>
              <a:t>e</a:t>
            </a:r>
            <a:r>
              <a:rPr lang="es-CL" sz="1600" dirty="0" smtClean="0"/>
              <a:t>ste tipo de definiciones reciben el nombre </a:t>
            </a:r>
            <a:r>
              <a:rPr lang="es-CL" sz="1600" dirty="0"/>
              <a:t>de </a:t>
            </a:r>
            <a:r>
              <a:rPr lang="es-CL" sz="1600" b="1" dirty="0"/>
              <a:t>Fórmulas de </a:t>
            </a:r>
            <a:r>
              <a:rPr lang="es-CL" sz="1600" b="1" dirty="0" smtClean="0"/>
              <a:t>Recurrencia</a:t>
            </a:r>
            <a:r>
              <a:rPr lang="es-CL" sz="1600" dirty="0" smtClean="0"/>
              <a:t>.</a:t>
            </a:r>
            <a:endParaRPr lang="es-CL" sz="1600" dirty="0"/>
          </a:p>
        </p:txBody>
      </p:sp>
      <p:grpSp>
        <p:nvGrpSpPr>
          <p:cNvPr id="3" name="Grupo 2"/>
          <p:cNvGrpSpPr/>
          <p:nvPr/>
        </p:nvGrpSpPr>
        <p:grpSpPr>
          <a:xfrm>
            <a:off x="3796553" y="1322294"/>
            <a:ext cx="5032160" cy="471097"/>
            <a:chOff x="3796553" y="1322294"/>
            <a:chExt cx="5032160" cy="471097"/>
          </a:xfrm>
        </p:grpSpPr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6657349" y="1322294"/>
              <a:ext cx="2171364" cy="367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CL" sz="1600" b="1" i="1" dirty="0">
                  <a:solidFill>
                    <a:srgbClr val="C00000"/>
                  </a:solidFill>
                </a:rPr>
                <a:t>Condición de Término </a:t>
              </a:r>
              <a:r>
                <a:rPr lang="es-CL" sz="1600" b="1" dirty="0" err="1">
                  <a:solidFill>
                    <a:srgbClr val="C00000"/>
                  </a:solidFill>
                </a:rPr>
                <a:t>ó</a:t>
              </a:r>
              <a:endParaRPr lang="es-CL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s-CL" sz="1600" b="1" i="1" dirty="0">
                  <a:solidFill>
                    <a:srgbClr val="C00000"/>
                  </a:solidFill>
                </a:rPr>
                <a:t>Caso Base</a:t>
              </a:r>
            </a:p>
          </p:txBody>
        </p:sp>
        <p:cxnSp>
          <p:nvCxnSpPr>
            <p:cNvPr id="14" name="Straight Arrow Connector 11"/>
            <p:cNvCxnSpPr>
              <a:cxnSpLocks noChangeShapeType="1"/>
              <a:stCxn id="15" idx="3"/>
              <a:endCxn id="13" idx="1"/>
            </p:cNvCxnSpPr>
            <p:nvPr/>
          </p:nvCxnSpPr>
          <p:spPr bwMode="auto">
            <a:xfrm flipV="1">
              <a:off x="6136553" y="1506022"/>
              <a:ext cx="520796" cy="125369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96553" y="1469391"/>
              <a:ext cx="2340000" cy="32400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3106" y="1994647"/>
            <a:ext cx="4611738" cy="749128"/>
            <a:chOff x="3783106" y="1994647"/>
            <a:chExt cx="4611738" cy="749128"/>
          </a:xfrm>
        </p:grpSpPr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6611792" y="2159000"/>
              <a:ext cx="178305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CL" sz="1600" b="1" i="1" dirty="0">
                  <a:solidFill>
                    <a:srgbClr val="C00000"/>
                  </a:solidFill>
                </a:rPr>
                <a:t>Caso Recurrente </a:t>
              </a:r>
              <a:r>
                <a:rPr lang="es-CL" sz="1600" b="1" dirty="0">
                  <a:solidFill>
                    <a:srgbClr val="C00000"/>
                  </a:solidFill>
                </a:rPr>
                <a:t>o</a:t>
              </a:r>
            </a:p>
            <a:p>
              <a:pPr algn="ctr"/>
              <a:r>
                <a:rPr lang="es-CL" sz="1600" b="1" i="1" dirty="0">
                  <a:solidFill>
                    <a:srgbClr val="C00000"/>
                  </a:solidFill>
                </a:rPr>
                <a:t>Llamada Recursiva</a:t>
              </a:r>
            </a:p>
          </p:txBody>
        </p:sp>
        <p:cxnSp>
          <p:nvCxnSpPr>
            <p:cNvPr id="19" name="Straight Arrow Connector 14"/>
            <p:cNvCxnSpPr>
              <a:cxnSpLocks noChangeShapeType="1"/>
              <a:stCxn id="20" idx="3"/>
              <a:endCxn id="17" idx="1"/>
            </p:cNvCxnSpPr>
            <p:nvPr/>
          </p:nvCxnSpPr>
          <p:spPr bwMode="auto">
            <a:xfrm>
              <a:off x="6123106" y="2156647"/>
              <a:ext cx="488686" cy="29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783106" y="1994647"/>
              <a:ext cx="2340000" cy="324000"/>
            </a:xfrm>
            <a:prstGeom prst="rect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3719512"/>
            <a:ext cx="5292000" cy="32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179388" lvl="2" indent="-179388" algn="just">
              <a:spcBef>
                <a:spcPts val="800"/>
              </a:spcBef>
              <a:buClrTx/>
              <a:buFont typeface="Wingdings" pitchFamily="2" charset="2"/>
              <a:buChar char="§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sz="1600" dirty="0"/>
              <a:t>Desarrollo de la fórmula de recurrencia para </a:t>
            </a:r>
            <a:r>
              <a:rPr lang="es-CL" sz="1600" b="1" dirty="0"/>
              <a:t>n = </a:t>
            </a:r>
            <a:r>
              <a:rPr lang="es-CL" sz="1600" b="1" dirty="0" smtClean="0"/>
              <a:t>4</a:t>
            </a:r>
            <a:r>
              <a:rPr lang="es-CL" sz="1600" dirty="0" smtClean="0"/>
              <a:t>:</a:t>
            </a:r>
            <a:endParaRPr lang="en-US" sz="1600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752600" y="4022725"/>
            <a:ext cx="3112229" cy="2759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i="1" kern="0" dirty="0" smtClean="0">
                <a:solidFill>
                  <a:srgbClr val="000000"/>
                </a:solidFill>
                <a:latin typeface="+mj-lt"/>
              </a:rPr>
              <a:t>    n</a:t>
            </a: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! = </a:t>
            </a:r>
            <a:r>
              <a:rPr lang="en-US" sz="1600" b="1" kern="0" dirty="0" smtClean="0">
                <a:solidFill>
                  <a:srgbClr val="000000"/>
                </a:solidFill>
                <a:latin typeface="+mj-lt"/>
              </a:rPr>
              <a:t>4! 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(4 - 1)</a:t>
            </a:r>
            <a:r>
              <a:rPr lang="en-US" sz="1600" b="1" kern="0" dirty="0">
                <a:solidFill>
                  <a:srgbClr val="002060"/>
                </a:solidFill>
                <a:latin typeface="+mj-lt"/>
              </a:rPr>
              <a:t>!</a:t>
            </a: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3</a:t>
            </a:r>
            <a:r>
              <a:rPr lang="en-US" sz="1600" b="1" kern="0" dirty="0">
                <a:solidFill>
                  <a:srgbClr val="002060"/>
                </a:solidFill>
                <a:latin typeface="+mj-lt"/>
              </a:rPr>
              <a:t>!</a:t>
            </a: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· (3 - 1)</a:t>
            </a:r>
            <a:r>
              <a:rPr lang="en-US" sz="1600" b="1" kern="0" dirty="0" smtClean="0">
                <a:solidFill>
                  <a:srgbClr val="002060"/>
                </a:solidFill>
                <a:latin typeface="+mj-lt"/>
              </a:rPr>
              <a:t>!]</a:t>
            </a:r>
            <a:endParaRPr lang="en-US" sz="1600" b="1" kern="0" dirty="0">
              <a:solidFill>
                <a:srgbClr val="00206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·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3 · </a:t>
            </a:r>
            <a:r>
              <a:rPr lang="es-CL" sz="1600" b="1" kern="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1600" b="1" kern="0" dirty="0" smtClean="0">
                <a:solidFill>
                  <a:srgbClr val="C00000"/>
                </a:solidFill>
                <a:latin typeface="+mj-lt"/>
              </a:rPr>
              <a:t>!</a:t>
            </a:r>
            <a:r>
              <a:rPr lang="en-US" sz="1600" b="1" kern="0" dirty="0" smtClean="0">
                <a:solidFill>
                  <a:srgbClr val="002060"/>
                </a:solidFill>
                <a:latin typeface="+mj-lt"/>
              </a:rPr>
              <a:t>]</a:t>
            </a:r>
            <a:endParaRPr lang="en-US" sz="1600" b="1" kern="0" dirty="0">
              <a:solidFill>
                <a:srgbClr val="00206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·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CL" sz="1600" b="1" kern="0" dirty="0" smtClean="0">
                <a:solidFill>
                  <a:srgbClr val="C00000"/>
                </a:solidFill>
                <a:latin typeface="+mj-lt"/>
              </a:rPr>
              <a:t>[2 </a:t>
            </a:r>
            <a:r>
              <a:rPr lang="es-CL" sz="1600" b="1" kern="0" dirty="0">
                <a:solidFill>
                  <a:srgbClr val="C00000"/>
                </a:solidFill>
                <a:latin typeface="+mj-lt"/>
              </a:rPr>
              <a:t>· (2 - 1)</a:t>
            </a:r>
            <a:r>
              <a:rPr lang="en-US" sz="1600" b="1" kern="0" dirty="0" smtClean="0">
                <a:solidFill>
                  <a:srgbClr val="C00000"/>
                </a:solidFill>
                <a:latin typeface="+mj-lt"/>
              </a:rPr>
              <a:t>!]</a:t>
            </a:r>
            <a:r>
              <a:rPr lang="en-US" sz="1600" b="1" kern="0" dirty="0" smtClean="0">
                <a:solidFill>
                  <a:srgbClr val="002060"/>
                </a:solidFill>
                <a:latin typeface="+mj-lt"/>
              </a:rPr>
              <a:t>]</a:t>
            </a:r>
            <a:endParaRPr lang="en-US" sz="1600" b="1" kern="0" dirty="0">
              <a:solidFill>
                <a:srgbClr val="00206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</a:rPr>
              <a:t>4 </a:t>
            </a:r>
            <a:r>
              <a:rPr lang="es-CL" sz="1600" b="1" kern="0" dirty="0">
                <a:solidFill>
                  <a:srgbClr val="000000"/>
                </a:solidFill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</a:rPr>
              <a:t>· </a:t>
            </a:r>
            <a:r>
              <a:rPr lang="es-CL" sz="1600" b="1" kern="0" dirty="0" smtClean="0">
                <a:solidFill>
                  <a:srgbClr val="C00000"/>
                </a:solidFill>
              </a:rPr>
              <a:t>[2 </a:t>
            </a:r>
            <a:r>
              <a:rPr lang="es-CL" sz="1600" b="1" kern="0" dirty="0">
                <a:solidFill>
                  <a:srgbClr val="C00000"/>
                </a:solidFill>
              </a:rPr>
              <a:t>· </a:t>
            </a:r>
            <a:r>
              <a:rPr lang="es-CL" sz="1600" b="1" kern="0" dirty="0">
                <a:solidFill>
                  <a:srgbClr val="00B050"/>
                </a:solidFill>
              </a:rPr>
              <a:t>1</a:t>
            </a:r>
            <a:r>
              <a:rPr lang="en-US" sz="1600" b="1" kern="0" dirty="0" smtClean="0">
                <a:solidFill>
                  <a:srgbClr val="00B050"/>
                </a:solidFill>
              </a:rPr>
              <a:t>!</a:t>
            </a:r>
            <a:r>
              <a:rPr lang="en-US" sz="1600" b="1" kern="0" dirty="0" smtClean="0">
                <a:solidFill>
                  <a:srgbClr val="C00000"/>
                </a:solidFill>
              </a:rPr>
              <a:t>]</a:t>
            </a:r>
            <a:r>
              <a:rPr lang="en-US" sz="1600" b="1" kern="0" dirty="0" smtClean="0">
                <a:solidFill>
                  <a:srgbClr val="002060"/>
                </a:solidFill>
              </a:rPr>
              <a:t>]</a:t>
            </a:r>
            <a:endParaRPr lang="en-US" sz="1600" b="1" kern="0" dirty="0">
              <a:solidFill>
                <a:srgbClr val="002060"/>
              </a:solidFill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</a:rPr>
              <a:t>4 </a:t>
            </a:r>
            <a:r>
              <a:rPr lang="es-CL" sz="1600" b="1" kern="0" dirty="0">
                <a:solidFill>
                  <a:srgbClr val="000000"/>
                </a:solidFill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</a:rPr>
              <a:t>· </a:t>
            </a:r>
            <a:r>
              <a:rPr lang="es-CL" sz="1600" b="1" kern="0" dirty="0" smtClean="0">
                <a:solidFill>
                  <a:srgbClr val="C00000"/>
                </a:solidFill>
              </a:rPr>
              <a:t>[2 </a:t>
            </a:r>
            <a:r>
              <a:rPr lang="es-CL" sz="1600" b="1" kern="0" dirty="0">
                <a:solidFill>
                  <a:srgbClr val="C00000"/>
                </a:solidFill>
              </a:rPr>
              <a:t>· </a:t>
            </a:r>
            <a:r>
              <a:rPr lang="es-CL" sz="1600" b="1" kern="0" dirty="0" smtClean="0">
                <a:solidFill>
                  <a:srgbClr val="00B050"/>
                </a:solidFill>
              </a:rPr>
              <a:t>[1 </a:t>
            </a:r>
            <a:r>
              <a:rPr lang="es-CL" sz="1600" b="1" kern="0" dirty="0">
                <a:solidFill>
                  <a:srgbClr val="00B050"/>
                </a:solidFill>
              </a:rPr>
              <a:t>· (1 - 1)</a:t>
            </a:r>
            <a:r>
              <a:rPr lang="en-US" sz="1600" b="1" kern="0" dirty="0" smtClean="0">
                <a:solidFill>
                  <a:srgbClr val="00B050"/>
                </a:solidFill>
              </a:rPr>
              <a:t>!]</a:t>
            </a:r>
            <a:r>
              <a:rPr lang="en-US" sz="1600" b="1" kern="0" dirty="0" smtClean="0">
                <a:solidFill>
                  <a:srgbClr val="000000"/>
                </a:solidFill>
              </a:rPr>
              <a:t>]]</a:t>
            </a:r>
          </a:p>
          <a:p>
            <a:pPr marL="1085850" lvl="1" indent="-338138" eaLnBrk="0" hangingPunct="0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</a:rPr>
              <a:t>4 </a:t>
            </a:r>
            <a:r>
              <a:rPr lang="es-CL" sz="1600" b="1" kern="0" dirty="0">
                <a:solidFill>
                  <a:srgbClr val="000000"/>
                </a:solidFill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</a:rPr>
              <a:t>· </a:t>
            </a:r>
            <a:r>
              <a:rPr lang="es-CL" sz="1600" b="1" kern="0" dirty="0" smtClean="0">
                <a:solidFill>
                  <a:srgbClr val="C00000"/>
                </a:solidFill>
              </a:rPr>
              <a:t>[2 </a:t>
            </a:r>
            <a:r>
              <a:rPr lang="es-CL" sz="1600" b="1" kern="0" dirty="0">
                <a:solidFill>
                  <a:srgbClr val="C00000"/>
                </a:solidFill>
              </a:rPr>
              <a:t>·</a:t>
            </a:r>
            <a:r>
              <a:rPr lang="es-CL" sz="1600" b="1" kern="0" dirty="0">
                <a:solidFill>
                  <a:srgbClr val="000000"/>
                </a:solidFill>
              </a:rPr>
              <a:t> </a:t>
            </a:r>
            <a:r>
              <a:rPr lang="es-CL" sz="1600" b="1" kern="0" dirty="0" smtClean="0">
                <a:solidFill>
                  <a:srgbClr val="00B050"/>
                </a:solidFill>
              </a:rPr>
              <a:t>[1 </a:t>
            </a:r>
            <a:r>
              <a:rPr lang="es-CL" sz="1600" b="1" kern="0" dirty="0">
                <a:solidFill>
                  <a:srgbClr val="00B050"/>
                </a:solidFill>
              </a:rPr>
              <a:t>· 0</a:t>
            </a:r>
            <a:r>
              <a:rPr lang="en-US" sz="1600" b="1" kern="0" dirty="0" smtClean="0">
                <a:solidFill>
                  <a:srgbClr val="00B050"/>
                </a:solidFill>
              </a:rPr>
              <a:t>!]</a:t>
            </a:r>
            <a:r>
              <a:rPr lang="en-US" sz="1600" b="1" kern="0" dirty="0" smtClean="0">
                <a:solidFill>
                  <a:srgbClr val="C00000"/>
                </a:solidFill>
              </a:rPr>
              <a:t>]</a:t>
            </a:r>
            <a:r>
              <a:rPr lang="en-US" sz="1600" b="1" kern="0" dirty="0" smtClean="0">
                <a:solidFill>
                  <a:srgbClr val="002060"/>
                </a:solidFill>
              </a:rPr>
              <a:t>]</a:t>
            </a:r>
            <a:endParaRPr lang="en-US" sz="1600" b="1" kern="0" dirty="0">
              <a:solidFill>
                <a:srgbClr val="00206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342900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245829" y="4022725"/>
            <a:ext cx="2286000" cy="2514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44500" lvl="1" indent="-338138" eaLnBrk="0" hangingPunct="0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s-CL" sz="1600" b="1" kern="0" dirty="0" smtClean="0">
                <a:solidFill>
                  <a:srgbClr val="000000"/>
                </a:solidFill>
              </a:rPr>
              <a:t>= 4 </a:t>
            </a:r>
            <a:r>
              <a:rPr lang="es-CL" sz="1600" b="1" kern="0" dirty="0">
                <a:solidFill>
                  <a:srgbClr val="000000"/>
                </a:solidFill>
              </a:rPr>
              <a:t>· </a:t>
            </a:r>
            <a:r>
              <a:rPr lang="es-CL" sz="1600" b="1" kern="0" dirty="0">
                <a:solidFill>
                  <a:srgbClr val="002060"/>
                </a:solidFill>
              </a:rPr>
              <a:t>[3 · </a:t>
            </a:r>
            <a:r>
              <a:rPr lang="es-CL" sz="1600" b="1" kern="0" dirty="0">
                <a:solidFill>
                  <a:srgbClr val="C00000"/>
                </a:solidFill>
              </a:rPr>
              <a:t>[2 ·</a:t>
            </a:r>
            <a:r>
              <a:rPr lang="es-CL" sz="1600" b="1" kern="0" dirty="0">
                <a:solidFill>
                  <a:srgbClr val="000000"/>
                </a:solidFill>
              </a:rPr>
              <a:t> </a:t>
            </a:r>
            <a:r>
              <a:rPr lang="es-CL" sz="1600" b="1" kern="0" dirty="0">
                <a:solidFill>
                  <a:srgbClr val="00B050"/>
                </a:solidFill>
              </a:rPr>
              <a:t>[1 · </a:t>
            </a:r>
            <a:r>
              <a:rPr lang="es-CL" sz="1600" b="1" kern="0" dirty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0</a:t>
            </a:r>
            <a:r>
              <a:rPr lang="en-US" sz="1600" b="1" kern="0" dirty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!</a:t>
            </a:r>
            <a:r>
              <a:rPr lang="en-US" sz="1600" b="1" kern="0" dirty="0">
                <a:solidFill>
                  <a:srgbClr val="00B050"/>
                </a:solidFill>
              </a:rPr>
              <a:t>]</a:t>
            </a:r>
            <a:r>
              <a:rPr lang="en-US" sz="1600" b="1" kern="0" dirty="0">
                <a:solidFill>
                  <a:srgbClr val="C00000"/>
                </a:solidFill>
              </a:rPr>
              <a:t>]</a:t>
            </a:r>
            <a:r>
              <a:rPr lang="en-US" sz="1600" b="1" kern="0" dirty="0">
                <a:solidFill>
                  <a:srgbClr val="002060"/>
                </a:solidFill>
              </a:rPr>
              <a:t>]</a:t>
            </a:r>
          </a:p>
          <a:p>
            <a:pPr marL="44450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C00000"/>
                </a:solidFill>
                <a:latin typeface="+mj-lt"/>
              </a:rPr>
              <a:t>[2 </a:t>
            </a:r>
            <a:r>
              <a:rPr lang="es-CL" sz="1600" b="1" kern="0" dirty="0">
                <a:solidFill>
                  <a:srgbClr val="C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B050"/>
                </a:solidFill>
                <a:latin typeface="+mj-lt"/>
              </a:rPr>
              <a:t>[1 </a:t>
            </a:r>
            <a:r>
              <a:rPr lang="es-CL" sz="1600" b="1" kern="0" dirty="0">
                <a:solidFill>
                  <a:srgbClr val="00B050"/>
                </a:solidFill>
                <a:latin typeface="+mj-lt"/>
              </a:rPr>
              <a:t>· </a:t>
            </a:r>
            <a:r>
              <a:rPr lang="es-CL" sz="1600" b="1" kern="0" dirty="0" smtClean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+mj-lt"/>
              </a:rPr>
              <a:t>1</a:t>
            </a:r>
            <a:r>
              <a:rPr lang="es-CL" sz="1600" b="1" kern="0" dirty="0" smtClean="0">
                <a:solidFill>
                  <a:srgbClr val="00B050"/>
                </a:solidFill>
                <a:latin typeface="+mj-lt"/>
              </a:rPr>
              <a:t>]</a:t>
            </a:r>
            <a:r>
              <a:rPr lang="es-CL" sz="1600" b="1" kern="0" dirty="0" smtClean="0">
                <a:solidFill>
                  <a:srgbClr val="C00000"/>
                </a:solidFill>
                <a:latin typeface="+mj-lt"/>
              </a:rPr>
              <a:t>]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]</a:t>
            </a:r>
            <a:endParaRPr lang="es-CL" sz="1600" b="1" kern="0" dirty="0">
              <a:solidFill>
                <a:srgbClr val="002060"/>
              </a:solidFill>
              <a:latin typeface="+mj-lt"/>
            </a:endParaRPr>
          </a:p>
          <a:p>
            <a:pPr marL="44450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C00000"/>
                </a:solidFill>
                <a:latin typeface="+mj-lt"/>
              </a:rPr>
              <a:t>[2 </a:t>
            </a:r>
            <a:r>
              <a:rPr lang="es-CL" sz="1600" b="1" kern="0" dirty="0">
                <a:solidFill>
                  <a:srgbClr val="C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B050"/>
                </a:solidFill>
                <a:latin typeface="+mj-lt"/>
              </a:rPr>
              <a:t>[1]</a:t>
            </a:r>
            <a:r>
              <a:rPr lang="es-CL" sz="1600" b="1" kern="0" dirty="0" smtClean="0">
                <a:solidFill>
                  <a:srgbClr val="C00000"/>
                </a:solidFill>
                <a:latin typeface="+mj-lt"/>
              </a:rPr>
              <a:t>]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]</a:t>
            </a:r>
            <a:endParaRPr lang="es-CL" sz="1600" b="1" kern="0" dirty="0">
              <a:solidFill>
                <a:srgbClr val="002060"/>
              </a:solidFill>
              <a:latin typeface="+mj-lt"/>
            </a:endParaRPr>
          </a:p>
          <a:p>
            <a:pPr marL="44450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[3 </a:t>
            </a:r>
            <a:r>
              <a:rPr lang="es-CL" sz="1600" b="1" kern="0" dirty="0">
                <a:solidFill>
                  <a:srgbClr val="00206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C00000"/>
                </a:solidFill>
                <a:latin typeface="+mj-lt"/>
              </a:rPr>
              <a:t>[2]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]</a:t>
            </a:r>
            <a:endParaRPr lang="es-CL" sz="1600" b="1" kern="0" dirty="0">
              <a:solidFill>
                <a:srgbClr val="002060"/>
              </a:solidFill>
              <a:latin typeface="+mj-lt"/>
            </a:endParaRPr>
          </a:p>
          <a:p>
            <a:pPr marL="44450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4 </a:t>
            </a:r>
            <a:r>
              <a:rPr lang="es-CL" sz="1600" b="1" kern="0" dirty="0">
                <a:solidFill>
                  <a:srgbClr val="000000"/>
                </a:solidFill>
                <a:latin typeface="+mj-lt"/>
              </a:rPr>
              <a:t>· </a:t>
            </a:r>
            <a:r>
              <a:rPr lang="es-CL" sz="1600" b="1" kern="0" dirty="0" smtClean="0">
                <a:solidFill>
                  <a:srgbClr val="002060"/>
                </a:solidFill>
                <a:latin typeface="+mj-lt"/>
              </a:rPr>
              <a:t>[6]</a:t>
            </a:r>
            <a:endParaRPr lang="es-CL" sz="1600" b="1" kern="0" dirty="0">
              <a:solidFill>
                <a:srgbClr val="002060"/>
              </a:solidFill>
              <a:latin typeface="+mj-lt"/>
            </a:endParaRPr>
          </a:p>
          <a:p>
            <a:pPr marL="44450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s-CL" sz="1600" b="1" kern="0" dirty="0" smtClean="0">
                <a:solidFill>
                  <a:srgbClr val="000000"/>
                </a:solidFill>
                <a:latin typeface="+mj-lt"/>
              </a:rPr>
              <a:t>24 </a:t>
            </a: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1085850" lvl="1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  <a:p>
            <a:pPr marL="342900" indent="-338138" eaLnBrk="0" hangingPunct="0">
              <a:spcBef>
                <a:spcPts val="800"/>
              </a:spcBef>
              <a:buClrTx/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24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0" y="1600200"/>
            <a:ext cx="6228000" cy="3955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- Ejemplo</a:t>
            </a:r>
            <a:endParaRPr lang="es-CL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137821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indent="-179388" algn="just">
              <a:buFont typeface="Wingdings" pitchFamily="2" charset="2"/>
              <a:buChar char="§"/>
            </a:pPr>
            <a:r>
              <a:rPr lang="es-CL" sz="1600" dirty="0"/>
              <a:t>Ejemplo: Calcular el </a:t>
            </a:r>
            <a:r>
              <a:rPr lang="es-CL" sz="1600" b="1" i="1" dirty="0"/>
              <a:t>factorial </a:t>
            </a:r>
            <a:r>
              <a:rPr lang="es-CL" sz="1600" dirty="0"/>
              <a:t>de un entero </a:t>
            </a:r>
            <a:r>
              <a:rPr lang="es-CL" sz="1600" b="1" i="1" dirty="0"/>
              <a:t>n</a:t>
            </a:r>
            <a:r>
              <a:rPr lang="es-CL" sz="1600" dirty="0"/>
              <a:t> (</a:t>
            </a:r>
            <a:r>
              <a:rPr lang="es-CL" sz="1600" b="1" dirty="0"/>
              <a:t>n</a:t>
            </a:r>
            <a:r>
              <a:rPr lang="es-CL" sz="1600" b="1" dirty="0" smtClean="0"/>
              <a:t>!</a:t>
            </a:r>
            <a:r>
              <a:rPr lang="es-CL" sz="1600" dirty="0" smtClean="0"/>
              <a:t>): Programa en C. (“</a:t>
            </a:r>
            <a:r>
              <a:rPr lang="es-CL" sz="1600" dirty="0" err="1" smtClean="0"/>
              <a:t>Factorial.c</a:t>
            </a:r>
            <a:r>
              <a:rPr lang="es-CL" sz="1600" dirty="0" smtClean="0"/>
              <a:t> ”)</a:t>
            </a:r>
            <a:endParaRPr lang="es-CL" sz="1600" dirty="0"/>
          </a:p>
        </p:txBody>
      </p:sp>
      <p:cxnSp>
        <p:nvCxnSpPr>
          <p:cNvPr id="4" name="Conector recto 3"/>
          <p:cNvCxnSpPr>
            <a:stCxn id="2" idx="1"/>
            <a:endCxn id="2" idx="3"/>
          </p:cNvCxnSpPr>
          <p:nvPr/>
        </p:nvCxnSpPr>
        <p:spPr>
          <a:xfrm>
            <a:off x="553800" y="3577928"/>
            <a:ext cx="62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337458" y="1479847"/>
            <a:ext cx="6477000" cy="210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5257800" y="1858919"/>
                <a:ext cx="2993063" cy="884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CL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 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s-C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858919"/>
                <a:ext cx="2993063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6" y="1022350"/>
            <a:ext cx="3636000" cy="1505894"/>
          </a:xfrm>
          <a:prstGeom prst="rect">
            <a:avLst/>
          </a:prstGeom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0" y="2605088"/>
            <a:ext cx="6732000" cy="2006646"/>
          </a:xfrm>
          <a:prstGeom prst="rect">
            <a:avLst/>
          </a:prstGeom>
          <a:ln>
            <a:noFill/>
          </a:ln>
        </p:spPr>
      </p:pic>
      <p:cxnSp>
        <p:nvCxnSpPr>
          <p:cNvPr id="32" name="Conector recto 31"/>
          <p:cNvCxnSpPr/>
          <p:nvPr/>
        </p:nvCxnSpPr>
        <p:spPr>
          <a:xfrm>
            <a:off x="304800" y="4857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108 Rectángulo"/>
          <p:cNvSpPr/>
          <p:nvPr/>
        </p:nvSpPr>
        <p:spPr>
          <a:xfrm>
            <a:off x="590550" y="361950"/>
            <a:ext cx="8382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20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40" name="Right Arrow 9"/>
          <p:cNvSpPr/>
          <p:nvPr/>
        </p:nvSpPr>
        <p:spPr>
          <a:xfrm>
            <a:off x="292100" y="2632770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ight Arrow 9"/>
          <p:cNvSpPr/>
          <p:nvPr/>
        </p:nvSpPr>
        <p:spPr>
          <a:xfrm>
            <a:off x="571500" y="3078566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ight Arrow 9"/>
          <p:cNvSpPr/>
          <p:nvPr/>
        </p:nvSpPr>
        <p:spPr>
          <a:xfrm>
            <a:off x="571500" y="3553910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ight Arrow 9"/>
          <p:cNvSpPr/>
          <p:nvPr/>
        </p:nvSpPr>
        <p:spPr>
          <a:xfrm>
            <a:off x="571500" y="3754388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Right Arrow 9"/>
          <p:cNvSpPr/>
          <p:nvPr/>
        </p:nvSpPr>
        <p:spPr>
          <a:xfrm>
            <a:off x="571500" y="4230638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2" name="Grupo 61"/>
          <p:cNvGrpSpPr/>
          <p:nvPr/>
        </p:nvGrpSpPr>
        <p:grpSpPr>
          <a:xfrm>
            <a:off x="609600" y="782636"/>
            <a:ext cx="6955144" cy="5904000"/>
            <a:chOff x="609600" y="782636"/>
            <a:chExt cx="6955144" cy="5904000"/>
          </a:xfrm>
        </p:grpSpPr>
        <p:sp>
          <p:nvSpPr>
            <p:cNvPr id="5" name="Rectángulo 4"/>
            <p:cNvSpPr/>
            <p:nvPr/>
          </p:nvSpPr>
          <p:spPr>
            <a:xfrm>
              <a:off x="616744" y="782636"/>
              <a:ext cx="6948000" cy="5904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16744" y="14287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16744" y="1885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616744" y="2087656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616744" y="2544856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616744" y="3028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616744" y="12001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616744" y="1657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616744" y="2316256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16744" y="2800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616744" y="3257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6744" y="37147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>
              <a:cxnSpLocks noChangeAspect="1"/>
            </p:cNvCxnSpPr>
            <p:nvPr/>
          </p:nvCxnSpPr>
          <p:spPr>
            <a:xfrm>
              <a:off x="616744" y="34861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16744" y="3943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614222" y="4146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616744" y="4400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616744" y="46164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14222" y="998444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614222" y="5086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614222" y="5314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14222" y="55435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609600" y="57721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609600" y="60007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609600" y="62293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609600" y="6457950"/>
              <a:ext cx="69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uadroTexto 57"/>
          <p:cNvSpPr txBox="1"/>
          <p:nvPr/>
        </p:nvSpPr>
        <p:spPr>
          <a:xfrm>
            <a:off x="7527537" y="1706561"/>
            <a:ext cx="430887" cy="216213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6477000" y="76200"/>
            <a:ext cx="2515850" cy="2099370"/>
            <a:chOff x="6324600" y="4454046"/>
            <a:chExt cx="1981200" cy="1569660"/>
          </a:xfrm>
        </p:grpSpPr>
        <p:grpSp>
          <p:nvGrpSpPr>
            <p:cNvPr id="46" name="Grupo 45"/>
            <p:cNvGrpSpPr/>
            <p:nvPr/>
          </p:nvGrpSpPr>
          <p:grpSpPr>
            <a:xfrm>
              <a:off x="6324600" y="4454046"/>
              <a:ext cx="1981200" cy="1569660"/>
              <a:chOff x="6324600" y="4454046"/>
              <a:chExt cx="1981200" cy="1569660"/>
            </a:xfrm>
          </p:grpSpPr>
          <p:sp>
            <p:nvSpPr>
              <p:cNvPr id="50" name="Rectángulo redondeado 49"/>
              <p:cNvSpPr/>
              <p:nvPr/>
            </p:nvSpPr>
            <p:spPr>
              <a:xfrm>
                <a:off x="6324600" y="4454046"/>
                <a:ext cx="1981200" cy="1569660"/>
              </a:xfrm>
              <a:prstGeom prst="roundRect">
                <a:avLst/>
              </a:prstGeom>
              <a:solidFill>
                <a:srgbClr val="C2BB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6553200" y="4648200"/>
                <a:ext cx="1524000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7917960" y="5793447"/>
              <a:ext cx="144000" cy="144000"/>
              <a:chOff x="6934200" y="3439365"/>
              <a:chExt cx="144000" cy="144000"/>
            </a:xfrm>
            <a:solidFill>
              <a:schemeClr val="bg2">
                <a:lumMod val="50000"/>
              </a:schemeClr>
            </a:solidFill>
          </p:grpSpPr>
          <p:sp>
            <p:nvSpPr>
              <p:cNvPr id="48" name="Elipse 47"/>
              <p:cNvSpPr>
                <a:spLocks noChangeAspect="1"/>
              </p:cNvSpPr>
              <p:nvPr/>
            </p:nvSpPr>
            <p:spPr>
              <a:xfrm>
                <a:off x="6934200" y="3439365"/>
                <a:ext cx="144000" cy="144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010400" y="3460700"/>
                <a:ext cx="0" cy="1080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ángulo 51"/>
          <p:cNvSpPr/>
          <p:nvPr/>
        </p:nvSpPr>
        <p:spPr>
          <a:xfrm>
            <a:off x="6781800" y="420255"/>
            <a:ext cx="925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b="1" dirty="0" smtClean="0"/>
              <a:t>Ingrese n: _</a:t>
            </a:r>
            <a:endParaRPr lang="es-CL" sz="1200" b="1" dirty="0"/>
          </a:p>
        </p:txBody>
      </p:sp>
      <p:sp>
        <p:nvSpPr>
          <p:cNvPr id="53" name="Rectángulo 52"/>
          <p:cNvSpPr/>
          <p:nvPr/>
        </p:nvSpPr>
        <p:spPr>
          <a:xfrm>
            <a:off x="6781800" y="426720"/>
            <a:ext cx="14478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CL" sz="1200" b="1" dirty="0" smtClean="0"/>
              <a:t>Ingrese n: 3 </a:t>
            </a:r>
            <a:r>
              <a:rPr lang="es-CL" sz="1200" dirty="0" smtClean="0">
                <a:sym typeface="Symbol" panose="05050102010706020507" pitchFamily="18" charset="2"/>
              </a:rPr>
              <a:t></a:t>
            </a:r>
            <a:endParaRPr lang="es-CL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496759" y="4953000"/>
            <a:ext cx="430887" cy="174361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093694" y="485394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6200" y="483870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917732" y="485169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093694" y="50900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6200" y="507478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17732" y="508778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ight Arrow 9"/>
          <p:cNvSpPr/>
          <p:nvPr/>
        </p:nvSpPr>
        <p:spPr>
          <a:xfrm>
            <a:off x="304600" y="1078632"/>
            <a:ext cx="432000" cy="108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6" name="Grupo 75"/>
          <p:cNvGrpSpPr/>
          <p:nvPr/>
        </p:nvGrpSpPr>
        <p:grpSpPr>
          <a:xfrm>
            <a:off x="5157793" y="4099734"/>
            <a:ext cx="450488" cy="307777"/>
            <a:chOff x="5157793" y="4099734"/>
            <a:chExt cx="450488" cy="307777"/>
          </a:xfrm>
        </p:grpSpPr>
        <p:sp>
          <p:nvSpPr>
            <p:cNvPr id="70" name="Rectángulo 69"/>
            <p:cNvSpPr/>
            <p:nvPr/>
          </p:nvSpPr>
          <p:spPr>
            <a:xfrm>
              <a:off x="5221592" y="4184246"/>
              <a:ext cx="2376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157793" y="4099734"/>
              <a:ext cx="450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rgbClr val="00B0F0"/>
                  </a:solidFill>
                </a:rPr>
                <a:t>3</a:t>
              </a:r>
              <a:endParaRPr lang="es-CL" sz="1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6871176" y="4196331"/>
            <a:ext cx="450488" cy="203883"/>
            <a:chOff x="6871176" y="4196331"/>
            <a:chExt cx="450488" cy="203883"/>
          </a:xfrm>
        </p:grpSpPr>
        <p:sp>
          <p:nvSpPr>
            <p:cNvPr id="73" name="Rectángulo 72"/>
            <p:cNvSpPr/>
            <p:nvPr/>
          </p:nvSpPr>
          <p:spPr>
            <a:xfrm>
              <a:off x="7025472" y="4196331"/>
              <a:ext cx="1368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6871176" y="4205289"/>
              <a:ext cx="4504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400" b="1" dirty="0" smtClean="0">
                  <a:solidFill>
                    <a:srgbClr val="00B0F0"/>
                  </a:solidFill>
                </a:rPr>
                <a:t>3</a:t>
              </a:r>
              <a:endParaRPr lang="es-CL" sz="1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800" b="1" dirty="0" smtClean="0"/>
              <a:t>Recursividad - Ejemplo</a:t>
            </a:r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13099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2" grpId="0"/>
      <p:bldP spid="53" grpId="0" animBg="1"/>
      <p:bldP spid="60" grpId="0"/>
      <p:bldP spid="61" grpId="0"/>
      <p:bldP spid="63" grpId="0"/>
      <p:bldP spid="64" grpId="0"/>
      <p:bldP spid="65" grpId="0"/>
      <p:bldP spid="66" grpId="0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ight Arrow 9"/>
          <p:cNvSpPr/>
          <p:nvPr/>
        </p:nvSpPr>
        <p:spPr>
          <a:xfrm>
            <a:off x="952500" y="800100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ight Arrow 9"/>
          <p:cNvSpPr/>
          <p:nvPr/>
        </p:nvSpPr>
        <p:spPr>
          <a:xfrm>
            <a:off x="1202492" y="1114424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ight Arrow 9"/>
          <p:cNvSpPr/>
          <p:nvPr/>
        </p:nvSpPr>
        <p:spPr>
          <a:xfrm>
            <a:off x="1597781" y="1762721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91533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3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848350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194925"/>
            <a:chOff x="2070100" y="329876"/>
            <a:chExt cx="450488" cy="194925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3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2780392" y="1724871"/>
            <a:ext cx="450488" cy="194925"/>
            <a:chOff x="2780392" y="981921"/>
            <a:chExt cx="450488" cy="194925"/>
          </a:xfrm>
        </p:grpSpPr>
        <p:sp>
          <p:nvSpPr>
            <p:cNvPr id="162" name="Rectángulo 161"/>
            <p:cNvSpPr/>
            <p:nvPr/>
          </p:nvSpPr>
          <p:spPr>
            <a:xfrm>
              <a:off x="2879636" y="994216"/>
              <a:ext cx="252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2780392" y="981921"/>
              <a:ext cx="4504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3</a:t>
              </a:r>
              <a:r>
                <a:rPr lang="es-CL" sz="12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9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65" name="Rectángulo 164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73" name="Conector recto 172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8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1" grpId="0" animBg="1"/>
      <p:bldP spid="71" grpId="1" animBg="1"/>
      <p:bldP spid="72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775608"/>
            <a:ext cx="3543300" cy="1257300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724686" y="22821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7192" y="22669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548724" y="2279949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4686" y="25182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07192" y="25030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548724" y="2516031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1)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ight Arrow 9"/>
          <p:cNvSpPr/>
          <p:nvPr/>
        </p:nvSpPr>
        <p:spPr>
          <a:xfrm>
            <a:off x="952500" y="800100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ight Arrow 9"/>
          <p:cNvSpPr/>
          <p:nvPr/>
        </p:nvSpPr>
        <p:spPr>
          <a:xfrm>
            <a:off x="1202492" y="1114424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ight Arrow 9"/>
          <p:cNvSpPr/>
          <p:nvPr/>
        </p:nvSpPr>
        <p:spPr>
          <a:xfrm>
            <a:off x="1597781" y="1762721"/>
            <a:ext cx="432000" cy="93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CuadroTexto 100"/>
          <p:cNvSpPr txBox="1"/>
          <p:nvPr/>
        </p:nvSpPr>
        <p:spPr>
          <a:xfrm>
            <a:off x="1173415" y="5816398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1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158" name="Grupo 157"/>
          <p:cNvGrpSpPr/>
          <p:nvPr/>
        </p:nvGrpSpPr>
        <p:grpSpPr>
          <a:xfrm>
            <a:off x="3027314" y="773561"/>
            <a:ext cx="753186" cy="194925"/>
            <a:chOff x="3040014" y="24261"/>
            <a:chExt cx="753186" cy="194925"/>
          </a:xfrm>
        </p:grpSpPr>
        <p:sp>
          <p:nvSpPr>
            <p:cNvPr id="152" name="Rectángulo 151"/>
            <p:cNvSpPr/>
            <p:nvPr/>
          </p:nvSpPr>
          <p:spPr>
            <a:xfrm>
              <a:off x="3145633" y="42906"/>
              <a:ext cx="541948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040014" y="24261"/>
              <a:ext cx="75318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n = 2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3886200" y="5773215"/>
            <a:ext cx="2409825" cy="848341"/>
            <a:chOff x="3429000" y="5982765"/>
            <a:chExt cx="2409825" cy="8483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3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" name="Rectángulo 9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3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97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9" name="Rectángulo 8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3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147" name="Rectángulo 146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9" name="Grupo 158"/>
          <p:cNvGrpSpPr/>
          <p:nvPr/>
        </p:nvGrpSpPr>
        <p:grpSpPr>
          <a:xfrm>
            <a:off x="2070100" y="1072826"/>
            <a:ext cx="450488" cy="209929"/>
            <a:chOff x="2070100" y="329876"/>
            <a:chExt cx="450488" cy="209929"/>
          </a:xfrm>
        </p:grpSpPr>
        <p:sp>
          <p:nvSpPr>
            <p:cNvPr id="156" name="Rectángulo 155"/>
            <p:cNvSpPr/>
            <p:nvPr/>
          </p:nvSpPr>
          <p:spPr>
            <a:xfrm>
              <a:off x="2205344" y="342171"/>
              <a:ext cx="180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070100" y="329876"/>
              <a:ext cx="450488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2780392" y="1724871"/>
            <a:ext cx="450488" cy="208327"/>
            <a:chOff x="2780392" y="981921"/>
            <a:chExt cx="450488" cy="208327"/>
          </a:xfrm>
        </p:grpSpPr>
        <p:sp>
          <p:nvSpPr>
            <p:cNvPr id="162" name="Rectángulo 161"/>
            <p:cNvSpPr/>
            <p:nvPr/>
          </p:nvSpPr>
          <p:spPr>
            <a:xfrm>
              <a:off x="2879636" y="994216"/>
              <a:ext cx="252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2780392" y="981921"/>
              <a:ext cx="450488" cy="20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2</a:t>
              </a:r>
              <a:r>
                <a:rPr lang="es-CL" sz="12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8162092" y="895350"/>
            <a:ext cx="677108" cy="1227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  <a:r>
              <a:rPr lang="es-CL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sz="1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8162092" y="2373311"/>
            <a:ext cx="677108" cy="10467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Datos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8162092" y="4822956"/>
            <a:ext cx="677108" cy="1578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Segmento de </a:t>
            </a:r>
            <a:r>
              <a:rPr lang="es-CL" sz="1600" b="1" i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es-CL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 Pila</a:t>
            </a:r>
            <a:endParaRPr lang="es-CL" sz="1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935792" y="2190750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52578" y="125390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47736" y="16965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247736" y="2287681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47736" y="27717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47736" y="106884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47736" y="1467988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247736" y="209786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47736" y="25431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47736" y="30003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47736" y="34575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1247736" y="3228975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914400" y="3583546"/>
            <a:ext cx="756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245214" y="9251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52574" y="1898294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4468527" y="1721254"/>
            <a:ext cx="288000" cy="228232"/>
            <a:chOff x="4468527" y="978304"/>
            <a:chExt cx="288000" cy="228232"/>
          </a:xfrm>
        </p:grpSpPr>
        <p:sp>
          <p:nvSpPr>
            <p:cNvPr id="165" name="Rectángulo 164"/>
            <p:cNvSpPr/>
            <p:nvPr/>
          </p:nvSpPr>
          <p:spPr>
            <a:xfrm>
              <a:off x="4468527" y="978304"/>
              <a:ext cx="288000" cy="157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00B0F0"/>
                </a:solidFill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4468527" y="996607"/>
              <a:ext cx="28800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s-CL" sz="1200" b="1" dirty="0" smtClean="0">
                  <a:solidFill>
                    <a:srgbClr val="00B0F0"/>
                  </a:solidFill>
                </a:rPr>
                <a:t>1</a:t>
              </a:r>
              <a:endParaRPr lang="es-CL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8" name="CuadroTexto 67"/>
          <p:cNvSpPr txBox="1"/>
          <p:nvPr/>
        </p:nvSpPr>
        <p:spPr>
          <a:xfrm>
            <a:off x="1724686" y="27656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CL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707192" y="27503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1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CL" sz="11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s-CL" sz="11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548724" y="276338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(definida en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FactorialRec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llamada 2)</a:t>
            </a:r>
            <a:endParaRPr lang="es-C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1181100" y="4900933"/>
            <a:ext cx="248418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CL" sz="1200" b="1" dirty="0" smtClean="0"/>
              <a:t>Se </a:t>
            </a:r>
            <a:r>
              <a:rPr lang="es-CL" sz="1200" b="1" i="1" u="sng" dirty="0" smtClean="0"/>
              <a:t>apila</a:t>
            </a:r>
            <a:r>
              <a:rPr lang="es-CL" sz="1200" b="1" dirty="0" smtClean="0"/>
              <a:t> Llamada 2 a </a:t>
            </a:r>
            <a:r>
              <a:rPr lang="es-CL" sz="1200" b="1" u="sng" dirty="0" err="1" smtClean="0"/>
              <a:t>FactorialRec</a:t>
            </a:r>
            <a:r>
              <a:rPr lang="es-CL" sz="1200" b="1" u="sng" dirty="0" smtClean="0"/>
              <a:t>:</a:t>
            </a:r>
            <a:endParaRPr lang="es-CL" sz="3200" b="1" u="sng" dirty="0"/>
          </a:p>
        </p:txBody>
      </p:sp>
      <p:grpSp>
        <p:nvGrpSpPr>
          <p:cNvPr id="75" name="Grupo 74"/>
          <p:cNvGrpSpPr/>
          <p:nvPr/>
        </p:nvGrpSpPr>
        <p:grpSpPr>
          <a:xfrm>
            <a:off x="3893885" y="4857750"/>
            <a:ext cx="2409825" cy="848341"/>
            <a:chOff x="3429000" y="5982765"/>
            <a:chExt cx="2409825" cy="848341"/>
          </a:xfrm>
        </p:grpSpPr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5992906"/>
              <a:ext cx="2409825" cy="838200"/>
            </a:xfrm>
            <a:prstGeom prst="rect">
              <a:avLst/>
            </a:prstGeom>
          </p:spPr>
        </p:pic>
        <p:grpSp>
          <p:nvGrpSpPr>
            <p:cNvPr id="77" name="Grupo 76"/>
            <p:cNvGrpSpPr/>
            <p:nvPr/>
          </p:nvGrpSpPr>
          <p:grpSpPr>
            <a:xfrm>
              <a:off x="4548024" y="5982765"/>
              <a:ext cx="450488" cy="194925"/>
              <a:chOff x="4548024" y="5982765"/>
              <a:chExt cx="450488" cy="194925"/>
            </a:xfrm>
          </p:grpSpPr>
          <p:sp>
            <p:nvSpPr>
              <p:cNvPr id="87" name="Rectángulo 86"/>
              <p:cNvSpPr/>
              <p:nvPr/>
            </p:nvSpPr>
            <p:spPr>
              <a:xfrm>
                <a:off x="4593268" y="6001410"/>
                <a:ext cx="360000" cy="15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4548024" y="5982765"/>
                <a:ext cx="450488" cy="1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00"/>
                  </a:lnSpc>
                </a:pPr>
                <a:r>
                  <a:rPr lang="es-CL" sz="1000" b="1" dirty="0" smtClean="0">
                    <a:solidFill>
                      <a:srgbClr val="00B0F0"/>
                    </a:solidFill>
                  </a:rPr>
                  <a:t>n = 2</a:t>
                </a:r>
                <a:endParaRPr lang="es-CL" sz="20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8" name="Rectángulo 77"/>
            <p:cNvSpPr>
              <a:spLocks noChangeAspect="1"/>
            </p:cNvSpPr>
            <p:nvPr/>
          </p:nvSpPr>
          <p:spPr>
            <a:xfrm>
              <a:off x="4420263" y="6572039"/>
              <a:ext cx="180000" cy="103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337893" y="6500815"/>
              <a:ext cx="37221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CL" sz="1000" b="1" dirty="0" smtClean="0">
                  <a:solidFill>
                    <a:srgbClr val="00B0F0"/>
                  </a:solidFill>
                </a:rPr>
                <a:t>2 </a:t>
              </a:r>
              <a:r>
                <a:rPr lang="es-CL" sz="1000" b="1" dirty="0" smtClean="0">
                  <a:solidFill>
                    <a:srgbClr val="00B0F0"/>
                  </a:solidFill>
                  <a:sym typeface="Symbol" panose="05050102010706020507" pitchFamily="18" charset="2"/>
                </a:rPr>
                <a:t> </a:t>
              </a:r>
              <a:endParaRPr lang="es-CL" sz="1000" dirty="0">
                <a:solidFill>
                  <a:srgbClr val="00B0F0"/>
                </a:solidFill>
              </a:endParaRPr>
            </a:p>
          </p:txBody>
        </p:sp>
        <p:sp>
          <p:nvSpPr>
            <p:cNvPr id="80" name="Right Arrow 9"/>
            <p:cNvSpPr/>
            <p:nvPr/>
          </p:nvSpPr>
          <p:spPr>
            <a:xfrm>
              <a:off x="3505200" y="6606803"/>
              <a:ext cx="288000" cy="576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1" name="Grupo 80"/>
            <p:cNvGrpSpPr/>
            <p:nvPr/>
          </p:nvGrpSpPr>
          <p:grpSpPr>
            <a:xfrm>
              <a:off x="3919022" y="6069746"/>
              <a:ext cx="250390" cy="246221"/>
              <a:chOff x="3919022" y="6069746"/>
              <a:chExt cx="250390" cy="246221"/>
            </a:xfrm>
          </p:grpSpPr>
          <p:sp>
            <p:nvSpPr>
              <p:cNvPr id="85" name="Rectángulo 84"/>
              <p:cNvSpPr>
                <a:spLocks noChangeAspect="1"/>
              </p:cNvSpPr>
              <p:nvPr/>
            </p:nvSpPr>
            <p:spPr>
              <a:xfrm>
                <a:off x="3979730" y="61411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3919022" y="6069746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2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481637" y="6507001"/>
              <a:ext cx="250390" cy="246221"/>
              <a:chOff x="5481637" y="6507001"/>
              <a:chExt cx="250390" cy="246221"/>
            </a:xfrm>
          </p:grpSpPr>
          <p:sp>
            <p:nvSpPr>
              <p:cNvPr id="83" name="Rectángulo 82"/>
              <p:cNvSpPr>
                <a:spLocks noChangeAspect="1"/>
              </p:cNvSpPr>
              <p:nvPr/>
            </p:nvSpPr>
            <p:spPr>
              <a:xfrm>
                <a:off x="5498832" y="6567847"/>
                <a:ext cx="216000" cy="124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5481637" y="6507001"/>
                <a:ext cx="250390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CL" sz="1000" b="1" dirty="0" smtClean="0">
                    <a:solidFill>
                      <a:srgbClr val="00B0F0"/>
                    </a:solidFill>
                  </a:rPr>
                  <a:t>1</a:t>
                </a:r>
                <a:endParaRPr lang="es-CL" sz="1000" dirty="0">
                  <a:solidFill>
                    <a:srgbClr val="00B0F0"/>
                  </a:solidFill>
                </a:endParaRPr>
              </a:p>
            </p:txBody>
          </p:sp>
        </p:grpSp>
      </p:grpSp>
      <p:cxnSp>
        <p:nvCxnSpPr>
          <p:cNvPr id="89" name="Conector recto 88"/>
          <p:cNvCxnSpPr/>
          <p:nvPr/>
        </p:nvCxnSpPr>
        <p:spPr>
          <a:xfrm>
            <a:off x="1245214" y="4670556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1247736" y="5757312"/>
            <a:ext cx="694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247736" y="762000"/>
            <a:ext cx="6948000" cy="60007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2" name="108 Rectángulo"/>
          <p:cNvSpPr/>
          <p:nvPr/>
        </p:nvSpPr>
        <p:spPr>
          <a:xfrm>
            <a:off x="3780500" y="76200"/>
            <a:ext cx="15830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L" sz="32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sp>
        <p:nvSpPr>
          <p:cNvPr id="94" name="Title 1"/>
          <p:cNvSpPr>
            <a:spLocks noGrp="1"/>
          </p:cNvSpPr>
          <p:nvPr>
            <p:ph type="title"/>
          </p:nvPr>
        </p:nvSpPr>
        <p:spPr>
          <a:xfrm>
            <a:off x="5455712" y="0"/>
            <a:ext cx="3688288" cy="563562"/>
          </a:xfrm>
        </p:spPr>
        <p:txBody>
          <a:bodyPr>
            <a:noAutofit/>
          </a:bodyPr>
          <a:lstStyle/>
          <a:p>
            <a:pPr algn="r"/>
            <a:r>
              <a:rPr lang="es-CL" sz="1800" b="1" dirty="0" smtClean="0">
                <a:solidFill>
                  <a:srgbClr val="B2B2B2"/>
                </a:solidFill>
              </a:rPr>
              <a:t>Recursividad - Ejemplo</a:t>
            </a:r>
            <a:endParaRPr lang="es-CL" sz="1200" b="1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5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1" grpId="0" animBg="1"/>
      <p:bldP spid="71" grpId="1" animBg="1"/>
      <p:bldP spid="72" grpId="0" animBg="1"/>
      <p:bldP spid="68" grpId="0"/>
      <p:bldP spid="70" grpId="0"/>
      <p:bldP spid="73" grpId="0"/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1624</Words>
  <Application>Microsoft Office PowerPoint</Application>
  <PresentationFormat>Presentación en pantalla (4:3)</PresentationFormat>
  <Paragraphs>412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Apuntes Nº9 Lenguaje C – Recursividad</vt:lpstr>
      <vt:lpstr>Recursividad - Introducción</vt:lpstr>
      <vt:lpstr>Recursividad - Introducción</vt:lpstr>
      <vt:lpstr>Recursividad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- Ejemplo</vt:lpstr>
      <vt:lpstr>Recursividad – Recursión versus Iteración</vt:lpstr>
      <vt:lpstr>Recursividad – 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 </dc:title>
  <dc:creator>Irene Zuccar</dc:creator>
  <cp:lastModifiedBy>Docente Ñuñoa</cp:lastModifiedBy>
  <cp:revision>480</cp:revision>
  <dcterms:created xsi:type="dcterms:W3CDTF">2006-08-16T00:00:00Z</dcterms:created>
  <dcterms:modified xsi:type="dcterms:W3CDTF">2023-09-08T14:26:15Z</dcterms:modified>
</cp:coreProperties>
</file>