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69" r:id="rId2"/>
    <p:sldId id="382" r:id="rId3"/>
    <p:sldId id="397" r:id="rId4"/>
    <p:sldId id="398" r:id="rId5"/>
    <p:sldId id="399" r:id="rId6"/>
    <p:sldId id="400" r:id="rId7"/>
    <p:sldId id="407" r:id="rId8"/>
    <p:sldId id="401" r:id="rId9"/>
    <p:sldId id="402" r:id="rId10"/>
    <p:sldId id="403" r:id="rId11"/>
    <p:sldId id="409" r:id="rId12"/>
    <p:sldId id="404" r:id="rId13"/>
    <p:sldId id="405" r:id="rId14"/>
    <p:sldId id="406" r:id="rId15"/>
    <p:sldId id="410" r:id="rId16"/>
    <p:sldId id="412" r:id="rId17"/>
    <p:sldId id="413" r:id="rId18"/>
    <p:sldId id="417" r:id="rId19"/>
    <p:sldId id="387" r:id="rId20"/>
    <p:sldId id="384" r:id="rId21"/>
    <p:sldId id="443" r:id="rId22"/>
    <p:sldId id="444" r:id="rId23"/>
    <p:sldId id="419" r:id="rId24"/>
    <p:sldId id="441" r:id="rId25"/>
    <p:sldId id="440" r:id="rId26"/>
    <p:sldId id="420" r:id="rId27"/>
    <p:sldId id="421" r:id="rId28"/>
    <p:sldId id="424" r:id="rId29"/>
    <p:sldId id="435" r:id="rId30"/>
    <p:sldId id="456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39" r:id="rId39"/>
    <p:sldId id="429" r:id="rId40"/>
    <p:sldId id="430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ECECEC"/>
    <a:srgbClr val="FCFCFC"/>
    <a:srgbClr val="C2B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7" autoAdjust="0"/>
    <p:restoredTop sz="93960" autoAdjust="0"/>
  </p:normalViewPr>
  <p:slideViewPr>
    <p:cSldViewPr>
      <p:cViewPr varScale="1">
        <p:scale>
          <a:sx n="91" d="100"/>
          <a:sy n="91" d="100"/>
        </p:scale>
        <p:origin x="16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1A78-A3B0-409D-B31D-E1E03E5DE542}" type="datetimeFigureOut">
              <a:rPr lang="es-CL" smtClean="0"/>
              <a:pPr/>
              <a:t>08-09-2023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764BB-5BC1-4AAD-9019-E5729CCCFFFE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45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300"/>
            </a:lvl1pPr>
          </a:lstStyle>
          <a:p>
            <a:fld id="{2EE88FE7-7AB0-494D-BE50-96D8100C34F8}" type="datetimeFigureOut">
              <a:rPr lang="es-CL" smtClean="0"/>
              <a:pPr/>
              <a:t>08-09-2023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6" tIns="48328" rIns="96656" bIns="4832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300"/>
            </a:lvl1pPr>
          </a:lstStyle>
          <a:p>
            <a:fld id="{EB1AB219-ACB1-4D38-A658-7C150FC2A18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02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123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892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3738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259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9821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4421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6119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534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2470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880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610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8316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7360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4856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6842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5025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9455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810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4408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0192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2547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013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060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056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5125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579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7902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0696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81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0032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71203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3403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681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541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77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723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505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62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242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432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51-B62E-4315-8FDA-DC8752E0F5EF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E0FD-5DBB-455E-B610-DBB1B37217FF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95-79DC-46E3-83E3-457CA72D1DA2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8D4-B3EE-4AF4-B898-0D13386CA018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B905-0C39-4A00-88DE-AF3CFE87889D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8DA3-F9C0-4462-80D6-5C9E47814F6A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DD7-8640-478B-B226-AE342E4530C1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6CB7-8582-4EF0-956F-99EEE4A7890D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6572-FF20-441A-A4A8-9EFA00C78B06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0304-CC9B-4C81-BC28-7F9CD270C524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89C-7021-4379-8558-CC284C2F55A7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4BFE-9FC0-497E-A2B8-2E18F4DF3CD3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odeblocks/files/Binaries/17.12/Windows/codeblocks-17.12mingw-setup.exe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0587"/>
            <a:ext cx="6553200" cy="1470025"/>
          </a:xfrm>
        </p:spPr>
        <p:txBody>
          <a:bodyPr>
            <a:noAutofit/>
          </a:bodyPr>
          <a:lstStyle/>
          <a:p>
            <a:r>
              <a:rPr lang="es-CL" sz="3600" b="1" cap="small" dirty="0" smtClean="0"/>
              <a:t>Lenguaje </a:t>
            </a:r>
            <a:r>
              <a:rPr lang="es-CL" sz="3600" b="1" cap="small" dirty="0"/>
              <a:t>C – Introducción</a:t>
            </a:r>
            <a:endParaRPr lang="es-C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638800"/>
            <a:ext cx="6400800" cy="914400"/>
          </a:xfrm>
        </p:spPr>
        <p:txBody>
          <a:bodyPr>
            <a:normAutofit/>
          </a:bodyPr>
          <a:lstStyle/>
          <a:p>
            <a:r>
              <a:rPr lang="es-CL" sz="1800" dirty="0" smtClean="0">
                <a:solidFill>
                  <a:schemeClr val="tx1"/>
                </a:solidFill>
              </a:rPr>
              <a:t>Héctor </a:t>
            </a:r>
            <a:r>
              <a:rPr lang="es-CL" sz="1800" dirty="0" err="1" smtClean="0">
                <a:solidFill>
                  <a:schemeClr val="tx1"/>
                </a:solidFill>
              </a:rPr>
              <a:t>Belmar</a:t>
            </a:r>
            <a:r>
              <a:rPr lang="es-CL" sz="1800" dirty="0" smtClean="0">
                <a:solidFill>
                  <a:schemeClr val="tx1"/>
                </a:solidFill>
              </a:rPr>
              <a:t> Garrido</a:t>
            </a:r>
          </a:p>
          <a:p>
            <a:r>
              <a:rPr lang="es-CL" sz="1800" dirty="0" smtClean="0">
                <a:solidFill>
                  <a:schemeClr val="tx1"/>
                </a:solidFill>
              </a:rPr>
              <a:t>Primavera 2023</a:t>
            </a:r>
            <a:endParaRPr lang="es-CL" sz="1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L" sz="3200" i="1" dirty="0">
                <a:solidFill>
                  <a:schemeClr val="tx1">
                    <a:tint val="75000"/>
                  </a:schemeClr>
                </a:solidFill>
              </a:rPr>
              <a:t>Fundamentos de Programación</a:t>
            </a:r>
            <a:endParaRPr kumimoji="0" lang="es-CL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7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52400" y="1098379"/>
            <a:ext cx="4343400" cy="206210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Mi primer programa. */</a:t>
            </a:r>
          </a:p>
          <a:p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nHola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Mundo\n"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560294" y="2342000"/>
            <a:ext cx="3325906" cy="2923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/>
          <p:cNvCxnSpPr>
            <a:stCxn id="5" idx="3"/>
          </p:cNvCxnSpPr>
          <p:nvPr/>
        </p:nvCxnSpPr>
        <p:spPr>
          <a:xfrm flipV="1">
            <a:off x="3886200" y="1295400"/>
            <a:ext cx="609600" cy="11927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4495800" y="1116522"/>
            <a:ext cx="4648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La función </a:t>
            </a:r>
            <a:r>
              <a:rPr lang="es-CL" sz="1600" b="1" dirty="0" err="1">
                <a:solidFill>
                  <a:srgbClr val="C00000"/>
                </a:solidFill>
              </a:rPr>
              <a:t>printf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es una función que está definida en la librería </a:t>
            </a:r>
            <a:r>
              <a:rPr lang="es-CL" sz="1600" b="1" dirty="0" err="1"/>
              <a:t>stdio.h</a:t>
            </a:r>
            <a:r>
              <a:rPr lang="es-CL" sz="1600" dirty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Permite </a:t>
            </a:r>
            <a:r>
              <a:rPr lang="es-CL" sz="1600" b="1" dirty="0">
                <a:solidFill>
                  <a:srgbClr val="C00000"/>
                </a:solidFill>
              </a:rPr>
              <a:t>imprimir</a:t>
            </a:r>
            <a:r>
              <a:rPr lang="es-CL" sz="1600" dirty="0"/>
              <a:t> por la salida estándar (pantalla) lo que el programador desee.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La función </a:t>
            </a:r>
            <a:r>
              <a:rPr lang="es-CL" sz="1600" b="1" dirty="0" err="1">
                <a:solidFill>
                  <a:srgbClr val="C00000"/>
                </a:solidFill>
              </a:rPr>
              <a:t>printf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siempre escribe partiendo en la esquina superior izquierda de su pantalla.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33528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En este caso está imprimiendo un </a:t>
            </a:r>
            <a:r>
              <a:rPr lang="es-CL" sz="1600" b="1" dirty="0">
                <a:solidFill>
                  <a:srgbClr val="C00000"/>
                </a:solidFill>
              </a:rPr>
              <a:t>mensaje</a:t>
            </a:r>
            <a:r>
              <a:rPr lang="es-CL" sz="1600" dirty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El mensaje debe estar encerrado entre comillas dobles (</a:t>
            </a:r>
            <a:r>
              <a:rPr lang="es-CL" sz="1600" b="1" dirty="0">
                <a:solidFill>
                  <a:srgbClr val="C00000"/>
                </a:solidFill>
              </a:rPr>
              <a:t>“ ”</a:t>
            </a:r>
            <a:r>
              <a:rPr lang="es-CL" sz="1600" dirty="0"/>
              <a:t>).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b="1" dirty="0"/>
              <a:t>El símbolo </a:t>
            </a:r>
            <a:r>
              <a:rPr lang="es-CL" sz="1600" b="1" dirty="0">
                <a:solidFill>
                  <a:srgbClr val="C00000"/>
                </a:solidFill>
              </a:rPr>
              <a:t>\n</a:t>
            </a:r>
            <a:r>
              <a:rPr lang="es-CL" sz="1600" b="1" dirty="0"/>
              <a:t> </a:t>
            </a:r>
            <a:r>
              <a:rPr lang="es-CL" sz="1600" dirty="0"/>
              <a:t>indica que se baje en una línea en la pantalla. Es equivalente a presionar la tecla “</a:t>
            </a:r>
            <a:r>
              <a:rPr lang="es-CL" sz="1600" dirty="0" err="1"/>
              <a:t>Enter</a:t>
            </a:r>
            <a:r>
              <a:rPr lang="es-CL" sz="1600" dirty="0"/>
              <a:t>” cuando se está escribiendo un texto.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En este ejemplo, lo que está dentro del </a:t>
            </a:r>
            <a:r>
              <a:rPr lang="es-CL" sz="1600" b="1" dirty="0" err="1"/>
              <a:t>printf</a:t>
            </a:r>
            <a:r>
              <a:rPr lang="es-CL" sz="1600" dirty="0"/>
              <a:t>, provoca que se escriba el mensaje “Hola Mundo” en la segunda línea, y luego el cursor baja (otra vez) a la siguiente línea.</a:t>
            </a:r>
            <a:endParaRPr lang="es-CL" sz="1600" b="1" dirty="0"/>
          </a:p>
        </p:txBody>
      </p:sp>
      <p:sp>
        <p:nvSpPr>
          <p:cNvPr id="12" name="Rectángulo 11"/>
          <p:cNvSpPr/>
          <p:nvPr/>
        </p:nvSpPr>
        <p:spPr>
          <a:xfrm>
            <a:off x="72571" y="685800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C00000"/>
                </a:solidFill>
              </a:rPr>
              <a:t>Archivo: “</a:t>
            </a:r>
            <a:r>
              <a:rPr lang="es-CL" b="1" dirty="0" err="1">
                <a:solidFill>
                  <a:srgbClr val="C00000"/>
                </a:solidFill>
              </a:rPr>
              <a:t>HolaMundo.c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1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52400" y="1098379"/>
            <a:ext cx="4343400" cy="206210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Mi primer programa. */</a:t>
            </a:r>
          </a:p>
          <a:p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nHola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Mundo\n"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138953" y="1849800"/>
            <a:ext cx="540000" cy="28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/>
          <p:cNvCxnSpPr>
            <a:stCxn id="5" idx="3"/>
          </p:cNvCxnSpPr>
          <p:nvPr/>
        </p:nvCxnSpPr>
        <p:spPr>
          <a:xfrm flipV="1">
            <a:off x="678953" y="1322294"/>
            <a:ext cx="3740647" cy="6715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4509246" y="1116522"/>
            <a:ext cx="4634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Como se mencionó, la palabra </a:t>
            </a:r>
            <a:r>
              <a:rPr lang="es-CL" sz="1600" b="1" dirty="0">
                <a:solidFill>
                  <a:srgbClr val="C00000"/>
                </a:solidFill>
              </a:rPr>
              <a:t>int</a:t>
            </a:r>
            <a:r>
              <a:rPr lang="es-CL" sz="1600" dirty="0"/>
              <a:t>, indica que la función </a:t>
            </a:r>
            <a:r>
              <a:rPr lang="es-CL" sz="1600" b="1" dirty="0" err="1"/>
              <a:t>main</a:t>
            </a:r>
            <a:r>
              <a:rPr lang="es-CL" sz="1600" dirty="0"/>
              <a:t> entrega un valor entero cuando termina la ejecución de su programa.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357967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Entonces, la instrucción exacta para </a:t>
            </a:r>
            <a:r>
              <a:rPr lang="es-CL" sz="1600" b="1" dirty="0">
                <a:solidFill>
                  <a:srgbClr val="C00000"/>
                </a:solidFill>
              </a:rPr>
              <a:t>entregar un valor </a:t>
            </a:r>
            <a:r>
              <a:rPr lang="es-CL" sz="1600" dirty="0"/>
              <a:t>entero, corresponde en este programa a </a:t>
            </a:r>
            <a:r>
              <a:rPr lang="es-CL" sz="1600" b="1" dirty="0" err="1">
                <a:solidFill>
                  <a:srgbClr val="C00000"/>
                </a:solidFill>
              </a:rPr>
              <a:t>return</a:t>
            </a:r>
            <a:r>
              <a:rPr lang="es-CL" sz="1600" b="1" dirty="0">
                <a:solidFill>
                  <a:srgbClr val="C00000"/>
                </a:solidFill>
              </a:rPr>
              <a:t> 0</a:t>
            </a:r>
            <a:r>
              <a:rPr lang="es-CL" sz="1600" dirty="0"/>
              <a:t> (“retornar 0”).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Retornar 0 se interpreta como que no hubo errores en el programa.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4082" y="2611800"/>
            <a:ext cx="1296000" cy="28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de flecha 11"/>
          <p:cNvCxnSpPr>
            <a:stCxn id="11" idx="2"/>
          </p:cNvCxnSpPr>
          <p:nvPr/>
        </p:nvCxnSpPr>
        <p:spPr>
          <a:xfrm flipH="1">
            <a:off x="304800" y="2899800"/>
            <a:ext cx="957282" cy="6798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2571" y="685800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C00000"/>
                </a:solidFill>
              </a:rPr>
              <a:t>Archivo: “</a:t>
            </a:r>
            <a:r>
              <a:rPr lang="es-CL" b="1" dirty="0" err="1">
                <a:solidFill>
                  <a:srgbClr val="C00000"/>
                </a:solidFill>
              </a:rPr>
              <a:t>HolaMundo.c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6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52400" y="1098379"/>
            <a:ext cx="4343400" cy="206210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Mi primer programa. */</a:t>
            </a:r>
          </a:p>
          <a:p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nHola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Mundo\n"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3630000" y="2365694"/>
            <a:ext cx="180000" cy="25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/>
          <p:cNvCxnSpPr>
            <a:stCxn id="5" idx="3"/>
          </p:cNvCxnSpPr>
          <p:nvPr/>
        </p:nvCxnSpPr>
        <p:spPr>
          <a:xfrm flipV="1">
            <a:off x="3810000" y="1371600"/>
            <a:ext cx="913694" cy="11200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4495800" y="1116522"/>
            <a:ext cx="4648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En C se usa un punto y coma “</a:t>
            </a:r>
            <a:r>
              <a:rPr lang="es-CL" sz="1600" b="1" dirty="0">
                <a:solidFill>
                  <a:srgbClr val="C00000"/>
                </a:solidFill>
              </a:rPr>
              <a:t>;</a:t>
            </a:r>
            <a:r>
              <a:rPr lang="es-CL" sz="1600" dirty="0"/>
              <a:t>” para indicar el </a:t>
            </a:r>
            <a:r>
              <a:rPr lang="es-CL" sz="1600" b="1" dirty="0">
                <a:solidFill>
                  <a:srgbClr val="C00000"/>
                </a:solidFill>
              </a:rPr>
              <a:t>final de una instrucción</a:t>
            </a:r>
            <a:r>
              <a:rPr lang="es-CL" sz="1600" dirty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Esto quiere decir que se podrían escribir todas las instrucciones en una sola línea, separadas por “</a:t>
            </a:r>
            <a:r>
              <a:rPr lang="es-CL" sz="1600" b="1" dirty="0">
                <a:solidFill>
                  <a:srgbClr val="C00000"/>
                </a:solidFill>
              </a:rPr>
              <a:t>;</a:t>
            </a:r>
            <a:r>
              <a:rPr lang="es-CL" sz="1600" dirty="0"/>
              <a:t>”….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Sin embargo es una </a:t>
            </a:r>
            <a:r>
              <a:rPr lang="es-CL" sz="1600" b="1" dirty="0">
                <a:solidFill>
                  <a:srgbClr val="C00000"/>
                </a:solidFill>
              </a:rPr>
              <a:t>pésima práctica </a:t>
            </a:r>
            <a:r>
              <a:rPr lang="es-CL" sz="1600" dirty="0"/>
              <a:t>de programación.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Siempre debe hacer: </a:t>
            </a:r>
          </a:p>
          <a:p>
            <a:pPr algn="ctr"/>
            <a:r>
              <a:rPr lang="es-CL" sz="1600" b="1" dirty="0"/>
              <a:t>una instrucción </a:t>
            </a:r>
            <a:r>
              <a:rPr lang="es-CL" sz="1600" b="1" dirty="0">
                <a:sym typeface="Symbol" panose="05050102010706020507" pitchFamily="18" charset="2"/>
              </a:rPr>
              <a:t> en una línea nueva</a:t>
            </a:r>
            <a:endParaRPr lang="es-CL" sz="1600" b="1" dirty="0"/>
          </a:p>
        </p:txBody>
      </p:sp>
      <p:sp>
        <p:nvSpPr>
          <p:cNvPr id="10" name="Rectángulo 9"/>
          <p:cNvSpPr/>
          <p:nvPr/>
        </p:nvSpPr>
        <p:spPr>
          <a:xfrm>
            <a:off x="1715249" y="2621873"/>
            <a:ext cx="180000" cy="25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de flecha 11"/>
          <p:cNvCxnSpPr>
            <a:stCxn id="10" idx="3"/>
          </p:cNvCxnSpPr>
          <p:nvPr/>
        </p:nvCxnSpPr>
        <p:spPr>
          <a:xfrm flipV="1">
            <a:off x="1895249" y="1295400"/>
            <a:ext cx="2600551" cy="1452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72571" y="685800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C00000"/>
                </a:solidFill>
              </a:rPr>
              <a:t>Archivo: “</a:t>
            </a:r>
            <a:r>
              <a:rPr lang="es-CL" b="1" dirty="0" err="1">
                <a:solidFill>
                  <a:srgbClr val="C00000"/>
                </a:solidFill>
              </a:rPr>
              <a:t>HolaMundo.c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4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52400" y="1098379"/>
            <a:ext cx="4343400" cy="206210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Mi primer programa. */</a:t>
            </a:r>
          </a:p>
          <a:p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nHola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Mundo\n"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138952" y="1564341"/>
            <a:ext cx="4204447" cy="36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/>
          <p:cNvCxnSpPr>
            <a:stCxn id="5" idx="3"/>
          </p:cNvCxnSpPr>
          <p:nvPr/>
        </p:nvCxnSpPr>
        <p:spPr>
          <a:xfrm flipV="1">
            <a:off x="4343399" y="1371600"/>
            <a:ext cx="228602" cy="3727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4495800" y="1116522"/>
            <a:ext cx="464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Esto es una </a:t>
            </a:r>
            <a:r>
              <a:rPr lang="es-CL" sz="1600" b="1" dirty="0">
                <a:solidFill>
                  <a:srgbClr val="C00000"/>
                </a:solidFill>
              </a:rPr>
              <a:t>comentario</a:t>
            </a:r>
            <a:r>
              <a:rPr lang="es-CL" sz="1600" dirty="0"/>
              <a:t>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Un comentario siempre está delimitado por el par de caracteres “</a:t>
            </a:r>
            <a:r>
              <a:rPr lang="es-CL" sz="1600" b="1" dirty="0">
                <a:solidFill>
                  <a:srgbClr val="C00000"/>
                </a:solidFill>
              </a:rPr>
              <a:t>/*</a:t>
            </a:r>
            <a:r>
              <a:rPr lang="es-CL" sz="1600" dirty="0"/>
              <a:t>” y “</a:t>
            </a:r>
            <a:r>
              <a:rPr lang="es-CL" sz="1600" b="1" dirty="0">
                <a:solidFill>
                  <a:srgbClr val="C00000"/>
                </a:solidFill>
              </a:rPr>
              <a:t>*/</a:t>
            </a:r>
            <a:r>
              <a:rPr lang="es-CL" sz="1600" dirty="0"/>
              <a:t>”.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Un comentario </a:t>
            </a:r>
            <a:r>
              <a:rPr lang="es-CL" sz="1600" b="1" dirty="0">
                <a:solidFill>
                  <a:srgbClr val="C00000"/>
                </a:solidFill>
              </a:rPr>
              <a:t>no es tomado en cuenta </a:t>
            </a:r>
            <a:r>
              <a:rPr lang="es-CL" sz="1600" dirty="0"/>
              <a:t>por el </a:t>
            </a:r>
            <a:r>
              <a:rPr lang="es-CL" sz="1600" b="1" dirty="0">
                <a:solidFill>
                  <a:srgbClr val="C00000"/>
                </a:solidFill>
              </a:rPr>
              <a:t>compilador</a:t>
            </a:r>
            <a:r>
              <a:rPr lang="es-CL" sz="1600" dirty="0"/>
              <a:t> (ni tampoco se ejecuta).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33528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Los comentarios se usan para describir su programa.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Debido a temas de mantención y claridad de su programa, </a:t>
            </a:r>
            <a:r>
              <a:rPr lang="es-CL" sz="1600" b="1" dirty="0">
                <a:solidFill>
                  <a:srgbClr val="C00000"/>
                </a:solidFill>
              </a:rPr>
              <a:t>debe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usar comentarios.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Un comentario en C puede ocupar tantas líneas como usted desee.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2571" y="685800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C00000"/>
                </a:solidFill>
              </a:rPr>
              <a:t>Archivo: “</a:t>
            </a:r>
            <a:r>
              <a:rPr lang="es-CL" b="1" dirty="0" err="1">
                <a:solidFill>
                  <a:srgbClr val="C00000"/>
                </a:solidFill>
              </a:rPr>
              <a:t>HolaMundo.c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53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14" name="Rectangle 9"/>
          <p:cNvSpPr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EJERCICIOS 1</a:t>
            </a:r>
            <a:r>
              <a:rPr lang="es-CL" b="1" dirty="0"/>
              <a:t>:</a:t>
            </a:r>
            <a:r>
              <a:rPr lang="es-CL" dirty="0"/>
              <a:t> Qué resulta de la ejecución de los siguientes programas? Corrija si corresponde.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05611" y="1247354"/>
            <a:ext cx="3240000" cy="1450537"/>
            <a:chOff x="452136" y="1394152"/>
            <a:chExt cx="3240000" cy="1450537"/>
          </a:xfrm>
        </p:grpSpPr>
        <p:sp>
          <p:nvSpPr>
            <p:cNvPr id="15" name="Rectángulo 14"/>
            <p:cNvSpPr/>
            <p:nvPr/>
          </p:nvSpPr>
          <p:spPr>
            <a:xfrm>
              <a:off x="452136" y="1675138"/>
              <a:ext cx="3240000" cy="1169551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("Hola Mundo\n");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452136" y="1394152"/>
              <a:ext cx="1221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“1_1.c”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81001" y="2824063"/>
            <a:ext cx="3240000" cy="1878518"/>
            <a:chOff x="427526" y="2998282"/>
            <a:chExt cx="3240000" cy="1878518"/>
          </a:xfrm>
        </p:grpSpPr>
        <p:sp>
          <p:nvSpPr>
            <p:cNvPr id="9" name="Rectángulo 8"/>
            <p:cNvSpPr/>
            <p:nvPr/>
          </p:nvSpPr>
          <p:spPr>
            <a:xfrm>
              <a:off x="427526" y="3276362"/>
              <a:ext cx="3240000" cy="1600438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("Hola Mundo");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27526" y="2998282"/>
              <a:ext cx="1221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“1_2.c”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81000" y="4828754"/>
            <a:ext cx="3240000" cy="1876846"/>
            <a:chOff x="427525" y="4828754"/>
            <a:chExt cx="3240000" cy="1876846"/>
          </a:xfrm>
        </p:grpSpPr>
        <p:sp>
          <p:nvSpPr>
            <p:cNvPr id="11" name="Rectángulo 10"/>
            <p:cNvSpPr/>
            <p:nvPr/>
          </p:nvSpPr>
          <p:spPr>
            <a:xfrm>
              <a:off x="427525" y="5105162"/>
              <a:ext cx="3240000" cy="1600438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("\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nHola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Mundo");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427525" y="4828754"/>
              <a:ext cx="1221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“1_3.c”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267199" y="1143000"/>
            <a:ext cx="4343400" cy="1665653"/>
            <a:chOff x="4267199" y="1394480"/>
            <a:chExt cx="4343400" cy="1665653"/>
          </a:xfrm>
        </p:grpSpPr>
        <p:sp>
          <p:nvSpPr>
            <p:cNvPr id="13" name="Rectángulo 12"/>
            <p:cNvSpPr/>
            <p:nvPr/>
          </p:nvSpPr>
          <p:spPr>
            <a:xfrm>
              <a:off x="4267199" y="1675138"/>
              <a:ext cx="4343400" cy="138499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("Hola Mundo\n");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267199" y="1394480"/>
              <a:ext cx="1221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“1_4.c”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267199" y="2920336"/>
            <a:ext cx="4343400" cy="1872283"/>
            <a:chOff x="4267199" y="3004517"/>
            <a:chExt cx="4343400" cy="1872283"/>
          </a:xfrm>
        </p:grpSpPr>
        <p:sp>
          <p:nvSpPr>
            <p:cNvPr id="16" name="Rectángulo 15"/>
            <p:cNvSpPr/>
            <p:nvPr/>
          </p:nvSpPr>
          <p:spPr>
            <a:xfrm>
              <a:off x="4267199" y="3276362"/>
              <a:ext cx="4343400" cy="1600438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("Hola Mundo.\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nChao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Mundo."); 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267199" y="3004517"/>
              <a:ext cx="1221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“1_5.c”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267199" y="4904302"/>
            <a:ext cx="4343400" cy="1877498"/>
            <a:chOff x="4267199" y="4828102"/>
            <a:chExt cx="4343400" cy="1877498"/>
          </a:xfrm>
        </p:grpSpPr>
        <p:sp>
          <p:nvSpPr>
            <p:cNvPr id="17" name="Rectángulo 16"/>
            <p:cNvSpPr/>
            <p:nvPr/>
          </p:nvSpPr>
          <p:spPr>
            <a:xfrm>
              <a:off x="4267199" y="5105162"/>
              <a:ext cx="4343400" cy="1600438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("Hola Mundo"); 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4267199" y="4828102"/>
              <a:ext cx="1221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“1_6.c”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grpSp>
        <p:nvGrpSpPr>
          <p:cNvPr id="24" name="Grupo 23"/>
          <p:cNvGrpSpPr/>
          <p:nvPr/>
        </p:nvGrpSpPr>
        <p:grpSpPr>
          <a:xfrm>
            <a:off x="609600" y="990600"/>
            <a:ext cx="4343400" cy="1872283"/>
            <a:chOff x="4267199" y="3004517"/>
            <a:chExt cx="4343400" cy="1872283"/>
          </a:xfrm>
        </p:grpSpPr>
        <p:sp>
          <p:nvSpPr>
            <p:cNvPr id="16" name="Rectángulo 15"/>
            <p:cNvSpPr/>
            <p:nvPr/>
          </p:nvSpPr>
          <p:spPr>
            <a:xfrm>
              <a:off x="4267199" y="3276362"/>
              <a:ext cx="4343400" cy="1600438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("\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nHola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nMundo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\n"); 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267199" y="3004517"/>
              <a:ext cx="1221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“1_7.c”</a:t>
              </a:r>
            </a:p>
          </p:txBody>
        </p:sp>
      </p:grpSp>
      <p:sp>
        <p:nvSpPr>
          <p:cNvPr id="33" name="Rectangle 9"/>
          <p:cNvSpPr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EJERCICIOS 1</a:t>
            </a:r>
            <a:r>
              <a:rPr lang="es-CL" b="1" dirty="0"/>
              <a:t>:</a:t>
            </a:r>
            <a:r>
              <a:rPr lang="es-CL" dirty="0"/>
              <a:t> Qué resulta de la ejecución de los siguientes programas? Corrija si corresponde.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609600" y="2950058"/>
            <a:ext cx="4343400" cy="1872283"/>
            <a:chOff x="4267199" y="3004517"/>
            <a:chExt cx="4343400" cy="1872283"/>
          </a:xfrm>
        </p:grpSpPr>
        <p:sp>
          <p:nvSpPr>
            <p:cNvPr id="42" name="Rectángulo 41"/>
            <p:cNvSpPr/>
            <p:nvPr/>
          </p:nvSpPr>
          <p:spPr>
            <a:xfrm>
              <a:off x="4267199" y="3276362"/>
              <a:ext cx="4343400" cy="1600438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("\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nHola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_"   "Mundo"); 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4267199" y="3004517"/>
              <a:ext cx="1221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“1_8.c”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18565" y="4909517"/>
            <a:ext cx="5665694" cy="1872283"/>
            <a:chOff x="76200" y="4633748"/>
            <a:chExt cx="5665694" cy="1872283"/>
          </a:xfrm>
          <a:solidFill>
            <a:schemeClr val="bg1"/>
          </a:solidFill>
        </p:grpSpPr>
        <p:sp>
          <p:nvSpPr>
            <p:cNvPr id="45" name="Rectángulo 44"/>
            <p:cNvSpPr/>
            <p:nvPr/>
          </p:nvSpPr>
          <p:spPr>
            <a:xfrm>
              <a:off x="76200" y="4905593"/>
              <a:ext cx="5665694" cy="1600438"/>
            </a:xfrm>
            <a:prstGeom prst="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("Hola " a todo el " Mundo"); 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76200" y="4633748"/>
              <a:ext cx="1221425" cy="2769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“1_9.c”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3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33" name="Rectangle 9"/>
          <p:cNvSpPr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EJERCICIOS 1</a:t>
            </a:r>
            <a:r>
              <a:rPr lang="es-CL" b="1" dirty="0"/>
              <a:t>:</a:t>
            </a:r>
            <a:r>
              <a:rPr lang="es-CL" dirty="0"/>
              <a:t> Qué resulta de la ejecución de los siguientes programas? Corrija si corresponde.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161365" y="3466329"/>
            <a:ext cx="4356000" cy="1872283"/>
            <a:chOff x="76200" y="4633748"/>
            <a:chExt cx="5665694" cy="1872283"/>
          </a:xfrm>
          <a:solidFill>
            <a:schemeClr val="bg1"/>
          </a:solidFill>
        </p:grpSpPr>
        <p:sp>
          <p:nvSpPr>
            <p:cNvPr id="18" name="Rectángulo 17"/>
            <p:cNvSpPr/>
            <p:nvPr/>
          </p:nvSpPr>
          <p:spPr>
            <a:xfrm>
              <a:off x="76200" y="4905593"/>
              <a:ext cx="5665694" cy="1600438"/>
            </a:xfrm>
            <a:prstGeom prst="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("Hola \"a todo el\" Mundo"); 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76200" y="4633748"/>
              <a:ext cx="1690826" cy="2769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“1_12.c”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9294" y="1020488"/>
            <a:ext cx="5665694" cy="1872283"/>
            <a:chOff x="3173506" y="2743200"/>
            <a:chExt cx="5665694" cy="1872283"/>
          </a:xfrm>
        </p:grpSpPr>
        <p:sp>
          <p:nvSpPr>
            <p:cNvPr id="26" name="Rectángulo 25"/>
            <p:cNvSpPr/>
            <p:nvPr/>
          </p:nvSpPr>
          <p:spPr>
            <a:xfrm>
              <a:off x="3173506" y="3015045"/>
              <a:ext cx="5665694" cy="160043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("Hola /*Esto es un comentario*/ Mundo"); 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3173506" y="2743200"/>
              <a:ext cx="12999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“1_10.c”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810000" y="4876800"/>
            <a:ext cx="4356000" cy="1872283"/>
            <a:chOff x="76200" y="4633748"/>
            <a:chExt cx="5665694" cy="1872283"/>
          </a:xfrm>
          <a:solidFill>
            <a:schemeClr val="bg1"/>
          </a:solidFill>
        </p:grpSpPr>
        <p:sp>
          <p:nvSpPr>
            <p:cNvPr id="34" name="Rectángulo 33"/>
            <p:cNvSpPr/>
            <p:nvPr/>
          </p:nvSpPr>
          <p:spPr>
            <a:xfrm>
              <a:off x="76200" y="4905593"/>
              <a:ext cx="5665694" cy="1600438"/>
            </a:xfrm>
            <a:prstGeom prst="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("Hola\\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Adios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Mundo"); 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6200" y="4633748"/>
              <a:ext cx="1690826" cy="2769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“1_13.c”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352800" y="2471117"/>
            <a:ext cx="5665694" cy="1872283"/>
            <a:chOff x="76200" y="4633748"/>
            <a:chExt cx="5665694" cy="1872283"/>
          </a:xfrm>
          <a:solidFill>
            <a:schemeClr val="bg1"/>
          </a:solidFill>
        </p:grpSpPr>
        <p:sp>
          <p:nvSpPr>
            <p:cNvPr id="30" name="Rectángulo 29"/>
            <p:cNvSpPr/>
            <p:nvPr/>
          </p:nvSpPr>
          <p:spPr>
            <a:xfrm>
              <a:off x="76200" y="4905593"/>
              <a:ext cx="5665694" cy="1600438"/>
            </a:xfrm>
            <a:prstGeom prst="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(/*Esto es un comentario*/"Hola Mundo"); 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</a:p>
            <a:p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76200" y="4633748"/>
              <a:ext cx="1299971" cy="2769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CL" sz="1200" b="1" dirty="0">
                  <a:solidFill>
                    <a:srgbClr val="C00000"/>
                  </a:solidFill>
                </a:rPr>
                <a:t>Archivo: “1_11.c”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3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Palabras reservadas: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43026"/>
              </p:ext>
            </p:extLst>
          </p:nvPr>
        </p:nvGraphicFramePr>
        <p:xfrm>
          <a:off x="990600" y="3200400"/>
          <a:ext cx="6858000" cy="2466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auto</a:t>
                      </a:r>
                      <a:endParaRPr lang="es-CL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double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if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static</a:t>
                      </a:r>
                      <a:endParaRPr lang="es-CL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break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else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solidFill>
                            <a:srgbClr val="C00000"/>
                          </a:solidFill>
                          <a:effectLst/>
                        </a:rPr>
                        <a:t>int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solidFill>
                            <a:srgbClr val="C00000"/>
                          </a:solidFill>
                          <a:effectLst/>
                        </a:rPr>
                        <a:t>struct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case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entry</a:t>
                      </a:r>
                      <a:endParaRPr lang="es-CL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long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switch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char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extern</a:t>
                      </a:r>
                      <a:endParaRPr lang="es-CL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register</a:t>
                      </a:r>
                      <a:endParaRPr lang="es-CL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solidFill>
                            <a:srgbClr val="C00000"/>
                          </a:solidFill>
                          <a:effectLst/>
                        </a:rPr>
                        <a:t>typedef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continue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float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return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union</a:t>
                      </a:r>
                      <a:endParaRPr lang="es-CL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default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for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short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unsigned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do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</a:rPr>
                        <a:t>goto</a:t>
                      </a:r>
                      <a:endParaRPr lang="es-CL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solidFill>
                            <a:srgbClr val="C00000"/>
                          </a:solidFill>
                          <a:effectLst/>
                        </a:rPr>
                        <a:t>sizeof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while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9"/>
          <p:cNvSpPr/>
          <p:nvPr/>
        </p:nvSpPr>
        <p:spPr>
          <a:xfrm>
            <a:off x="0" y="12192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Éstas </a:t>
            </a:r>
            <a:r>
              <a:rPr lang="es-CL" sz="1600" b="1" dirty="0">
                <a:solidFill>
                  <a:srgbClr val="C00000"/>
                </a:solidFill>
              </a:rPr>
              <a:t>son palabras propias de C</a:t>
            </a:r>
            <a:r>
              <a:rPr lang="es-CL" sz="1600" dirty="0"/>
              <a:t>. </a:t>
            </a:r>
            <a:r>
              <a:rPr lang="es-CL" sz="1600" b="1" dirty="0"/>
              <a:t>No se pueden usar </a:t>
            </a:r>
            <a:r>
              <a:rPr lang="es-CL" sz="1600" dirty="0"/>
              <a:t>como nombres.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La ventaja de trabajar con un </a:t>
            </a:r>
            <a:r>
              <a:rPr lang="es-CL" sz="1600" b="1" dirty="0"/>
              <a:t>IDE </a:t>
            </a:r>
            <a:r>
              <a:rPr lang="es-CL" sz="1600" dirty="0"/>
              <a:t>(Compilador + Editor), es que las palabras reservadas y los diversos caracteres </a:t>
            </a:r>
            <a:r>
              <a:rPr lang="es-CL" sz="1600" b="1" dirty="0"/>
              <a:t>se visualizan con distintos colores</a:t>
            </a:r>
            <a:r>
              <a:rPr lang="es-CL" sz="1600" dirty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Lo anterior ayuda a que sea más fácil la definición de los identificadores, y en general, la programación.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Palabras Reservadas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31123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Variables y Tipos de Datos</a:t>
            </a:r>
            <a:endParaRPr lang="es-CL" sz="1600" b="1" dirty="0"/>
          </a:p>
        </p:txBody>
      </p:sp>
      <p:sp>
        <p:nvSpPr>
          <p:cNvPr id="9" name="Rectangle 9"/>
          <p:cNvSpPr/>
          <p:nvPr/>
        </p:nvSpPr>
        <p:spPr>
          <a:xfrm>
            <a:off x="0" y="704671"/>
            <a:ext cx="9144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Variables</a:t>
            </a:r>
            <a:r>
              <a:rPr lang="es-CL" dirty="0"/>
              <a:t>: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En un programa </a:t>
            </a:r>
            <a:r>
              <a:rPr lang="es-CL" sz="1600" b="1" dirty="0"/>
              <a:t>solo se puede almacenar información </a:t>
            </a:r>
            <a:r>
              <a:rPr lang="es-CL" sz="1600" dirty="0"/>
              <a:t>en </a:t>
            </a:r>
            <a:r>
              <a:rPr lang="es-CL" sz="1600" b="1" dirty="0">
                <a:solidFill>
                  <a:srgbClr val="C00000"/>
                </a:solidFill>
              </a:rPr>
              <a:t>variables</a:t>
            </a:r>
            <a:r>
              <a:rPr lang="es-CL" sz="1600" b="1" dirty="0"/>
              <a:t> y </a:t>
            </a:r>
            <a:r>
              <a:rPr lang="es-CL" sz="1600" b="1" dirty="0">
                <a:solidFill>
                  <a:srgbClr val="C00000"/>
                </a:solidFill>
              </a:rPr>
              <a:t>constantes</a:t>
            </a:r>
            <a:r>
              <a:rPr lang="es-CL" sz="1600" dirty="0"/>
              <a:t>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La información que almacene en </a:t>
            </a:r>
            <a:r>
              <a:rPr lang="es-CL" sz="1600" b="1" dirty="0"/>
              <a:t>una </a:t>
            </a:r>
            <a:r>
              <a:rPr lang="es-CL" sz="1600" b="1" dirty="0">
                <a:solidFill>
                  <a:srgbClr val="C00000"/>
                </a:solidFill>
              </a:rPr>
              <a:t>variable</a:t>
            </a:r>
            <a:r>
              <a:rPr lang="es-CL" sz="1600" b="1" dirty="0"/>
              <a:t> </a:t>
            </a:r>
            <a:r>
              <a:rPr lang="es-CL" sz="1600" dirty="0"/>
              <a:t>se puede ver o modificar en cualquier momento.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Las </a:t>
            </a:r>
            <a:r>
              <a:rPr lang="es-CL" sz="1600" b="1" dirty="0">
                <a:solidFill>
                  <a:srgbClr val="C00000"/>
                </a:solidFill>
              </a:rPr>
              <a:t>variables </a:t>
            </a:r>
            <a:r>
              <a:rPr lang="es-CL" sz="1600" dirty="0"/>
              <a:t>son celdas de la memoria </a:t>
            </a:r>
            <a:r>
              <a:rPr lang="es-CL" sz="1600" b="1" dirty="0">
                <a:solidFill>
                  <a:srgbClr val="C00000"/>
                </a:solidFill>
              </a:rPr>
              <a:t>RAM </a:t>
            </a:r>
            <a:r>
              <a:rPr lang="es-CL" sz="1600" dirty="0"/>
              <a:t>(segmento de datos), que poseen un </a:t>
            </a:r>
            <a:r>
              <a:rPr lang="es-CL" sz="1600" b="1" dirty="0">
                <a:solidFill>
                  <a:srgbClr val="C00000"/>
                </a:solidFill>
              </a:rPr>
              <a:t>identificador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(nombre dado por el programador), y un </a:t>
            </a:r>
            <a:r>
              <a:rPr lang="es-CL" sz="1600" b="1" dirty="0">
                <a:solidFill>
                  <a:srgbClr val="C00000"/>
                </a:solidFill>
              </a:rPr>
              <a:t>tipo de dato</a:t>
            </a:r>
            <a:r>
              <a:rPr lang="es-CL" sz="1600" dirty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La importancia del identificador es que el programador </a:t>
            </a:r>
            <a:r>
              <a:rPr lang="es-CL" sz="1600" b="1" dirty="0">
                <a:solidFill>
                  <a:srgbClr val="C00000"/>
                </a:solidFill>
              </a:rPr>
              <a:t>ya no necesita conocer la dirección de memoria donde </a:t>
            </a:r>
            <a:r>
              <a:rPr lang="es-CL" sz="1600" dirty="0"/>
              <a:t>está la variable.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CL" sz="1600" dirty="0"/>
              <a:t>El </a:t>
            </a:r>
            <a:r>
              <a:rPr lang="es-CL" sz="1600" b="1" u="sng" dirty="0">
                <a:solidFill>
                  <a:srgbClr val="C00000"/>
                </a:solidFill>
              </a:rPr>
              <a:t>tipo de dato</a:t>
            </a:r>
            <a:r>
              <a:rPr lang="es-CL" sz="1600" b="1" dirty="0"/>
              <a:t> </a:t>
            </a:r>
            <a:r>
              <a:rPr lang="es-CL" sz="1600" dirty="0"/>
              <a:t>indicará :</a:t>
            </a:r>
          </a:p>
          <a:p>
            <a:pPr marL="636588" lvl="1" indent="-179388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CL" sz="1600" dirty="0"/>
              <a:t>Cuántos </a:t>
            </a:r>
            <a:r>
              <a:rPr lang="es-CL" sz="1600" b="1" dirty="0">
                <a:solidFill>
                  <a:srgbClr val="C00000"/>
                </a:solidFill>
              </a:rPr>
              <a:t>bits</a:t>
            </a:r>
            <a:r>
              <a:rPr lang="es-CL" sz="1600" b="1" dirty="0"/>
              <a:t> </a:t>
            </a:r>
            <a:r>
              <a:rPr lang="es-CL" sz="1600" b="1" dirty="0">
                <a:solidFill>
                  <a:srgbClr val="C00000"/>
                </a:solidFill>
              </a:rPr>
              <a:t>ocupará la variable </a:t>
            </a:r>
            <a:r>
              <a:rPr lang="es-CL" sz="1600" dirty="0"/>
              <a:t>dentro de la RAM;</a:t>
            </a:r>
          </a:p>
          <a:p>
            <a:pPr marL="636588" lvl="1" indent="-179388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CL" sz="1600" dirty="0"/>
              <a:t>Cómo se deben </a:t>
            </a:r>
            <a:r>
              <a:rPr lang="es-CL" sz="1600" b="1" dirty="0">
                <a:solidFill>
                  <a:srgbClr val="C00000"/>
                </a:solidFill>
              </a:rPr>
              <a:t>interpretar </a:t>
            </a:r>
            <a:r>
              <a:rPr lang="es-CL" sz="1600" dirty="0"/>
              <a:t>los </a:t>
            </a:r>
            <a:r>
              <a:rPr lang="es-CL" sz="1600" b="1" dirty="0"/>
              <a:t>0s y 1s </a:t>
            </a:r>
            <a:r>
              <a:rPr lang="es-CL" sz="1600" dirty="0"/>
              <a:t>de esa variable; y</a:t>
            </a:r>
          </a:p>
          <a:p>
            <a:pPr marL="636588" lvl="1" indent="-179388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CL" sz="1600" dirty="0"/>
              <a:t>Qué </a:t>
            </a:r>
            <a:r>
              <a:rPr lang="es-CL" sz="1600" b="1" dirty="0">
                <a:solidFill>
                  <a:srgbClr val="C00000"/>
                </a:solidFill>
              </a:rPr>
              <a:t>operaciones</a:t>
            </a:r>
            <a:r>
              <a:rPr lang="es-CL" sz="1600" b="1" dirty="0"/>
              <a:t> se pueden realizar </a:t>
            </a:r>
            <a:r>
              <a:rPr lang="es-CL" sz="1600" dirty="0"/>
              <a:t>sobre tal variable.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Inicialmente en este curso, se presenta como tipos de datos a los correspondientes a </a:t>
            </a:r>
            <a:r>
              <a:rPr lang="es-CL" sz="1600" b="1" dirty="0">
                <a:solidFill>
                  <a:srgbClr val="C00000"/>
                </a:solidFill>
              </a:rPr>
              <a:t>números</a:t>
            </a:r>
            <a:r>
              <a:rPr lang="es-CL" sz="1600" b="1" dirty="0"/>
              <a:t> </a:t>
            </a:r>
            <a:r>
              <a:rPr lang="es-CL" sz="1600" dirty="0"/>
              <a:t>y a los </a:t>
            </a:r>
            <a:r>
              <a:rPr lang="es-CL" sz="1600" b="1" dirty="0">
                <a:solidFill>
                  <a:srgbClr val="C00000"/>
                </a:solidFill>
              </a:rPr>
              <a:t>caracteres</a:t>
            </a:r>
            <a:r>
              <a:rPr lang="es-CL" sz="1600" dirty="0"/>
              <a:t>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algn="just"/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29753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Variables y Tipos de Datos</a:t>
            </a:r>
            <a:endParaRPr lang="es-CL" sz="1600" b="1" dirty="0"/>
          </a:p>
        </p:txBody>
      </p:sp>
      <p:sp>
        <p:nvSpPr>
          <p:cNvPr id="9" name="Rectangle 9"/>
          <p:cNvSpPr/>
          <p:nvPr/>
        </p:nvSpPr>
        <p:spPr>
          <a:xfrm>
            <a:off x="0" y="704671"/>
            <a:ext cx="9144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Identificadores de las variables</a:t>
            </a:r>
            <a:r>
              <a:rPr lang="es-CL" dirty="0"/>
              <a:t>: </a:t>
            </a:r>
          </a:p>
          <a:p>
            <a:pPr algn="just"/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Las palabras que se pueden utilizar como </a:t>
            </a:r>
            <a:r>
              <a:rPr lang="es-CL" sz="1600" b="1" dirty="0">
                <a:solidFill>
                  <a:srgbClr val="C00000"/>
                </a:solidFill>
              </a:rPr>
              <a:t>nombres de variables </a:t>
            </a:r>
            <a:r>
              <a:rPr lang="es-CL" sz="1600" dirty="0"/>
              <a:t>deben seguir las siguientes </a:t>
            </a:r>
            <a:r>
              <a:rPr lang="es-CL" sz="1600" b="1" dirty="0">
                <a:solidFill>
                  <a:srgbClr val="C00000"/>
                </a:solidFill>
              </a:rPr>
              <a:t>reglas</a:t>
            </a:r>
            <a:r>
              <a:rPr lang="es-CL" sz="1600" dirty="0"/>
              <a:t>:</a:t>
            </a:r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es-CL" sz="1600" dirty="0"/>
              <a:t>No deben ser iguales a palabras reservadas de C.</a:t>
            </a:r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es-CL" sz="1600" b="1" dirty="0"/>
              <a:t>Deben comenzar</a:t>
            </a:r>
            <a:r>
              <a:rPr lang="es-CL" sz="1600" dirty="0"/>
              <a:t> con una letra o con el </a:t>
            </a:r>
            <a:r>
              <a:rPr lang="es-CL" sz="1600" dirty="0" err="1"/>
              <a:t>caracter</a:t>
            </a:r>
            <a:r>
              <a:rPr lang="es-CL" sz="1600" dirty="0"/>
              <a:t> ‘_’.</a:t>
            </a:r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es-CL" sz="1600" dirty="0"/>
              <a:t>No deben tener entre medio el </a:t>
            </a:r>
            <a:r>
              <a:rPr lang="es-CL" sz="1600" dirty="0" err="1"/>
              <a:t>caracter</a:t>
            </a:r>
            <a:r>
              <a:rPr lang="es-CL" sz="1600" dirty="0"/>
              <a:t> espacio.</a:t>
            </a:r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es-CL" sz="1600" dirty="0"/>
              <a:t>Las letras minúsculas y mayúsculas </a:t>
            </a:r>
            <a:r>
              <a:rPr lang="es-CL" sz="1600" b="1" dirty="0"/>
              <a:t>son caracteres distintos </a:t>
            </a:r>
            <a:r>
              <a:rPr lang="es-CL" sz="1600" dirty="0"/>
              <a:t>(</a:t>
            </a:r>
            <a:r>
              <a:rPr lang="es-CL" sz="1600" i="1" dirty="0"/>
              <a:t>case </a:t>
            </a:r>
            <a:r>
              <a:rPr lang="es-CL" sz="1600" i="1" dirty="0" err="1"/>
              <a:t>sensitive</a:t>
            </a:r>
            <a:r>
              <a:rPr lang="es-CL" sz="1600" dirty="0"/>
              <a:t>).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Los identificadores de las variables </a:t>
            </a:r>
            <a:r>
              <a:rPr lang="es-CL" sz="1600" b="1" dirty="0">
                <a:solidFill>
                  <a:srgbClr val="C00000"/>
                </a:solidFill>
              </a:rPr>
              <a:t>deben ser descriptivos</a:t>
            </a:r>
            <a:r>
              <a:rPr lang="es-CL" sz="1600" dirty="0"/>
              <a:t>, según la información que almacenarán (</a:t>
            </a:r>
            <a:r>
              <a:rPr lang="es-CL" sz="1600" b="1" dirty="0">
                <a:solidFill>
                  <a:srgbClr val="C00000"/>
                </a:solidFill>
              </a:rPr>
              <a:t>buena práctica </a:t>
            </a:r>
            <a:r>
              <a:rPr lang="es-CL" sz="1600" dirty="0"/>
              <a:t>de programación).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7506" y="3957697"/>
            <a:ext cx="30121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600" dirty="0"/>
              <a:t>Identificadores </a:t>
            </a:r>
            <a:r>
              <a:rPr lang="es-CL" sz="1600" b="1" dirty="0">
                <a:solidFill>
                  <a:srgbClr val="C00000"/>
                </a:solidFill>
              </a:rPr>
              <a:t>válidos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para C: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/>
              <a:t>camiones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/>
              <a:t>numero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/>
              <a:t>buffer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/>
              <a:t>a1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/>
              <a:t>j10hola29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 err="1"/>
              <a:t>num_alumnos</a:t>
            </a:r>
            <a:endParaRPr lang="es-CL" sz="1600" dirty="0"/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 err="1"/>
              <a:t>totalGastos</a:t>
            </a:r>
            <a:endParaRPr lang="es-CL" sz="1600" dirty="0"/>
          </a:p>
        </p:txBody>
      </p:sp>
      <p:sp>
        <p:nvSpPr>
          <p:cNvPr id="11" name="Rectangle 9"/>
          <p:cNvSpPr/>
          <p:nvPr/>
        </p:nvSpPr>
        <p:spPr>
          <a:xfrm>
            <a:off x="4697506" y="3957697"/>
            <a:ext cx="35320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600" dirty="0"/>
              <a:t>Identificadores </a:t>
            </a:r>
            <a:r>
              <a:rPr lang="es-CL" sz="1600" b="1" dirty="0">
                <a:solidFill>
                  <a:srgbClr val="C00000"/>
                </a:solidFill>
              </a:rPr>
              <a:t>no válidos </a:t>
            </a:r>
            <a:r>
              <a:rPr lang="es-CL" sz="1600" dirty="0"/>
              <a:t>para C: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/>
              <a:t>1abc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/>
              <a:t>nombre?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 err="1"/>
              <a:t>num</a:t>
            </a:r>
            <a:r>
              <a:rPr lang="es-CL" sz="1600" dirty="0"/>
              <a:t>/alumnos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/>
              <a:t>Año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/>
              <a:t>*factor</a:t>
            </a:r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 err="1"/>
              <a:t>return</a:t>
            </a:r>
            <a:endParaRPr lang="es-CL" sz="1600" dirty="0"/>
          </a:p>
          <a:p>
            <a:pPr marL="742950" lvl="1" indent="-285750" algn="just">
              <a:buSzPct val="50000"/>
              <a:buFont typeface="Arial" panose="020B0604020202020204" pitchFamily="34" charset="0"/>
              <a:buChar char="•"/>
            </a:pPr>
            <a:r>
              <a:rPr lang="es-CL" sz="1600" dirty="0"/>
              <a:t>ingresos anuales</a:t>
            </a:r>
          </a:p>
        </p:txBody>
      </p:sp>
    </p:spTree>
    <p:extLst>
      <p:ext uri="{BB962C8B-B14F-4D97-AF65-F5344CB8AC3E}">
        <p14:creationId xmlns:p14="http://schemas.microsoft.com/office/powerpoint/2010/main" val="32842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0" y="762000"/>
            <a:ext cx="914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Historia</a:t>
            </a:r>
            <a:r>
              <a:rPr lang="es-CL" b="1" dirty="0"/>
              <a:t>: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ES" sz="12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El lenguaje de programación C es creado entre </a:t>
            </a:r>
            <a:r>
              <a:rPr lang="es-CL" sz="1600" b="1" dirty="0">
                <a:solidFill>
                  <a:srgbClr val="C00000"/>
                </a:solidFill>
              </a:rPr>
              <a:t>1970 </a:t>
            </a:r>
            <a:r>
              <a:rPr lang="es-CL" sz="1600" dirty="0"/>
              <a:t>y </a:t>
            </a:r>
            <a:r>
              <a:rPr lang="es-CL" sz="1600" b="1" dirty="0">
                <a:solidFill>
                  <a:srgbClr val="C00000"/>
                </a:solidFill>
              </a:rPr>
              <a:t>1972</a:t>
            </a:r>
            <a:r>
              <a:rPr lang="es-CL" sz="1600" b="1" dirty="0"/>
              <a:t> </a:t>
            </a:r>
            <a:r>
              <a:rPr lang="es-CL" sz="1600" dirty="0"/>
              <a:t>por </a:t>
            </a:r>
            <a:r>
              <a:rPr lang="es-CL" sz="1600" b="1" dirty="0">
                <a:solidFill>
                  <a:srgbClr val="C00000"/>
                </a:solidFill>
              </a:rPr>
              <a:t>Dennis </a:t>
            </a:r>
            <a:r>
              <a:rPr lang="es-CL" sz="1600" b="1" dirty="0" err="1">
                <a:solidFill>
                  <a:srgbClr val="C00000"/>
                </a:solidFill>
              </a:rPr>
              <a:t>Ritchie</a:t>
            </a:r>
            <a:r>
              <a:rPr lang="es-CL" sz="1600" b="1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en los Laboratorios Bell de AT&amp;T, modificando el lenguaje B.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b="1" dirty="0"/>
              <a:t>Ken Thompson </a:t>
            </a:r>
            <a:r>
              <a:rPr lang="es-CL" sz="1600" dirty="0"/>
              <a:t>(también de Bell) </a:t>
            </a:r>
            <a:r>
              <a:rPr lang="es-CL" sz="1600" b="1" dirty="0"/>
              <a:t>reescribe</a:t>
            </a:r>
            <a:r>
              <a:rPr lang="es-CL" sz="1600" dirty="0"/>
              <a:t> el sistema operativo </a:t>
            </a:r>
            <a:r>
              <a:rPr lang="es-CL" sz="1600" b="1" dirty="0"/>
              <a:t>Unix </a:t>
            </a:r>
            <a:r>
              <a:rPr lang="es-CL" sz="1600" dirty="0"/>
              <a:t>en </a:t>
            </a:r>
            <a:r>
              <a:rPr lang="es-CL" sz="1600" b="1" dirty="0"/>
              <a:t>C</a:t>
            </a:r>
            <a:r>
              <a:rPr lang="es-CL" sz="1600" dirty="0"/>
              <a:t>, para hacerlo más portable. (estaba escrito en </a:t>
            </a:r>
            <a:r>
              <a:rPr lang="es-CL" sz="1600" i="1" dirty="0" err="1"/>
              <a:t>Assembler</a:t>
            </a:r>
            <a:r>
              <a:rPr lang="es-CL" sz="1600" dirty="0"/>
              <a:t>)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dirty="0"/>
          </a:p>
          <a:p>
            <a:pPr algn="just"/>
            <a:r>
              <a:rPr lang="es-CL" b="1" u="sng" dirty="0"/>
              <a:t>Características: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ES" sz="12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C es un lenguaje de </a:t>
            </a:r>
            <a:r>
              <a:rPr lang="es-CL" sz="1600" b="1" dirty="0"/>
              <a:t>propósito general</a:t>
            </a:r>
            <a:r>
              <a:rPr lang="es-CL" sz="1600" dirty="0"/>
              <a:t>, es decir, se pueden desarrollar aplicaciones de </a:t>
            </a:r>
            <a:r>
              <a:rPr lang="es-CL" sz="1600" b="1" dirty="0">
                <a:solidFill>
                  <a:srgbClr val="C00000"/>
                </a:solidFill>
              </a:rPr>
              <a:t>diversas áreas.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El compilador de C es pequeño y tiene un gran poderío debido a sus múltiples bibliotecas.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ES_tradnl" altLang="es-CL" sz="1600" dirty="0"/>
              <a:t>Carece de </a:t>
            </a:r>
            <a:r>
              <a:rPr lang="es-ES_tradnl" altLang="es-CL" sz="1600" b="1" dirty="0"/>
              <a:t>instrucciones de entrada y salida</a:t>
            </a:r>
            <a:r>
              <a:rPr lang="es-ES_tradnl" altLang="es-CL" sz="1600" dirty="0"/>
              <a:t>, de </a:t>
            </a:r>
            <a:r>
              <a:rPr lang="es-ES_tradnl" altLang="es-CL" sz="1600" b="1" dirty="0"/>
              <a:t>manejo de </a:t>
            </a:r>
            <a:r>
              <a:rPr lang="es-ES_tradnl" altLang="es-CL" sz="1600" b="1" i="1" dirty="0" err="1"/>
              <a:t>strings</a:t>
            </a:r>
            <a:r>
              <a:rPr lang="es-ES_tradnl" altLang="es-CL" sz="1600" b="1" dirty="0"/>
              <a:t> </a:t>
            </a:r>
            <a:r>
              <a:rPr lang="es-ES_tradnl" altLang="es-CL" sz="1600" dirty="0"/>
              <a:t>(cadenas de caracteres), quedando el trabajo en manos de las bibliotecas.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ES_tradnl" alt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ES_tradnl" altLang="es-CL" sz="1600" dirty="0"/>
              <a:t>Es </a:t>
            </a:r>
            <a:r>
              <a:rPr lang="es-ES_tradnl" altLang="es-CL" sz="1600" b="1" i="1" dirty="0"/>
              <a:t>case </a:t>
            </a:r>
            <a:r>
              <a:rPr lang="es-ES_tradnl" altLang="es-CL" sz="1600" b="1" i="1" dirty="0" err="1"/>
              <a:t>sensitive</a:t>
            </a:r>
            <a:r>
              <a:rPr lang="es-ES_tradnl" altLang="es-CL" sz="1600" dirty="0"/>
              <a:t>, lo que significa que para </a:t>
            </a:r>
            <a:r>
              <a:rPr lang="es-ES_tradnl" altLang="es-CL" sz="1600" b="1" dirty="0"/>
              <a:t>C</a:t>
            </a:r>
            <a:r>
              <a:rPr lang="es-ES_tradnl" altLang="es-CL" sz="1600" dirty="0"/>
              <a:t> las minúsculas y las mayúsculas son distintas (Por ejemplo, para C: </a:t>
            </a:r>
            <a:r>
              <a:rPr lang="es-ES_tradnl" altLang="es-CL" sz="1600" b="1" i="1" dirty="0"/>
              <a:t>sumar</a:t>
            </a:r>
            <a:r>
              <a:rPr lang="es-ES_tradnl" altLang="es-CL" sz="1600" dirty="0"/>
              <a:t>, </a:t>
            </a:r>
            <a:r>
              <a:rPr lang="es-ES_tradnl" altLang="es-CL" sz="1600" b="1" i="1" dirty="0"/>
              <a:t>Sumar</a:t>
            </a:r>
            <a:r>
              <a:rPr lang="es-ES_tradnl" altLang="es-CL" sz="1600" dirty="0"/>
              <a:t> y </a:t>
            </a:r>
            <a:r>
              <a:rPr lang="es-ES_tradnl" altLang="es-CL" sz="1600" b="1" i="1" dirty="0"/>
              <a:t>SUMAR</a:t>
            </a:r>
            <a:r>
              <a:rPr lang="es-ES_tradnl" altLang="es-CL" sz="1600" dirty="0"/>
              <a:t> son tres palabras distintas).</a:t>
            </a:r>
            <a:endParaRPr lang="es-CL" sz="16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Presentación Lenguaje C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19571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9"/>
          <p:cNvSpPr/>
          <p:nvPr/>
        </p:nvSpPr>
        <p:spPr>
          <a:xfrm>
            <a:off x="-41729" y="685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Tipos de Datos Básicos en C:</a:t>
            </a:r>
          </a:p>
        </p:txBody>
      </p:sp>
      <p:graphicFrame>
        <p:nvGraphicFramePr>
          <p:cNvPr id="9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10217"/>
              </p:ext>
            </p:extLst>
          </p:nvPr>
        </p:nvGraphicFramePr>
        <p:xfrm>
          <a:off x="94655" y="1219200"/>
          <a:ext cx="8954690" cy="310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0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678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solidFill>
                            <a:srgbClr val="0070C0"/>
                          </a:solidFill>
                        </a:rPr>
                        <a:t>Tipo</a:t>
                      </a:r>
                      <a:endParaRPr lang="es-E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70C0"/>
                          </a:solidFill>
                        </a:rPr>
                        <a:t>Representa</a:t>
                      </a:r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solidFill>
                            <a:srgbClr val="0070C0"/>
                          </a:solidFill>
                        </a:rPr>
                        <a:t>Tamaño en la RAM</a:t>
                      </a:r>
                      <a:endParaRPr lang="es-E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solidFill>
                            <a:srgbClr val="0070C0"/>
                          </a:solidFill>
                        </a:rPr>
                        <a:t>Rango</a:t>
                      </a:r>
                      <a:r>
                        <a:rPr lang="es-CO" sz="1600" b="1" baseline="0" dirty="0">
                          <a:solidFill>
                            <a:srgbClr val="0070C0"/>
                          </a:solidFill>
                        </a:rPr>
                        <a:t> de Representación</a:t>
                      </a:r>
                    </a:p>
                    <a:p>
                      <a:pPr algn="ctr"/>
                      <a:r>
                        <a:rPr lang="es-CO" sz="1600" b="1" baseline="0" dirty="0">
                          <a:solidFill>
                            <a:srgbClr val="0070C0"/>
                          </a:solidFill>
                        </a:rPr>
                        <a:t>(mínimo-máximo)</a:t>
                      </a:r>
                      <a:endParaRPr lang="es-E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marT="45702" marB="457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7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solidFill>
                            <a:srgbClr val="C00000"/>
                          </a:solidFill>
                        </a:rPr>
                        <a:t>char</a:t>
                      </a:r>
                      <a:endParaRPr lang="es-E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Caracteres</a:t>
                      </a:r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/>
                        <a:t>1 byte</a:t>
                      </a:r>
                    </a:p>
                    <a:p>
                      <a:pPr algn="ctr"/>
                      <a:r>
                        <a:rPr lang="es-CO" sz="1600" dirty="0"/>
                        <a:t>(8 bits)</a:t>
                      </a:r>
                      <a:endParaRPr lang="es-ES" sz="1600" dirty="0"/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0 a 255</a:t>
                      </a:r>
                      <a:endParaRPr lang="es-ES" sz="1600" dirty="0"/>
                    </a:p>
                  </a:txBody>
                  <a:tcPr marL="91439" marR="91439" marT="45702" marB="457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7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s-E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Números Enteros</a:t>
                      </a:r>
                    </a:p>
                  </a:txBody>
                  <a:tcPr marL="91439" marR="91439" marT="45702" marB="4570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/>
                        <a:t>4 bytes</a:t>
                      </a:r>
                      <a:endParaRPr lang="es-CO" sz="16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CO" sz="1600" dirty="0"/>
                        <a:t>(32 bits)</a:t>
                      </a:r>
                      <a:endParaRPr lang="es-ES" sz="1600" dirty="0"/>
                    </a:p>
                  </a:txBody>
                  <a:tcPr marL="91439" marR="91439" marT="45702" marB="4570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/>
                        <a:t>-2.147.483.648</a:t>
                      </a:r>
                      <a:r>
                        <a:rPr lang="es-CO" sz="1600" dirty="0"/>
                        <a:t> a</a:t>
                      </a:r>
                    </a:p>
                    <a:p>
                      <a:pPr algn="ctr"/>
                      <a:r>
                        <a:rPr lang="es-CO" sz="1600" b="1" dirty="0"/>
                        <a:t>2.147.483.647 </a:t>
                      </a:r>
                      <a:r>
                        <a:rPr lang="es-CO" sz="1600" b="1" baseline="30000" dirty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s-CO" sz="1600" b="1" baseline="30000" dirty="0"/>
                    </a:p>
                  </a:txBody>
                  <a:tcPr marL="91439" marR="91439" marT="45702" marB="4570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7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solidFill>
                            <a:srgbClr val="C00000"/>
                          </a:solidFill>
                        </a:rPr>
                        <a:t>float</a:t>
                      </a:r>
                      <a:r>
                        <a:rPr lang="es-CO" sz="16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s-CO" sz="1600" b="1" baseline="30000" dirty="0">
                          <a:solidFill>
                            <a:srgbClr val="0070C0"/>
                          </a:solidFill>
                        </a:rPr>
                        <a:t>(2)</a:t>
                      </a:r>
                      <a:endParaRPr lang="es-E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Números en punto flotante</a:t>
                      </a:r>
                    </a:p>
                    <a:p>
                      <a:pPr algn="ctr"/>
                      <a:r>
                        <a:rPr lang="es-ES" sz="1400" dirty="0"/>
                        <a:t>(con 7 dígitos de precisión)</a:t>
                      </a:r>
                    </a:p>
                  </a:txBody>
                  <a:tcPr marL="91439" marR="91439" marT="45702" marB="4570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/>
                        <a:t>4 bytes</a:t>
                      </a:r>
                      <a:endParaRPr lang="es-CO" sz="1600" dirty="0"/>
                    </a:p>
                    <a:p>
                      <a:pPr algn="ctr"/>
                      <a:r>
                        <a:rPr lang="es-CO" sz="1600" dirty="0"/>
                        <a:t>(32 bits) </a:t>
                      </a:r>
                      <a:r>
                        <a:rPr lang="es-CO" sz="1600" b="1" baseline="30000" dirty="0">
                          <a:solidFill>
                            <a:srgbClr val="0070C0"/>
                          </a:solidFill>
                        </a:rPr>
                        <a:t>(3)</a:t>
                      </a:r>
                      <a:endParaRPr lang="es-ES" sz="1600" baseline="30000" dirty="0"/>
                    </a:p>
                  </a:txBody>
                  <a:tcPr marL="91439" marR="91439" marT="45702" marB="4570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/>
                        <a:t>(</a:t>
                      </a:r>
                      <a:r>
                        <a:rPr lang="es-CO" sz="1600" b="1" dirty="0"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s-CO" sz="1600" b="1" dirty="0"/>
                        <a:t>) 3.4E-38 </a:t>
                      </a:r>
                      <a:r>
                        <a:rPr lang="es-CO" sz="1600" dirty="0"/>
                        <a:t>a</a:t>
                      </a:r>
                    </a:p>
                    <a:p>
                      <a:pPr algn="ctr"/>
                      <a:r>
                        <a:rPr lang="es-CO" sz="1600" b="1" dirty="0"/>
                        <a:t>(</a:t>
                      </a:r>
                      <a:r>
                        <a:rPr lang="es-CO" sz="1600" b="1" dirty="0"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s-CO" sz="1600" b="1" dirty="0"/>
                        <a:t>) 3.4E38</a:t>
                      </a:r>
                      <a:endParaRPr lang="es-ES" sz="1600" b="1" dirty="0"/>
                    </a:p>
                  </a:txBody>
                  <a:tcPr marL="91439" marR="91439" marT="45702" marB="4570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7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solidFill>
                            <a:srgbClr val="C00000"/>
                          </a:solidFill>
                        </a:rPr>
                        <a:t>double</a:t>
                      </a:r>
                      <a:r>
                        <a:rPr lang="es-CO" sz="16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s-CO" sz="1600" b="1" baseline="30000" dirty="0">
                          <a:solidFill>
                            <a:srgbClr val="0070C0"/>
                          </a:solidFill>
                        </a:rPr>
                        <a:t>(2)</a:t>
                      </a:r>
                      <a:endParaRPr lang="es-E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Números en punto flotante de doble precisión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(con 15 dígitos de precisión)</a:t>
                      </a:r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/>
                        <a:t>8 bytes</a:t>
                      </a:r>
                      <a:r>
                        <a:rPr lang="es-CO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s-CO" sz="1600" b="1" baseline="30000" dirty="0">
                          <a:solidFill>
                            <a:srgbClr val="0070C0"/>
                          </a:solidFill>
                        </a:rPr>
                        <a:t>(5)</a:t>
                      </a:r>
                      <a:endParaRPr lang="es-CO" sz="1600" dirty="0"/>
                    </a:p>
                    <a:p>
                      <a:pPr algn="ctr"/>
                      <a:r>
                        <a:rPr lang="es-CO" sz="1600" dirty="0"/>
                        <a:t>(64 bits)</a:t>
                      </a:r>
                      <a:r>
                        <a:rPr lang="es-CO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s-CO" sz="1600" b="1" baseline="30000" dirty="0">
                          <a:solidFill>
                            <a:srgbClr val="0070C0"/>
                          </a:solidFill>
                        </a:rPr>
                        <a:t>(4)</a:t>
                      </a:r>
                      <a:endParaRPr lang="es-ES" sz="1600" dirty="0"/>
                    </a:p>
                  </a:txBody>
                  <a:tcPr marL="91439" marR="91439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/>
                        <a:t>(</a:t>
                      </a:r>
                      <a:r>
                        <a:rPr lang="es-CO" sz="1600" b="1" dirty="0"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s-CO" sz="1600" b="1" dirty="0"/>
                        <a:t>) 1.7E-308 </a:t>
                      </a:r>
                      <a:r>
                        <a:rPr lang="es-CO" sz="1600" b="0" dirty="0"/>
                        <a:t>a</a:t>
                      </a:r>
                    </a:p>
                    <a:p>
                      <a:pPr algn="ctr"/>
                      <a:r>
                        <a:rPr lang="es-CO" sz="1600" b="1" dirty="0"/>
                        <a:t>(</a:t>
                      </a:r>
                      <a:r>
                        <a:rPr lang="es-CO" sz="1600" b="1" dirty="0"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s-CO" sz="1600" b="1" dirty="0"/>
                        <a:t>) 1.7E308</a:t>
                      </a:r>
                      <a:r>
                        <a:rPr lang="es-CO" sz="1600" b="1" baseline="0" dirty="0"/>
                        <a:t> </a:t>
                      </a:r>
                      <a:endParaRPr lang="es-ES" sz="1600" b="1" dirty="0"/>
                    </a:p>
                  </a:txBody>
                  <a:tcPr marL="91439" marR="91439" marT="45702" marB="457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Variables y Tipos de Datos</a:t>
            </a:r>
            <a:endParaRPr lang="es-CL" sz="1600" b="1" dirty="0"/>
          </a:p>
        </p:txBody>
      </p:sp>
      <p:sp>
        <p:nvSpPr>
          <p:cNvPr id="10" name="Rectángulo 9"/>
          <p:cNvSpPr/>
          <p:nvPr/>
        </p:nvSpPr>
        <p:spPr>
          <a:xfrm>
            <a:off x="190500" y="4564400"/>
            <a:ext cx="876300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s-CL" sz="1600" b="1" baseline="30000" dirty="0">
                <a:solidFill>
                  <a:srgbClr val="0070C0"/>
                </a:solidFill>
              </a:rPr>
              <a:t>(1)</a:t>
            </a:r>
            <a:r>
              <a:rPr lang="es-CL" sz="1600" b="1" dirty="0">
                <a:solidFill>
                  <a:srgbClr val="0070C0"/>
                </a:solidFill>
              </a:rPr>
              <a:t>:</a:t>
            </a:r>
            <a:r>
              <a:rPr lang="es-CL" sz="1600" b="1" dirty="0"/>
              <a:t> </a:t>
            </a:r>
            <a:r>
              <a:rPr lang="es-CL" sz="1600" dirty="0"/>
              <a:t>El tipo de dato </a:t>
            </a:r>
            <a:r>
              <a:rPr lang="es-CL" sz="1600" b="1" dirty="0" err="1">
                <a:solidFill>
                  <a:srgbClr val="C00000"/>
                </a:solidFill>
              </a:rPr>
              <a:t>unsigned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b="1" dirty="0" err="1">
                <a:solidFill>
                  <a:srgbClr val="C00000"/>
                </a:solidFill>
              </a:rPr>
              <a:t>int</a:t>
            </a:r>
            <a:r>
              <a:rPr lang="es-CL" sz="1600" dirty="0"/>
              <a:t>,</a:t>
            </a:r>
            <a:r>
              <a:rPr lang="es-CL" sz="1600" b="1" dirty="0"/>
              <a:t> </a:t>
            </a:r>
            <a:r>
              <a:rPr lang="es-CL" sz="1600" dirty="0"/>
              <a:t>podrá representar valores en el rango:</a:t>
            </a:r>
            <a:r>
              <a:rPr lang="es-CL" sz="1600" b="1" dirty="0"/>
              <a:t> 0 </a:t>
            </a:r>
            <a:r>
              <a:rPr lang="es-CL" sz="1600" dirty="0"/>
              <a:t>a</a:t>
            </a:r>
            <a:r>
              <a:rPr lang="es-CL" sz="1600" b="1" dirty="0"/>
              <a:t> 4.294.967.295</a:t>
            </a:r>
            <a:endParaRPr lang="es-CL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Aft>
                <a:spcPts val="1000"/>
              </a:spcAft>
            </a:pPr>
            <a:r>
              <a:rPr lang="es-CO" sz="1600" b="1" baseline="30000" dirty="0">
                <a:solidFill>
                  <a:srgbClr val="0070C0"/>
                </a:solidFill>
              </a:rPr>
              <a:t>(2)</a:t>
            </a:r>
            <a:r>
              <a:rPr lang="es-CL" sz="1600" b="1" dirty="0">
                <a:solidFill>
                  <a:srgbClr val="0070C0"/>
                </a:solidFill>
              </a:rPr>
              <a:t>:</a:t>
            </a:r>
            <a:r>
              <a:rPr lang="es-CL" sz="1600" b="1" dirty="0"/>
              <a:t> </a:t>
            </a:r>
            <a:r>
              <a:rPr lang="es-CL" sz="1600" dirty="0"/>
              <a:t>Los números reales (</a:t>
            </a:r>
            <a:r>
              <a:rPr lang="es-CL" sz="1600" b="1" dirty="0" err="1">
                <a:solidFill>
                  <a:srgbClr val="C00000"/>
                </a:solidFill>
              </a:rPr>
              <a:t>float</a:t>
            </a:r>
            <a:r>
              <a:rPr lang="es-CL" sz="1600" dirty="0"/>
              <a:t> o </a:t>
            </a:r>
            <a:r>
              <a:rPr lang="es-CL" sz="1600" b="1" dirty="0" err="1">
                <a:solidFill>
                  <a:srgbClr val="C00000"/>
                </a:solidFill>
              </a:rPr>
              <a:t>double</a:t>
            </a:r>
            <a:r>
              <a:rPr lang="es-CL" sz="1600" dirty="0"/>
              <a:t>) son almacenados en notación científica: </a:t>
            </a:r>
            <a:r>
              <a:rPr lang="es-CL" sz="1600" b="1" i="1" dirty="0"/>
              <a:t>mantisa</a:t>
            </a:r>
            <a:r>
              <a:rPr lang="es-CL" sz="1600" dirty="0">
                <a:sym typeface="Symbol" panose="05050102010706020507" pitchFamily="18" charset="2"/>
              </a:rPr>
              <a:t>10</a:t>
            </a:r>
            <a:r>
              <a:rPr lang="es-CL" sz="1600" b="1" i="1" baseline="30000" dirty="0">
                <a:sym typeface="Symbol" panose="05050102010706020507" pitchFamily="18" charset="2"/>
              </a:rPr>
              <a:t>exponente</a:t>
            </a:r>
            <a:r>
              <a:rPr lang="es-CL" sz="1600" dirty="0"/>
              <a:t> </a:t>
            </a:r>
          </a:p>
          <a:p>
            <a:pPr algn="just">
              <a:spcAft>
                <a:spcPts val="1000"/>
              </a:spcAft>
            </a:pPr>
            <a:r>
              <a:rPr lang="es-CO" sz="1600" b="1" baseline="30000" dirty="0">
                <a:solidFill>
                  <a:srgbClr val="0070C0"/>
                </a:solidFill>
              </a:rPr>
              <a:t>(3)</a:t>
            </a:r>
            <a:r>
              <a:rPr lang="es-CL" sz="1600" b="1" dirty="0">
                <a:solidFill>
                  <a:srgbClr val="0070C0"/>
                </a:solidFill>
              </a:rPr>
              <a:t>:</a:t>
            </a:r>
            <a:r>
              <a:rPr lang="es-CL" sz="1600" b="1" dirty="0"/>
              <a:t> 32 </a:t>
            </a:r>
            <a:r>
              <a:rPr lang="es-CL" sz="1600" dirty="0"/>
              <a:t>bits</a:t>
            </a:r>
            <a:r>
              <a:rPr lang="es-CL" sz="1600" b="1" dirty="0"/>
              <a:t>: 1 </a:t>
            </a:r>
            <a:r>
              <a:rPr lang="es-CL" sz="1600" dirty="0"/>
              <a:t>bit para el </a:t>
            </a:r>
            <a:r>
              <a:rPr lang="es-CL" sz="1600" b="1" dirty="0"/>
              <a:t>signo </a:t>
            </a:r>
            <a:r>
              <a:rPr lang="es-CL" sz="1600" dirty="0"/>
              <a:t>+ </a:t>
            </a:r>
            <a:r>
              <a:rPr lang="es-CL" sz="1600" b="1" dirty="0"/>
              <a:t>7 </a:t>
            </a:r>
            <a:r>
              <a:rPr lang="es-CL" sz="1600" dirty="0"/>
              <a:t>bits para el </a:t>
            </a:r>
            <a:r>
              <a:rPr lang="es-CL" sz="1600" b="1" dirty="0"/>
              <a:t>exponente </a:t>
            </a:r>
            <a:r>
              <a:rPr lang="es-CL" sz="1600" dirty="0"/>
              <a:t>+ </a:t>
            </a:r>
            <a:r>
              <a:rPr lang="es-CL" sz="1600" b="1" dirty="0"/>
              <a:t>24 </a:t>
            </a:r>
            <a:r>
              <a:rPr lang="es-CL" sz="1600" dirty="0"/>
              <a:t>bits para la </a:t>
            </a:r>
            <a:r>
              <a:rPr lang="es-CL" sz="1600" b="1" dirty="0"/>
              <a:t>mantisa.</a:t>
            </a:r>
            <a:r>
              <a:rPr lang="es-CL" sz="1600" dirty="0"/>
              <a:t> (Estándar IEEE 754)</a:t>
            </a:r>
          </a:p>
          <a:p>
            <a:pPr algn="just">
              <a:spcAft>
                <a:spcPts val="1000"/>
              </a:spcAft>
            </a:pPr>
            <a:r>
              <a:rPr lang="es-CO" sz="1600" b="1" baseline="30000" dirty="0">
                <a:solidFill>
                  <a:srgbClr val="0070C0"/>
                </a:solidFill>
              </a:rPr>
              <a:t>(4)</a:t>
            </a:r>
            <a:r>
              <a:rPr lang="es-CL" sz="1600" b="1" dirty="0">
                <a:solidFill>
                  <a:srgbClr val="0070C0"/>
                </a:solidFill>
              </a:rPr>
              <a:t>:</a:t>
            </a:r>
            <a:r>
              <a:rPr lang="es-CL" sz="1600" b="1" dirty="0"/>
              <a:t> 64 </a:t>
            </a:r>
            <a:r>
              <a:rPr lang="es-CL" sz="1600" dirty="0"/>
              <a:t>bits</a:t>
            </a:r>
            <a:r>
              <a:rPr lang="es-CL" sz="1600" b="1" dirty="0"/>
              <a:t>: 1 </a:t>
            </a:r>
            <a:r>
              <a:rPr lang="es-CL" sz="1600" dirty="0"/>
              <a:t>bit para el </a:t>
            </a:r>
            <a:r>
              <a:rPr lang="es-CL" sz="1600" b="1" dirty="0"/>
              <a:t>signo </a:t>
            </a:r>
            <a:r>
              <a:rPr lang="es-CL" sz="1600" dirty="0"/>
              <a:t>+ </a:t>
            </a:r>
            <a:r>
              <a:rPr lang="es-CL" sz="1600" b="1" dirty="0"/>
              <a:t>11 </a:t>
            </a:r>
            <a:r>
              <a:rPr lang="es-CL" sz="1600" dirty="0"/>
              <a:t>bits para el </a:t>
            </a:r>
            <a:r>
              <a:rPr lang="es-CL" sz="1600" b="1" dirty="0"/>
              <a:t>exponente </a:t>
            </a:r>
            <a:r>
              <a:rPr lang="es-CL" sz="1600" dirty="0"/>
              <a:t>+ </a:t>
            </a:r>
            <a:r>
              <a:rPr lang="es-CL" sz="1600" b="1" dirty="0"/>
              <a:t>52 </a:t>
            </a:r>
            <a:r>
              <a:rPr lang="es-CL" sz="1600" dirty="0"/>
              <a:t>bits para la </a:t>
            </a:r>
            <a:r>
              <a:rPr lang="es-CL" sz="1600" b="1" dirty="0"/>
              <a:t>mantisa.</a:t>
            </a:r>
            <a:r>
              <a:rPr lang="es-CL" sz="1600" dirty="0"/>
              <a:t> (Estándar IEEE 754)</a:t>
            </a:r>
          </a:p>
          <a:p>
            <a:pPr algn="just">
              <a:spcAft>
                <a:spcPts val="1000"/>
              </a:spcAft>
            </a:pPr>
            <a:r>
              <a:rPr lang="es-CO" sz="1600" b="1" baseline="30000" dirty="0">
                <a:solidFill>
                  <a:srgbClr val="0070C0"/>
                </a:solidFill>
              </a:rPr>
              <a:t>(5)</a:t>
            </a:r>
            <a:r>
              <a:rPr lang="es-CL" sz="1600" b="1" dirty="0">
                <a:solidFill>
                  <a:srgbClr val="0070C0"/>
                </a:solidFill>
              </a:rPr>
              <a:t>:</a:t>
            </a:r>
            <a:r>
              <a:rPr lang="es-CL" sz="1600" b="1" dirty="0"/>
              <a:t> </a:t>
            </a:r>
            <a:r>
              <a:rPr lang="es-CL" sz="1600" dirty="0"/>
              <a:t>El tipo de dato </a:t>
            </a:r>
            <a:r>
              <a:rPr lang="es-CL" sz="1600" b="1" dirty="0" err="1">
                <a:solidFill>
                  <a:srgbClr val="C00000"/>
                </a:solidFill>
              </a:rPr>
              <a:t>long</a:t>
            </a:r>
            <a:r>
              <a:rPr lang="es-CL" sz="1600" b="1" dirty="0">
                <a:solidFill>
                  <a:srgbClr val="C00000"/>
                </a:solidFill>
              </a:rPr>
              <a:t> </a:t>
            </a:r>
            <a:r>
              <a:rPr lang="es-CL" sz="1600" b="1" dirty="0" err="1">
                <a:solidFill>
                  <a:srgbClr val="C00000"/>
                </a:solidFill>
              </a:rPr>
              <a:t>double</a:t>
            </a:r>
            <a:r>
              <a:rPr lang="es-CL" sz="1600" dirty="0"/>
              <a:t>,</a:t>
            </a:r>
            <a:r>
              <a:rPr lang="es-CL" sz="1600" b="1" dirty="0"/>
              <a:t> </a:t>
            </a:r>
            <a:r>
              <a:rPr lang="es-CL" sz="1600" dirty="0"/>
              <a:t>ocupa </a:t>
            </a:r>
            <a:r>
              <a:rPr lang="es-CL" sz="1600" b="1" dirty="0"/>
              <a:t>12 bytes</a:t>
            </a:r>
            <a:r>
              <a:rPr lang="es-CL" sz="1600" dirty="0"/>
              <a:t>.</a:t>
            </a:r>
            <a:endParaRPr lang="es-CL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Variables y Tipos de Datos</a:t>
            </a:r>
            <a:endParaRPr lang="es-CL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2190750" y="3990062"/>
            <a:ext cx="4762500" cy="224676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edad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annoNacimiento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opcion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9"/>
          <p:cNvSpPr/>
          <p:nvPr/>
        </p:nvSpPr>
        <p:spPr>
          <a:xfrm>
            <a:off x="0" y="7112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Declaración de variables en C: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La sintaxis para definir una variable es:</a:t>
            </a:r>
          </a:p>
          <a:p>
            <a:pPr algn="ctr"/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TipoDeDato</a:t>
            </a:r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nombreVariable</a:t>
            </a:r>
            <a:r>
              <a:rPr lang="es-CL" sz="1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También se puede definir más de una variable </a:t>
            </a:r>
            <a:r>
              <a:rPr lang="es-CL" sz="1600" b="1" dirty="0"/>
              <a:t>de un mismo tipo</a:t>
            </a:r>
            <a:r>
              <a:rPr lang="es-CL" sz="1600" dirty="0"/>
              <a:t>, en </a:t>
            </a:r>
            <a:r>
              <a:rPr lang="es-CL" sz="1600" b="1" dirty="0"/>
              <a:t>una</a:t>
            </a:r>
            <a:r>
              <a:rPr lang="es-CL" sz="1600" dirty="0"/>
              <a:t> sola línea:</a:t>
            </a:r>
          </a:p>
          <a:p>
            <a:pPr marL="1077913" algn="just"/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TipoDeDato</a:t>
            </a:r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nombreVariable1</a:t>
            </a:r>
            <a:r>
              <a:rPr lang="es-CL" sz="1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nombreVariable2</a:t>
            </a:r>
            <a:r>
              <a:rPr lang="es-CL" sz="1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s-CL" sz="1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nombreVariableN</a:t>
            </a:r>
            <a:r>
              <a:rPr lang="es-CL" sz="1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Incluso, junto con declarar la variable, Ud. puede indicar </a:t>
            </a:r>
            <a:r>
              <a:rPr lang="es-CL" sz="1600" b="1" dirty="0"/>
              <a:t>algún valor inicial </a:t>
            </a:r>
            <a:r>
              <a:rPr lang="es-CL" sz="1600" dirty="0"/>
              <a:t>que desee (“</a:t>
            </a:r>
            <a:r>
              <a:rPr lang="es-CL" sz="1600" b="1" dirty="0">
                <a:solidFill>
                  <a:srgbClr val="C00000"/>
                </a:solidFill>
              </a:rPr>
              <a:t>inicialización</a:t>
            </a:r>
            <a:r>
              <a:rPr lang="es-CL" sz="1600" dirty="0"/>
              <a:t>”):</a:t>
            </a:r>
          </a:p>
          <a:p>
            <a:pPr marL="1076325"/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edad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annoNacimiento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76325"/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opcion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b="1" dirty="0"/>
          </a:p>
          <a:p>
            <a:pPr algn="just"/>
            <a:r>
              <a:rPr lang="es-CL" sz="1600" b="1" dirty="0"/>
              <a:t>DEBE DEFINIR SUS VARIABLES justo después de </a:t>
            </a:r>
            <a:r>
              <a:rPr lang="es-CL" sz="1600" b="1" dirty="0">
                <a:solidFill>
                  <a:srgbClr val="C00000"/>
                </a:solidFill>
              </a:rPr>
              <a:t>abrir llave “{“ en el </a:t>
            </a:r>
            <a:r>
              <a:rPr lang="es-CL" sz="1600" b="1" dirty="0" err="1">
                <a:solidFill>
                  <a:srgbClr val="C00000"/>
                </a:solidFill>
              </a:rPr>
              <a:t>main</a:t>
            </a:r>
            <a:r>
              <a:rPr lang="es-CL" sz="1600" b="1" dirty="0">
                <a:solidFill>
                  <a:srgbClr val="C00000"/>
                </a:solidFill>
              </a:rPr>
              <a:t>(). </a:t>
            </a:r>
            <a:endParaRPr lang="es-CL" sz="1600" dirty="0"/>
          </a:p>
        </p:txBody>
      </p:sp>
      <p:grpSp>
        <p:nvGrpSpPr>
          <p:cNvPr id="8" name="Grupo 7"/>
          <p:cNvGrpSpPr/>
          <p:nvPr/>
        </p:nvGrpSpPr>
        <p:grpSpPr>
          <a:xfrm>
            <a:off x="4572000" y="5257800"/>
            <a:ext cx="4038600" cy="1066800"/>
            <a:chOff x="4572000" y="5257800"/>
            <a:chExt cx="4038600" cy="1066800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4572000" y="5257800"/>
              <a:ext cx="1600200" cy="718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uadroTexto 3"/>
            <p:cNvSpPr txBox="1"/>
            <p:nvPr/>
          </p:nvSpPr>
          <p:spPr>
            <a:xfrm>
              <a:off x="6172200" y="5585936"/>
              <a:ext cx="2438400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L" sz="1400" dirty="0"/>
                <a:t>Observe que un </a:t>
              </a:r>
              <a:r>
                <a:rPr lang="es-CL" sz="1400" dirty="0" err="1"/>
                <a:t>caracter</a:t>
              </a:r>
              <a:r>
                <a:rPr lang="es-CL" sz="1400" dirty="0"/>
                <a:t> lo debe escribir entre comillas simples </a:t>
              </a:r>
              <a:r>
                <a:rPr lang="es-CL" sz="1400" b="1" dirty="0">
                  <a:solidFill>
                    <a:srgbClr val="C00000"/>
                  </a:solidFill>
                </a:rPr>
                <a:t>‘’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Salida por Pantalla</a:t>
            </a:r>
            <a:endParaRPr lang="es-CL" sz="1600" b="1" dirty="0"/>
          </a:p>
        </p:txBody>
      </p:sp>
      <p:sp>
        <p:nvSpPr>
          <p:cNvPr id="9" name="Rectangle 9"/>
          <p:cNvSpPr/>
          <p:nvPr/>
        </p:nvSpPr>
        <p:spPr>
          <a:xfrm>
            <a:off x="0" y="734735"/>
            <a:ext cx="9144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Impresión de variables por la salida estándar</a:t>
            </a:r>
            <a:r>
              <a:rPr lang="es-CL" b="1" dirty="0"/>
              <a:t>: la función </a:t>
            </a:r>
            <a:r>
              <a:rPr lang="es-CL" b="1" dirty="0" err="1">
                <a:solidFill>
                  <a:srgbClr val="C00000"/>
                </a:solidFill>
              </a:rPr>
              <a:t>printf</a:t>
            </a:r>
            <a:endParaRPr lang="es-CL" b="1" dirty="0">
              <a:solidFill>
                <a:srgbClr val="C00000"/>
              </a:solidFill>
            </a:endParaRPr>
          </a:p>
          <a:p>
            <a:pPr algn="just"/>
            <a:endParaRPr lang="es-CL" sz="12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Permite especificar el formato en el que se desea mostrar datos por pantalla: desde </a:t>
            </a:r>
            <a:r>
              <a:rPr lang="es-CL" sz="1600" b="1" dirty="0">
                <a:solidFill>
                  <a:srgbClr val="C00000"/>
                </a:solidFill>
              </a:rPr>
              <a:t>mensajes de texto</a:t>
            </a:r>
            <a:r>
              <a:rPr lang="es-CL" sz="1600" dirty="0"/>
              <a:t> hasta el </a:t>
            </a:r>
            <a:r>
              <a:rPr lang="es-CL" sz="1600" b="1" dirty="0">
                <a:solidFill>
                  <a:srgbClr val="C00000"/>
                </a:solidFill>
              </a:rPr>
              <a:t>contenido de las variables</a:t>
            </a:r>
            <a:r>
              <a:rPr lang="es-CL" sz="1600" b="1" dirty="0"/>
              <a:t> </a:t>
            </a:r>
            <a:r>
              <a:rPr lang="es-CL" sz="1600" dirty="0"/>
              <a:t>de su programa, con algún </a:t>
            </a:r>
            <a:r>
              <a:rPr lang="es-CL" sz="1600" b="1" dirty="0">
                <a:solidFill>
                  <a:srgbClr val="C00000"/>
                </a:solidFill>
              </a:rPr>
              <a:t>formato</a:t>
            </a:r>
            <a:r>
              <a:rPr lang="es-CL" sz="1600" b="1" dirty="0"/>
              <a:t> </a:t>
            </a:r>
            <a:r>
              <a:rPr lang="es-CL" sz="1600" dirty="0"/>
              <a:t>particular.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Está definida en la librería </a:t>
            </a:r>
            <a:r>
              <a:rPr lang="es-CL" sz="1600" b="1" dirty="0" err="1">
                <a:solidFill>
                  <a:srgbClr val="C00000"/>
                </a:solidFill>
              </a:rPr>
              <a:t>stdio.h</a:t>
            </a:r>
            <a:r>
              <a:rPr lang="es-CL" sz="1600" dirty="0"/>
              <a:t>, por lo que debe “incluir” esta librería al principio de su código fuente.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Sintaxis de </a:t>
            </a:r>
            <a:r>
              <a:rPr lang="es-CL" sz="1600" b="1" dirty="0" err="1"/>
              <a:t>printf</a:t>
            </a:r>
            <a:r>
              <a:rPr lang="es-CL" sz="1600" dirty="0"/>
              <a:t>:</a:t>
            </a:r>
          </a:p>
          <a:p>
            <a:pPr algn="ctr"/>
            <a:r>
              <a:rPr 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s-E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s-ES" sz="1600" b="1" i="1" baseline="-25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s-ES" sz="1600" b="1" i="1" baseline="-25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6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E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/>
              <a:t>es el texto que Ud. desea que aparezca por pantalla.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Para que se imprima el contenido de una variable, debe colocar el símbolo </a:t>
            </a:r>
            <a:r>
              <a:rPr lang="es-CL" sz="1600" b="1" dirty="0">
                <a:solidFill>
                  <a:srgbClr val="C00000"/>
                </a:solidFill>
              </a:rPr>
              <a:t>%</a:t>
            </a:r>
            <a:r>
              <a:rPr lang="es-CL" sz="1600" b="1" dirty="0"/>
              <a:t>, </a:t>
            </a:r>
            <a:r>
              <a:rPr lang="es-CL" sz="1600" b="1" dirty="0">
                <a:solidFill>
                  <a:srgbClr val="C00000"/>
                </a:solidFill>
              </a:rPr>
              <a:t>en el lugar exacto donde desea que aparezca</a:t>
            </a:r>
            <a:r>
              <a:rPr lang="es-CL" sz="1600" dirty="0"/>
              <a:t> el contenido de esta variable.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Luego del </a:t>
            </a:r>
            <a:r>
              <a:rPr lang="es-CL" sz="1600" b="1" dirty="0">
                <a:solidFill>
                  <a:srgbClr val="C00000"/>
                </a:solidFill>
              </a:rPr>
              <a:t>%</a:t>
            </a:r>
            <a:r>
              <a:rPr lang="es-CL" sz="1600" dirty="0"/>
              <a:t>, debe escribir alguno de los posibles caracteres de conversión.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Los argumentos (“</a:t>
            </a:r>
            <a:r>
              <a:rPr lang="es-ES" sz="1600" b="1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s-ES" sz="1600" b="1" i="1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s-ES" sz="1600" b="1" i="1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es-CL" sz="1600" dirty="0"/>
              <a:t>”) son las variables o valores que se desean mostrar por pantalla.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2438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Salida por Pantalla</a:t>
            </a:r>
            <a:endParaRPr lang="es-CL" sz="1600" b="1" dirty="0"/>
          </a:p>
        </p:txBody>
      </p:sp>
      <p:sp>
        <p:nvSpPr>
          <p:cNvPr id="9" name="Rectangle 9"/>
          <p:cNvSpPr/>
          <p:nvPr/>
        </p:nvSpPr>
        <p:spPr>
          <a:xfrm>
            <a:off x="0" y="734735"/>
            <a:ext cx="9144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Impresión de variables por la salida estándar</a:t>
            </a:r>
            <a:r>
              <a:rPr lang="es-CL" b="1" dirty="0"/>
              <a:t>: la función </a:t>
            </a:r>
            <a:r>
              <a:rPr lang="es-CL" b="1" dirty="0" err="1">
                <a:solidFill>
                  <a:srgbClr val="C00000"/>
                </a:solidFill>
              </a:rPr>
              <a:t>printf</a:t>
            </a:r>
            <a:endParaRPr lang="es-CL" b="1" dirty="0">
              <a:solidFill>
                <a:srgbClr val="C00000"/>
              </a:solidFill>
            </a:endParaRPr>
          </a:p>
          <a:p>
            <a:pPr algn="just"/>
            <a:endParaRPr lang="es-CL" sz="12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Éstos son los </a:t>
            </a:r>
            <a:r>
              <a:rPr lang="es-CL" sz="1600" b="1" dirty="0"/>
              <a:t>caracteres de conversión, que debe usar luego de un “</a:t>
            </a:r>
            <a:r>
              <a:rPr lang="es-CL" sz="1600" b="1" dirty="0">
                <a:solidFill>
                  <a:srgbClr val="C00000"/>
                </a:solidFill>
              </a:rPr>
              <a:t>%</a:t>
            </a:r>
            <a:r>
              <a:rPr lang="es-CL" sz="1600" b="1" dirty="0"/>
              <a:t>”:</a:t>
            </a:r>
            <a:endParaRPr lang="es-CL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200" dirty="0"/>
          </a:p>
          <a:p>
            <a:pPr marL="268288" lvl="0" algn="just">
              <a:buSzPts val="600"/>
              <a:tabLst>
                <a:tab pos="571500" algn="l"/>
              </a:tabLst>
            </a:pP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		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El argumento se toma como un entero.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algn="just">
              <a:buSzPts val="600"/>
              <a:tabLst>
                <a:tab pos="571500" algn="l"/>
              </a:tabLst>
            </a:pP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		El argumento se toma como un entero en base numérica decimal.</a:t>
            </a:r>
          </a:p>
          <a:p>
            <a:pPr marL="268288" algn="just">
              <a:buSzPts val="600"/>
              <a:tabLst>
                <a:tab pos="571500" algn="l"/>
              </a:tabLst>
            </a:pP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		El argumento se toma como un entero en base numérica octal.</a:t>
            </a:r>
          </a:p>
          <a:p>
            <a:pPr marL="268288" algn="just">
              <a:buSzPts val="600"/>
              <a:tabLst>
                <a:tab pos="571500" algn="l"/>
              </a:tabLst>
            </a:pP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	El argumento se toma como un entero en base numérica hexadecimal.</a:t>
            </a:r>
          </a:p>
          <a:p>
            <a:pPr marL="268288" lvl="0" algn="just">
              <a:spcAft>
                <a:spcPts val="0"/>
              </a:spcAft>
              <a:buSzPts val="600"/>
              <a:tabLst>
                <a:tab pos="571500" algn="l"/>
              </a:tabLst>
            </a:pP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		El argumento se toma como un </a:t>
            </a:r>
            <a:r>
              <a:rPr lang="es-E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lvl="0" algn="just">
              <a:spcAft>
                <a:spcPts val="0"/>
              </a:spcAft>
              <a:buSzPts val="600"/>
              <a:tabLst>
                <a:tab pos="571500" algn="l"/>
              </a:tabLst>
            </a:pP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		El argumento es una cadena de caracteres.</a:t>
            </a:r>
          </a:p>
          <a:p>
            <a:pPr marL="268288" algn="just">
              <a:buSzPts val="600"/>
              <a:tabLst>
                <a:tab pos="571500" algn="l"/>
              </a:tabLst>
            </a:pP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	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El argumento se toma como un valor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s-ES" sz="1600" b="1" dirty="0">
                <a:ea typeface="Times New Roman" panose="02020603050405020304" pitchFamily="18" charset="0"/>
                <a:cs typeface="Courier New" panose="02070309020205020404" pitchFamily="49" charset="0"/>
              </a:rPr>
              <a:t>En notación científica)</a:t>
            </a:r>
            <a:endParaRPr lang="es-ES" sz="16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68288" lvl="0" algn="just">
              <a:spcAft>
                <a:spcPts val="0"/>
              </a:spcAft>
              <a:buSzPts val="600"/>
              <a:tabLst>
                <a:tab pos="571500" algn="l"/>
              </a:tabLst>
            </a:pP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		El argumento se toma como un valor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(</a:t>
            </a:r>
            <a:r>
              <a:rPr lang="es-ES" sz="1600" b="1" dirty="0">
                <a:ea typeface="Times New Roman" panose="02020603050405020304" pitchFamily="18" charset="0"/>
                <a:cs typeface="Courier New" panose="02070309020205020404" pitchFamily="49" charset="0"/>
              </a:rPr>
              <a:t>mostrando los decimales)</a:t>
            </a:r>
            <a:endParaRPr lang="es-ES" sz="16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68288" lvl="0" algn="just">
              <a:spcAft>
                <a:spcPts val="0"/>
              </a:spcAft>
              <a:buSzPts val="600"/>
              <a:tabLst>
                <a:tab pos="571500" algn="l"/>
              </a:tabLst>
            </a:pPr>
            <a:r>
              <a:rPr 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lf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		El argumento se toma como un valor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s-CL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s-ES" sz="1600" b="1" dirty="0">
                <a:ea typeface="Times New Roman" panose="02020603050405020304" pitchFamily="18" charset="0"/>
                <a:cs typeface="Courier New" panose="02070309020205020404" pitchFamily="49" charset="0"/>
              </a:rPr>
              <a:t>mostrando los decimales)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Los argumentos (o variables) aparecerán por pantalla </a:t>
            </a:r>
            <a:r>
              <a:rPr lang="es-CL" sz="1600" b="1" dirty="0">
                <a:solidFill>
                  <a:srgbClr val="C00000"/>
                </a:solidFill>
              </a:rPr>
              <a:t>en el orden que los escriba dentro del </a:t>
            </a:r>
            <a:r>
              <a:rPr lang="es-CL" sz="1600" b="1" dirty="0" err="1">
                <a:solidFill>
                  <a:srgbClr val="C00000"/>
                </a:solidFill>
              </a:rPr>
              <a:t>printf</a:t>
            </a:r>
            <a:r>
              <a:rPr lang="es-CL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Si desea simplemente que </a:t>
            </a:r>
            <a:r>
              <a:rPr lang="es-CL" sz="1600" b="1" dirty="0">
                <a:solidFill>
                  <a:srgbClr val="C00000"/>
                </a:solidFill>
              </a:rPr>
              <a:t>aparezca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el </a:t>
            </a:r>
            <a:r>
              <a:rPr lang="es-CL" sz="1600" dirty="0" err="1"/>
              <a:t>caracter</a:t>
            </a:r>
            <a:r>
              <a:rPr lang="es-CL" sz="1600" dirty="0"/>
              <a:t> “</a:t>
            </a:r>
            <a:r>
              <a:rPr lang="es-CL" sz="1600" b="1" dirty="0">
                <a:solidFill>
                  <a:srgbClr val="C00000"/>
                </a:solidFill>
              </a:rPr>
              <a:t>%</a:t>
            </a:r>
            <a:r>
              <a:rPr lang="es-CL" sz="1600" dirty="0"/>
              <a:t>”, debe escribir dos seguidos: </a:t>
            </a:r>
            <a:r>
              <a:rPr lang="es-CL" sz="1600" b="1" dirty="0">
                <a:solidFill>
                  <a:srgbClr val="C00000"/>
                </a:solidFill>
              </a:rPr>
              <a:t>%%</a:t>
            </a:r>
            <a:r>
              <a:rPr lang="es-CL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82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Ejemplo de Ejecución y Salida por Pantalla</a:t>
            </a:r>
            <a:endParaRPr lang="es-CL" sz="1600" b="1" dirty="0"/>
          </a:p>
        </p:txBody>
      </p:sp>
      <p:sp>
        <p:nvSpPr>
          <p:cNvPr id="9" name="Rectangle 9"/>
          <p:cNvSpPr/>
          <p:nvPr/>
        </p:nvSpPr>
        <p:spPr>
          <a:xfrm>
            <a:off x="0" y="7620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600" b="1" dirty="0"/>
              <a:t>EJEMPLO QUE MUESTRA LA EJECUCIÓN DE UN PROGRAMA DONDE SE DEFINEN VARIABLES, SE MODIFICAN Y SE IMPRIMEN SUS CONTENIDOS. </a:t>
            </a:r>
            <a:r>
              <a:rPr lang="es-CL" sz="1600" dirty="0"/>
              <a:t>Suponga el siguiente código en C: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1460480"/>
            <a:ext cx="9144000" cy="341632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nValor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a: %d, de b: %d y de ch: %d (ASCII) '%c' (</a:t>
            </a:r>
            <a:r>
              <a:rPr lang="es-CL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).\n"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 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'@'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nValor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a: %d, de b: %d y de ch: %d (ASCII) %c (</a:t>
            </a:r>
            <a:r>
              <a:rPr lang="es-CL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).\n"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03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>
                <a:solidFill>
                  <a:srgbClr val="ECECEC"/>
                </a:solidFill>
              </a:rPr>
              <a:t>Lenguaje C – Ejemplo de Ejecución y Salida por Pantalla</a:t>
            </a:r>
            <a:endParaRPr lang="es-CL" sz="1600" b="1" dirty="0">
              <a:solidFill>
                <a:srgbClr val="ECECEC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241280"/>
            <a:ext cx="9144000" cy="341632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nValor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a: %d, de b: %d y de ch: %d (ASCII) '%c' (</a:t>
            </a:r>
            <a:r>
              <a:rPr lang="es-CL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).\n"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 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'@'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nValor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a: %d, de b: %d y de ch: %d (ASCII) %c (</a:t>
            </a:r>
            <a:r>
              <a:rPr lang="es-CL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).\n"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lecha derecha 6"/>
          <p:cNvSpPr>
            <a:spLocks noChangeAspect="1"/>
          </p:cNvSpPr>
          <p:nvPr/>
        </p:nvSpPr>
        <p:spPr>
          <a:xfrm>
            <a:off x="231900" y="1071452"/>
            <a:ext cx="180000" cy="72000"/>
          </a:xfrm>
          <a:prstGeom prst="right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8" name="Flecha derecha 7"/>
          <p:cNvSpPr>
            <a:spLocks noChangeAspect="1"/>
          </p:cNvSpPr>
          <p:nvPr/>
        </p:nvSpPr>
        <p:spPr>
          <a:xfrm>
            <a:off x="231900" y="1248262"/>
            <a:ext cx="180000" cy="72000"/>
          </a:xfrm>
          <a:prstGeom prst="right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0" name="Flecha derecha 9"/>
          <p:cNvSpPr>
            <a:spLocks noChangeAspect="1"/>
          </p:cNvSpPr>
          <p:nvPr/>
        </p:nvSpPr>
        <p:spPr>
          <a:xfrm>
            <a:off x="231900" y="1440217"/>
            <a:ext cx="180000" cy="72000"/>
          </a:xfrm>
          <a:prstGeom prst="right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2" name="Flecha derecha 11"/>
          <p:cNvSpPr>
            <a:spLocks noChangeAspect="1"/>
          </p:cNvSpPr>
          <p:nvPr/>
        </p:nvSpPr>
        <p:spPr>
          <a:xfrm>
            <a:off x="231900" y="1813295"/>
            <a:ext cx="180000" cy="72000"/>
          </a:xfrm>
          <a:prstGeom prst="right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3" name="Flecha derecha 12"/>
          <p:cNvSpPr>
            <a:spLocks noChangeAspect="1"/>
          </p:cNvSpPr>
          <p:nvPr/>
        </p:nvSpPr>
        <p:spPr>
          <a:xfrm>
            <a:off x="231900" y="2166557"/>
            <a:ext cx="180000" cy="72000"/>
          </a:xfrm>
          <a:prstGeom prst="right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4" name="Flecha derecha 13"/>
          <p:cNvSpPr>
            <a:spLocks noChangeAspect="1"/>
          </p:cNvSpPr>
          <p:nvPr/>
        </p:nvSpPr>
        <p:spPr>
          <a:xfrm>
            <a:off x="231900" y="2343367"/>
            <a:ext cx="180000" cy="72000"/>
          </a:xfrm>
          <a:prstGeom prst="right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5" name="Flecha derecha 14"/>
          <p:cNvSpPr>
            <a:spLocks noChangeAspect="1"/>
          </p:cNvSpPr>
          <p:nvPr/>
        </p:nvSpPr>
        <p:spPr>
          <a:xfrm>
            <a:off x="231900" y="2535322"/>
            <a:ext cx="180000" cy="72000"/>
          </a:xfrm>
          <a:prstGeom prst="right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6" name="Flecha derecha 15"/>
          <p:cNvSpPr>
            <a:spLocks noChangeAspect="1"/>
          </p:cNvSpPr>
          <p:nvPr/>
        </p:nvSpPr>
        <p:spPr>
          <a:xfrm>
            <a:off x="231900" y="2904506"/>
            <a:ext cx="180000" cy="72000"/>
          </a:xfrm>
          <a:prstGeom prst="right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C00000"/>
                </a:solidFill>
              </a:ln>
            </a:endParaRPr>
          </a:p>
        </p:txBody>
      </p:sp>
      <p:graphicFrame>
        <p:nvGraphicFramePr>
          <p:cNvPr id="28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87336"/>
              </p:ext>
            </p:extLst>
          </p:nvPr>
        </p:nvGraphicFramePr>
        <p:xfrm>
          <a:off x="226270" y="3704379"/>
          <a:ext cx="2335122" cy="3077426"/>
        </p:xfrm>
        <a:graphic>
          <a:graphicData uri="http://schemas.openxmlformats.org/drawingml/2006/table">
            <a:tbl>
              <a:tblPr/>
              <a:tblGrid>
                <a:gridCol w="53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79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79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8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800" dirty="0"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Times New Roman"/>
                          <a:ea typeface="Times New Roman"/>
                          <a:cs typeface="Times New Roman"/>
                        </a:rPr>
                        <a:t>dirección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latin typeface="Times New Roman"/>
                          <a:ea typeface="Times New Roman"/>
                          <a:cs typeface="Times New Roman"/>
                        </a:rPr>
                        <a:t>(segmento de datos)</a:t>
                      </a:r>
                      <a:endParaRPr lang="es-CL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3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00000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6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00001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6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00002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6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00003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00004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663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00005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66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00006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66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00007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66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00008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00009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6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0000A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0000B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0000C</a:t>
                      </a: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sz="900" dirty="0"/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900" b="0" dirty="0">
                          <a:latin typeface="Times New Roman"/>
                          <a:ea typeface="Times New Roman"/>
                          <a:cs typeface="Times New Roman"/>
                        </a:rPr>
                        <a:t>. . . .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9" name="Abrir llave 28"/>
          <p:cNvSpPr/>
          <p:nvPr/>
        </p:nvSpPr>
        <p:spPr>
          <a:xfrm>
            <a:off x="716281" y="4046214"/>
            <a:ext cx="45719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Abrir llave 29"/>
          <p:cNvSpPr/>
          <p:nvPr/>
        </p:nvSpPr>
        <p:spPr>
          <a:xfrm>
            <a:off x="716281" y="5038719"/>
            <a:ext cx="45719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Abrir llave 30"/>
          <p:cNvSpPr/>
          <p:nvPr/>
        </p:nvSpPr>
        <p:spPr>
          <a:xfrm>
            <a:off x="716281" y="6026687"/>
            <a:ext cx="45719" cy="180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3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67338"/>
              </p:ext>
            </p:extLst>
          </p:nvPr>
        </p:nvGraphicFramePr>
        <p:xfrm>
          <a:off x="2971797" y="3717603"/>
          <a:ext cx="2327404" cy="3089492"/>
        </p:xfrm>
        <a:graphic>
          <a:graphicData uri="http://schemas.openxmlformats.org/drawingml/2006/table">
            <a:tbl>
              <a:tblPr/>
              <a:tblGrid>
                <a:gridCol w="53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7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7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3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Times New Roman"/>
                          <a:ea typeface="Times New Roman"/>
                          <a:cs typeface="Times New Roman"/>
                        </a:rPr>
                        <a:t>dirección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latin typeface="Times New Roman"/>
                          <a:ea typeface="Times New Roman"/>
                          <a:cs typeface="Times New Roman"/>
                        </a:rPr>
                        <a:t>(segmento de datos)</a:t>
                      </a:r>
                      <a:endParaRPr lang="es-CL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18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00000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8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00001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8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00002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8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00003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00004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818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00005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8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00006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8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00007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8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00008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00009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81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ch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0000A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0000B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0000C</a:t>
                      </a: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. . . .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3" name="Abrir llave 32"/>
          <p:cNvSpPr/>
          <p:nvPr/>
        </p:nvSpPr>
        <p:spPr>
          <a:xfrm>
            <a:off x="3518347" y="4064313"/>
            <a:ext cx="45719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Abrir llave 33"/>
          <p:cNvSpPr/>
          <p:nvPr/>
        </p:nvSpPr>
        <p:spPr>
          <a:xfrm>
            <a:off x="3518347" y="5039038"/>
            <a:ext cx="45719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Abrir llave 34"/>
          <p:cNvSpPr/>
          <p:nvPr/>
        </p:nvSpPr>
        <p:spPr>
          <a:xfrm>
            <a:off x="3518347" y="6025515"/>
            <a:ext cx="45719" cy="180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3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0589"/>
              </p:ext>
            </p:extLst>
          </p:nvPr>
        </p:nvGraphicFramePr>
        <p:xfrm>
          <a:off x="5649647" y="3710207"/>
          <a:ext cx="2427554" cy="3078796"/>
        </p:xfrm>
        <a:graphic>
          <a:graphicData uri="http://schemas.openxmlformats.org/drawingml/2006/table">
            <a:tbl>
              <a:tblPr/>
              <a:tblGrid>
                <a:gridCol w="598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2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42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42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42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6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Times New Roman"/>
                          <a:ea typeface="Times New Roman"/>
                          <a:cs typeface="Times New Roman"/>
                        </a:rPr>
                        <a:t>dirección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latin typeface="Times New Roman"/>
                          <a:ea typeface="Times New Roman"/>
                          <a:cs typeface="Times New Roman"/>
                        </a:rPr>
                        <a:t>(segmento de datos)</a:t>
                      </a:r>
                      <a:endParaRPr lang="es-CL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54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00000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5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00001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05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00002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05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00003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00004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054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00005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05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00006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05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00007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05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00008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00009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ch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0000A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0000B</a:t>
                      </a: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0000C</a:t>
                      </a: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s-CL" sz="12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9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0" dirty="0">
                          <a:latin typeface="Times New Roman"/>
                          <a:ea typeface="Times New Roman"/>
                          <a:cs typeface="Times New Roman"/>
                        </a:rPr>
                        <a:t>. . . .</a:t>
                      </a:r>
                    </a:p>
                  </a:txBody>
                  <a:tcPr marL="44450" marR="4445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7" name="Abrir llave 36"/>
          <p:cNvSpPr/>
          <p:nvPr/>
        </p:nvSpPr>
        <p:spPr>
          <a:xfrm>
            <a:off x="6220147" y="4072157"/>
            <a:ext cx="45719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Abrir llave 38"/>
          <p:cNvSpPr/>
          <p:nvPr/>
        </p:nvSpPr>
        <p:spPr>
          <a:xfrm>
            <a:off x="6220147" y="5104032"/>
            <a:ext cx="45719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Abrir llave 39"/>
          <p:cNvSpPr/>
          <p:nvPr/>
        </p:nvSpPr>
        <p:spPr>
          <a:xfrm>
            <a:off x="6220147" y="6026687"/>
            <a:ext cx="45719" cy="180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/>
          <p:cNvSpPr txBox="1"/>
          <p:nvPr/>
        </p:nvSpPr>
        <p:spPr>
          <a:xfrm>
            <a:off x="226272" y="4308526"/>
            <a:ext cx="5533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r"/>
            <a:r>
              <a:rPr lang="es-CL" sz="800" dirty="0">
                <a:cs typeface="Courier New" panose="02070309020205020404" pitchFamily="49" charset="0"/>
              </a:rPr>
              <a:t>(4 bytes)</a:t>
            </a:r>
          </a:p>
        </p:txBody>
      </p:sp>
      <p:cxnSp>
        <p:nvCxnSpPr>
          <p:cNvPr id="46" name="Conector recto 45"/>
          <p:cNvCxnSpPr/>
          <p:nvPr/>
        </p:nvCxnSpPr>
        <p:spPr>
          <a:xfrm flipV="1">
            <a:off x="799933" y="4045645"/>
            <a:ext cx="20574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800100" y="4808692"/>
            <a:ext cx="20574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28600" y="5293805"/>
            <a:ext cx="5533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algn="r"/>
            <a:r>
              <a:rPr lang="es-CL" sz="800" dirty="0">
                <a:cs typeface="Courier New" panose="02070309020205020404" pitchFamily="49" charset="0"/>
              </a:rPr>
              <a:t>(4 bytes)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269592" y="5993038"/>
            <a:ext cx="5052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</a:p>
          <a:p>
            <a:pPr algn="r"/>
            <a:r>
              <a:rPr lang="es-CL" sz="800" dirty="0">
                <a:cs typeface="Courier New" panose="02070309020205020404" pitchFamily="49" charset="0"/>
              </a:rPr>
              <a:t>(1 byte)</a:t>
            </a:r>
          </a:p>
        </p:txBody>
      </p:sp>
      <p:cxnSp>
        <p:nvCxnSpPr>
          <p:cNvPr id="51" name="Conector recto 50"/>
          <p:cNvCxnSpPr/>
          <p:nvPr/>
        </p:nvCxnSpPr>
        <p:spPr>
          <a:xfrm flipV="1">
            <a:off x="799933" y="5037357"/>
            <a:ext cx="20574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800100" y="5800404"/>
            <a:ext cx="20574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799933" y="6206687"/>
            <a:ext cx="20574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799933" y="6026687"/>
            <a:ext cx="20574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1173480" y="1703629"/>
            <a:ext cx="1264920" cy="26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ángulo 62"/>
          <p:cNvSpPr/>
          <p:nvPr/>
        </p:nvSpPr>
        <p:spPr>
          <a:xfrm>
            <a:off x="2443546" y="1703629"/>
            <a:ext cx="252000" cy="26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7" name="Grupo 126"/>
          <p:cNvGrpSpPr/>
          <p:nvPr/>
        </p:nvGrpSpPr>
        <p:grpSpPr>
          <a:xfrm>
            <a:off x="2590800" y="1612880"/>
            <a:ext cx="4963463" cy="351800"/>
            <a:chOff x="2614297" y="1612880"/>
            <a:chExt cx="4963463" cy="351800"/>
          </a:xfrm>
        </p:grpSpPr>
        <p:sp>
          <p:nvSpPr>
            <p:cNvPr id="56" name="Rectángulo 55"/>
            <p:cNvSpPr/>
            <p:nvPr/>
          </p:nvSpPr>
          <p:spPr>
            <a:xfrm>
              <a:off x="7376160" y="1704320"/>
              <a:ext cx="201600" cy="2603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60" name="Conector recto 59"/>
            <p:cNvCxnSpPr>
              <a:stCxn id="56" idx="0"/>
            </p:cNvCxnSpPr>
            <p:nvPr/>
          </p:nvCxnSpPr>
          <p:spPr>
            <a:xfrm flipV="1">
              <a:off x="7476960" y="1612880"/>
              <a:ext cx="0" cy="91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H="1">
              <a:off x="2614993" y="1612880"/>
              <a:ext cx="48708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/>
            <p:nvPr/>
          </p:nvCxnSpPr>
          <p:spPr>
            <a:xfrm>
              <a:off x="2614297" y="1612880"/>
              <a:ext cx="0" cy="9086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uadroTexto 66"/>
          <p:cNvSpPr txBox="1"/>
          <p:nvPr/>
        </p:nvSpPr>
        <p:spPr>
          <a:xfrm>
            <a:off x="4198017" y="4117229"/>
            <a:ext cx="1008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CL" sz="900" b="1" dirty="0">
              <a:solidFill>
                <a:srgbClr val="0070C0"/>
              </a:solidFill>
            </a:endParaRPr>
          </a:p>
          <a:p>
            <a:pPr algn="ctr"/>
            <a:r>
              <a:rPr lang="es-CL" b="1" dirty="0">
                <a:solidFill>
                  <a:srgbClr val="0070C0"/>
                </a:solidFill>
              </a:rPr>
              <a:t>2</a:t>
            </a:r>
          </a:p>
          <a:p>
            <a:pPr algn="ctr"/>
            <a:endParaRPr lang="es-CL" sz="900" b="1" dirty="0">
              <a:solidFill>
                <a:srgbClr val="0070C0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3341147" y="1703629"/>
            <a:ext cx="324000" cy="26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8" name="Grupo 127"/>
          <p:cNvGrpSpPr/>
          <p:nvPr/>
        </p:nvGrpSpPr>
        <p:grpSpPr>
          <a:xfrm>
            <a:off x="3510213" y="1612764"/>
            <a:ext cx="4331059" cy="351800"/>
            <a:chOff x="3510213" y="1612764"/>
            <a:chExt cx="4331059" cy="351800"/>
          </a:xfrm>
        </p:grpSpPr>
        <p:sp>
          <p:nvSpPr>
            <p:cNvPr id="70" name="Rectángulo 69"/>
            <p:cNvSpPr/>
            <p:nvPr/>
          </p:nvSpPr>
          <p:spPr>
            <a:xfrm>
              <a:off x="7661272" y="1704204"/>
              <a:ext cx="180000" cy="2603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71" name="Conector recto 70"/>
            <p:cNvCxnSpPr>
              <a:stCxn id="70" idx="0"/>
            </p:cNvCxnSpPr>
            <p:nvPr/>
          </p:nvCxnSpPr>
          <p:spPr>
            <a:xfrm flipV="1">
              <a:off x="7751272" y="1612764"/>
              <a:ext cx="0" cy="91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 flipH="1">
              <a:off x="3510213" y="1612764"/>
              <a:ext cx="424582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/>
            <p:nvPr/>
          </p:nvCxnSpPr>
          <p:spPr>
            <a:xfrm>
              <a:off x="3511898" y="1612764"/>
              <a:ext cx="0" cy="9086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ángulo 74"/>
          <p:cNvSpPr/>
          <p:nvPr/>
        </p:nvSpPr>
        <p:spPr>
          <a:xfrm>
            <a:off x="2660350" y="1703629"/>
            <a:ext cx="720000" cy="26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8" name="CuadroTexto 77"/>
          <p:cNvSpPr txBox="1"/>
          <p:nvPr/>
        </p:nvSpPr>
        <p:spPr>
          <a:xfrm>
            <a:off x="4198017" y="5104032"/>
            <a:ext cx="1008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CL" sz="900" b="1" dirty="0">
              <a:solidFill>
                <a:srgbClr val="0070C0"/>
              </a:solidFill>
            </a:endParaRPr>
          </a:p>
          <a:p>
            <a:pPr algn="ctr"/>
            <a:r>
              <a:rPr lang="es-CL" b="1" dirty="0">
                <a:solidFill>
                  <a:srgbClr val="0070C0"/>
                </a:solidFill>
              </a:rPr>
              <a:t>83</a:t>
            </a:r>
          </a:p>
          <a:p>
            <a:pPr algn="ctr"/>
            <a:endParaRPr lang="es-CL" sz="900" b="1" dirty="0">
              <a:solidFill>
                <a:srgbClr val="0070C0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3643100" y="1703629"/>
            <a:ext cx="828000" cy="26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47" y="32748"/>
            <a:ext cx="5581650" cy="1409700"/>
          </a:xfrm>
          <a:prstGeom prst="rect">
            <a:avLst/>
          </a:prstGeom>
        </p:spPr>
      </p:pic>
      <p:sp>
        <p:nvSpPr>
          <p:cNvPr id="83" name="Rectángulo 82"/>
          <p:cNvSpPr/>
          <p:nvPr/>
        </p:nvSpPr>
        <p:spPr>
          <a:xfrm>
            <a:off x="4562539" y="303619"/>
            <a:ext cx="1524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Rectángulo 83"/>
          <p:cNvSpPr/>
          <p:nvPr/>
        </p:nvSpPr>
        <p:spPr>
          <a:xfrm>
            <a:off x="4739959" y="303619"/>
            <a:ext cx="612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Rectángulo 84"/>
          <p:cNvSpPr/>
          <p:nvPr/>
        </p:nvSpPr>
        <p:spPr>
          <a:xfrm>
            <a:off x="5376979" y="303619"/>
            <a:ext cx="247651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Rectángulo 100"/>
          <p:cNvSpPr/>
          <p:nvPr/>
        </p:nvSpPr>
        <p:spPr>
          <a:xfrm>
            <a:off x="5649650" y="303619"/>
            <a:ext cx="754325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Rectángulo 104"/>
          <p:cNvSpPr/>
          <p:nvPr/>
        </p:nvSpPr>
        <p:spPr>
          <a:xfrm>
            <a:off x="6415584" y="303619"/>
            <a:ext cx="1524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Rectángulo 105"/>
          <p:cNvSpPr/>
          <p:nvPr/>
        </p:nvSpPr>
        <p:spPr>
          <a:xfrm>
            <a:off x="6591862" y="303619"/>
            <a:ext cx="756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Rectángulo 106"/>
          <p:cNvSpPr/>
          <p:nvPr/>
        </p:nvSpPr>
        <p:spPr>
          <a:xfrm>
            <a:off x="7362822" y="303619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Rectángulo 109"/>
          <p:cNvSpPr/>
          <p:nvPr/>
        </p:nvSpPr>
        <p:spPr>
          <a:xfrm>
            <a:off x="7486652" y="303619"/>
            <a:ext cx="1116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Rectángulo 110"/>
          <p:cNvSpPr/>
          <p:nvPr/>
        </p:nvSpPr>
        <p:spPr>
          <a:xfrm>
            <a:off x="4494401" y="1703629"/>
            <a:ext cx="252000" cy="26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Rectángulo 111"/>
          <p:cNvSpPr/>
          <p:nvPr/>
        </p:nvSpPr>
        <p:spPr>
          <a:xfrm>
            <a:off x="5625110" y="1703629"/>
            <a:ext cx="180000" cy="26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Rectángulo 114"/>
          <p:cNvSpPr/>
          <p:nvPr/>
        </p:nvSpPr>
        <p:spPr>
          <a:xfrm>
            <a:off x="4768881" y="1703629"/>
            <a:ext cx="828000" cy="26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Rectángulo 115"/>
          <p:cNvSpPr/>
          <p:nvPr/>
        </p:nvSpPr>
        <p:spPr>
          <a:xfrm>
            <a:off x="5783026" y="1703629"/>
            <a:ext cx="1393942" cy="26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9" name="Grupo 128"/>
          <p:cNvGrpSpPr/>
          <p:nvPr/>
        </p:nvGrpSpPr>
        <p:grpSpPr>
          <a:xfrm>
            <a:off x="4637068" y="1611393"/>
            <a:ext cx="3593655" cy="352596"/>
            <a:chOff x="4637068" y="1611393"/>
            <a:chExt cx="3593655" cy="352596"/>
          </a:xfrm>
        </p:grpSpPr>
        <p:grpSp>
          <p:nvGrpSpPr>
            <p:cNvPr id="117" name="Grupo 116"/>
            <p:cNvGrpSpPr/>
            <p:nvPr/>
          </p:nvGrpSpPr>
          <p:grpSpPr>
            <a:xfrm>
              <a:off x="7978723" y="1612189"/>
              <a:ext cx="252000" cy="351800"/>
              <a:chOff x="13703033" y="936147"/>
              <a:chExt cx="180000" cy="351800"/>
            </a:xfrm>
          </p:grpSpPr>
          <p:sp>
            <p:nvSpPr>
              <p:cNvPr id="118" name="Rectángulo 117"/>
              <p:cNvSpPr/>
              <p:nvPr/>
            </p:nvSpPr>
            <p:spPr>
              <a:xfrm>
                <a:off x="13703033" y="1027587"/>
                <a:ext cx="180000" cy="26036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119" name="Conector recto 118"/>
              <p:cNvCxnSpPr>
                <a:stCxn id="118" idx="0"/>
              </p:cNvCxnSpPr>
              <p:nvPr/>
            </p:nvCxnSpPr>
            <p:spPr>
              <a:xfrm flipV="1">
                <a:off x="13793033" y="936147"/>
                <a:ext cx="0" cy="9144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Conector recto de flecha 122"/>
            <p:cNvCxnSpPr/>
            <p:nvPr/>
          </p:nvCxnSpPr>
          <p:spPr>
            <a:xfrm>
              <a:off x="4638639" y="1612476"/>
              <a:ext cx="0" cy="9086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 flipH="1">
              <a:off x="4637068" y="1611393"/>
              <a:ext cx="34704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o 129"/>
          <p:cNvGrpSpPr/>
          <p:nvPr/>
        </p:nvGrpSpPr>
        <p:grpSpPr>
          <a:xfrm>
            <a:off x="5717881" y="1612189"/>
            <a:ext cx="2865733" cy="351800"/>
            <a:chOff x="5717881" y="1612189"/>
            <a:chExt cx="2865733" cy="351800"/>
          </a:xfrm>
        </p:grpSpPr>
        <p:cxnSp>
          <p:nvCxnSpPr>
            <p:cNvPr id="92" name="Conector recto de flecha 91"/>
            <p:cNvCxnSpPr/>
            <p:nvPr/>
          </p:nvCxnSpPr>
          <p:spPr>
            <a:xfrm>
              <a:off x="5719663" y="1612476"/>
              <a:ext cx="0" cy="9086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upo 119"/>
            <p:cNvGrpSpPr/>
            <p:nvPr/>
          </p:nvGrpSpPr>
          <p:grpSpPr>
            <a:xfrm>
              <a:off x="8331614" y="1612189"/>
              <a:ext cx="252000" cy="351800"/>
              <a:chOff x="13703033" y="936147"/>
              <a:chExt cx="180000" cy="351800"/>
            </a:xfrm>
          </p:grpSpPr>
          <p:sp>
            <p:nvSpPr>
              <p:cNvPr id="121" name="Rectángulo 120"/>
              <p:cNvSpPr/>
              <p:nvPr/>
            </p:nvSpPr>
            <p:spPr>
              <a:xfrm>
                <a:off x="13703033" y="1027587"/>
                <a:ext cx="180000" cy="26036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122" name="Conector recto 121"/>
              <p:cNvCxnSpPr>
                <a:stCxn id="121" idx="0"/>
              </p:cNvCxnSpPr>
              <p:nvPr/>
            </p:nvCxnSpPr>
            <p:spPr>
              <a:xfrm flipV="1">
                <a:off x="13793033" y="936147"/>
                <a:ext cx="0" cy="9144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Conector recto 124"/>
            <p:cNvCxnSpPr/>
            <p:nvPr/>
          </p:nvCxnSpPr>
          <p:spPr>
            <a:xfrm flipH="1">
              <a:off x="5717881" y="1615444"/>
              <a:ext cx="273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CuadroTexto 125"/>
          <p:cNvSpPr txBox="1"/>
          <p:nvPr/>
        </p:nvSpPr>
        <p:spPr>
          <a:xfrm>
            <a:off x="4198017" y="5922883"/>
            <a:ext cx="100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0 </a:t>
            </a:r>
            <a:r>
              <a:rPr lang="es-CL" b="1" dirty="0">
                <a:solidFill>
                  <a:srgbClr val="0070C0"/>
                </a:solidFill>
                <a:sym typeface="Symbol" panose="05050102010706020507" pitchFamily="18" charset="2"/>
              </a:rPr>
              <a:t> ‘ ’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6958296" y="4104048"/>
            <a:ext cx="1008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CL" sz="900" b="1" dirty="0">
              <a:solidFill>
                <a:srgbClr val="0070C0"/>
              </a:solidFill>
            </a:endParaRPr>
          </a:p>
          <a:p>
            <a:pPr algn="ctr"/>
            <a:r>
              <a:rPr lang="es-CL" b="1" dirty="0">
                <a:solidFill>
                  <a:srgbClr val="0070C0"/>
                </a:solidFill>
              </a:rPr>
              <a:t>100</a:t>
            </a:r>
          </a:p>
          <a:p>
            <a:pPr algn="ctr"/>
            <a:endParaRPr lang="es-CL" sz="900" b="1" dirty="0">
              <a:solidFill>
                <a:srgbClr val="0070C0"/>
              </a:solidFill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6958296" y="5104032"/>
            <a:ext cx="1008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CL" sz="900" b="1" dirty="0">
              <a:solidFill>
                <a:srgbClr val="0070C0"/>
              </a:solidFill>
            </a:endParaRPr>
          </a:p>
          <a:p>
            <a:pPr algn="ctr"/>
            <a:r>
              <a:rPr lang="es-CL" b="1" dirty="0">
                <a:solidFill>
                  <a:srgbClr val="0070C0"/>
                </a:solidFill>
              </a:rPr>
              <a:t>125</a:t>
            </a:r>
          </a:p>
          <a:p>
            <a:pPr algn="ctr"/>
            <a:endParaRPr lang="es-CL" sz="900" b="1" dirty="0">
              <a:solidFill>
                <a:srgbClr val="0070C0"/>
              </a:solidFill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6968513" y="5930849"/>
            <a:ext cx="100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64 </a:t>
            </a:r>
            <a:r>
              <a:rPr lang="es-CL" b="1" dirty="0">
                <a:solidFill>
                  <a:srgbClr val="0070C0"/>
                </a:solidFill>
                <a:sym typeface="Symbol" panose="05050102010706020507" pitchFamily="18" charset="2"/>
              </a:rPr>
              <a:t> @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3602828" y="580511"/>
            <a:ext cx="514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5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1" animBg="1"/>
      <p:bldP spid="16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4" grpId="0" animBg="1"/>
      <p:bldP spid="35" grpId="0" animBg="1"/>
      <p:bldP spid="37" grpId="0" animBg="1"/>
      <p:bldP spid="39" grpId="0" animBg="1"/>
      <p:bldP spid="40" grpId="0" animBg="1"/>
      <p:bldP spid="21" grpId="0"/>
      <p:bldP spid="21" grpId="1"/>
      <p:bldP spid="48" grpId="0"/>
      <p:bldP spid="48" grpId="1"/>
      <p:bldP spid="49" grpId="0"/>
      <p:bldP spid="49" grpId="1"/>
      <p:bldP spid="55" grpId="0" animBg="1"/>
      <p:bldP spid="55" grpId="1" animBg="1"/>
      <p:bldP spid="63" grpId="0" animBg="1"/>
      <p:bldP spid="63" grpId="1" animBg="1"/>
      <p:bldP spid="67" grpId="0" animBg="1"/>
      <p:bldP spid="67" grpId="1" animBg="1"/>
      <p:bldP spid="73" grpId="0" animBg="1"/>
      <p:bldP spid="73" grpId="1" animBg="1"/>
      <p:bldP spid="75" grpId="0" animBg="1"/>
      <p:bldP spid="75" grpId="1" animBg="1"/>
      <p:bldP spid="78" grpId="0" animBg="1"/>
      <p:bldP spid="78" grpId="1" animBg="1"/>
      <p:bldP spid="100" grpId="0" animBg="1"/>
      <p:bldP spid="100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101" grpId="0" animBg="1"/>
      <p:bldP spid="101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0" grpId="0" animBg="1"/>
      <p:bldP spid="110" grpId="1" animBg="1"/>
      <p:bldP spid="111" grpId="0" animBg="1"/>
      <p:bldP spid="111" grpId="1" animBg="1"/>
      <p:bldP spid="111" grpId="2" animBg="1"/>
      <p:bldP spid="112" grpId="0" animBg="1"/>
      <p:bldP spid="112" grpId="1" animBg="1"/>
      <p:bldP spid="115" grpId="0" animBg="1"/>
      <p:bldP spid="115" grpId="1" animBg="1"/>
      <p:bldP spid="116" grpId="0" animBg="1"/>
      <p:bldP spid="116" grpId="1" animBg="1"/>
      <p:bldP spid="126" grpId="0" animBg="1"/>
      <p:bldP spid="126" grpId="1" animBg="1"/>
      <p:bldP spid="126" grpId="2" animBg="1"/>
      <p:bldP spid="126" grpId="3" animBg="1"/>
      <p:bldP spid="131" grpId="0" animBg="1"/>
      <p:bldP spid="132" grpId="0" animBg="1"/>
      <p:bldP spid="133" grpId="0" animBg="1"/>
      <p:bldP spid="134" grpId="0" animBg="1"/>
      <p:bldP spid="13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9"/>
          <p:cNvSpPr/>
          <p:nvPr/>
        </p:nvSpPr>
        <p:spPr>
          <a:xfrm>
            <a:off x="0" y="734735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Impresión de variables por la salida estándar, en C</a:t>
            </a:r>
            <a:r>
              <a:rPr lang="es-CL" b="1" dirty="0"/>
              <a:t>: la función </a:t>
            </a:r>
            <a:r>
              <a:rPr lang="es-CL" b="1" dirty="0" err="1">
                <a:solidFill>
                  <a:srgbClr val="C00000"/>
                </a:solidFill>
              </a:rPr>
              <a:t>printf</a:t>
            </a:r>
            <a:endParaRPr lang="es-CL" b="1" dirty="0">
              <a:solidFill>
                <a:srgbClr val="C00000"/>
              </a:solidFill>
            </a:endParaRPr>
          </a:p>
          <a:p>
            <a:pPr algn="just"/>
            <a:endParaRPr lang="es-CL" sz="105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Además, es posible dar formato al texto impreso, mediante las </a:t>
            </a:r>
            <a:r>
              <a:rPr lang="es-CL" sz="1600" b="1" dirty="0"/>
              <a:t>secuencias de escape</a:t>
            </a:r>
            <a:r>
              <a:rPr lang="es-CL" sz="1600" dirty="0"/>
              <a:t>. Éstas son: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09943"/>
              </p:ext>
            </p:extLst>
          </p:nvPr>
        </p:nvGraphicFramePr>
        <p:xfrm>
          <a:off x="2641283" y="1600200"/>
          <a:ext cx="3861435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Secuencia</a:t>
                      </a:r>
                      <a:endParaRPr lang="es-CL" sz="16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Función</a:t>
                      </a:r>
                      <a:endParaRPr lang="es-CL" sz="16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Nueva línea</a:t>
                      </a:r>
                      <a:endParaRPr lang="es-CL" sz="16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Tabulado</a:t>
                      </a:r>
                      <a:endParaRPr lang="es-CL" sz="16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es-CL" sz="1600" b="1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Retroceso</a:t>
                      </a:r>
                      <a:endParaRPr lang="es-CL" sz="16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  <a:endParaRPr lang="es-CL" sz="1600" b="1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Retorno de carro</a:t>
                      </a:r>
                      <a:endParaRPr lang="es-CL" sz="16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Imprime la barra atrás</a:t>
                      </a:r>
                      <a:endParaRPr lang="es-CL" sz="16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\'</a:t>
                      </a:r>
                      <a:endParaRPr lang="es-CL" sz="1600" b="1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Imprime el Apóstrofe (')</a:t>
                      </a:r>
                      <a:endParaRPr lang="es-CL" sz="16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\"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Imprime las Comillas (")</a:t>
                      </a:r>
                      <a:endParaRPr lang="es-CL" sz="16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1571625" y="4267200"/>
            <a:ext cx="6000750" cy="246221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"HOLA JUAN\n"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"COMO ESTAS TU?\r"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"ESTAS BIEN?\b\b\b"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"SEGUROOOOO?\t"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TE ENOJES, SI TE CREO!\n\n\n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0" y="377624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EJERCICIO 2:</a:t>
            </a:r>
            <a:r>
              <a:rPr lang="es-CL" b="1" dirty="0"/>
              <a:t> ¿Qué imprimirá el siguiente código? </a:t>
            </a:r>
            <a:r>
              <a:rPr lang="es-CL" sz="1600" b="1" dirty="0">
                <a:solidFill>
                  <a:srgbClr val="C00000"/>
                </a:solidFill>
              </a:rPr>
              <a:t>(Archivo: “2.c”)</a:t>
            </a:r>
            <a:endParaRPr lang="es-CL" sz="20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Salida por Pantalla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8741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41729" y="533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EJERCICIOS 3:</a:t>
            </a:r>
            <a:r>
              <a:rPr lang="es-CL" dirty="0"/>
              <a:t> Indique qué se imprime por la salida estándar. </a:t>
            </a:r>
            <a:r>
              <a:rPr lang="es-CL" sz="1600" b="1" dirty="0">
                <a:solidFill>
                  <a:srgbClr val="C00000"/>
                </a:solidFill>
              </a:rPr>
              <a:t>(Archivo: “3.c”)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0" y="9906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("El jefe dice que: \"una \\ es una barra-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atras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\".\n");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/>
            </a:pPr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 %c %d %s", 'c', 10, "hola!");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/>
            </a:pPr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3538" algn="just"/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numero = 5;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3538"/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ron = 13.5;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3538"/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coste = 31000;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3538"/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("las %d personas bebieron %f vasos de ron.\n", numero, ron);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3538"/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(“Gastaron %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c%d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\n",'$', coste);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("|%d|\n", 336);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("|%2d|\n", 336);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("|%10d|\n", 336);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("|%-10d|\n", 336);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("|%-10X|\n", 48545);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("|%10x|\n", 48545);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("|%-10o|\n", 48545);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("|%f|\n", 1234.56);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("|%e|\n", 1234.56);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("|%E|\n", 1234.56);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("|%-15.1E|\n", 1234.56);</a:t>
            </a:r>
            <a:endParaRPr lang="es-E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Salida por Pantalla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5691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99060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("|%6.2f|\n", 1234.5678);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("|%-6.2f|\n", 1234.5678);</a:t>
            </a: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("|%3.2f|\n", 1234.5678);</a:t>
            </a: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("|%3.0f|\n", 1234.5678);</a:t>
            </a: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("|%5.3s|\n", "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Paralelepipedo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("|%5s|\n", "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Paralelepipedo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("|%16s|\n", "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Paralelepipedo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("|%-16s|\n", "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Paralelepipedo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("|%-5.3s|\n", "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Paralelepipedo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("|%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s%c%s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|\n", "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Paralelep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161, "pedo");</a:t>
            </a: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("Valor: %d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%c\n", 52, 52);</a:t>
            </a:r>
          </a:p>
          <a:p>
            <a:pPr marL="342900" indent="-342900" algn="just">
              <a:buFont typeface="+mj-lt"/>
              <a:buAutoNum type="arabicParenR" startAt="15"/>
            </a:pPr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arenR" startAt="15"/>
            </a:pP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L%c%cprogramaci%cn%ces%clo%cm%cximo%c%c%c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 ‘a’, ‘ ’, 162, 32, 32, 32, 160, 33, 33, 33);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Salida por Pantalla</a:t>
            </a:r>
            <a:endParaRPr lang="es-CL" sz="1600" b="1" dirty="0"/>
          </a:p>
        </p:txBody>
      </p:sp>
      <p:sp>
        <p:nvSpPr>
          <p:cNvPr id="10" name="CuadroTexto 9">
            <a:hlinkClick r:id="rId3" action="ppaction://hlinksldjump"/>
          </p:cNvPr>
          <p:cNvSpPr txBox="1"/>
          <p:nvPr/>
        </p:nvSpPr>
        <p:spPr>
          <a:xfrm>
            <a:off x="3154120" y="6138446"/>
            <a:ext cx="232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b="1" i="1" u="sng" dirty="0">
                <a:solidFill>
                  <a:srgbClr val="0070C0"/>
                </a:solidFill>
              </a:rPr>
              <a:t>Link a Tabla ASCII (0-127)</a:t>
            </a:r>
          </a:p>
        </p:txBody>
      </p:sp>
      <p:sp>
        <p:nvSpPr>
          <p:cNvPr id="12" name="CuadroTexto 11">
            <a:hlinkClick r:id="rId4" action="ppaction://hlinksldjump"/>
          </p:cNvPr>
          <p:cNvSpPr txBox="1"/>
          <p:nvPr/>
        </p:nvSpPr>
        <p:spPr>
          <a:xfrm>
            <a:off x="3049924" y="6519446"/>
            <a:ext cx="2536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b="1" i="1" u="sng" dirty="0">
                <a:solidFill>
                  <a:srgbClr val="0070C0"/>
                </a:solidFill>
              </a:rPr>
              <a:t>Link a Tabla ASCII (128-255)</a:t>
            </a:r>
          </a:p>
        </p:txBody>
      </p:sp>
      <p:sp>
        <p:nvSpPr>
          <p:cNvPr id="13" name="Rectangle 9"/>
          <p:cNvSpPr/>
          <p:nvPr/>
        </p:nvSpPr>
        <p:spPr>
          <a:xfrm>
            <a:off x="-41729" y="533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EJERCICIOS 3:</a:t>
            </a:r>
            <a:r>
              <a:rPr lang="es-CL" dirty="0"/>
              <a:t> Indique qué se imprime por la salida estándar. </a:t>
            </a:r>
            <a:r>
              <a:rPr lang="es-CL" sz="1600" b="1" dirty="0">
                <a:solidFill>
                  <a:srgbClr val="C00000"/>
                </a:solidFill>
              </a:rPr>
              <a:t>(Archivo: “3.c”)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4168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</a:t>
            </a:r>
            <a:r>
              <a:rPr lang="es-CL" sz="2400" b="1"/>
              <a:t>– Salida por Pantalla</a:t>
            </a:r>
            <a:endParaRPr lang="es-CL" sz="1600" b="1" dirty="0"/>
          </a:p>
        </p:txBody>
      </p:sp>
      <p:sp>
        <p:nvSpPr>
          <p:cNvPr id="2" name="Rectángulo 1"/>
          <p:cNvSpPr/>
          <p:nvPr/>
        </p:nvSpPr>
        <p:spPr>
          <a:xfrm>
            <a:off x="0" y="2663031"/>
            <a:ext cx="9144000" cy="382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 partir de los ejercicios anteriores se puede deducir que “control”: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puede contener los siguientes tipos de objetos:</a:t>
            </a:r>
          </a:p>
          <a:p>
            <a:pPr algn="just">
              <a:spcAft>
                <a:spcPts val="300"/>
              </a:spcAft>
            </a:pPr>
            <a:endParaRPr lang="es-CL" sz="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Caracteres ordinarios, que sencillamente se copian en la pantalla (un mensaje textual al usuario).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Especificaciones de conversión: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Cada especificación de conversión comienza con el </a:t>
            </a:r>
            <a:r>
              <a:rPr lang="es-E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Cada especificación de conversión acaba con un </a:t>
            </a:r>
            <a:r>
              <a:rPr lang="es-ES" sz="16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es-E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de conversión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Entre </a:t>
            </a:r>
            <a:r>
              <a:rPr lang="es-E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y el </a:t>
            </a:r>
            <a:r>
              <a:rPr lang="es-E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carácter de conversión 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puede haber: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Un signo menos “</a:t>
            </a: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”: indica alinear a la </a:t>
            </a:r>
            <a:r>
              <a:rPr lang="es-E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izquierda 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el argumento.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número entero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: Indica el tamaño mínimo del campo.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Un punto “</a:t>
            </a: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” seguido de un </a:t>
            </a:r>
            <a:r>
              <a:rPr lang="es-ES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número entero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657350" lvl="3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Para los </a:t>
            </a:r>
            <a:r>
              <a:rPr lang="es-ES" sz="16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es-E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16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doubles</a:t>
            </a:r>
            <a:r>
              <a:rPr lang="es-E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será el número de decimales que se imprimirán (aproximando); </a:t>
            </a:r>
          </a:p>
          <a:p>
            <a:pPr marL="1657350" lvl="3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Para las cadenas de caracteres será el número de caracteres que se imprimirán.</a:t>
            </a: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0" y="734735"/>
            <a:ext cx="9144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Impresión de variables por la salida estándar, en C</a:t>
            </a:r>
            <a:r>
              <a:rPr lang="es-CL" b="1" dirty="0"/>
              <a:t>: la función </a:t>
            </a:r>
            <a:r>
              <a:rPr lang="es-CL" b="1" dirty="0" err="1">
                <a:solidFill>
                  <a:srgbClr val="C00000"/>
                </a:solidFill>
              </a:rPr>
              <a:t>printf</a:t>
            </a:r>
            <a:endParaRPr lang="es-CL" b="1" dirty="0">
              <a:solidFill>
                <a:srgbClr val="C00000"/>
              </a:solidFill>
            </a:endParaRPr>
          </a:p>
          <a:p>
            <a:pPr algn="just"/>
            <a:endParaRPr lang="es-CL" sz="12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Permite especificar el formato en el que se desea mostrar datos por pantalla: desde mensajes de texto hasta el contenido de las variables de su programa.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Sintaxis de </a:t>
            </a:r>
            <a:r>
              <a:rPr lang="es-CL" sz="1600" b="1" dirty="0" err="1"/>
              <a:t>printf</a:t>
            </a:r>
            <a:r>
              <a:rPr lang="es-CL" sz="1600" dirty="0"/>
              <a:t>:</a:t>
            </a:r>
          </a:p>
          <a:p>
            <a:pPr algn="ctr"/>
            <a:r>
              <a:rPr 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s-E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s-ES" sz="1600" b="1" i="1" baseline="-25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s-ES" sz="1600" b="1" i="1" baseline="-25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0" y="6096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El compilador de C usado en el curso será el IDE (Entorno de Desarrollo Integrado) </a:t>
            </a:r>
            <a:r>
              <a:rPr lang="es-CL" sz="1600" dirty="0" err="1"/>
              <a:t>CodeBlocks</a:t>
            </a:r>
            <a:r>
              <a:rPr lang="es-CL" sz="1600" dirty="0"/>
              <a:t> (Para Windows XP/Vista/7/8.x/10 </a:t>
            </a:r>
            <a:r>
              <a:rPr lang="es-CL" sz="1600" dirty="0">
                <a:hlinkClick r:id="rId3"/>
              </a:rPr>
              <a:t>Descargar aquí</a:t>
            </a:r>
            <a:r>
              <a:rPr lang="es-CL" sz="1600" dirty="0"/>
              <a:t>).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Compilador de C</a:t>
            </a:r>
            <a:endParaRPr lang="es-CL" sz="1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0" y="1418158"/>
            <a:ext cx="8928000" cy="50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Entrada desde Teclado</a:t>
            </a:r>
            <a:endParaRPr lang="es-CL" sz="1600" b="1" dirty="0"/>
          </a:p>
        </p:txBody>
      </p:sp>
      <p:sp>
        <p:nvSpPr>
          <p:cNvPr id="11" name="Rectangle 9"/>
          <p:cNvSpPr/>
          <p:nvPr/>
        </p:nvSpPr>
        <p:spPr>
          <a:xfrm>
            <a:off x="0" y="533400"/>
            <a:ext cx="9144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/>
              <a:t>Lectura de información desde la entrada estándar, en C</a:t>
            </a:r>
            <a:r>
              <a:rPr lang="es-CL" b="1" dirty="0"/>
              <a:t>: la función </a:t>
            </a:r>
            <a:r>
              <a:rPr lang="es-CL" b="1" dirty="0" err="1">
                <a:solidFill>
                  <a:srgbClr val="C00000"/>
                </a:solidFill>
              </a:rPr>
              <a:t>scanf</a:t>
            </a:r>
            <a:endParaRPr lang="es-CL" b="1" dirty="0">
              <a:solidFill>
                <a:srgbClr val="C00000"/>
              </a:solidFill>
            </a:endParaRPr>
          </a:p>
          <a:p>
            <a:pPr algn="just"/>
            <a:endParaRPr lang="es-CL" sz="8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Permite leer información desde la entrada estándar y almacenarla en una variable.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Sintaxis de </a:t>
            </a:r>
            <a:r>
              <a:rPr lang="es-CL" sz="1600" b="1" dirty="0" err="1"/>
              <a:t>scanf</a:t>
            </a:r>
            <a:r>
              <a:rPr lang="es-CL" sz="1600" dirty="0"/>
              <a:t>:</a:t>
            </a:r>
          </a:p>
          <a:p>
            <a:pPr algn="ctr"/>
            <a:r>
              <a:rPr 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caracter_de_conversión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argumento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Esta función lee caracteres desde la entrada estándar, los </a:t>
            </a:r>
            <a:r>
              <a:rPr lang="es-ES" sz="1600" b="1" dirty="0"/>
              <a:t>interpreta de acuerdo al </a:t>
            </a:r>
            <a:r>
              <a:rPr lang="es-ES" sz="1600" b="1" dirty="0" err="1">
                <a:solidFill>
                  <a:srgbClr val="C00000"/>
                </a:solidFill>
              </a:rPr>
              <a:t>caracter</a:t>
            </a:r>
            <a:r>
              <a:rPr lang="es-ES" sz="1600" b="1" dirty="0">
                <a:solidFill>
                  <a:srgbClr val="C00000"/>
                </a:solidFill>
              </a:rPr>
              <a:t> de conversión </a:t>
            </a:r>
            <a:r>
              <a:rPr lang="es-ES" sz="1600" dirty="0"/>
              <a:t>y lo almacena en el </a:t>
            </a:r>
            <a:r>
              <a:rPr lang="es-ES" sz="1600" b="1" dirty="0">
                <a:solidFill>
                  <a:srgbClr val="C00000"/>
                </a:solidFill>
              </a:rPr>
              <a:t>argumento</a:t>
            </a:r>
            <a:r>
              <a:rPr lang="es-ES" sz="1600" dirty="0"/>
              <a:t>.</a:t>
            </a:r>
            <a:endParaRPr lang="es-CL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El argumento siempre debe acompañarse del operador </a:t>
            </a:r>
            <a:r>
              <a:rPr lang="es-CL" sz="1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s-CL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caracteres de conversión son los mismos usados en </a:t>
            </a:r>
            <a:r>
              <a:rPr lang="es-ES" sz="1600" dirty="0" err="1"/>
              <a:t>printf</a:t>
            </a:r>
            <a:r>
              <a:rPr lang="es-ES" sz="1600" dirty="0"/>
              <a:t>:</a:t>
            </a:r>
            <a:r>
              <a:rPr lang="es-ES" sz="1050" dirty="0"/>
              <a:t> </a:t>
            </a:r>
            <a:endParaRPr lang="es-CL" sz="900" dirty="0"/>
          </a:p>
          <a:p>
            <a:pPr marL="363538" lvl="0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s-ES" sz="1600" dirty="0" err="1"/>
              <a:t>ó</a:t>
            </a:r>
            <a:r>
              <a:rPr lang="es-ES" sz="1600" dirty="0"/>
              <a:t> 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ES" sz="1600" dirty="0"/>
              <a:t>    notación decimal.</a:t>
            </a:r>
            <a:endParaRPr lang="es-CL" sz="1600" dirty="0"/>
          </a:p>
          <a:p>
            <a:pPr marL="363538" lvl="0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s-ES" sz="1600" dirty="0"/>
              <a:t> 	    notación octal.</a:t>
            </a:r>
            <a:endParaRPr lang="es-CL" sz="1600" dirty="0"/>
          </a:p>
          <a:p>
            <a:pPr marL="363538" lvl="0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ES" sz="1600" dirty="0"/>
              <a:t> 	    notación hexadecimal.</a:t>
            </a:r>
            <a:endParaRPr lang="es-CL" sz="1600" dirty="0"/>
          </a:p>
          <a:p>
            <a:pPr marL="363538" lvl="0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sz="1600" dirty="0"/>
              <a:t> 	    Lee un </a:t>
            </a:r>
            <a:r>
              <a:rPr lang="es-ES" sz="1600" dirty="0" err="1"/>
              <a:t>caracter</a:t>
            </a:r>
            <a:r>
              <a:rPr lang="es-ES" sz="1600" dirty="0"/>
              <a:t>.</a:t>
            </a:r>
            <a:endParaRPr lang="es-CL" sz="1600" dirty="0"/>
          </a:p>
          <a:p>
            <a:pPr marL="363538" lvl="0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s-ES" sz="1600" dirty="0"/>
              <a:t> 	    Lee una cadena de caracteres.</a:t>
            </a:r>
            <a:endParaRPr lang="es-CL" sz="1600" dirty="0"/>
          </a:p>
          <a:p>
            <a:pPr marL="363538" lvl="0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s-ES" sz="1600" b="1" dirty="0"/>
              <a:t> </a:t>
            </a:r>
            <a:r>
              <a:rPr lang="es-ES" sz="1600" dirty="0" err="1"/>
              <a:t>ó</a:t>
            </a:r>
            <a:r>
              <a:rPr lang="es-ES" sz="1600" dirty="0"/>
              <a:t>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1600" dirty="0"/>
              <a:t> 	    El argumento se toma como decimal </a:t>
            </a:r>
            <a:r>
              <a:rPr lang="es-ES" sz="1600" dirty="0" err="1"/>
              <a:t>mmm.nnnnnn</a:t>
            </a:r>
            <a:r>
              <a:rPr lang="es-ES" sz="1600" dirty="0"/>
              <a:t>.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7751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41729" y="762000"/>
            <a:ext cx="3470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b="1" u="sng" dirty="0"/>
              <a:t>Operadores aritméticos: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32234"/>
              </p:ext>
            </p:extLst>
          </p:nvPr>
        </p:nvGraphicFramePr>
        <p:xfrm>
          <a:off x="228600" y="1295400"/>
          <a:ext cx="4876799" cy="189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Operador</a:t>
                      </a:r>
                      <a:endParaRPr lang="es-CL" sz="16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Acción</a:t>
                      </a:r>
                      <a:endParaRPr lang="es-CL" sz="1600" b="1" u="none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j-lt"/>
                          <a:cs typeface="Courier New" panose="02070309020205020404" pitchFamily="49" charset="0"/>
                        </a:rPr>
                        <a:t>Resta y menos unitario.</a:t>
                      </a:r>
                      <a:endParaRPr lang="es-CL" sz="1600" b="0" dirty="0">
                        <a:effectLst/>
                        <a:latin typeface="+mj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j-lt"/>
                          <a:cs typeface="Courier New" panose="02070309020205020404" pitchFamily="49" charset="0"/>
                        </a:rPr>
                        <a:t>Suma</a:t>
                      </a:r>
                      <a:endParaRPr lang="es-CL" sz="1600" b="0" dirty="0">
                        <a:effectLst/>
                        <a:latin typeface="+mj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j-lt"/>
                          <a:cs typeface="Courier New" panose="02070309020205020404" pitchFamily="49" charset="0"/>
                        </a:rPr>
                        <a:t>Multiplicación</a:t>
                      </a:r>
                      <a:endParaRPr lang="es-CL" sz="1600" b="0" dirty="0">
                        <a:effectLst/>
                        <a:latin typeface="+mj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j-lt"/>
                          <a:cs typeface="Courier New" panose="02070309020205020404" pitchFamily="49" charset="0"/>
                        </a:rPr>
                        <a:t>División</a:t>
                      </a:r>
                      <a:endParaRPr lang="es-CL" sz="1600" b="0" dirty="0">
                        <a:effectLst/>
                        <a:latin typeface="+mj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j-lt"/>
                          <a:cs typeface="Courier New" panose="02070309020205020404" pitchFamily="49" charset="0"/>
                        </a:rPr>
                        <a:t>Resto de la división entera.</a:t>
                      </a:r>
                      <a:endParaRPr lang="es-CL" sz="1600" b="0" dirty="0">
                        <a:effectLst/>
                        <a:latin typeface="+mj-lt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j-lt"/>
                          <a:cs typeface="Courier New" panose="02070309020205020404" pitchFamily="49" charset="0"/>
                        </a:rPr>
                        <a:t>(Se aplica </a:t>
                      </a:r>
                      <a:r>
                        <a:rPr lang="es-ES" sz="1600" b="1" dirty="0">
                          <a:effectLst/>
                          <a:latin typeface="+mj-lt"/>
                          <a:cs typeface="Courier New" panose="02070309020205020404" pitchFamily="49" charset="0"/>
                        </a:rPr>
                        <a:t>sólo para valores </a:t>
                      </a: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+mj-lt"/>
                          <a:cs typeface="Courier New" panose="02070309020205020404" pitchFamily="49" charset="0"/>
                        </a:rPr>
                        <a:t>enteros</a:t>
                      </a:r>
                      <a:r>
                        <a:rPr lang="es-ES" sz="1600" b="1" dirty="0">
                          <a:effectLst/>
                          <a:latin typeface="+mj-lt"/>
                          <a:cs typeface="Courier New" panose="02070309020205020404" pitchFamily="49" charset="0"/>
                        </a:rPr>
                        <a:t>)</a:t>
                      </a:r>
                      <a:endParaRPr lang="es-CL" sz="1600" b="1" dirty="0">
                        <a:effectLst/>
                        <a:latin typeface="+mj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20036"/>
              </p:ext>
            </p:extLst>
          </p:nvPr>
        </p:nvGraphicFramePr>
        <p:xfrm>
          <a:off x="228600" y="4658160"/>
          <a:ext cx="3423920" cy="189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Operador</a:t>
                      </a:r>
                      <a:endParaRPr lang="es-CL" sz="1600" b="1" u="none" dirty="0">
                        <a:solidFill>
                          <a:srgbClr val="0070C0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Acción</a:t>
                      </a:r>
                      <a:endParaRPr lang="es-CL" sz="1600" b="1" u="none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 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 mayor que?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</a:t>
                      </a:r>
                      <a:r>
                        <a:rPr lang="es-ES" sz="1600" b="0" baseline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m</a:t>
                      </a: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ayor o igual que?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 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</a:t>
                      </a:r>
                      <a:r>
                        <a:rPr lang="es-ES" sz="1600" b="0" baseline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m</a:t>
                      </a: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enor que?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</a:t>
                      </a:r>
                      <a:r>
                        <a:rPr lang="es-ES" sz="1600" b="0" baseline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m</a:t>
                      </a: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enor o igual que?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 igual?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</a:t>
                      </a:r>
                      <a:r>
                        <a:rPr lang="es-ES" sz="1600" b="0" baseline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d</a:t>
                      </a: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istinto?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-29029" y="412442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b="1" u="sng" dirty="0"/>
              <a:t>Operadores relacionales:</a:t>
            </a:r>
          </a:p>
        </p:txBody>
      </p:sp>
      <p:sp>
        <p:nvSpPr>
          <p:cNvPr id="9" name="Rectangle 9"/>
          <p:cNvSpPr/>
          <p:nvPr/>
        </p:nvSpPr>
        <p:spPr>
          <a:xfrm>
            <a:off x="5498371" y="762000"/>
            <a:ext cx="28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b="1" u="sng" dirty="0"/>
              <a:t>Operadores lógicos: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44914"/>
              </p:ext>
            </p:extLst>
          </p:nvPr>
        </p:nvGraphicFramePr>
        <p:xfrm>
          <a:off x="5768700" y="1295400"/>
          <a:ext cx="247919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Operador</a:t>
                      </a:r>
                      <a:endParaRPr lang="es-CL" sz="1600" b="1" i="1" u="none" dirty="0">
                        <a:solidFill>
                          <a:srgbClr val="0070C0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Acción</a:t>
                      </a:r>
                      <a:endParaRPr lang="es-CL" sz="1600" b="1" u="none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Y lógico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 lógico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NO lógico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9"/>
          <p:cNvSpPr/>
          <p:nvPr/>
        </p:nvSpPr>
        <p:spPr>
          <a:xfrm>
            <a:off x="5502000" y="4179453"/>
            <a:ext cx="28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b="1" u="sng" dirty="0"/>
              <a:t>Operador asignación: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81198"/>
              </p:ext>
            </p:extLst>
          </p:nvPr>
        </p:nvGraphicFramePr>
        <p:xfrm>
          <a:off x="5768700" y="4689415"/>
          <a:ext cx="2514601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Operador</a:t>
                      </a:r>
                      <a:endParaRPr lang="es-CL" sz="1600" b="1" i="1" u="none" dirty="0">
                        <a:solidFill>
                          <a:srgbClr val="0070C0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Acción</a:t>
                      </a:r>
                      <a:endParaRPr lang="es-CL" sz="1600" b="1" u="none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Asignación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Operadores</a:t>
            </a:r>
            <a:endParaRPr lang="es-CL" sz="1600" b="1" dirty="0"/>
          </a:p>
        </p:txBody>
      </p:sp>
      <p:sp>
        <p:nvSpPr>
          <p:cNvPr id="2" name="Rectángulo 1"/>
          <p:cNvSpPr/>
          <p:nvPr/>
        </p:nvSpPr>
        <p:spPr>
          <a:xfrm>
            <a:off x="152400" y="3151463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400" dirty="0"/>
              <a:t>La precedencia entre estos operadores es la misma que se ocupa en matemáticas. El operador </a:t>
            </a:r>
            <a:r>
              <a:rPr lang="es-CL" sz="1400" b="1" dirty="0">
                <a:solidFill>
                  <a:srgbClr val="C00000"/>
                </a:solidFill>
              </a:rPr>
              <a:t>% </a:t>
            </a:r>
            <a:r>
              <a:rPr lang="es-CL" sz="1400" dirty="0"/>
              <a:t>tiene la misma precedencia que </a:t>
            </a:r>
            <a:r>
              <a:rPr lang="es-CL" sz="1400" b="1" dirty="0">
                <a:solidFill>
                  <a:srgbClr val="C00000"/>
                </a:solidFill>
              </a:rPr>
              <a:t>*</a:t>
            </a:r>
            <a:r>
              <a:rPr lang="es-CL" sz="1400" dirty="0"/>
              <a:t> y </a:t>
            </a:r>
            <a:r>
              <a:rPr lang="es-CL" sz="1400" b="1" dirty="0">
                <a:solidFill>
                  <a:srgbClr val="C00000"/>
                </a:solidFill>
              </a:rPr>
              <a:t>/</a:t>
            </a:r>
            <a:r>
              <a:rPr lang="es-CL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6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41729" y="762000"/>
            <a:ext cx="5756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b="1" u="sng" dirty="0"/>
              <a:t>Asignaciones abreviadas entre variables numéricas: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342901" y="1371600"/>
          <a:ext cx="8458199" cy="4114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Símbolo</a:t>
                      </a:r>
                      <a:endParaRPr lang="es-CL" sz="1600" b="1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Ejemplo de uso</a:t>
                      </a:r>
                      <a:endParaRPr lang="es-CL" sz="1600" b="1" u="none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600" b="1" u="none" dirty="0"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Significado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+= b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= a + b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-= b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= a - b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/= b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= a / b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*= b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= a * b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%= b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= a % b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a++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Utiliza “a”, y luego la incrementa en 1.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6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++a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Incrementa en 1 “a”, y luego la utiliza.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a--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Utiliza “a”, y luego la </a:t>
                      </a:r>
                      <a:r>
                        <a:rPr lang="es-CL" sz="14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decrementa</a:t>
                      </a: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en 1.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2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6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--a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Decrementa</a:t>
                      </a:r>
                      <a:r>
                        <a:rPr lang="es-CL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en 1 “a”, y luego la utiliza.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Operadores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123472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41729" y="533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b="1" u="sng" dirty="0"/>
              <a:t>EJERCICIOS 4:</a:t>
            </a:r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0" y="990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</a:tabLst>
            </a:pPr>
            <a:r>
              <a:rPr lang="es-CL" dirty="0"/>
              <a:t>1. ¿Qué imprime el siguiente programa? Corrija si corresponda. </a:t>
            </a:r>
            <a:r>
              <a:rPr lang="es-CL" b="1" dirty="0">
                <a:solidFill>
                  <a:srgbClr val="C00000"/>
                </a:solidFill>
              </a:rPr>
              <a:t>(Archivo: “4_1.c”)</a:t>
            </a:r>
            <a:endParaRPr lang="es-CL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Operadores</a:t>
            </a:r>
            <a:endParaRPr lang="es-CL" sz="1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1" y="1593879"/>
            <a:ext cx="4032000" cy="26951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443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41729" y="533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b="1" u="sng" dirty="0"/>
              <a:t>EJERCICIOS 4: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0" y="95429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0" algn="l"/>
              </a:tabLst>
            </a:pPr>
            <a:r>
              <a:rPr lang="es-CL" sz="1600" dirty="0"/>
              <a:t>2. ¿Qué imprimen la siguiente secuencia de instrucciones? Suponga que </a:t>
            </a:r>
            <a:r>
              <a:rPr lang="es-CL" sz="1600" b="1" i="1" dirty="0">
                <a:solidFill>
                  <a:srgbClr val="C00000"/>
                </a:solidFill>
              </a:rPr>
              <a:t>a</a:t>
            </a:r>
            <a:r>
              <a:rPr lang="es-CL" sz="1600" dirty="0">
                <a:solidFill>
                  <a:srgbClr val="C00000"/>
                </a:solidFill>
              </a:rPr>
              <a:t> almacena un </a:t>
            </a:r>
            <a:r>
              <a:rPr lang="es-CL" sz="1600" b="1" dirty="0">
                <a:solidFill>
                  <a:srgbClr val="C00000"/>
                </a:solidFill>
              </a:rPr>
              <a:t>8</a:t>
            </a:r>
            <a:r>
              <a:rPr lang="es-CL" sz="1600" dirty="0">
                <a:solidFill>
                  <a:srgbClr val="C00000"/>
                </a:solidFill>
              </a:rPr>
              <a:t> inicialmente</a:t>
            </a:r>
            <a:r>
              <a:rPr lang="es-CL" sz="1600" dirty="0"/>
              <a:t>. Observe la diferencia entre el </a:t>
            </a:r>
            <a:r>
              <a:rPr lang="es-CL" sz="1600" b="1" i="1" u="sng" dirty="0"/>
              <a:t>pre</a:t>
            </a:r>
            <a:r>
              <a:rPr lang="es-CL" sz="1600" b="1" dirty="0"/>
              <a:t>-incremento </a:t>
            </a:r>
            <a:r>
              <a:rPr lang="es-CL" sz="1600" dirty="0"/>
              <a:t>y </a:t>
            </a:r>
            <a:r>
              <a:rPr lang="es-CL" sz="1600" b="1" i="1" u="sng" dirty="0"/>
              <a:t>post</a:t>
            </a:r>
            <a:r>
              <a:rPr lang="es-CL" sz="1600" b="1" dirty="0"/>
              <a:t>-incremento</a:t>
            </a:r>
            <a:r>
              <a:rPr lang="es-CL" sz="1600" dirty="0"/>
              <a:t> (o decremento) </a:t>
            </a:r>
            <a:r>
              <a:rPr lang="es-CL" sz="1400" b="1" dirty="0">
                <a:solidFill>
                  <a:srgbClr val="C00000"/>
                </a:solidFill>
              </a:rPr>
              <a:t>(Archivo: “4_2.c”)</a:t>
            </a:r>
            <a:endParaRPr lang="es-CL" sz="1600" dirty="0"/>
          </a:p>
        </p:txBody>
      </p:sp>
      <p:sp>
        <p:nvSpPr>
          <p:cNvPr id="13" name="Rectángulo 12"/>
          <p:cNvSpPr/>
          <p:nvPr/>
        </p:nvSpPr>
        <p:spPr>
          <a:xfrm>
            <a:off x="76200" y="1676400"/>
            <a:ext cx="89498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a: %d"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b: %d"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c: %d"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d: %d"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++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e: %d"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f: %d"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g: %d"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h: %d"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i: %d"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Operadores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404454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Rectangle 9"/>
          <p:cNvSpPr/>
          <p:nvPr/>
        </p:nvSpPr>
        <p:spPr>
          <a:xfrm>
            <a:off x="0" y="762000"/>
            <a:ext cx="9144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¿Qué ocurre cuando se realiza una operación matemática entre dos valores que no son del mismo tipo de dato?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0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Pueden aparecer resultados inesperados.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0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Por lo anterior, se debe hacer una conversión entre los tipos de datos que se están operando: </a:t>
            </a:r>
            <a:r>
              <a:rPr lang="es-CL" sz="1600" b="1" u="sng" dirty="0"/>
              <a:t>CASTING</a:t>
            </a:r>
            <a:r>
              <a:rPr lang="es-CL" sz="1600" dirty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0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Existen </a:t>
            </a:r>
            <a:r>
              <a:rPr lang="es-CL" sz="1600" b="1" dirty="0"/>
              <a:t>dos</a:t>
            </a:r>
            <a:r>
              <a:rPr lang="es-CL" sz="1600" dirty="0"/>
              <a:t> tipos de casting:</a:t>
            </a:r>
          </a:p>
          <a:p>
            <a:pPr algn="just"/>
            <a:endParaRPr lang="es-CL" sz="1600" dirty="0"/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s-CL" sz="1600" b="1" dirty="0"/>
              <a:t>Implícito</a:t>
            </a:r>
            <a:r>
              <a:rPr lang="es-CL" sz="1600" dirty="0"/>
              <a:t>: Lo realiza el procesador y no siempre entrega el resultado que se espera, convirtiendo el resultado al tipo de dato “mayor” (</a:t>
            </a:r>
            <a:r>
              <a:rPr lang="es-CL" sz="1600" b="1" dirty="0" err="1"/>
              <a:t>double</a:t>
            </a:r>
            <a:r>
              <a:rPr lang="es-CL" sz="1600" b="1" dirty="0"/>
              <a:t> </a:t>
            </a:r>
            <a:r>
              <a:rPr lang="es-CL" sz="1600" dirty="0"/>
              <a:t>es mayor que </a:t>
            </a:r>
            <a:r>
              <a:rPr lang="es-CL" sz="1600" b="1" dirty="0" err="1"/>
              <a:t>float</a:t>
            </a:r>
            <a:r>
              <a:rPr lang="es-CL" sz="1600" dirty="0"/>
              <a:t>, y </a:t>
            </a:r>
            <a:r>
              <a:rPr lang="es-CL" sz="1600" b="1" dirty="0" err="1"/>
              <a:t>float</a:t>
            </a:r>
            <a:r>
              <a:rPr lang="es-CL" sz="1600" b="1" dirty="0"/>
              <a:t> </a:t>
            </a:r>
            <a:r>
              <a:rPr lang="es-CL" sz="1600" dirty="0"/>
              <a:t>es mayor que </a:t>
            </a:r>
            <a:r>
              <a:rPr lang="es-CL" sz="1600" b="1" dirty="0" err="1"/>
              <a:t>int</a:t>
            </a:r>
            <a:r>
              <a:rPr lang="es-CL" sz="1600" dirty="0"/>
              <a:t>, </a:t>
            </a:r>
            <a:r>
              <a:rPr lang="es-CL" sz="1600" b="1" dirty="0" err="1"/>
              <a:t>int</a:t>
            </a:r>
            <a:r>
              <a:rPr lang="es-CL" sz="1600" dirty="0"/>
              <a:t> es mayor que </a:t>
            </a:r>
            <a:r>
              <a:rPr lang="es-CL" sz="1600" b="1" dirty="0" err="1"/>
              <a:t>char</a:t>
            </a:r>
            <a:r>
              <a:rPr lang="es-CL" sz="1600" dirty="0"/>
              <a:t>). </a:t>
            </a:r>
          </a:p>
          <a:p>
            <a:pPr marL="636588" lvl="1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s-CL" sz="1600" b="1" dirty="0"/>
              <a:t>Explícito</a:t>
            </a:r>
            <a:r>
              <a:rPr lang="es-CL" sz="1600" dirty="0"/>
              <a:t>: Lo realiza el </a:t>
            </a:r>
            <a:r>
              <a:rPr lang="es-CL" sz="1600" b="1" dirty="0">
                <a:solidFill>
                  <a:srgbClr val="C00000"/>
                </a:solidFill>
              </a:rPr>
              <a:t>programador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colocando </a:t>
            </a:r>
            <a:r>
              <a:rPr lang="es-CL" sz="1600" b="1" dirty="0"/>
              <a:t>el </a:t>
            </a:r>
            <a:r>
              <a:rPr lang="es-CL" sz="1600" b="1" dirty="0">
                <a:solidFill>
                  <a:srgbClr val="C00000"/>
                </a:solidFill>
              </a:rPr>
              <a:t>tipo de dato</a:t>
            </a:r>
            <a:r>
              <a:rPr lang="es-CL" sz="1600" b="1" dirty="0"/>
              <a:t> al que desea convertir </a:t>
            </a:r>
            <a:r>
              <a:rPr lang="es-CL" sz="1600" dirty="0"/>
              <a:t>entre </a:t>
            </a:r>
            <a:r>
              <a:rPr lang="es-CL" sz="1600" b="1" dirty="0">
                <a:solidFill>
                  <a:srgbClr val="C00000"/>
                </a:solidFill>
              </a:rPr>
              <a:t>()</a:t>
            </a:r>
            <a:r>
              <a:rPr lang="es-CL" sz="1600" dirty="0"/>
              <a:t>, delante de la variable, valor o expresión a convertir. </a:t>
            </a:r>
            <a:endParaRPr lang="es-CL" sz="1600" b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Conversión entre los Tipos Numéricos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48054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41729" y="533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b="1" u="sng" dirty="0"/>
              <a:t>EJERCICIOS 5:</a:t>
            </a:r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0" y="990600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1. Dadas estas variables: </a:t>
            </a:r>
            <a:r>
              <a:rPr lang="es-CL" sz="1400" b="1" dirty="0">
                <a:solidFill>
                  <a:srgbClr val="C00000"/>
                </a:solidFill>
              </a:rPr>
              <a:t>(Archivo: “5_1.c”)</a:t>
            </a:r>
          </a:p>
          <a:p>
            <a:endParaRPr lang="es-CL" b="1" dirty="0">
              <a:solidFill>
                <a:srgbClr val="C00000"/>
              </a:solidFill>
            </a:endParaRPr>
          </a:p>
          <a:p>
            <a:pPr lvl="1"/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64.8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dirty="0"/>
          </a:p>
          <a:p>
            <a:r>
              <a:rPr lang="es-CL" dirty="0"/>
              <a:t>Indicar el tipo resultante para las expresiones siguientes:</a:t>
            </a:r>
          </a:p>
          <a:p>
            <a:endParaRPr lang="es-CL" dirty="0"/>
          </a:p>
          <a:p>
            <a:pPr marL="806450" indent="-342900"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63550"/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6450" indent="-342900">
              <a:buFont typeface="+mj-lt"/>
              <a:buAutoNum type="alphaLcParenR" startAt="2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63550"/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6450" indent="-342900">
              <a:buFont typeface="+mj-lt"/>
              <a:buAutoNum type="alphaLcParenR" startAt="3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63550"/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6450" indent="-342900">
              <a:buFont typeface="+mj-lt"/>
              <a:buAutoNum type="alphaLcParenR" startAt="4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63550"/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6450" indent="-342900">
              <a:buFont typeface="+mj-lt"/>
              <a:buAutoNum type="alphaLcParenR" startAt="5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Conversión entre los Tipos Numéricos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364514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41729" y="533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b="1" u="sng" dirty="0"/>
              <a:t>EJERCICIOS 5:</a:t>
            </a:r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0" y="990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</a:tabLst>
            </a:pPr>
            <a:r>
              <a:rPr lang="es-CL" dirty="0"/>
              <a:t>2. ¿Qué imprimen las siguientes instrucciones? </a:t>
            </a:r>
            <a:r>
              <a:rPr lang="es-CL" b="1" dirty="0">
                <a:solidFill>
                  <a:srgbClr val="C00000"/>
                </a:solidFill>
              </a:rPr>
              <a:t>(Archivo: “5_2.c”)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76200" y="1447800"/>
            <a:ext cx="894987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a: %3d"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b: %.1f"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c: %3d"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d: %.1f"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e: %3d"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f: %.1f"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g: %3d"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h: %.1f"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i: %.1f"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j: %.1f"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(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nEjercicio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k: %.1f"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(</a:t>
            </a:r>
            <a:r>
              <a:rPr lang="es-CL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Conversión entre los Tipos Numéricos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2175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Constantes</a:t>
            </a:r>
            <a:endParaRPr lang="es-CL" sz="1600" b="1" dirty="0"/>
          </a:p>
        </p:txBody>
      </p:sp>
      <p:sp>
        <p:nvSpPr>
          <p:cNvPr id="8" name="Rectangle 9"/>
          <p:cNvSpPr/>
          <p:nvPr/>
        </p:nvSpPr>
        <p:spPr>
          <a:xfrm>
            <a:off x="0" y="533400"/>
            <a:ext cx="9144000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El lenguaje C permite definir valores que no variarán en el programa. Éstas se llaman constantes con nombre.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0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La sintaxis es:      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identificador valor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Donde el identificador es el nombre que le da el programador, y valor puede ser un entero, un real, un </a:t>
            </a:r>
            <a:r>
              <a:rPr lang="es-CL" sz="1600" dirty="0" err="1"/>
              <a:t>caracter</a:t>
            </a:r>
            <a:r>
              <a:rPr lang="es-CL" sz="1600" dirty="0"/>
              <a:t> o una cadena de caracteres.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En el proceso de compilación, el compilador cada vez que se topa con tal identificador, lo reemplaza por el valor que usted le dio.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Por este motivo la definición de constantes </a:t>
            </a:r>
            <a:r>
              <a:rPr lang="es-CL" sz="1600" b="1" u="sng" dirty="0">
                <a:solidFill>
                  <a:srgbClr val="C00000"/>
                </a:solidFill>
              </a:rPr>
              <a:t>no finaliza</a:t>
            </a:r>
            <a:r>
              <a:rPr lang="es-CL" sz="1600" b="1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con un punto y coma! (</a:t>
            </a:r>
            <a:r>
              <a:rPr lang="es-CL" sz="1600" dirty="0">
                <a:solidFill>
                  <a:srgbClr val="C00000"/>
                </a:solidFill>
              </a:rPr>
              <a:t>;</a:t>
            </a:r>
            <a:r>
              <a:rPr lang="es-CL" sz="16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A una constante</a:t>
            </a:r>
            <a:r>
              <a:rPr lang="es-CL" sz="1600" b="1" dirty="0"/>
              <a:t> no se le puede dar un valor mientras se ejecuta</a:t>
            </a:r>
            <a:r>
              <a:rPr lang="es-CL" sz="1600" dirty="0"/>
              <a:t>: Esto </a:t>
            </a:r>
            <a:r>
              <a:rPr lang="es-CL" sz="1600" b="1" dirty="0"/>
              <a:t>ocurre solo una vez</a:t>
            </a:r>
            <a:r>
              <a:rPr lang="es-CL" sz="1600" dirty="0"/>
              <a:t>, y a través de la directiva </a:t>
            </a:r>
            <a:r>
              <a:rPr lang="es-CL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s-CL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b="1" dirty="0">
                <a:solidFill>
                  <a:srgbClr val="C00000"/>
                </a:solidFill>
              </a:rPr>
              <a:t>Tampoco</a:t>
            </a:r>
            <a:r>
              <a:rPr lang="es-CL" sz="1600" dirty="0"/>
              <a:t> se puede usar </a:t>
            </a:r>
            <a:r>
              <a:rPr lang="es-CL" sz="1600" b="1" dirty="0" err="1"/>
              <a:t>scanf</a:t>
            </a:r>
            <a:r>
              <a:rPr lang="es-CL" sz="1600" dirty="0"/>
              <a:t> para dar valores a una constante.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También se puede definir una constante usando el valor de otras. Por supuesto las otras tienen que estar definidas antes: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600" dirty="0"/>
          </a:p>
          <a:p>
            <a:pPr lvl="1" algn="just"/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CAJAS		4</a:t>
            </a:r>
          </a:p>
          <a:p>
            <a:pPr lvl="1" algn="just"/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UNIDADES_POR_CAJA	25</a:t>
            </a:r>
          </a:p>
          <a:p>
            <a:pPr lvl="1" algn="just"/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PRECIO_POR_UNIDAD	100	</a:t>
            </a:r>
          </a:p>
          <a:p>
            <a:pPr lvl="1" algn="just"/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PRECIO_POR_CAJA	UNIDADES_POR_CAJA * PRECIO_POR_UNIDAD</a:t>
            </a:r>
          </a:p>
          <a:p>
            <a:pPr lvl="1" algn="just"/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IMPUESTOS		1.16</a:t>
            </a:r>
          </a:p>
          <a:p>
            <a:pPr>
              <a:tabLst>
                <a:tab pos="0" algn="l"/>
              </a:tabLst>
            </a:pPr>
            <a:endParaRPr lang="es-CL" sz="1600" b="1" dirty="0">
              <a:solidFill>
                <a:srgbClr val="C00000"/>
              </a:solidFill>
            </a:endParaRPr>
          </a:p>
          <a:p>
            <a:pPr>
              <a:tabLst>
                <a:tab pos="0" algn="l"/>
              </a:tabLst>
            </a:pPr>
            <a:r>
              <a:rPr lang="es-CL" sz="1600" b="1" dirty="0">
                <a:solidFill>
                  <a:srgbClr val="C00000"/>
                </a:solidFill>
              </a:rPr>
              <a:t>(Archivo</a:t>
            </a:r>
            <a:r>
              <a:rPr lang="es-CL" sz="1600" b="1">
                <a:solidFill>
                  <a:srgbClr val="C00000"/>
                </a:solidFill>
              </a:rPr>
              <a:t>: “6.c</a:t>
            </a:r>
            <a:r>
              <a:rPr lang="es-CL" sz="1600" b="1" dirty="0">
                <a:solidFill>
                  <a:srgbClr val="C00000"/>
                </a:solidFill>
              </a:rPr>
              <a:t>”)</a:t>
            </a:r>
            <a:endParaRPr lang="es-CL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87387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888" y="4960"/>
            <a:ext cx="7112112" cy="3431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36242"/>
            <a:ext cx="7082724" cy="3421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r>
              <a:rPr lang="en-US" dirty="0"/>
              <a:t>35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11833" y="533400"/>
            <a:ext cx="13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b="1" dirty="0"/>
              <a:t>TABLA ASCII</a:t>
            </a:r>
          </a:p>
          <a:p>
            <a:pPr algn="ctr"/>
            <a:r>
              <a:rPr lang="es-CL" b="1" dirty="0"/>
              <a:t>0-127</a:t>
            </a:r>
          </a:p>
        </p:txBody>
      </p:sp>
      <p:sp>
        <p:nvSpPr>
          <p:cNvPr id="2" name="CuadroTexto 1">
            <a:hlinkClick r:id="rId3" action="ppaction://hlinksldjump"/>
          </p:cNvPr>
          <p:cNvSpPr txBox="1"/>
          <p:nvPr/>
        </p:nvSpPr>
        <p:spPr>
          <a:xfrm>
            <a:off x="7924800" y="6085443"/>
            <a:ext cx="92999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240561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0" y="704671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Para construir un programa en C, en </a:t>
            </a:r>
            <a:r>
              <a:rPr lang="es-CL" sz="1600" dirty="0" err="1"/>
              <a:t>CodeBlocks</a:t>
            </a:r>
            <a:r>
              <a:rPr lang="es-CL" sz="1600" dirty="0"/>
              <a:t>, realice esta secuencia en el IDE: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Compilador de C</a:t>
            </a:r>
            <a:endParaRPr lang="es-CL" sz="1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938750"/>
            <a:ext cx="468003" cy="504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489" y="1958134"/>
            <a:ext cx="1512000" cy="465232"/>
          </a:xfrm>
          <a:prstGeom prst="rect">
            <a:avLst/>
          </a:prstGeom>
        </p:spPr>
      </p:pic>
      <p:sp>
        <p:nvSpPr>
          <p:cNvPr id="11" name="Flecha derecha 10"/>
          <p:cNvSpPr>
            <a:spLocks noChangeAspect="1"/>
          </p:cNvSpPr>
          <p:nvPr/>
        </p:nvSpPr>
        <p:spPr>
          <a:xfrm>
            <a:off x="4204339" y="2118750"/>
            <a:ext cx="290718" cy="14400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Flecha derecha 33"/>
          <p:cNvSpPr>
            <a:spLocks noChangeAspect="1"/>
          </p:cNvSpPr>
          <p:nvPr/>
        </p:nvSpPr>
        <p:spPr>
          <a:xfrm>
            <a:off x="2249921" y="2118750"/>
            <a:ext cx="290718" cy="14400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Flecha derecha 34"/>
          <p:cNvSpPr>
            <a:spLocks noChangeAspect="1"/>
          </p:cNvSpPr>
          <p:nvPr/>
        </p:nvSpPr>
        <p:spPr>
          <a:xfrm>
            <a:off x="6275532" y="2118750"/>
            <a:ext cx="290718" cy="14400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Flecha derecha 35"/>
          <p:cNvSpPr>
            <a:spLocks noChangeAspect="1"/>
          </p:cNvSpPr>
          <p:nvPr/>
        </p:nvSpPr>
        <p:spPr>
          <a:xfrm>
            <a:off x="607353" y="2118750"/>
            <a:ext cx="290718" cy="14400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907" y="1819275"/>
            <a:ext cx="1628775" cy="742950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21" y="1866900"/>
            <a:ext cx="1200150" cy="647700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2100" y="1257300"/>
            <a:ext cx="2428875" cy="1866900"/>
          </a:xfrm>
          <a:prstGeom prst="rect">
            <a:avLst/>
          </a:prstGeom>
        </p:spPr>
      </p:pic>
      <p:sp>
        <p:nvSpPr>
          <p:cNvPr id="41" name="Rectangle 9"/>
          <p:cNvSpPr/>
          <p:nvPr/>
        </p:nvSpPr>
        <p:spPr>
          <a:xfrm>
            <a:off x="0" y="3402211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En este momento el IDE está preparado para trabajar con la sintaxis del lenguaje C (</a:t>
            </a:r>
            <a:r>
              <a:rPr lang="es-CL" sz="1600" b="1" dirty="0"/>
              <a:t>este IDE permite trabajar también con otros lenguajes</a:t>
            </a:r>
            <a:r>
              <a:rPr lang="es-CL" sz="1600" dirty="0"/>
              <a:t>).</a:t>
            </a:r>
          </a:p>
          <a:p>
            <a:pPr algn="just"/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Luego de escribir su programa puede: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252538" lvl="1" indent="-795338" algn="just">
              <a:buFont typeface="Arial" pitchFamily="34" charset="0"/>
              <a:buChar char="•"/>
            </a:pPr>
            <a:r>
              <a:rPr lang="es-CL" sz="1600" dirty="0"/>
              <a:t>: </a:t>
            </a:r>
            <a:r>
              <a:rPr lang="es-CL" sz="1600" b="1" dirty="0"/>
              <a:t>Compilar</a:t>
            </a:r>
            <a:r>
              <a:rPr lang="es-CL" sz="1600" dirty="0"/>
              <a:t> (</a:t>
            </a:r>
            <a:r>
              <a:rPr lang="es-CL" sz="1600" b="1" i="1" dirty="0" err="1"/>
              <a:t>Build</a:t>
            </a:r>
            <a:r>
              <a:rPr lang="es-CL" sz="1600" dirty="0"/>
              <a:t>). Si su código cumple con la sintaxis de C, se generará el “.</a:t>
            </a:r>
            <a:r>
              <a:rPr lang="es-CL" sz="1600" dirty="0" err="1"/>
              <a:t>exe</a:t>
            </a:r>
            <a:r>
              <a:rPr lang="es-CL" sz="1600" dirty="0"/>
              <a:t>”, en la misma carpeta donde esté su código fuente.</a:t>
            </a:r>
          </a:p>
          <a:p>
            <a:pPr marL="1252538" lvl="1" indent="-795338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CL" sz="1600" dirty="0"/>
              <a:t>: </a:t>
            </a:r>
            <a:r>
              <a:rPr lang="es-CL" sz="1600" b="1" dirty="0"/>
              <a:t>Ejecutar (</a:t>
            </a:r>
            <a:r>
              <a:rPr lang="es-CL" sz="1600" b="1" i="1" dirty="0" err="1"/>
              <a:t>Run</a:t>
            </a:r>
            <a:r>
              <a:rPr lang="es-CL" sz="1600" b="1" dirty="0"/>
              <a:t>)</a:t>
            </a:r>
            <a:r>
              <a:rPr lang="es-CL" sz="1600" dirty="0"/>
              <a:t>. Si se generó el programa (“</a:t>
            </a:r>
            <a:r>
              <a:rPr lang="es-CL" sz="1600" b="1" dirty="0"/>
              <a:t>.</a:t>
            </a:r>
            <a:r>
              <a:rPr lang="es-CL" sz="1600" b="1" dirty="0" err="1"/>
              <a:t>exe</a:t>
            </a:r>
            <a:r>
              <a:rPr lang="es-CL" sz="1600" dirty="0"/>
              <a:t>”), podrá verlo funcionar.</a:t>
            </a:r>
          </a:p>
          <a:p>
            <a:pPr marL="1252538" lvl="1" indent="-795338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CL" sz="1600" dirty="0"/>
              <a:t>: </a:t>
            </a:r>
            <a:r>
              <a:rPr lang="es-CL" sz="1600" b="1" dirty="0"/>
              <a:t>Compilar y Ejecutar (</a:t>
            </a:r>
            <a:r>
              <a:rPr lang="es-CL" sz="1600" b="1" i="1" dirty="0" err="1"/>
              <a:t>Build</a:t>
            </a:r>
            <a:r>
              <a:rPr lang="es-CL" sz="1600" b="1" i="1" dirty="0"/>
              <a:t> and </a:t>
            </a:r>
            <a:r>
              <a:rPr lang="es-CL" sz="1600" b="1" i="1" dirty="0" err="1"/>
              <a:t>run</a:t>
            </a:r>
            <a:r>
              <a:rPr lang="es-CL" sz="1600" b="1" dirty="0"/>
              <a:t>).</a:t>
            </a:r>
            <a:r>
              <a:rPr lang="es-CL" sz="1600" dirty="0"/>
              <a:t> Realiza las dos operaciones anteriores. </a:t>
            </a: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00" y="4597200"/>
            <a:ext cx="432000" cy="432000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200" y="5260986"/>
            <a:ext cx="396000" cy="396000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200" y="578040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 animBg="1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386964" y="6485589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4" descr="tablaasciiextendida.gif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50" y="1066800"/>
            <a:ext cx="9118800" cy="5094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37"/>
          <p:cNvSpPr txBox="1">
            <a:spLocks/>
          </p:cNvSpPr>
          <p:nvPr/>
        </p:nvSpPr>
        <p:spPr>
          <a:xfrm>
            <a:off x="8396514" y="650602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82517" y="-19050"/>
            <a:ext cx="237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TABLA ASCII</a:t>
            </a:r>
          </a:p>
          <a:p>
            <a:pPr algn="ctr"/>
            <a:r>
              <a:rPr lang="es-CL" b="1" dirty="0"/>
              <a:t>128 - 255</a:t>
            </a:r>
          </a:p>
        </p:txBody>
      </p:sp>
      <p:sp>
        <p:nvSpPr>
          <p:cNvPr id="9" name="CuadroTexto 8">
            <a:hlinkClick r:id="rId3" action="ppaction://hlinksldjump"/>
          </p:cNvPr>
          <p:cNvSpPr txBox="1"/>
          <p:nvPr/>
        </p:nvSpPr>
        <p:spPr>
          <a:xfrm>
            <a:off x="8077200" y="119449"/>
            <a:ext cx="92999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381050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72571" y="685800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C00000"/>
                </a:solidFill>
              </a:rPr>
              <a:t>Archivo: “</a:t>
            </a:r>
            <a:r>
              <a:rPr lang="es-CL" b="1" dirty="0" err="1">
                <a:solidFill>
                  <a:srgbClr val="C00000"/>
                </a:solidFill>
              </a:rPr>
              <a:t>HolaMundo.c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52400" y="1098379"/>
            <a:ext cx="4343400" cy="206210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Mi primer programa. */</a:t>
            </a:r>
          </a:p>
          <a:p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nHola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Mundo\n"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99" y="2819400"/>
            <a:ext cx="4772025" cy="30670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993572" y="3258546"/>
            <a:ext cx="1143000" cy="25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57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52400" y="1098379"/>
            <a:ext cx="4343400" cy="206210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Mi primer programa. */</a:t>
            </a:r>
          </a:p>
          <a:p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nHola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Mundo\n"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170294" y="1070418"/>
            <a:ext cx="1152000" cy="36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/>
          <p:cNvCxnSpPr>
            <a:stCxn id="5" idx="3"/>
          </p:cNvCxnSpPr>
          <p:nvPr/>
        </p:nvCxnSpPr>
        <p:spPr>
          <a:xfrm>
            <a:off x="1322294" y="1250418"/>
            <a:ext cx="3097306" cy="449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4419600" y="1116522"/>
            <a:ext cx="471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Es una </a:t>
            </a:r>
            <a:r>
              <a:rPr lang="es-CL" sz="1600" b="1" dirty="0">
                <a:solidFill>
                  <a:srgbClr val="C00000"/>
                </a:solidFill>
              </a:rPr>
              <a:t>directiva</a:t>
            </a:r>
            <a:r>
              <a:rPr lang="es-CL" sz="1600" dirty="0"/>
              <a:t>: Le indica al compilador que incluya otro archivo en el código fuente actual.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419600" y="1860602"/>
            <a:ext cx="471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Es decir, cuando el compilador se encuentra con esta directiva “</a:t>
            </a:r>
            <a:r>
              <a:rPr lang="es-CL" sz="1600" b="1" dirty="0">
                <a:solidFill>
                  <a:srgbClr val="00B050"/>
                </a:solidFill>
              </a:rPr>
              <a:t>#</a:t>
            </a:r>
            <a:r>
              <a:rPr lang="es-CL" sz="1600" b="1" dirty="0" err="1">
                <a:solidFill>
                  <a:srgbClr val="00B050"/>
                </a:solidFill>
              </a:rPr>
              <a:t>include</a:t>
            </a:r>
            <a:r>
              <a:rPr lang="es-CL" sz="1600" dirty="0"/>
              <a:t>” la sustituye por el archivo indicado. </a:t>
            </a:r>
            <a:endParaRPr lang="es-CL" sz="1600" b="1" dirty="0"/>
          </a:p>
        </p:txBody>
      </p:sp>
      <p:sp>
        <p:nvSpPr>
          <p:cNvPr id="13" name="Rectángulo 12"/>
          <p:cNvSpPr/>
          <p:nvPr/>
        </p:nvSpPr>
        <p:spPr>
          <a:xfrm>
            <a:off x="72571" y="685800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C00000"/>
                </a:solidFill>
              </a:rPr>
              <a:t>Archivo: “</a:t>
            </a:r>
            <a:r>
              <a:rPr lang="es-CL" b="1" dirty="0" err="1">
                <a:solidFill>
                  <a:srgbClr val="C00000"/>
                </a:solidFill>
              </a:rPr>
              <a:t>HolaMundo.c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1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52400" y="1098379"/>
            <a:ext cx="4343400" cy="206210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Mi primer programa. */</a:t>
            </a:r>
          </a:p>
          <a:p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nHola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Mundo\n"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1246094" y="1071485"/>
            <a:ext cx="1296000" cy="36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/>
          <p:cNvCxnSpPr>
            <a:stCxn id="5" idx="2"/>
          </p:cNvCxnSpPr>
          <p:nvPr/>
        </p:nvCxnSpPr>
        <p:spPr>
          <a:xfrm flipH="1">
            <a:off x="1143000" y="1431485"/>
            <a:ext cx="751094" cy="18580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0" y="3309878"/>
            <a:ext cx="9144000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spcAft>
                <a:spcPts val="800"/>
              </a:spcAft>
              <a:buFont typeface="Arial" pitchFamily="34" charset="0"/>
              <a:buChar char="•"/>
            </a:pPr>
            <a:r>
              <a:rPr lang="es-CL" sz="1600" dirty="0"/>
              <a:t>En este caso se está incluyendo al archivo </a:t>
            </a:r>
            <a:r>
              <a:rPr lang="es-CL" sz="1600" b="1" dirty="0" err="1">
                <a:solidFill>
                  <a:srgbClr val="C00000"/>
                </a:solidFill>
              </a:rPr>
              <a:t>stdio.h</a:t>
            </a:r>
            <a:r>
              <a:rPr lang="es-CL" sz="1600" dirty="0"/>
              <a:t> (abreviación de </a:t>
            </a:r>
            <a:r>
              <a:rPr lang="es-CL" sz="1600" i="1" dirty="0"/>
              <a:t>standard input output</a:t>
            </a:r>
            <a:r>
              <a:rPr lang="es-CL" sz="1600" dirty="0"/>
              <a:t>).</a:t>
            </a:r>
          </a:p>
          <a:p>
            <a:pPr marL="179388" indent="-179388" algn="just">
              <a:spcAft>
                <a:spcPts val="800"/>
              </a:spcAft>
              <a:buFont typeface="Arial" pitchFamily="34" charset="0"/>
              <a:buChar char="•"/>
            </a:pPr>
            <a:r>
              <a:rPr lang="es-CL" sz="1600" dirty="0"/>
              <a:t>El lenguaje C posee variadas funciones ya escritas “por alguien” que le ahorra un poco el trabajo al programador. </a:t>
            </a:r>
          </a:p>
          <a:p>
            <a:pPr marL="179388" indent="-179388" algn="just">
              <a:spcAft>
                <a:spcPts val="800"/>
              </a:spcAft>
              <a:buFont typeface="Arial" pitchFamily="34" charset="0"/>
              <a:buChar char="•"/>
            </a:pPr>
            <a:r>
              <a:rPr lang="es-CL" sz="1600" dirty="0"/>
              <a:t>Estas funciones están organizadas en diversos archivos, según el trabajo que hacen.</a:t>
            </a:r>
          </a:p>
          <a:p>
            <a:pPr marL="179388" indent="-179388" algn="just">
              <a:spcAft>
                <a:spcPts val="800"/>
              </a:spcAft>
              <a:buFont typeface="Arial" pitchFamily="34" charset="0"/>
              <a:buChar char="•"/>
            </a:pPr>
            <a:r>
              <a:rPr lang="es-CL" sz="1600" dirty="0"/>
              <a:t>A estos archivos se les llama </a:t>
            </a:r>
            <a:r>
              <a:rPr lang="es-CL" sz="1600" b="1" dirty="0"/>
              <a:t>cabecera</a:t>
            </a:r>
            <a:r>
              <a:rPr lang="es-CL" sz="1600" dirty="0"/>
              <a:t> (o </a:t>
            </a:r>
            <a:r>
              <a:rPr lang="es-CL" sz="1600" b="1" i="1" dirty="0" err="1">
                <a:solidFill>
                  <a:srgbClr val="C00000"/>
                </a:solidFill>
              </a:rPr>
              <a:t>header</a:t>
            </a:r>
            <a:r>
              <a:rPr lang="es-CL" sz="1600" dirty="0"/>
              <a:t>, por eso su extensión “</a:t>
            </a:r>
            <a:r>
              <a:rPr lang="es-CL" sz="1600" b="1" dirty="0">
                <a:solidFill>
                  <a:srgbClr val="C00000"/>
                </a:solidFill>
              </a:rPr>
              <a:t>.h</a:t>
            </a:r>
            <a:r>
              <a:rPr lang="es-CL" sz="1600" dirty="0"/>
              <a:t>”). Informalmente también se les dice “</a:t>
            </a:r>
            <a:r>
              <a:rPr lang="es-CL" sz="1600" b="1" dirty="0"/>
              <a:t>librerías</a:t>
            </a:r>
            <a:r>
              <a:rPr lang="es-CL" sz="1600" dirty="0"/>
              <a:t>” o “</a:t>
            </a:r>
            <a:r>
              <a:rPr lang="es-CL" sz="1600" b="1" dirty="0"/>
              <a:t>bibliotecas</a:t>
            </a:r>
            <a:r>
              <a:rPr lang="es-CL" sz="1600" dirty="0"/>
              <a:t>”.</a:t>
            </a:r>
          </a:p>
          <a:p>
            <a:pPr marL="179388" indent="-179388" algn="just">
              <a:spcAft>
                <a:spcPts val="800"/>
              </a:spcAft>
              <a:buFont typeface="Arial" pitchFamily="34" charset="0"/>
              <a:buChar char="•"/>
            </a:pPr>
            <a:r>
              <a:rPr lang="es-CL" sz="1600" dirty="0"/>
              <a:t>Dependiendo del compilador serán las librerías que están disponibles. Sin embargo se aconseja sólo incluir librerías del </a:t>
            </a:r>
            <a:r>
              <a:rPr lang="es-CL" sz="1600" b="1" dirty="0">
                <a:solidFill>
                  <a:srgbClr val="C00000"/>
                </a:solidFill>
              </a:rPr>
              <a:t>C estándar</a:t>
            </a:r>
            <a:r>
              <a:rPr lang="es-CL" sz="1600" dirty="0"/>
              <a:t>. Para que su programa también funcione en </a:t>
            </a:r>
            <a:r>
              <a:rPr lang="es-CL" sz="1600" b="1" dirty="0"/>
              <a:t>C</a:t>
            </a:r>
            <a:r>
              <a:rPr lang="es-CL" sz="1600" dirty="0"/>
              <a:t> para </a:t>
            </a:r>
            <a:r>
              <a:rPr lang="es-CL" sz="1600" b="1" dirty="0"/>
              <a:t>Linux </a:t>
            </a:r>
            <a:r>
              <a:rPr lang="es-CL" sz="1600" dirty="0"/>
              <a:t>(además de Windows).</a:t>
            </a:r>
          </a:p>
          <a:p>
            <a:pPr marL="179388" indent="-179388" algn="just">
              <a:spcAft>
                <a:spcPts val="800"/>
              </a:spcAft>
              <a:buFont typeface="Arial" pitchFamily="34" charset="0"/>
              <a:buChar char="•"/>
            </a:pPr>
            <a:r>
              <a:rPr lang="es-CL" sz="1600" dirty="0"/>
              <a:t>En este caso se incluye a </a:t>
            </a:r>
            <a:r>
              <a:rPr lang="es-CL" sz="1600" b="1" dirty="0" err="1"/>
              <a:t>stdio.h</a:t>
            </a:r>
            <a:r>
              <a:rPr lang="es-CL" sz="1600" dirty="0"/>
              <a:t> para poder usar la función  “</a:t>
            </a:r>
            <a:r>
              <a:rPr lang="es-CL" sz="1600" b="1" dirty="0" err="1">
                <a:solidFill>
                  <a:srgbClr val="C00000"/>
                </a:solidFill>
              </a:rPr>
              <a:t>printf</a:t>
            </a:r>
            <a:r>
              <a:rPr lang="es-CL" sz="1600" dirty="0"/>
              <a:t>”.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2571" y="685800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C00000"/>
                </a:solidFill>
              </a:rPr>
              <a:t>Archivo: “</a:t>
            </a:r>
            <a:r>
              <a:rPr lang="es-CL" b="1" dirty="0" err="1">
                <a:solidFill>
                  <a:srgbClr val="C00000"/>
                </a:solidFill>
              </a:rPr>
              <a:t>HolaMundo.c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3" name="Rectangle 9"/>
          <p:cNvSpPr/>
          <p:nvPr/>
        </p:nvSpPr>
        <p:spPr>
          <a:xfrm>
            <a:off x="4419600" y="1116522"/>
            <a:ext cx="471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Es una </a:t>
            </a:r>
            <a:r>
              <a:rPr lang="es-CL" sz="1600" b="1" dirty="0">
                <a:solidFill>
                  <a:srgbClr val="C00000"/>
                </a:solidFill>
              </a:rPr>
              <a:t>directiva</a:t>
            </a:r>
            <a:r>
              <a:rPr lang="es-CL" sz="1600" dirty="0"/>
              <a:t>: Le indica al compilador que incluya otro archivo en el código fuente actual.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419600" y="1860602"/>
            <a:ext cx="471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Es decir, cuando el compilador se encuentra con esta directiva “</a:t>
            </a:r>
            <a:r>
              <a:rPr lang="es-CL" sz="1600" b="1" dirty="0">
                <a:solidFill>
                  <a:srgbClr val="00B050"/>
                </a:solidFill>
              </a:rPr>
              <a:t>#</a:t>
            </a:r>
            <a:r>
              <a:rPr lang="es-CL" sz="1600" b="1" dirty="0" err="1">
                <a:solidFill>
                  <a:srgbClr val="00B050"/>
                </a:solidFill>
              </a:rPr>
              <a:t>include</a:t>
            </a:r>
            <a:r>
              <a:rPr lang="es-CL" sz="1600" dirty="0"/>
              <a:t>” la sustituye por el archivo indicado. 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57781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52400" y="1098379"/>
            <a:ext cx="4343400" cy="206210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Mi primer programa. */</a:t>
            </a:r>
          </a:p>
          <a:p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nHola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Mundo\n"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685799" y="1822906"/>
            <a:ext cx="821153" cy="36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/>
          <p:cNvCxnSpPr>
            <a:stCxn id="5" idx="3"/>
          </p:cNvCxnSpPr>
          <p:nvPr/>
        </p:nvCxnSpPr>
        <p:spPr>
          <a:xfrm flipV="1">
            <a:off x="1506952" y="1295400"/>
            <a:ext cx="2912648" cy="7075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4419600" y="1116522"/>
            <a:ext cx="472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Es la función </a:t>
            </a:r>
            <a:r>
              <a:rPr lang="es-CL" sz="1600" b="1" dirty="0">
                <a:solidFill>
                  <a:srgbClr val="C00000"/>
                </a:solidFill>
              </a:rPr>
              <a:t>principal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del programa. Cuando se ejecuta su programa, </a:t>
            </a:r>
            <a:r>
              <a:rPr lang="es-CL" sz="1600" b="1" dirty="0">
                <a:solidFill>
                  <a:srgbClr val="C00000"/>
                </a:solidFill>
              </a:rPr>
              <a:t>la ejecución se inicia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en su función </a:t>
            </a:r>
            <a:r>
              <a:rPr lang="es-CL" sz="1600" b="1" dirty="0" err="1">
                <a:solidFill>
                  <a:srgbClr val="C00000"/>
                </a:solidFill>
              </a:rPr>
              <a:t>main</a:t>
            </a:r>
            <a:r>
              <a:rPr lang="es-CL" sz="1600" dirty="0"/>
              <a:t>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Por ese motivo </a:t>
            </a:r>
            <a:r>
              <a:rPr lang="es-CL" sz="1600" b="1" dirty="0">
                <a:solidFill>
                  <a:srgbClr val="C00000"/>
                </a:solidFill>
              </a:rPr>
              <a:t>todos</a:t>
            </a:r>
            <a:r>
              <a:rPr lang="es-CL" sz="1600" dirty="0"/>
              <a:t> sus programas en C deben contener a la función </a:t>
            </a:r>
            <a:r>
              <a:rPr lang="es-CL" sz="1600" b="1" dirty="0" err="1">
                <a:solidFill>
                  <a:srgbClr val="C00000"/>
                </a:solidFill>
              </a:rPr>
              <a:t>main</a:t>
            </a:r>
            <a:r>
              <a:rPr lang="es-CL" sz="1600" dirty="0"/>
              <a:t>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33528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La palabra </a:t>
            </a:r>
            <a:r>
              <a:rPr lang="es-CL" sz="1600" b="1" dirty="0"/>
              <a:t>int</a:t>
            </a:r>
            <a:r>
              <a:rPr lang="es-CL" sz="1600" dirty="0"/>
              <a:t> (de </a:t>
            </a:r>
            <a:r>
              <a:rPr lang="es-CL" sz="1600" i="1" dirty="0" err="1"/>
              <a:t>integer</a:t>
            </a:r>
            <a:r>
              <a:rPr lang="es-CL" sz="1600" dirty="0"/>
              <a:t> = entero), indica que la función principal entrega un valor entero cuando termina la ejecución de su programa.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Este valor se puede usar para verificar cómo ha terminado su programa (programación avanzada).</a:t>
            </a:r>
            <a:endParaRPr lang="es-CL" sz="1600" b="1" dirty="0"/>
          </a:p>
        </p:txBody>
      </p:sp>
      <p:sp>
        <p:nvSpPr>
          <p:cNvPr id="12" name="Rectángulo 11"/>
          <p:cNvSpPr/>
          <p:nvPr/>
        </p:nvSpPr>
        <p:spPr>
          <a:xfrm>
            <a:off x="72571" y="685800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C00000"/>
                </a:solidFill>
              </a:rPr>
              <a:t>Archivo: “</a:t>
            </a:r>
            <a:r>
              <a:rPr lang="es-CL" b="1" dirty="0" err="1">
                <a:solidFill>
                  <a:srgbClr val="C00000"/>
                </a:solidFill>
              </a:rPr>
              <a:t>HolaMundo.c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52400" y="1833792"/>
            <a:ext cx="478970" cy="36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de flecha 12"/>
          <p:cNvCxnSpPr>
            <a:stCxn id="11" idx="2"/>
          </p:cNvCxnSpPr>
          <p:nvPr/>
        </p:nvCxnSpPr>
        <p:spPr>
          <a:xfrm>
            <a:off x="391885" y="2193792"/>
            <a:ext cx="65315" cy="11590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6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52400" y="1098379"/>
            <a:ext cx="4343400" cy="206210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Mi primer programa. */</a:t>
            </a:r>
          </a:p>
          <a:p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nHola</a:t>
            </a:r>
            <a:r>
              <a:rPr lang="es-C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Mundo\n"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 – Primer Programa</a:t>
            </a:r>
            <a:endParaRPr lang="es-CL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134471" y="2101094"/>
            <a:ext cx="360000" cy="28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/>
          <p:cNvCxnSpPr>
            <a:stCxn id="5" idx="3"/>
          </p:cNvCxnSpPr>
          <p:nvPr/>
        </p:nvCxnSpPr>
        <p:spPr>
          <a:xfrm flipV="1">
            <a:off x="494471" y="1295400"/>
            <a:ext cx="3925129" cy="9496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4419600" y="1116522"/>
            <a:ext cx="4724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Los paréntesis de </a:t>
            </a:r>
            <a:r>
              <a:rPr lang="es-CL" sz="1600" b="1" dirty="0">
                <a:solidFill>
                  <a:srgbClr val="C00000"/>
                </a:solidFill>
              </a:rPr>
              <a:t>llaves</a:t>
            </a:r>
            <a:r>
              <a:rPr lang="es-CL" sz="1600" dirty="0"/>
              <a:t>, encierran el </a:t>
            </a:r>
            <a:r>
              <a:rPr lang="es-CL" sz="1600" b="1" dirty="0"/>
              <a:t>conjunto de instrucciones </a:t>
            </a:r>
            <a:r>
              <a:rPr lang="es-CL" sz="1600" dirty="0"/>
              <a:t>que forman un </a:t>
            </a:r>
            <a:r>
              <a:rPr lang="es-CL" sz="1600" b="1" dirty="0">
                <a:solidFill>
                  <a:srgbClr val="C00000"/>
                </a:solidFill>
              </a:rPr>
              <a:t>bloque</a:t>
            </a:r>
            <a:r>
              <a:rPr lang="es-CL" sz="1600" dirty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En este caso, el bloque corresponde al “</a:t>
            </a:r>
            <a:r>
              <a:rPr lang="es-CL" sz="1600" b="1" dirty="0"/>
              <a:t>cuerpo</a:t>
            </a:r>
            <a:r>
              <a:rPr lang="es-CL" sz="1600" dirty="0"/>
              <a:t>” de la función </a:t>
            </a:r>
            <a:r>
              <a:rPr lang="es-CL" sz="1600" b="1" dirty="0" err="1"/>
              <a:t>main</a:t>
            </a:r>
            <a:r>
              <a:rPr lang="es-CL" sz="1600" dirty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Es decir, las llaves delimitan </a:t>
            </a:r>
            <a:r>
              <a:rPr lang="es-CL" sz="1600" b="1" dirty="0"/>
              <a:t>donde inicia y donde finaliza </a:t>
            </a:r>
            <a:r>
              <a:rPr lang="es-CL" sz="1600" dirty="0"/>
              <a:t>la función </a:t>
            </a:r>
            <a:r>
              <a:rPr lang="es-CL" sz="1600" dirty="0" err="1"/>
              <a:t>main</a:t>
            </a:r>
            <a:r>
              <a:rPr lang="es-CL" sz="1600" dirty="0"/>
              <a:t>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38953" y="2822753"/>
            <a:ext cx="360000" cy="28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" name="Conector recto 3"/>
          <p:cNvCxnSpPr>
            <a:stCxn id="10" idx="3"/>
          </p:cNvCxnSpPr>
          <p:nvPr/>
        </p:nvCxnSpPr>
        <p:spPr>
          <a:xfrm flipV="1">
            <a:off x="498953" y="1371600"/>
            <a:ext cx="3920647" cy="159515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2571" y="685800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C00000"/>
                </a:solidFill>
              </a:rPr>
              <a:t>Archivo: “</a:t>
            </a:r>
            <a:r>
              <a:rPr lang="es-CL" b="1" dirty="0" err="1">
                <a:solidFill>
                  <a:srgbClr val="C00000"/>
                </a:solidFill>
              </a:rPr>
              <a:t>HolaMundo.c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7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9707</TotalTime>
  <Words>5210</Words>
  <Application>Microsoft Office PowerPoint</Application>
  <PresentationFormat>Presentación en pantalla (4:3)</PresentationFormat>
  <Paragraphs>1261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Symbol</vt:lpstr>
      <vt:lpstr>Times New Roman</vt:lpstr>
      <vt:lpstr>Office Theme</vt:lpstr>
      <vt:lpstr>Lenguaje C – Introducción</vt:lpstr>
      <vt:lpstr>Presentación Lenguaje C</vt:lpstr>
      <vt:lpstr>Compilador de C</vt:lpstr>
      <vt:lpstr>Compilador de C</vt:lpstr>
      <vt:lpstr>Lenguaje C – Primer Programa</vt:lpstr>
      <vt:lpstr>Lenguaje C – Primer Programa</vt:lpstr>
      <vt:lpstr>Lenguaje C – Primer Programa</vt:lpstr>
      <vt:lpstr>Lenguaje C – Primer Programa</vt:lpstr>
      <vt:lpstr>Lenguaje C – Primer Programa</vt:lpstr>
      <vt:lpstr>Lenguaje C – Primer Programa</vt:lpstr>
      <vt:lpstr>Lenguaje C – Primer Programa</vt:lpstr>
      <vt:lpstr>Lenguaje C – Primer Programa</vt:lpstr>
      <vt:lpstr>Lenguaje C – Primer Programa</vt:lpstr>
      <vt:lpstr>Lenguaje C – Primer Programa</vt:lpstr>
      <vt:lpstr>Lenguaje C – Primer Programa</vt:lpstr>
      <vt:lpstr>Lenguaje C – Primer Programa</vt:lpstr>
      <vt:lpstr>Lenguaje C – Palabras Reservadas</vt:lpstr>
      <vt:lpstr>Lenguaje C – Variables y Tipos de Datos</vt:lpstr>
      <vt:lpstr>Lenguaje C – Variables y Tipos de Datos</vt:lpstr>
      <vt:lpstr>Lenguaje C – Variables y Tipos de Datos</vt:lpstr>
      <vt:lpstr>Lenguaje C – Variables y Tipos de Datos</vt:lpstr>
      <vt:lpstr>Lenguaje C – Salida por Pantalla</vt:lpstr>
      <vt:lpstr>Lenguaje C – Salida por Pantalla</vt:lpstr>
      <vt:lpstr>Lenguaje C – Ejemplo de Ejecución y Salida por Pantalla</vt:lpstr>
      <vt:lpstr>Lenguaje C – Ejemplo de Ejecución y Salida por Pantalla</vt:lpstr>
      <vt:lpstr>Lenguaje C – Salida por Pantalla</vt:lpstr>
      <vt:lpstr>Lenguaje C – Salida por Pantalla</vt:lpstr>
      <vt:lpstr>Lenguaje C – Salida por Pantalla</vt:lpstr>
      <vt:lpstr>Lenguaje C – Salida por Pantalla</vt:lpstr>
      <vt:lpstr>Lenguaje C – Entrada desde Teclado</vt:lpstr>
      <vt:lpstr>Lenguaje C – Operadores</vt:lpstr>
      <vt:lpstr>Lenguaje C – Operadores</vt:lpstr>
      <vt:lpstr>Lenguaje C – Operadores</vt:lpstr>
      <vt:lpstr>Lenguaje C – Operadores</vt:lpstr>
      <vt:lpstr>Lenguaje C – Conversión entre los Tipos Numéricos</vt:lpstr>
      <vt:lpstr>Lenguaje C – Conversión entre los Tipos Numéricos</vt:lpstr>
      <vt:lpstr>Lenguaje C – Conversión entre los Tipos Numéricos</vt:lpstr>
      <vt:lpstr>Lenguaje C – Constantes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 Nº3 Programación: Herramienta para Resolver Problemas</dc:title>
  <dc:creator>Irene Zuccar</dc:creator>
  <cp:lastModifiedBy>Docente Ñuñoa</cp:lastModifiedBy>
  <cp:revision>714</cp:revision>
  <dcterms:created xsi:type="dcterms:W3CDTF">2006-08-16T00:00:00Z</dcterms:created>
  <dcterms:modified xsi:type="dcterms:W3CDTF">2023-09-08T12:17:41Z</dcterms:modified>
</cp:coreProperties>
</file>