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5" r:id="rId4"/>
    <p:sldId id="259" r:id="rId5"/>
    <p:sldId id="266" r:id="rId6"/>
    <p:sldId id="545" r:id="rId7"/>
    <p:sldId id="293" r:id="rId8"/>
    <p:sldId id="270" r:id="rId9"/>
    <p:sldId id="268" r:id="rId10"/>
    <p:sldId id="546" r:id="rId11"/>
    <p:sldId id="556" r:id="rId12"/>
    <p:sldId id="555" r:id="rId13"/>
    <p:sldId id="548" r:id="rId14"/>
    <p:sldId id="549" r:id="rId15"/>
    <p:sldId id="550" r:id="rId16"/>
    <p:sldId id="553" r:id="rId17"/>
    <p:sldId id="544" r:id="rId18"/>
    <p:sldId id="560" r:id="rId19"/>
    <p:sldId id="561" r:id="rId20"/>
    <p:sldId id="559" r:id="rId21"/>
    <p:sldId id="558" r:id="rId22"/>
    <p:sldId id="554" r:id="rId23"/>
    <p:sldId id="557" r:id="rId24"/>
    <p:sldId id="563" r:id="rId25"/>
    <p:sldId id="564" r:id="rId26"/>
    <p:sldId id="562" r:id="rId27"/>
    <p:sldId id="551" r:id="rId28"/>
    <p:sldId id="565" r:id="rId29"/>
    <p:sldId id="269" r:id="rId30"/>
    <p:sldId id="552" r:id="rId31"/>
    <p:sldId id="543" r:id="rId3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p:cViewPr varScale="1">
        <p:scale>
          <a:sx n="70" d="100"/>
          <a:sy n="70" d="100"/>
        </p:scale>
        <p:origin x="7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96523-A94D-4610-913E-25465CBAAC9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E6B6A871-2715-43BE-8CEC-BF141B59C0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B98BA393-70C9-499A-A0B6-0269E5B86EDA}"/>
              </a:ext>
            </a:extLst>
          </p:cNvPr>
          <p:cNvSpPr>
            <a:spLocks noGrp="1"/>
          </p:cNvSpPr>
          <p:nvPr>
            <p:ph type="dt" sz="half" idx="10"/>
          </p:nvPr>
        </p:nvSpPr>
        <p:spPr/>
        <p:txBody>
          <a:bodyPr/>
          <a:lstStyle/>
          <a:p>
            <a:fld id="{C244BE9E-504A-4DEE-85FF-5117F9E64549}" type="datetimeFigureOut">
              <a:rPr lang="es-CL" smtClean="0"/>
              <a:t>30-03-2023</a:t>
            </a:fld>
            <a:endParaRPr lang="es-CL"/>
          </a:p>
        </p:txBody>
      </p:sp>
      <p:sp>
        <p:nvSpPr>
          <p:cNvPr id="5" name="Marcador de pie de página 4">
            <a:extLst>
              <a:ext uri="{FF2B5EF4-FFF2-40B4-BE49-F238E27FC236}">
                <a16:creationId xmlns:a16="http://schemas.microsoft.com/office/drawing/2014/main" id="{1C06A713-5343-4528-81B5-FDDBDE94C10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557454A-F3A0-4CB6-BBA7-16681DB0AD1C}"/>
              </a:ext>
            </a:extLst>
          </p:cNvPr>
          <p:cNvSpPr>
            <a:spLocks noGrp="1"/>
          </p:cNvSpPr>
          <p:nvPr>
            <p:ph type="sldNum" sz="quarter" idx="12"/>
          </p:nvPr>
        </p:nvSpPr>
        <p:spPr/>
        <p:txBody>
          <a:bodyPr/>
          <a:lstStyle/>
          <a:p>
            <a:fld id="{BCE6B50C-2E55-4280-9980-2979B7B0ED67}" type="slidenum">
              <a:rPr lang="es-CL" smtClean="0"/>
              <a:t>‹Nº›</a:t>
            </a:fld>
            <a:endParaRPr lang="es-CL"/>
          </a:p>
        </p:txBody>
      </p:sp>
    </p:spTree>
    <p:extLst>
      <p:ext uri="{BB962C8B-B14F-4D97-AF65-F5344CB8AC3E}">
        <p14:creationId xmlns:p14="http://schemas.microsoft.com/office/powerpoint/2010/main" val="265861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7280AB-F539-4152-BD9E-41AC54C8410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BF037528-9156-4791-8B34-44B8B9DB968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48F0B5D-0683-467D-927D-CF8CE3F79370}"/>
              </a:ext>
            </a:extLst>
          </p:cNvPr>
          <p:cNvSpPr>
            <a:spLocks noGrp="1"/>
          </p:cNvSpPr>
          <p:nvPr>
            <p:ph type="dt" sz="half" idx="10"/>
          </p:nvPr>
        </p:nvSpPr>
        <p:spPr/>
        <p:txBody>
          <a:bodyPr/>
          <a:lstStyle/>
          <a:p>
            <a:fld id="{C244BE9E-504A-4DEE-85FF-5117F9E64549}" type="datetimeFigureOut">
              <a:rPr lang="es-CL" smtClean="0"/>
              <a:t>30-03-2023</a:t>
            </a:fld>
            <a:endParaRPr lang="es-CL"/>
          </a:p>
        </p:txBody>
      </p:sp>
      <p:sp>
        <p:nvSpPr>
          <p:cNvPr id="5" name="Marcador de pie de página 4">
            <a:extLst>
              <a:ext uri="{FF2B5EF4-FFF2-40B4-BE49-F238E27FC236}">
                <a16:creationId xmlns:a16="http://schemas.microsoft.com/office/drawing/2014/main" id="{01FDD161-C943-4B38-8EA6-43099C606F6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C6541D4-9874-430D-BDCC-5BE90FB2B596}"/>
              </a:ext>
            </a:extLst>
          </p:cNvPr>
          <p:cNvSpPr>
            <a:spLocks noGrp="1"/>
          </p:cNvSpPr>
          <p:nvPr>
            <p:ph type="sldNum" sz="quarter" idx="12"/>
          </p:nvPr>
        </p:nvSpPr>
        <p:spPr/>
        <p:txBody>
          <a:bodyPr/>
          <a:lstStyle/>
          <a:p>
            <a:fld id="{BCE6B50C-2E55-4280-9980-2979B7B0ED67}" type="slidenum">
              <a:rPr lang="es-CL" smtClean="0"/>
              <a:t>‹Nº›</a:t>
            </a:fld>
            <a:endParaRPr lang="es-CL"/>
          </a:p>
        </p:txBody>
      </p:sp>
    </p:spTree>
    <p:extLst>
      <p:ext uri="{BB962C8B-B14F-4D97-AF65-F5344CB8AC3E}">
        <p14:creationId xmlns:p14="http://schemas.microsoft.com/office/powerpoint/2010/main" val="60210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342B68F-2B15-4E1E-800E-85F829F56C1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31FC414-645D-4341-A4A7-7BF5590E4C7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037E669-A0B6-4012-81B2-09705249EEBA}"/>
              </a:ext>
            </a:extLst>
          </p:cNvPr>
          <p:cNvSpPr>
            <a:spLocks noGrp="1"/>
          </p:cNvSpPr>
          <p:nvPr>
            <p:ph type="dt" sz="half" idx="10"/>
          </p:nvPr>
        </p:nvSpPr>
        <p:spPr/>
        <p:txBody>
          <a:bodyPr/>
          <a:lstStyle/>
          <a:p>
            <a:fld id="{C244BE9E-504A-4DEE-85FF-5117F9E64549}" type="datetimeFigureOut">
              <a:rPr lang="es-CL" smtClean="0"/>
              <a:t>30-03-2023</a:t>
            </a:fld>
            <a:endParaRPr lang="es-CL"/>
          </a:p>
        </p:txBody>
      </p:sp>
      <p:sp>
        <p:nvSpPr>
          <p:cNvPr id="5" name="Marcador de pie de página 4">
            <a:extLst>
              <a:ext uri="{FF2B5EF4-FFF2-40B4-BE49-F238E27FC236}">
                <a16:creationId xmlns:a16="http://schemas.microsoft.com/office/drawing/2014/main" id="{544B5568-B920-455C-8275-4482B54147C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5A71A32-3A80-4984-BC62-447D716615C2}"/>
              </a:ext>
            </a:extLst>
          </p:cNvPr>
          <p:cNvSpPr>
            <a:spLocks noGrp="1"/>
          </p:cNvSpPr>
          <p:nvPr>
            <p:ph type="sldNum" sz="quarter" idx="12"/>
          </p:nvPr>
        </p:nvSpPr>
        <p:spPr/>
        <p:txBody>
          <a:bodyPr/>
          <a:lstStyle/>
          <a:p>
            <a:fld id="{BCE6B50C-2E55-4280-9980-2979B7B0ED67}" type="slidenum">
              <a:rPr lang="es-CL" smtClean="0"/>
              <a:t>‹Nº›</a:t>
            </a:fld>
            <a:endParaRPr lang="es-CL"/>
          </a:p>
        </p:txBody>
      </p:sp>
    </p:spTree>
    <p:extLst>
      <p:ext uri="{BB962C8B-B14F-4D97-AF65-F5344CB8AC3E}">
        <p14:creationId xmlns:p14="http://schemas.microsoft.com/office/powerpoint/2010/main" val="102140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66F85-A26E-46F9-9667-27F192E79DE2}"/>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04B44F51-8A44-4440-AC13-A663771F12E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5575C6A-2010-4D8D-B25E-071E719BFF18}"/>
              </a:ext>
            </a:extLst>
          </p:cNvPr>
          <p:cNvSpPr>
            <a:spLocks noGrp="1"/>
          </p:cNvSpPr>
          <p:nvPr>
            <p:ph type="dt" sz="half" idx="10"/>
          </p:nvPr>
        </p:nvSpPr>
        <p:spPr/>
        <p:txBody>
          <a:bodyPr/>
          <a:lstStyle/>
          <a:p>
            <a:fld id="{C244BE9E-504A-4DEE-85FF-5117F9E64549}" type="datetimeFigureOut">
              <a:rPr lang="es-CL" smtClean="0"/>
              <a:t>30-03-2023</a:t>
            </a:fld>
            <a:endParaRPr lang="es-CL"/>
          </a:p>
        </p:txBody>
      </p:sp>
      <p:sp>
        <p:nvSpPr>
          <p:cNvPr id="5" name="Marcador de pie de página 4">
            <a:extLst>
              <a:ext uri="{FF2B5EF4-FFF2-40B4-BE49-F238E27FC236}">
                <a16:creationId xmlns:a16="http://schemas.microsoft.com/office/drawing/2014/main" id="{EC253A4E-5522-49F8-9E5D-C269DA56B81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D44A8DE-2F53-4413-BAE1-6F44CE73B2E1}"/>
              </a:ext>
            </a:extLst>
          </p:cNvPr>
          <p:cNvSpPr>
            <a:spLocks noGrp="1"/>
          </p:cNvSpPr>
          <p:nvPr>
            <p:ph type="sldNum" sz="quarter" idx="12"/>
          </p:nvPr>
        </p:nvSpPr>
        <p:spPr/>
        <p:txBody>
          <a:bodyPr/>
          <a:lstStyle/>
          <a:p>
            <a:fld id="{BCE6B50C-2E55-4280-9980-2979B7B0ED67}" type="slidenum">
              <a:rPr lang="es-CL" smtClean="0"/>
              <a:t>‹Nº›</a:t>
            </a:fld>
            <a:endParaRPr lang="es-CL"/>
          </a:p>
        </p:txBody>
      </p:sp>
    </p:spTree>
    <p:extLst>
      <p:ext uri="{BB962C8B-B14F-4D97-AF65-F5344CB8AC3E}">
        <p14:creationId xmlns:p14="http://schemas.microsoft.com/office/powerpoint/2010/main" val="185110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C331D2-913C-4260-953E-599DBBCFD32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EEC783B3-AFA8-4F83-B916-4C9AC41E20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3D84CB4-E536-44BF-B44F-3CAC18A5776C}"/>
              </a:ext>
            </a:extLst>
          </p:cNvPr>
          <p:cNvSpPr>
            <a:spLocks noGrp="1"/>
          </p:cNvSpPr>
          <p:nvPr>
            <p:ph type="dt" sz="half" idx="10"/>
          </p:nvPr>
        </p:nvSpPr>
        <p:spPr/>
        <p:txBody>
          <a:bodyPr/>
          <a:lstStyle/>
          <a:p>
            <a:fld id="{C244BE9E-504A-4DEE-85FF-5117F9E64549}" type="datetimeFigureOut">
              <a:rPr lang="es-CL" smtClean="0"/>
              <a:t>30-03-2023</a:t>
            </a:fld>
            <a:endParaRPr lang="es-CL"/>
          </a:p>
        </p:txBody>
      </p:sp>
      <p:sp>
        <p:nvSpPr>
          <p:cNvPr id="5" name="Marcador de pie de página 4">
            <a:extLst>
              <a:ext uri="{FF2B5EF4-FFF2-40B4-BE49-F238E27FC236}">
                <a16:creationId xmlns:a16="http://schemas.microsoft.com/office/drawing/2014/main" id="{5B718F75-52F8-4451-BC25-E4B57CE723E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4017095-FE12-4D13-831E-3267E86CB2AA}"/>
              </a:ext>
            </a:extLst>
          </p:cNvPr>
          <p:cNvSpPr>
            <a:spLocks noGrp="1"/>
          </p:cNvSpPr>
          <p:nvPr>
            <p:ph type="sldNum" sz="quarter" idx="12"/>
          </p:nvPr>
        </p:nvSpPr>
        <p:spPr/>
        <p:txBody>
          <a:bodyPr/>
          <a:lstStyle/>
          <a:p>
            <a:fld id="{BCE6B50C-2E55-4280-9980-2979B7B0ED67}" type="slidenum">
              <a:rPr lang="es-CL" smtClean="0"/>
              <a:t>‹Nº›</a:t>
            </a:fld>
            <a:endParaRPr lang="es-CL"/>
          </a:p>
        </p:txBody>
      </p:sp>
    </p:spTree>
    <p:extLst>
      <p:ext uri="{BB962C8B-B14F-4D97-AF65-F5344CB8AC3E}">
        <p14:creationId xmlns:p14="http://schemas.microsoft.com/office/powerpoint/2010/main" val="30748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EE248-8FDE-4D81-999E-99012B15E21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8E3A9760-C420-4029-ACB1-49CF00C646B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8185604A-CC03-4AAA-BEB7-F63A96B9DDC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5EF4D354-CC53-49F9-BAB5-597A08355BFC}"/>
              </a:ext>
            </a:extLst>
          </p:cNvPr>
          <p:cNvSpPr>
            <a:spLocks noGrp="1"/>
          </p:cNvSpPr>
          <p:nvPr>
            <p:ph type="dt" sz="half" idx="10"/>
          </p:nvPr>
        </p:nvSpPr>
        <p:spPr/>
        <p:txBody>
          <a:bodyPr/>
          <a:lstStyle/>
          <a:p>
            <a:fld id="{C244BE9E-504A-4DEE-85FF-5117F9E64549}" type="datetimeFigureOut">
              <a:rPr lang="es-CL" smtClean="0"/>
              <a:t>30-03-2023</a:t>
            </a:fld>
            <a:endParaRPr lang="es-CL"/>
          </a:p>
        </p:txBody>
      </p:sp>
      <p:sp>
        <p:nvSpPr>
          <p:cNvPr id="6" name="Marcador de pie de página 5">
            <a:extLst>
              <a:ext uri="{FF2B5EF4-FFF2-40B4-BE49-F238E27FC236}">
                <a16:creationId xmlns:a16="http://schemas.microsoft.com/office/drawing/2014/main" id="{60DF4EFE-2BF9-4327-B806-8E544AE8DF2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58E5D461-9055-404E-8AD7-0C9A2318AB04}"/>
              </a:ext>
            </a:extLst>
          </p:cNvPr>
          <p:cNvSpPr>
            <a:spLocks noGrp="1"/>
          </p:cNvSpPr>
          <p:nvPr>
            <p:ph type="sldNum" sz="quarter" idx="12"/>
          </p:nvPr>
        </p:nvSpPr>
        <p:spPr/>
        <p:txBody>
          <a:bodyPr/>
          <a:lstStyle/>
          <a:p>
            <a:fld id="{BCE6B50C-2E55-4280-9980-2979B7B0ED67}" type="slidenum">
              <a:rPr lang="es-CL" smtClean="0"/>
              <a:t>‹Nº›</a:t>
            </a:fld>
            <a:endParaRPr lang="es-CL"/>
          </a:p>
        </p:txBody>
      </p:sp>
    </p:spTree>
    <p:extLst>
      <p:ext uri="{BB962C8B-B14F-4D97-AF65-F5344CB8AC3E}">
        <p14:creationId xmlns:p14="http://schemas.microsoft.com/office/powerpoint/2010/main" val="285552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7743A-0060-4BBA-9667-C9016D40244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9378F00-9B40-4873-9813-6C192790CF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96D4721-6330-4087-9468-F77FCB6EF72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FF363EA2-6F2C-4AF1-BB1B-DA7E6FB01F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3A3DD43-6F9A-4EEA-A840-85946E9F274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2E97F574-1DCD-47E9-BA80-B99FD3F88AB8}"/>
              </a:ext>
            </a:extLst>
          </p:cNvPr>
          <p:cNvSpPr>
            <a:spLocks noGrp="1"/>
          </p:cNvSpPr>
          <p:nvPr>
            <p:ph type="dt" sz="half" idx="10"/>
          </p:nvPr>
        </p:nvSpPr>
        <p:spPr/>
        <p:txBody>
          <a:bodyPr/>
          <a:lstStyle/>
          <a:p>
            <a:fld id="{C244BE9E-504A-4DEE-85FF-5117F9E64549}" type="datetimeFigureOut">
              <a:rPr lang="es-CL" smtClean="0"/>
              <a:t>30-03-2023</a:t>
            </a:fld>
            <a:endParaRPr lang="es-CL"/>
          </a:p>
        </p:txBody>
      </p:sp>
      <p:sp>
        <p:nvSpPr>
          <p:cNvPr id="8" name="Marcador de pie de página 7">
            <a:extLst>
              <a:ext uri="{FF2B5EF4-FFF2-40B4-BE49-F238E27FC236}">
                <a16:creationId xmlns:a16="http://schemas.microsoft.com/office/drawing/2014/main" id="{37CA808C-E919-4B6F-AD9A-3BD3C7D4299E}"/>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4EDAE5CE-49C6-4D61-BD71-8E6421CBC08B}"/>
              </a:ext>
            </a:extLst>
          </p:cNvPr>
          <p:cNvSpPr>
            <a:spLocks noGrp="1"/>
          </p:cNvSpPr>
          <p:nvPr>
            <p:ph type="sldNum" sz="quarter" idx="12"/>
          </p:nvPr>
        </p:nvSpPr>
        <p:spPr/>
        <p:txBody>
          <a:bodyPr/>
          <a:lstStyle/>
          <a:p>
            <a:fld id="{BCE6B50C-2E55-4280-9980-2979B7B0ED67}" type="slidenum">
              <a:rPr lang="es-CL" smtClean="0"/>
              <a:t>‹Nº›</a:t>
            </a:fld>
            <a:endParaRPr lang="es-CL"/>
          </a:p>
        </p:txBody>
      </p:sp>
    </p:spTree>
    <p:extLst>
      <p:ext uri="{BB962C8B-B14F-4D97-AF65-F5344CB8AC3E}">
        <p14:creationId xmlns:p14="http://schemas.microsoft.com/office/powerpoint/2010/main" val="252827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8FA4F8-41D1-473A-B526-8C0CE322B274}"/>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B18A42BB-4831-406E-8BEC-1773924BC910}"/>
              </a:ext>
            </a:extLst>
          </p:cNvPr>
          <p:cNvSpPr>
            <a:spLocks noGrp="1"/>
          </p:cNvSpPr>
          <p:nvPr>
            <p:ph type="dt" sz="half" idx="10"/>
          </p:nvPr>
        </p:nvSpPr>
        <p:spPr/>
        <p:txBody>
          <a:bodyPr/>
          <a:lstStyle/>
          <a:p>
            <a:fld id="{C244BE9E-504A-4DEE-85FF-5117F9E64549}" type="datetimeFigureOut">
              <a:rPr lang="es-CL" smtClean="0"/>
              <a:t>30-03-2023</a:t>
            </a:fld>
            <a:endParaRPr lang="es-CL"/>
          </a:p>
        </p:txBody>
      </p:sp>
      <p:sp>
        <p:nvSpPr>
          <p:cNvPr id="4" name="Marcador de pie de página 3">
            <a:extLst>
              <a:ext uri="{FF2B5EF4-FFF2-40B4-BE49-F238E27FC236}">
                <a16:creationId xmlns:a16="http://schemas.microsoft.com/office/drawing/2014/main" id="{FA85B7B8-76DC-4DD7-A416-783E5B1FA133}"/>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11F47214-FC88-4416-ADE8-BE2B96AAB1D1}"/>
              </a:ext>
            </a:extLst>
          </p:cNvPr>
          <p:cNvSpPr>
            <a:spLocks noGrp="1"/>
          </p:cNvSpPr>
          <p:nvPr>
            <p:ph type="sldNum" sz="quarter" idx="12"/>
          </p:nvPr>
        </p:nvSpPr>
        <p:spPr/>
        <p:txBody>
          <a:bodyPr/>
          <a:lstStyle/>
          <a:p>
            <a:fld id="{BCE6B50C-2E55-4280-9980-2979B7B0ED67}" type="slidenum">
              <a:rPr lang="es-CL" smtClean="0"/>
              <a:t>‹Nº›</a:t>
            </a:fld>
            <a:endParaRPr lang="es-CL"/>
          </a:p>
        </p:txBody>
      </p:sp>
    </p:spTree>
    <p:extLst>
      <p:ext uri="{BB962C8B-B14F-4D97-AF65-F5344CB8AC3E}">
        <p14:creationId xmlns:p14="http://schemas.microsoft.com/office/powerpoint/2010/main" val="109920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5064005-39BB-4BF5-892E-004BDDF730D8}"/>
              </a:ext>
            </a:extLst>
          </p:cNvPr>
          <p:cNvSpPr>
            <a:spLocks noGrp="1"/>
          </p:cNvSpPr>
          <p:nvPr>
            <p:ph type="dt" sz="half" idx="10"/>
          </p:nvPr>
        </p:nvSpPr>
        <p:spPr/>
        <p:txBody>
          <a:bodyPr/>
          <a:lstStyle/>
          <a:p>
            <a:fld id="{C244BE9E-504A-4DEE-85FF-5117F9E64549}" type="datetimeFigureOut">
              <a:rPr lang="es-CL" smtClean="0"/>
              <a:t>30-03-2023</a:t>
            </a:fld>
            <a:endParaRPr lang="es-CL"/>
          </a:p>
        </p:txBody>
      </p:sp>
      <p:sp>
        <p:nvSpPr>
          <p:cNvPr id="3" name="Marcador de pie de página 2">
            <a:extLst>
              <a:ext uri="{FF2B5EF4-FFF2-40B4-BE49-F238E27FC236}">
                <a16:creationId xmlns:a16="http://schemas.microsoft.com/office/drawing/2014/main" id="{E35BCAEA-BE1F-41BE-8466-4FFFF364FE62}"/>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A6D5E702-7F61-4FFA-8321-9F1458F08A3C}"/>
              </a:ext>
            </a:extLst>
          </p:cNvPr>
          <p:cNvSpPr>
            <a:spLocks noGrp="1"/>
          </p:cNvSpPr>
          <p:nvPr>
            <p:ph type="sldNum" sz="quarter" idx="12"/>
          </p:nvPr>
        </p:nvSpPr>
        <p:spPr/>
        <p:txBody>
          <a:bodyPr/>
          <a:lstStyle/>
          <a:p>
            <a:fld id="{BCE6B50C-2E55-4280-9980-2979B7B0ED67}" type="slidenum">
              <a:rPr lang="es-CL" smtClean="0"/>
              <a:t>‹Nº›</a:t>
            </a:fld>
            <a:endParaRPr lang="es-CL"/>
          </a:p>
        </p:txBody>
      </p:sp>
    </p:spTree>
    <p:extLst>
      <p:ext uri="{BB962C8B-B14F-4D97-AF65-F5344CB8AC3E}">
        <p14:creationId xmlns:p14="http://schemas.microsoft.com/office/powerpoint/2010/main" val="112790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7B4934-F858-4775-BC19-9083528AA99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86FB14D4-0D16-4249-B396-E804E8FC23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7A2D7ABC-EE6D-40E9-BF23-8C0E654C8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2C5EE4-F986-4A73-804B-D450C1F3CB96}"/>
              </a:ext>
            </a:extLst>
          </p:cNvPr>
          <p:cNvSpPr>
            <a:spLocks noGrp="1"/>
          </p:cNvSpPr>
          <p:nvPr>
            <p:ph type="dt" sz="half" idx="10"/>
          </p:nvPr>
        </p:nvSpPr>
        <p:spPr/>
        <p:txBody>
          <a:bodyPr/>
          <a:lstStyle/>
          <a:p>
            <a:fld id="{C244BE9E-504A-4DEE-85FF-5117F9E64549}" type="datetimeFigureOut">
              <a:rPr lang="es-CL" smtClean="0"/>
              <a:t>30-03-2023</a:t>
            </a:fld>
            <a:endParaRPr lang="es-CL"/>
          </a:p>
        </p:txBody>
      </p:sp>
      <p:sp>
        <p:nvSpPr>
          <p:cNvPr id="6" name="Marcador de pie de página 5">
            <a:extLst>
              <a:ext uri="{FF2B5EF4-FFF2-40B4-BE49-F238E27FC236}">
                <a16:creationId xmlns:a16="http://schemas.microsoft.com/office/drawing/2014/main" id="{A8F709F1-AFDD-4821-910A-F001CC36C79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DC0B831C-15D2-4C04-B9D4-FE8F302D7F76}"/>
              </a:ext>
            </a:extLst>
          </p:cNvPr>
          <p:cNvSpPr>
            <a:spLocks noGrp="1"/>
          </p:cNvSpPr>
          <p:nvPr>
            <p:ph type="sldNum" sz="quarter" idx="12"/>
          </p:nvPr>
        </p:nvSpPr>
        <p:spPr/>
        <p:txBody>
          <a:bodyPr/>
          <a:lstStyle/>
          <a:p>
            <a:fld id="{BCE6B50C-2E55-4280-9980-2979B7B0ED67}" type="slidenum">
              <a:rPr lang="es-CL" smtClean="0"/>
              <a:t>‹Nº›</a:t>
            </a:fld>
            <a:endParaRPr lang="es-CL"/>
          </a:p>
        </p:txBody>
      </p:sp>
    </p:spTree>
    <p:extLst>
      <p:ext uri="{BB962C8B-B14F-4D97-AF65-F5344CB8AC3E}">
        <p14:creationId xmlns:p14="http://schemas.microsoft.com/office/powerpoint/2010/main" val="178262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1B891A-A8F6-4DC9-9B2B-1B3B6A81ADA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233A7DFE-40B6-45FB-B75A-1B5AB175B8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D4B404D5-3626-4F51-9D12-69B4F2041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7FCBD8-3F1D-4AFF-AB65-50A84153F9A8}"/>
              </a:ext>
            </a:extLst>
          </p:cNvPr>
          <p:cNvSpPr>
            <a:spLocks noGrp="1"/>
          </p:cNvSpPr>
          <p:nvPr>
            <p:ph type="dt" sz="half" idx="10"/>
          </p:nvPr>
        </p:nvSpPr>
        <p:spPr/>
        <p:txBody>
          <a:bodyPr/>
          <a:lstStyle/>
          <a:p>
            <a:fld id="{C244BE9E-504A-4DEE-85FF-5117F9E64549}" type="datetimeFigureOut">
              <a:rPr lang="es-CL" smtClean="0"/>
              <a:t>30-03-2023</a:t>
            </a:fld>
            <a:endParaRPr lang="es-CL"/>
          </a:p>
        </p:txBody>
      </p:sp>
      <p:sp>
        <p:nvSpPr>
          <p:cNvPr id="6" name="Marcador de pie de página 5">
            <a:extLst>
              <a:ext uri="{FF2B5EF4-FFF2-40B4-BE49-F238E27FC236}">
                <a16:creationId xmlns:a16="http://schemas.microsoft.com/office/drawing/2014/main" id="{75EA56F6-E826-4933-A72A-F9279BF29B52}"/>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034E516-95A5-469B-A5D4-0D4169B8223E}"/>
              </a:ext>
            </a:extLst>
          </p:cNvPr>
          <p:cNvSpPr>
            <a:spLocks noGrp="1"/>
          </p:cNvSpPr>
          <p:nvPr>
            <p:ph type="sldNum" sz="quarter" idx="12"/>
          </p:nvPr>
        </p:nvSpPr>
        <p:spPr/>
        <p:txBody>
          <a:bodyPr/>
          <a:lstStyle/>
          <a:p>
            <a:fld id="{BCE6B50C-2E55-4280-9980-2979B7B0ED67}" type="slidenum">
              <a:rPr lang="es-CL" smtClean="0"/>
              <a:t>‹Nº›</a:t>
            </a:fld>
            <a:endParaRPr lang="es-CL"/>
          </a:p>
        </p:txBody>
      </p:sp>
    </p:spTree>
    <p:extLst>
      <p:ext uri="{BB962C8B-B14F-4D97-AF65-F5344CB8AC3E}">
        <p14:creationId xmlns:p14="http://schemas.microsoft.com/office/powerpoint/2010/main" val="74362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615BBBF-05C9-49DB-8F58-56F016814B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4FA9F85E-619C-4E62-9929-F1A6913327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E9155FA-52A8-43C8-8827-9EEFE8E34B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4BE9E-504A-4DEE-85FF-5117F9E64549}" type="datetimeFigureOut">
              <a:rPr lang="es-CL" smtClean="0"/>
              <a:t>30-03-2023</a:t>
            </a:fld>
            <a:endParaRPr lang="es-CL"/>
          </a:p>
        </p:txBody>
      </p:sp>
      <p:sp>
        <p:nvSpPr>
          <p:cNvPr id="5" name="Marcador de pie de página 4">
            <a:extLst>
              <a:ext uri="{FF2B5EF4-FFF2-40B4-BE49-F238E27FC236}">
                <a16:creationId xmlns:a16="http://schemas.microsoft.com/office/drawing/2014/main" id="{30706468-9FC5-42DA-97CC-B33CB12FA0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7C78B057-3466-4DFE-9F43-4694A7436E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6B50C-2E55-4280-9980-2979B7B0ED67}" type="slidenum">
              <a:rPr lang="es-CL" smtClean="0"/>
              <a:t>‹Nº›</a:t>
            </a:fld>
            <a:endParaRPr lang="es-CL"/>
          </a:p>
        </p:txBody>
      </p:sp>
    </p:spTree>
    <p:extLst>
      <p:ext uri="{BB962C8B-B14F-4D97-AF65-F5344CB8AC3E}">
        <p14:creationId xmlns:p14="http://schemas.microsoft.com/office/powerpoint/2010/main" val="2931620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www.youtube.com/watch?v=SZTXmCbfjP0"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135560" y="2947567"/>
            <a:ext cx="7772400" cy="685347"/>
          </a:xfrm>
        </p:spPr>
        <p:txBody>
          <a:bodyPr/>
          <a:lstStyle/>
          <a:p>
            <a:r>
              <a:rPr lang="es-CL" sz="3600" b="1" dirty="0">
                <a:solidFill>
                  <a:srgbClr val="D40202"/>
                </a:solidFill>
                <a:latin typeface="Myriad Pro"/>
                <a:cs typeface="Myriad Pro"/>
              </a:rPr>
              <a:t>Introducción a la programación</a:t>
            </a:r>
          </a:p>
        </p:txBody>
      </p:sp>
      <p:sp>
        <p:nvSpPr>
          <p:cNvPr id="10" name="Rectángulo 9"/>
          <p:cNvSpPr/>
          <p:nvPr/>
        </p:nvSpPr>
        <p:spPr>
          <a:xfrm>
            <a:off x="1993608" y="1"/>
            <a:ext cx="1867756" cy="186775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1993608" y="160082"/>
            <a:ext cx="1867757" cy="7577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s-CL" sz="1400" kern="1400" dirty="0">
              <a:solidFill>
                <a:schemeClr val="bg1"/>
              </a:solidFill>
              <a:latin typeface="Myriad Pro Light"/>
              <a:cs typeface="Myriad Pro Light"/>
            </a:endParaRPr>
          </a:p>
        </p:txBody>
      </p:sp>
      <p:pic>
        <p:nvPicPr>
          <p:cNvPr id="12" name="Imagen 11" descr="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2447" y="1332361"/>
            <a:ext cx="1270076" cy="342346"/>
          </a:xfrm>
          <a:prstGeom prst="rect">
            <a:avLst/>
          </a:prstGeom>
        </p:spPr>
      </p:pic>
      <p:cxnSp>
        <p:nvCxnSpPr>
          <p:cNvPr id="14" name="Conector recto 13"/>
          <p:cNvCxnSpPr/>
          <p:nvPr/>
        </p:nvCxnSpPr>
        <p:spPr>
          <a:xfrm>
            <a:off x="2139295" y="1077855"/>
            <a:ext cx="1576383"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Subtítulo 2"/>
          <p:cNvSpPr>
            <a:spLocks noGrp="1"/>
          </p:cNvSpPr>
          <p:nvPr>
            <p:ph type="subTitle" idx="1"/>
          </p:nvPr>
        </p:nvSpPr>
        <p:spPr>
          <a:xfrm>
            <a:off x="2821360" y="3712725"/>
            <a:ext cx="6400800" cy="703159"/>
          </a:xfrm>
        </p:spPr>
        <p:txBody>
          <a:bodyPr>
            <a:normAutofit fontScale="40000" lnSpcReduction="20000"/>
          </a:bodyPr>
          <a:lstStyle/>
          <a:p>
            <a:r>
              <a:rPr lang="es-CL" sz="8600" dirty="0">
                <a:latin typeface="Myriad Pro"/>
                <a:cs typeface="Myriad Pro"/>
              </a:rPr>
              <a:t>PABLO LOPEZ CHAON </a:t>
            </a:r>
          </a:p>
          <a:p>
            <a:r>
              <a:rPr lang="es-CL" dirty="0">
                <a:latin typeface="Myriad Pro"/>
                <a:cs typeface="Myriad Pro"/>
              </a:rPr>
              <a:t> </a:t>
            </a:r>
          </a:p>
        </p:txBody>
      </p:sp>
      <p:pic>
        <p:nvPicPr>
          <p:cNvPr id="18" name="Imagen 17" descr="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Tree>
    <p:extLst>
      <p:ext uri="{BB962C8B-B14F-4D97-AF65-F5344CB8AC3E}">
        <p14:creationId xmlns:p14="http://schemas.microsoft.com/office/powerpoint/2010/main" val="1978024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5471E78D-549F-48FE-A9C1-4628485C0656}"/>
              </a:ext>
            </a:extLst>
          </p:cNvPr>
          <p:cNvPicPr>
            <a:picLocks noChangeAspect="1"/>
          </p:cNvPicPr>
          <p:nvPr/>
        </p:nvPicPr>
        <p:blipFill>
          <a:blip r:embed="rId2"/>
          <a:stretch>
            <a:fillRect/>
          </a:stretch>
        </p:blipFill>
        <p:spPr>
          <a:xfrm>
            <a:off x="1318665" y="1255311"/>
            <a:ext cx="10229868" cy="4654589"/>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379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C4ECFBD4-CEDA-4E5C-BC10-E60A9E570800}"/>
              </a:ext>
            </a:extLst>
          </p:cNvPr>
          <p:cNvSpPr/>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a:solidFill>
                  <a:srgbClr val="FFFFFF"/>
                </a:solidFill>
                <a:latin typeface="+mj-lt"/>
                <a:ea typeface="+mj-ea"/>
                <a:cs typeface="+mj-cs"/>
              </a:rPr>
              <a:t>Fases de creación de un programa </a:t>
            </a:r>
            <a:endParaRPr lang="en-US" sz="3600" b="1" kern="1200" cap="none" spc="0">
              <a:ln w="13462">
                <a:solidFill>
                  <a:schemeClr val="bg1"/>
                </a:solidFill>
                <a:prstDash val="solid"/>
              </a:ln>
              <a:solidFill>
                <a:srgbClr val="FFFFFF"/>
              </a:solidFill>
              <a:effectLst>
                <a:outerShdw dist="38100" dir="2700000" algn="bl" rotWithShape="0">
                  <a:schemeClr val="accent5"/>
                </a:outerShdw>
              </a:effectLst>
              <a:latin typeface="+mj-lt"/>
              <a:ea typeface="+mj-ea"/>
              <a:cs typeface="+mj-cs"/>
            </a:endParaRPr>
          </a:p>
        </p:txBody>
      </p:sp>
      <p:pic>
        <p:nvPicPr>
          <p:cNvPr id="3074" name="Picture 2" descr="4. Fases de elaboración de un programa informático | Conceptos básicos de  programación. Hablando con las máquinas: lenguajes de programación">
            <a:extLst>
              <a:ext uri="{FF2B5EF4-FFF2-40B4-BE49-F238E27FC236}">
                <a16:creationId xmlns:a16="http://schemas.microsoft.com/office/drawing/2014/main" id="{9FCA857D-1477-4D42-9A1B-315AF41F59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7316" y="1040623"/>
            <a:ext cx="6780700" cy="477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92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015CA370-D9F2-4E90-B27F-82AFA9AC3885}"/>
              </a:ext>
            </a:extLst>
          </p:cNvPr>
          <p:cNvPicPr>
            <a:picLocks noChangeAspect="1"/>
          </p:cNvPicPr>
          <p:nvPr/>
        </p:nvPicPr>
        <p:blipFill>
          <a:blip r:embed="rId2"/>
          <a:stretch>
            <a:fillRect/>
          </a:stretch>
        </p:blipFill>
        <p:spPr>
          <a:xfrm>
            <a:off x="1647672" y="774176"/>
            <a:ext cx="8253429"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1693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61069357-F11F-4EF4-8E06-E7F64EE4B344}"/>
              </a:ext>
            </a:extLst>
          </p:cNvPr>
          <p:cNvPicPr>
            <a:picLocks noChangeAspect="1"/>
          </p:cNvPicPr>
          <p:nvPr/>
        </p:nvPicPr>
        <p:blipFill>
          <a:blip r:embed="rId2"/>
          <a:stretch>
            <a:fillRect/>
          </a:stretch>
        </p:blipFill>
        <p:spPr>
          <a:xfrm>
            <a:off x="1843278" y="643467"/>
            <a:ext cx="8505444" cy="5571065"/>
          </a:xfrm>
          <a:prstGeom prst="rect">
            <a:avLst/>
          </a:prstGeom>
          <a:ln>
            <a:noFill/>
          </a:ln>
        </p:spPr>
      </p:pic>
    </p:spTree>
    <p:extLst>
      <p:ext uri="{BB962C8B-B14F-4D97-AF65-F5344CB8AC3E}">
        <p14:creationId xmlns:p14="http://schemas.microsoft.com/office/powerpoint/2010/main" val="2024577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Escala de tiempo&#10;&#10;Descripción generada automáticamente">
            <a:extLst>
              <a:ext uri="{FF2B5EF4-FFF2-40B4-BE49-F238E27FC236}">
                <a16:creationId xmlns:a16="http://schemas.microsoft.com/office/drawing/2014/main" id="{E187179E-7AD0-4C35-A7F5-351D11BFE9BE}"/>
              </a:ext>
            </a:extLst>
          </p:cNvPr>
          <p:cNvPicPr>
            <a:picLocks noChangeAspect="1"/>
          </p:cNvPicPr>
          <p:nvPr/>
        </p:nvPicPr>
        <p:blipFill>
          <a:blip r:embed="rId2"/>
          <a:stretch>
            <a:fillRect/>
          </a:stretch>
        </p:blipFill>
        <p:spPr>
          <a:xfrm>
            <a:off x="1374759" y="643467"/>
            <a:ext cx="9442482"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1914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Diagrama&#10;&#10;Descripción generada automáticamente">
            <a:extLst>
              <a:ext uri="{FF2B5EF4-FFF2-40B4-BE49-F238E27FC236}">
                <a16:creationId xmlns:a16="http://schemas.microsoft.com/office/drawing/2014/main" id="{0704F9E9-AC42-40C2-9975-3E7C02970A60}"/>
              </a:ext>
            </a:extLst>
          </p:cNvPr>
          <p:cNvPicPr>
            <a:picLocks noChangeAspect="1"/>
          </p:cNvPicPr>
          <p:nvPr/>
        </p:nvPicPr>
        <p:blipFill>
          <a:blip r:embed="rId2"/>
          <a:stretch>
            <a:fillRect/>
          </a:stretch>
        </p:blipFill>
        <p:spPr>
          <a:xfrm>
            <a:off x="2454781" y="643467"/>
            <a:ext cx="7282437" cy="5571065"/>
          </a:xfrm>
          <a:prstGeom prst="rect">
            <a:avLst/>
          </a:prstGeom>
          <a:ln>
            <a:noFill/>
          </a:ln>
        </p:spPr>
      </p:pic>
    </p:spTree>
    <p:extLst>
      <p:ext uri="{BB962C8B-B14F-4D97-AF65-F5344CB8AC3E}">
        <p14:creationId xmlns:p14="http://schemas.microsoft.com/office/powerpoint/2010/main" val="2982504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098FED16-20D4-40DB-ABC6-5C6DF6AAB8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770890"/>
            <a:ext cx="10905066" cy="531621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202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80DEED-B19A-465C-B457-3F7B3E80A0DB}"/>
              </a:ext>
            </a:extLst>
          </p:cNvPr>
          <p:cNvSpPr>
            <a:spLocks noChangeArrowheads="1"/>
          </p:cNvSpPr>
          <p:nvPr/>
        </p:nvSpPr>
        <p:spPr bwMode="auto">
          <a:xfrm>
            <a:off x="1143000" y="298962"/>
            <a:ext cx="4258994"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200" b="1" i="0" u="none" strike="noStrike" cap="none" normalizeH="0" baseline="0" dirty="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s-CL" altLang="es-CL" sz="1200" b="1" dirty="0">
              <a:solidFill>
                <a:srgbClr val="000000"/>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400" b="1" i="0" u="none" strike="noStrike" cap="none" normalizeH="0" baseline="0" dirty="0">
                <a:ln>
                  <a:noFill/>
                </a:ln>
                <a:solidFill>
                  <a:srgbClr val="000000"/>
                </a:solidFill>
                <a:effectLst/>
                <a:latin typeface="Roboto"/>
              </a:rPr>
              <a:t>Tipos de Lenguajes Algorítmicos</a:t>
            </a:r>
            <a:br>
              <a:rPr kumimoji="0" lang="es-CL" altLang="es-CL" sz="1100" b="0" i="0" u="none" strike="noStrike" cap="none" normalizeH="0" baseline="0" dirty="0">
                <a:ln>
                  <a:noFill/>
                </a:ln>
                <a:solidFill>
                  <a:schemeClr val="tx1"/>
                </a:solidFill>
                <a:effectLst/>
              </a:rPr>
            </a:br>
            <a:br>
              <a:rPr kumimoji="0" lang="es-CL" altLang="es-CL" sz="1800" b="0" i="0" u="none" strike="noStrike" cap="none" normalizeH="0" baseline="0" dirty="0">
                <a:ln>
                  <a:noFill/>
                </a:ln>
                <a:solidFill>
                  <a:schemeClr val="tx1"/>
                </a:solidFill>
                <a:effectLst/>
                <a:latin typeface="Arial" panose="020B0604020202020204" pitchFamily="34" charset="0"/>
              </a:rPr>
            </a:br>
            <a:endParaRPr kumimoji="0" lang="es-CL" altLang="es-C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1400" b="1" i="0" u="none" strike="noStrike" cap="none" normalizeH="0" baseline="0" dirty="0">
                <a:ln>
                  <a:noFill/>
                </a:ln>
                <a:solidFill>
                  <a:srgbClr val="000000"/>
                </a:solidFill>
                <a:effectLst/>
                <a:latin typeface="Roboto"/>
              </a:rPr>
              <a:t>Gráficos: Es la representación gráfica de las operaciones que realiza un algoritmo (diagrama de flujo).</a:t>
            </a:r>
            <a:br>
              <a:rPr kumimoji="0" lang="es-CL" altLang="es-CL" sz="1200" b="0" i="0" u="none" strike="noStrike" cap="none" normalizeH="0" baseline="0" dirty="0">
                <a:ln>
                  <a:noFill/>
                </a:ln>
                <a:solidFill>
                  <a:srgbClr val="000000"/>
                </a:solidFill>
                <a:effectLst/>
                <a:latin typeface="Roboto"/>
              </a:rPr>
            </a:br>
            <a:br>
              <a:rPr kumimoji="0" lang="es-CL" altLang="es-CL" sz="1200" b="0" i="0" u="none" strike="noStrike" cap="none" normalizeH="0" baseline="0" dirty="0">
                <a:ln>
                  <a:noFill/>
                </a:ln>
                <a:solidFill>
                  <a:srgbClr val="000000"/>
                </a:solidFill>
                <a:effectLst/>
                <a:latin typeface="Roboto"/>
              </a:rPr>
            </a:br>
            <a:endParaRPr kumimoji="0" lang="es-CL" altLang="es-CL" sz="1200" b="0" i="0" u="none" strike="noStrike" cap="none" normalizeH="0" baseline="0" dirty="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200" b="0" i="0" u="none" strike="noStrike" cap="none" normalizeH="0" baseline="0" dirty="0">
                <a:ln>
                  <a:noFill/>
                </a:ln>
                <a:solidFill>
                  <a:srgbClr val="000000"/>
                </a:solidFill>
                <a:effectLst/>
                <a:latin typeface="Roboto"/>
              </a:rPr>
              <a:t>  </a:t>
            </a:r>
            <a:r>
              <a:rPr kumimoji="0" lang="es-CL" altLang="es-CL" sz="8100" b="0" i="0" u="none" strike="noStrike" cap="none" normalizeH="0" baseline="0" dirty="0">
                <a:ln>
                  <a:noFill/>
                </a:ln>
                <a:solidFill>
                  <a:srgbClr val="000000"/>
                </a:solidFill>
                <a:effectLst/>
                <a:latin typeface="Roboto"/>
              </a:rPr>
              <a:t>    </a:t>
            </a:r>
            <a:endParaRPr kumimoji="0" lang="es-CL" altLang="es-CL" sz="1200" b="0" i="0" u="none" strike="noStrike" cap="none" normalizeH="0" baseline="0" dirty="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CL" altLang="es-CL" sz="1200" b="0" i="0" u="none" strike="noStrike" cap="none" normalizeH="0" baseline="0" dirty="0">
                <a:ln>
                  <a:noFill/>
                </a:ln>
                <a:solidFill>
                  <a:srgbClr val="000000"/>
                </a:solidFill>
                <a:effectLst/>
                <a:latin typeface="Roboto"/>
              </a:rPr>
            </a:br>
            <a:endParaRPr kumimoji="0" lang="es-CL" altLang="es-CL" sz="1200" b="0" i="0" u="none" strike="noStrike" cap="none" normalizeH="0" baseline="0" dirty="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altLang="es-CL" sz="1400" b="0" i="0" u="none" strike="noStrike" cap="none" normalizeH="0" baseline="0" dirty="0">
                <a:ln>
                  <a:noFill/>
                </a:ln>
                <a:solidFill>
                  <a:srgbClr val="000000"/>
                </a:solidFill>
                <a:effectLst/>
                <a:latin typeface="Roboto"/>
              </a:rPr>
              <a:t>No Gráficos: Representa en forma descriptiva las operaciones que debe realizar un algoritmo (</a:t>
            </a:r>
            <a:r>
              <a:rPr kumimoji="0" lang="es-CL" altLang="es-CL" sz="1400" b="0" i="0" u="none" strike="noStrike" cap="none" normalizeH="0" baseline="0" dirty="0" err="1">
                <a:ln>
                  <a:noFill/>
                </a:ln>
                <a:solidFill>
                  <a:srgbClr val="000000"/>
                </a:solidFill>
                <a:effectLst/>
                <a:latin typeface="Roboto"/>
              </a:rPr>
              <a:t>pseudocodigo</a:t>
            </a:r>
            <a:r>
              <a:rPr kumimoji="0" lang="es-CL" altLang="es-CL" sz="1400" b="0" i="0" u="none" strike="noStrike" cap="none" normalizeH="0" baseline="0" dirty="0">
                <a:ln>
                  <a:noFill/>
                </a:ln>
                <a:solidFill>
                  <a:srgbClr val="000000"/>
                </a:solidFill>
                <a:effectLst/>
                <a:latin typeface="Roboto"/>
              </a:rPr>
              <a:t>).</a:t>
            </a:r>
            <a:br>
              <a:rPr kumimoji="0" lang="es-CL" altLang="es-CL" sz="1200" b="0" i="0" u="none" strike="noStrike" cap="none" normalizeH="0" baseline="0" dirty="0">
                <a:ln>
                  <a:noFill/>
                </a:ln>
                <a:solidFill>
                  <a:srgbClr val="000000"/>
                </a:solidFill>
                <a:effectLst/>
                <a:latin typeface="Roboto"/>
              </a:rPr>
            </a:br>
            <a:br>
              <a:rPr kumimoji="0" lang="es-CL" altLang="es-CL" sz="1200" b="0" i="0" u="none" strike="noStrike" cap="none" normalizeH="0" baseline="0" dirty="0">
                <a:ln>
                  <a:noFill/>
                </a:ln>
                <a:solidFill>
                  <a:srgbClr val="000000"/>
                </a:solidFill>
                <a:effectLst/>
                <a:latin typeface="Roboto"/>
              </a:rPr>
            </a:br>
            <a:r>
              <a:rPr kumimoji="0" lang="es-CL" altLang="es-CL" sz="1200" b="0" i="0" u="none" strike="noStrike" cap="none" normalizeH="0" baseline="0" dirty="0">
                <a:ln>
                  <a:noFill/>
                </a:ln>
                <a:solidFill>
                  <a:srgbClr val="000000"/>
                </a:solidFill>
                <a:effectLst/>
                <a:latin typeface="Roboto"/>
              </a:rPr>
              <a:t>INICIO</a:t>
            </a:r>
            <a:br>
              <a:rPr kumimoji="0" lang="es-CL" altLang="es-CL" sz="1200" b="0" i="0" u="none" strike="noStrike" cap="none" normalizeH="0" baseline="0" dirty="0">
                <a:ln>
                  <a:noFill/>
                </a:ln>
                <a:solidFill>
                  <a:srgbClr val="000000"/>
                </a:solidFill>
                <a:effectLst/>
                <a:latin typeface="Roboto"/>
              </a:rPr>
            </a:br>
            <a:r>
              <a:rPr kumimoji="0" lang="es-CL" altLang="es-CL" sz="1200" b="0" i="0" u="none" strike="noStrike" cap="none" normalizeH="0" baseline="0" dirty="0">
                <a:ln>
                  <a:noFill/>
                </a:ln>
                <a:solidFill>
                  <a:srgbClr val="000000"/>
                </a:solidFill>
                <a:effectLst/>
                <a:latin typeface="Roboto"/>
              </a:rPr>
              <a:t>   Edad: Entero</a:t>
            </a:r>
            <a:br>
              <a:rPr kumimoji="0" lang="es-CL" altLang="es-CL" sz="1200" b="0" i="0" u="none" strike="noStrike" cap="none" normalizeH="0" baseline="0" dirty="0">
                <a:ln>
                  <a:noFill/>
                </a:ln>
                <a:solidFill>
                  <a:srgbClr val="000000"/>
                </a:solidFill>
                <a:effectLst/>
                <a:latin typeface="Roboto"/>
              </a:rPr>
            </a:br>
            <a:r>
              <a:rPr kumimoji="0" lang="es-CL" altLang="es-CL" sz="1200" b="0" i="0" u="none" strike="noStrike" cap="none" normalizeH="0" baseline="0" dirty="0">
                <a:ln>
                  <a:noFill/>
                </a:ln>
                <a:solidFill>
                  <a:srgbClr val="000000"/>
                </a:solidFill>
                <a:effectLst/>
                <a:latin typeface="Roboto"/>
              </a:rPr>
              <a:t>   ESCRIBA cual es tu edad?</a:t>
            </a:r>
            <a:br>
              <a:rPr kumimoji="0" lang="es-CL" altLang="es-CL" sz="1200" b="0" i="0" u="none" strike="noStrike" cap="none" normalizeH="0" baseline="0" dirty="0">
                <a:ln>
                  <a:noFill/>
                </a:ln>
                <a:solidFill>
                  <a:srgbClr val="000000"/>
                </a:solidFill>
                <a:effectLst/>
                <a:latin typeface="Roboto"/>
              </a:rPr>
            </a:br>
            <a:r>
              <a:rPr kumimoji="0" lang="es-CL" altLang="es-CL" sz="1200" b="0" i="0" u="none" strike="noStrike" cap="none" normalizeH="0" baseline="0" dirty="0">
                <a:ln>
                  <a:noFill/>
                </a:ln>
                <a:solidFill>
                  <a:srgbClr val="000000"/>
                </a:solidFill>
                <a:effectLst/>
                <a:latin typeface="Roboto"/>
              </a:rPr>
              <a:t>   Lea Edad</a:t>
            </a:r>
            <a:br>
              <a:rPr kumimoji="0" lang="es-CL" altLang="es-CL" sz="1200" b="0" i="0" u="none" strike="noStrike" cap="none" normalizeH="0" baseline="0" dirty="0">
                <a:ln>
                  <a:noFill/>
                </a:ln>
                <a:solidFill>
                  <a:srgbClr val="000000"/>
                </a:solidFill>
                <a:effectLst/>
                <a:latin typeface="Roboto"/>
              </a:rPr>
            </a:br>
            <a:r>
              <a:rPr kumimoji="0" lang="es-CL" altLang="es-CL" sz="1200" b="0" i="0" u="none" strike="noStrike" cap="none" normalizeH="0" baseline="0" dirty="0">
                <a:ln>
                  <a:noFill/>
                </a:ln>
                <a:solidFill>
                  <a:srgbClr val="000000"/>
                </a:solidFill>
                <a:effectLst/>
                <a:latin typeface="Roboto"/>
              </a:rPr>
              <a:t>   SI Edad &gt;=18 entonces</a:t>
            </a:r>
            <a:br>
              <a:rPr kumimoji="0" lang="es-CL" altLang="es-CL" sz="1200" b="0" i="0" u="none" strike="noStrike" cap="none" normalizeH="0" baseline="0" dirty="0">
                <a:ln>
                  <a:noFill/>
                </a:ln>
                <a:solidFill>
                  <a:srgbClr val="000000"/>
                </a:solidFill>
                <a:effectLst/>
                <a:latin typeface="Roboto"/>
              </a:rPr>
            </a:br>
            <a:r>
              <a:rPr kumimoji="0" lang="es-CL" altLang="es-CL" sz="1200" b="0" i="0" u="none" strike="noStrike" cap="none" normalizeH="0" baseline="0" dirty="0">
                <a:ln>
                  <a:noFill/>
                </a:ln>
                <a:solidFill>
                  <a:srgbClr val="000000"/>
                </a:solidFill>
                <a:effectLst/>
                <a:latin typeface="Roboto"/>
              </a:rPr>
              <a:t>      ESCRIBA Eres mayor de Edad</a:t>
            </a:r>
            <a:br>
              <a:rPr kumimoji="0" lang="es-CL" altLang="es-CL" sz="1200" b="0" i="0" u="none" strike="noStrike" cap="none" normalizeH="0" baseline="0" dirty="0">
                <a:ln>
                  <a:noFill/>
                </a:ln>
                <a:solidFill>
                  <a:srgbClr val="000000"/>
                </a:solidFill>
                <a:effectLst/>
                <a:latin typeface="Roboto"/>
              </a:rPr>
            </a:br>
            <a:r>
              <a:rPr kumimoji="0" lang="es-CL" altLang="es-CL" sz="1200" b="0" i="0" u="none" strike="noStrike" cap="none" normalizeH="0" baseline="0" dirty="0">
                <a:ln>
                  <a:noFill/>
                </a:ln>
                <a:solidFill>
                  <a:srgbClr val="000000"/>
                </a:solidFill>
                <a:effectLst/>
                <a:latin typeface="Roboto"/>
              </a:rPr>
              <a:t>   FINSI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94F2C475-1CF2-48A3-A989-B31726CE5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1143000"/>
            <a:ext cx="1057275" cy="12954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58A9E2E1-3C42-4966-B85B-AF1F63F3AA61}"/>
              </a:ext>
            </a:extLst>
          </p:cNvPr>
          <p:cNvPicPr>
            <a:picLocks noChangeAspect="1"/>
          </p:cNvPicPr>
          <p:nvPr/>
        </p:nvPicPr>
        <p:blipFill>
          <a:blip r:embed="rId3"/>
          <a:stretch>
            <a:fillRect/>
          </a:stretch>
        </p:blipFill>
        <p:spPr>
          <a:xfrm>
            <a:off x="2974922" y="2729551"/>
            <a:ext cx="2066309" cy="1706127"/>
          </a:xfrm>
          <a:prstGeom prst="rect">
            <a:avLst/>
          </a:prstGeom>
        </p:spPr>
      </p:pic>
      <p:pic>
        <p:nvPicPr>
          <p:cNvPr id="5" name="Imagen 4">
            <a:extLst>
              <a:ext uri="{FF2B5EF4-FFF2-40B4-BE49-F238E27FC236}">
                <a16:creationId xmlns:a16="http://schemas.microsoft.com/office/drawing/2014/main" id="{0EB37582-5712-4F98-B615-D1D535345334}"/>
              </a:ext>
            </a:extLst>
          </p:cNvPr>
          <p:cNvPicPr>
            <a:picLocks noChangeAspect="1"/>
          </p:cNvPicPr>
          <p:nvPr/>
        </p:nvPicPr>
        <p:blipFill>
          <a:blip r:embed="rId4"/>
          <a:stretch>
            <a:fillRect/>
          </a:stretch>
        </p:blipFill>
        <p:spPr>
          <a:xfrm>
            <a:off x="5863988" y="1652805"/>
            <a:ext cx="5800725" cy="4381500"/>
          </a:xfrm>
          <a:prstGeom prst="rect">
            <a:avLst/>
          </a:prstGeom>
        </p:spPr>
      </p:pic>
    </p:spTree>
    <p:extLst>
      <p:ext uri="{BB962C8B-B14F-4D97-AF65-F5344CB8AC3E}">
        <p14:creationId xmlns:p14="http://schemas.microsoft.com/office/powerpoint/2010/main" val="2129732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7EA76FA-D474-4B34-87BD-421B0269638D}"/>
              </a:ext>
            </a:extLst>
          </p:cNvPr>
          <p:cNvPicPr>
            <a:picLocks noChangeAspect="1"/>
          </p:cNvPicPr>
          <p:nvPr/>
        </p:nvPicPr>
        <p:blipFill rotWithShape="1">
          <a:blip r:embed="rId2"/>
          <a:srcRect b="62739"/>
          <a:stretch/>
        </p:blipFill>
        <p:spPr>
          <a:xfrm>
            <a:off x="75028" y="354750"/>
            <a:ext cx="6593469" cy="1351220"/>
          </a:xfrm>
          <a:prstGeom prst="rect">
            <a:avLst/>
          </a:prstGeom>
        </p:spPr>
      </p:pic>
      <p:pic>
        <p:nvPicPr>
          <p:cNvPr id="5" name="Imagen 4">
            <a:extLst>
              <a:ext uri="{FF2B5EF4-FFF2-40B4-BE49-F238E27FC236}">
                <a16:creationId xmlns:a16="http://schemas.microsoft.com/office/drawing/2014/main" id="{494A8E62-4142-41AD-90D2-C674EE131C9B}"/>
              </a:ext>
            </a:extLst>
          </p:cNvPr>
          <p:cNvPicPr>
            <a:picLocks noChangeAspect="1"/>
          </p:cNvPicPr>
          <p:nvPr/>
        </p:nvPicPr>
        <p:blipFill rotWithShape="1">
          <a:blip r:embed="rId3"/>
          <a:srcRect b="49835"/>
          <a:stretch/>
        </p:blipFill>
        <p:spPr>
          <a:xfrm>
            <a:off x="5190145" y="2165282"/>
            <a:ext cx="7001855" cy="2058536"/>
          </a:xfrm>
          <a:prstGeom prst="rect">
            <a:avLst/>
          </a:prstGeom>
        </p:spPr>
      </p:pic>
      <p:sp>
        <p:nvSpPr>
          <p:cNvPr id="6" name="Elipse 5">
            <a:extLst>
              <a:ext uri="{FF2B5EF4-FFF2-40B4-BE49-F238E27FC236}">
                <a16:creationId xmlns:a16="http://schemas.microsoft.com/office/drawing/2014/main" id="{4C387A05-CD2C-419D-9D2B-CDC49868CF6F}"/>
              </a:ext>
            </a:extLst>
          </p:cNvPr>
          <p:cNvSpPr/>
          <p:nvPr/>
        </p:nvSpPr>
        <p:spPr>
          <a:xfrm>
            <a:off x="375279" y="354750"/>
            <a:ext cx="361700" cy="327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 name="Elipse 6">
            <a:extLst>
              <a:ext uri="{FF2B5EF4-FFF2-40B4-BE49-F238E27FC236}">
                <a16:creationId xmlns:a16="http://schemas.microsoft.com/office/drawing/2014/main" id="{F4F1F779-CFC4-420D-BF9B-9537ED4820C8}"/>
              </a:ext>
            </a:extLst>
          </p:cNvPr>
          <p:cNvSpPr/>
          <p:nvPr/>
        </p:nvSpPr>
        <p:spPr>
          <a:xfrm>
            <a:off x="5372634" y="1544380"/>
            <a:ext cx="361700" cy="3276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 name="Imagen 1">
            <a:extLst>
              <a:ext uri="{FF2B5EF4-FFF2-40B4-BE49-F238E27FC236}">
                <a16:creationId xmlns:a16="http://schemas.microsoft.com/office/drawing/2014/main" id="{7D57DBC0-E779-D2FB-06DD-9AA34E93D317}"/>
              </a:ext>
            </a:extLst>
          </p:cNvPr>
          <p:cNvPicPr>
            <a:picLocks noChangeAspect="1"/>
          </p:cNvPicPr>
          <p:nvPr/>
        </p:nvPicPr>
        <p:blipFill rotWithShape="1">
          <a:blip r:embed="rId2"/>
          <a:srcRect t="37832" r="38792"/>
          <a:stretch/>
        </p:blipFill>
        <p:spPr>
          <a:xfrm>
            <a:off x="75028" y="2165282"/>
            <a:ext cx="4565211" cy="2254481"/>
          </a:xfrm>
          <a:prstGeom prst="rect">
            <a:avLst/>
          </a:prstGeom>
        </p:spPr>
      </p:pic>
      <p:pic>
        <p:nvPicPr>
          <p:cNvPr id="4" name="Imagen 3">
            <a:extLst>
              <a:ext uri="{FF2B5EF4-FFF2-40B4-BE49-F238E27FC236}">
                <a16:creationId xmlns:a16="http://schemas.microsoft.com/office/drawing/2014/main" id="{AE150407-E254-649F-F53A-FF3B393C57B8}"/>
              </a:ext>
            </a:extLst>
          </p:cNvPr>
          <p:cNvPicPr>
            <a:picLocks noChangeAspect="1"/>
          </p:cNvPicPr>
          <p:nvPr/>
        </p:nvPicPr>
        <p:blipFill rotWithShape="1">
          <a:blip r:embed="rId3"/>
          <a:srcRect l="-780" t="50168" r="40258" b="-333"/>
          <a:stretch/>
        </p:blipFill>
        <p:spPr>
          <a:xfrm>
            <a:off x="6651421" y="4517081"/>
            <a:ext cx="4237664" cy="2058537"/>
          </a:xfrm>
          <a:prstGeom prst="rect">
            <a:avLst/>
          </a:prstGeom>
        </p:spPr>
      </p:pic>
    </p:spTree>
    <p:extLst>
      <p:ext uri="{BB962C8B-B14F-4D97-AF65-F5344CB8AC3E}">
        <p14:creationId xmlns:p14="http://schemas.microsoft.com/office/powerpoint/2010/main" val="202292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2641079-1290-4EEE-A9C7-848C30CF4214}"/>
              </a:ext>
            </a:extLst>
          </p:cNvPr>
          <p:cNvSpPr/>
          <p:nvPr/>
        </p:nvSpPr>
        <p:spPr>
          <a:xfrm>
            <a:off x="1215566" y="633568"/>
            <a:ext cx="9951955" cy="1754326"/>
          </a:xfrm>
          <a:prstGeom prst="rect">
            <a:avLst/>
          </a:prstGeom>
          <a:noFill/>
        </p:spPr>
        <p:txBody>
          <a:bodyPr wrap="none" lIns="91440" tIns="45720" rIns="91440" bIns="45720">
            <a:spAutoFit/>
          </a:bodyPr>
          <a:lstStyle/>
          <a:p>
            <a:pPr algn="ctr"/>
            <a:r>
              <a:rPr lang="es-ES" sz="5400" dirty="0">
                <a:ln w="0"/>
                <a:solidFill>
                  <a:schemeClr val="accent2">
                    <a:lumMod val="50000"/>
                  </a:schemeClr>
                </a:solidFill>
                <a:effectLst>
                  <a:outerShdw blurRad="38100" dist="19050" dir="2700000" algn="tl" rotWithShape="0">
                    <a:schemeClr val="dk1">
                      <a:alpha val="40000"/>
                    </a:schemeClr>
                  </a:outerShdw>
                </a:effectLst>
              </a:rPr>
              <a:t>Ejercicios de Algoritmos cotidianos</a:t>
            </a:r>
          </a:p>
          <a:p>
            <a:pPr algn="ctr"/>
            <a:r>
              <a:rPr lang="es-ES" sz="5400" dirty="0">
                <a:ln w="0"/>
                <a:solidFill>
                  <a:schemeClr val="accent2">
                    <a:lumMod val="50000"/>
                  </a:schemeClr>
                </a:solidFill>
                <a:effectLst>
                  <a:outerShdw blurRad="38100" dist="19050" dir="2700000" algn="tl" rotWithShape="0">
                    <a:schemeClr val="dk1">
                      <a:alpha val="40000"/>
                    </a:schemeClr>
                  </a:outerShdw>
                </a:effectLst>
                <a:latin typeface="Amasis MT Pro" panose="020B0604020202020204" pitchFamily="18" charset="0"/>
              </a:rPr>
              <a:t>15min </a:t>
            </a:r>
            <a:endParaRPr lang="es-ES" sz="5400" b="0" cap="none" spc="0" dirty="0">
              <a:ln w="0"/>
              <a:solidFill>
                <a:schemeClr val="accent2">
                  <a:lumMod val="50000"/>
                </a:schemeClr>
              </a:solidFill>
              <a:effectLst>
                <a:outerShdw blurRad="38100" dist="19050" dir="2700000" algn="tl" rotWithShape="0">
                  <a:schemeClr val="dk1">
                    <a:alpha val="40000"/>
                  </a:schemeClr>
                </a:outerShdw>
              </a:effectLst>
              <a:latin typeface="Amasis MT Pro" panose="020B0604020202020204" pitchFamily="18" charset="0"/>
            </a:endParaRPr>
          </a:p>
        </p:txBody>
      </p:sp>
      <p:sp>
        <p:nvSpPr>
          <p:cNvPr id="4" name="CuadroTexto 3">
            <a:extLst>
              <a:ext uri="{FF2B5EF4-FFF2-40B4-BE49-F238E27FC236}">
                <a16:creationId xmlns:a16="http://schemas.microsoft.com/office/drawing/2014/main" id="{F7E71B66-109A-47F6-8C47-917F478D45F4}"/>
              </a:ext>
            </a:extLst>
          </p:cNvPr>
          <p:cNvSpPr txBox="1"/>
          <p:nvPr/>
        </p:nvSpPr>
        <p:spPr>
          <a:xfrm rot="21034308">
            <a:off x="-4464" y="3290511"/>
            <a:ext cx="6093724" cy="584775"/>
          </a:xfrm>
          <a:prstGeom prst="rect">
            <a:avLst/>
          </a:prstGeom>
          <a:noFill/>
        </p:spPr>
        <p:txBody>
          <a:bodyPr wrap="square">
            <a:spAutoFit/>
          </a:bodyPr>
          <a:lstStyle/>
          <a:p>
            <a:pPr algn="ctr"/>
            <a:r>
              <a:rPr lang="es-MX" sz="3200" b="1" i="0" dirty="0">
                <a:solidFill>
                  <a:srgbClr val="FF0000"/>
                </a:solidFill>
                <a:effectLst/>
                <a:latin typeface="Trebuchet"/>
              </a:rPr>
              <a:t>Algoritmo para freír un huevo</a:t>
            </a:r>
          </a:p>
        </p:txBody>
      </p:sp>
      <p:sp>
        <p:nvSpPr>
          <p:cNvPr id="6" name="CuadroTexto 5">
            <a:extLst>
              <a:ext uri="{FF2B5EF4-FFF2-40B4-BE49-F238E27FC236}">
                <a16:creationId xmlns:a16="http://schemas.microsoft.com/office/drawing/2014/main" id="{5A31F33A-08BE-4E2C-95BD-202D1DB132D2}"/>
              </a:ext>
            </a:extLst>
          </p:cNvPr>
          <p:cNvSpPr txBox="1"/>
          <p:nvPr/>
        </p:nvSpPr>
        <p:spPr>
          <a:xfrm rot="584306">
            <a:off x="5415889" y="3505360"/>
            <a:ext cx="6093724" cy="1077218"/>
          </a:xfrm>
          <a:prstGeom prst="rect">
            <a:avLst/>
          </a:prstGeom>
          <a:noFill/>
        </p:spPr>
        <p:txBody>
          <a:bodyPr wrap="square">
            <a:spAutoFit/>
          </a:bodyPr>
          <a:lstStyle/>
          <a:p>
            <a:pPr algn="ctr"/>
            <a:r>
              <a:rPr lang="es-MX" sz="3200" b="1" i="0" dirty="0">
                <a:solidFill>
                  <a:srgbClr val="00B050"/>
                </a:solidFill>
                <a:effectLst/>
                <a:latin typeface="Trebuchet"/>
              </a:rPr>
              <a:t>Algoritmo para encender la televisión</a:t>
            </a:r>
          </a:p>
        </p:txBody>
      </p:sp>
      <p:sp>
        <p:nvSpPr>
          <p:cNvPr id="8" name="CuadroTexto 7">
            <a:extLst>
              <a:ext uri="{FF2B5EF4-FFF2-40B4-BE49-F238E27FC236}">
                <a16:creationId xmlns:a16="http://schemas.microsoft.com/office/drawing/2014/main" id="{E6036983-808C-4541-B2AB-CD81304FCD6B}"/>
              </a:ext>
            </a:extLst>
          </p:cNvPr>
          <p:cNvSpPr txBox="1"/>
          <p:nvPr/>
        </p:nvSpPr>
        <p:spPr>
          <a:xfrm rot="356253">
            <a:off x="1668440" y="5090194"/>
            <a:ext cx="6093724" cy="1077218"/>
          </a:xfrm>
          <a:prstGeom prst="rect">
            <a:avLst/>
          </a:prstGeom>
          <a:noFill/>
        </p:spPr>
        <p:txBody>
          <a:bodyPr wrap="square">
            <a:spAutoFit/>
          </a:bodyPr>
          <a:lstStyle/>
          <a:p>
            <a:pPr algn="ctr"/>
            <a:r>
              <a:rPr lang="es-CL" sz="3200" b="1" i="0" dirty="0">
                <a:solidFill>
                  <a:srgbClr val="111111"/>
                </a:solidFill>
                <a:effectLst/>
                <a:latin typeface="Trebuchet"/>
              </a:rPr>
              <a:t>Algoritmo para apagar la computadora</a:t>
            </a:r>
          </a:p>
        </p:txBody>
      </p:sp>
    </p:spTree>
    <p:extLst>
      <p:ext uri="{BB962C8B-B14F-4D97-AF65-F5344CB8AC3E}">
        <p14:creationId xmlns:p14="http://schemas.microsoft.com/office/powerpoint/2010/main" val="3056834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p:txBody>
          <a:bodyPr>
            <a:normAutofit/>
          </a:bodyPr>
          <a:lstStyle/>
          <a:p>
            <a:pPr algn="l"/>
            <a:r>
              <a:rPr lang="es-CL" sz="2400" b="1" dirty="0">
                <a:solidFill>
                  <a:srgbClr val="D40202"/>
                </a:solidFill>
                <a:latin typeface="Myriad Pro"/>
                <a:cs typeface="Myriad Pro"/>
              </a:rPr>
              <a:t>Introducción a la programación </a:t>
            </a:r>
          </a:p>
        </p:txBody>
      </p:sp>
      <p:pic>
        <p:nvPicPr>
          <p:cNvPr id="18" name="Imagen 17" descr="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4" name="CuadroTexto 3"/>
          <p:cNvSpPr txBox="1"/>
          <p:nvPr/>
        </p:nvSpPr>
        <p:spPr>
          <a:xfrm>
            <a:off x="2282283" y="1774477"/>
            <a:ext cx="7014117" cy="3693319"/>
          </a:xfrm>
          <a:prstGeom prst="rect">
            <a:avLst/>
          </a:prstGeom>
          <a:noFill/>
        </p:spPr>
        <p:txBody>
          <a:bodyPr wrap="square" rtlCol="0">
            <a:spAutoFit/>
          </a:bodyPr>
          <a:lstStyle/>
          <a:p>
            <a:pPr marL="285750" indent="-285750">
              <a:buFont typeface="Arial" panose="020B0604020202020204" pitchFamily="34" charset="0"/>
              <a:buChar char="•"/>
            </a:pPr>
            <a:r>
              <a:rPr lang="es-CL"/>
              <a:t>Objetivos </a:t>
            </a:r>
          </a:p>
          <a:p>
            <a:endParaRPr lang="es-CL" dirty="0"/>
          </a:p>
          <a:p>
            <a:pPr marL="285750" indent="-285750">
              <a:buFont typeface="Arial" panose="020B0604020202020204" pitchFamily="34" charset="0"/>
              <a:buChar char="•"/>
            </a:pPr>
            <a:r>
              <a:rPr lang="es-CL" dirty="0"/>
              <a:t>Identificar el concepto de algoritmo y las partes constituyentes a partir de su estructura.</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r>
              <a:rPr lang="es-CL" dirty="0"/>
              <a:t>Utiliza los símbolos de diagrama de flujo en base a simbología de instrucciones.</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r>
              <a:rPr lang="es-CL" dirty="0"/>
              <a:t>Distingue el funcionamiento de los símbolos., a partir de un problema planteado</a:t>
            </a:r>
          </a:p>
          <a:p>
            <a:pPr marL="285750" indent="-285750">
              <a:buFont typeface="Arial" panose="020B0604020202020204" pitchFamily="34" charset="0"/>
              <a:buChar char="•"/>
            </a:pPr>
            <a:endParaRPr lang="es-CL" dirty="0"/>
          </a:p>
          <a:p>
            <a:endParaRPr lang="es-CL" dirty="0"/>
          </a:p>
          <a:p>
            <a:endParaRPr lang="es-CL" dirty="0"/>
          </a:p>
        </p:txBody>
      </p:sp>
    </p:spTree>
    <p:extLst>
      <p:ext uri="{BB962C8B-B14F-4D97-AF65-F5344CB8AC3E}">
        <p14:creationId xmlns:p14="http://schemas.microsoft.com/office/powerpoint/2010/main" val="3740892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B6E8917-657C-4F80-9452-62BCDB2F7C43}"/>
              </a:ext>
            </a:extLst>
          </p:cNvPr>
          <p:cNvSpPr txBox="1"/>
          <p:nvPr/>
        </p:nvSpPr>
        <p:spPr>
          <a:xfrm>
            <a:off x="1828800" y="777922"/>
            <a:ext cx="9051982" cy="4524315"/>
          </a:xfrm>
          <a:prstGeom prst="rect">
            <a:avLst/>
          </a:prstGeom>
          <a:noFill/>
        </p:spPr>
        <p:txBody>
          <a:bodyPr wrap="square">
            <a:spAutoFit/>
          </a:bodyPr>
          <a:lstStyle/>
          <a:p>
            <a:pPr algn="l"/>
            <a:r>
              <a:rPr lang="es-MX" b="1" i="0" dirty="0">
                <a:solidFill>
                  <a:srgbClr val="111111"/>
                </a:solidFill>
                <a:effectLst/>
                <a:latin typeface="Trebuchet"/>
              </a:rPr>
              <a:t>Algoritmo para freír un huevo</a:t>
            </a:r>
          </a:p>
          <a:p>
            <a:pPr algn="l"/>
            <a:r>
              <a:rPr lang="es-MX" b="0" i="0" dirty="0">
                <a:solidFill>
                  <a:srgbClr val="222222"/>
                </a:solidFill>
                <a:effectLst/>
                <a:latin typeface="Helvetica Neue"/>
              </a:rPr>
              <a:t>Una de las recetas más sencillas y básicas a la hora de cocinar. Es una actividad que hasta un niño bajo supervisión puede realizar sin mayores inconvenientes.</a:t>
            </a:r>
          </a:p>
          <a:p>
            <a:pPr algn="l"/>
            <a:endParaRPr lang="es-MX" b="0" i="0" dirty="0">
              <a:solidFill>
                <a:srgbClr val="222222"/>
              </a:solidFill>
              <a:effectLst/>
              <a:latin typeface="Helvetica Neue"/>
            </a:endParaRPr>
          </a:p>
          <a:p>
            <a:pPr algn="l">
              <a:buFont typeface="+mj-lt"/>
              <a:buAutoNum type="arabicPeriod"/>
            </a:pPr>
            <a:r>
              <a:rPr lang="es-MX" b="0" i="0" dirty="0">
                <a:solidFill>
                  <a:srgbClr val="222222"/>
                </a:solidFill>
                <a:effectLst/>
                <a:latin typeface="Helvetica Neue"/>
              </a:rPr>
              <a:t>Abrir la refri.</a:t>
            </a:r>
          </a:p>
          <a:p>
            <a:pPr algn="l">
              <a:buFont typeface="+mj-lt"/>
              <a:buAutoNum type="arabicPeriod"/>
            </a:pPr>
            <a:r>
              <a:rPr lang="es-MX" b="0" i="0" dirty="0">
                <a:solidFill>
                  <a:srgbClr val="222222"/>
                </a:solidFill>
                <a:effectLst/>
                <a:latin typeface="Helvetica Neue"/>
              </a:rPr>
              <a:t>Tomar un huevo crudo.</a:t>
            </a:r>
          </a:p>
          <a:p>
            <a:pPr algn="l">
              <a:buFont typeface="+mj-lt"/>
              <a:buAutoNum type="arabicPeriod"/>
            </a:pPr>
            <a:r>
              <a:rPr lang="es-MX" b="0" i="0" dirty="0">
                <a:solidFill>
                  <a:srgbClr val="222222"/>
                </a:solidFill>
                <a:effectLst/>
                <a:latin typeface="Helvetica Neue"/>
              </a:rPr>
              <a:t>Agarrar el sartén.</a:t>
            </a:r>
          </a:p>
          <a:p>
            <a:pPr algn="l">
              <a:buFont typeface="+mj-lt"/>
              <a:buAutoNum type="arabicPeriod"/>
            </a:pPr>
            <a:r>
              <a:rPr lang="es-MX" b="0" i="0" dirty="0">
                <a:solidFill>
                  <a:srgbClr val="222222"/>
                </a:solidFill>
                <a:effectLst/>
                <a:latin typeface="Helvetica Neue"/>
              </a:rPr>
              <a:t>Colocar aceite en el sartén.</a:t>
            </a:r>
          </a:p>
          <a:p>
            <a:pPr algn="l">
              <a:buFont typeface="+mj-lt"/>
              <a:buAutoNum type="arabicPeriod"/>
            </a:pPr>
            <a:r>
              <a:rPr lang="es-MX" b="0" i="0" dirty="0">
                <a:solidFill>
                  <a:srgbClr val="222222"/>
                </a:solidFill>
                <a:effectLst/>
                <a:latin typeface="Helvetica Neue"/>
              </a:rPr>
              <a:t>Encender el fuego.</a:t>
            </a:r>
          </a:p>
          <a:p>
            <a:pPr algn="l">
              <a:buFont typeface="+mj-lt"/>
              <a:buAutoNum type="arabicPeriod"/>
            </a:pPr>
            <a:r>
              <a:rPr lang="es-MX" b="0" i="0" dirty="0">
                <a:solidFill>
                  <a:srgbClr val="222222"/>
                </a:solidFill>
                <a:effectLst/>
                <a:latin typeface="Helvetica Neue"/>
              </a:rPr>
              <a:t>Poner la sartén sobre el fuego.</a:t>
            </a:r>
          </a:p>
          <a:p>
            <a:pPr algn="l">
              <a:buFont typeface="+mj-lt"/>
              <a:buAutoNum type="arabicPeriod"/>
            </a:pPr>
            <a:r>
              <a:rPr lang="es-MX" b="0" i="0" dirty="0">
                <a:solidFill>
                  <a:srgbClr val="222222"/>
                </a:solidFill>
                <a:effectLst/>
                <a:latin typeface="Helvetica Neue"/>
              </a:rPr>
              <a:t>Esperar que se caliente el aceite.</a:t>
            </a:r>
          </a:p>
          <a:p>
            <a:pPr algn="l">
              <a:buFont typeface="+mj-lt"/>
              <a:buAutoNum type="arabicPeriod"/>
            </a:pPr>
            <a:r>
              <a:rPr lang="es-MX" b="0" i="0" dirty="0">
                <a:solidFill>
                  <a:srgbClr val="222222"/>
                </a:solidFill>
                <a:effectLst/>
                <a:latin typeface="Helvetica Neue"/>
              </a:rPr>
              <a:t>Romper la cascara del huevo.</a:t>
            </a:r>
          </a:p>
          <a:p>
            <a:pPr algn="l">
              <a:buFont typeface="+mj-lt"/>
              <a:buAutoNum type="arabicPeriod"/>
            </a:pPr>
            <a:r>
              <a:rPr lang="es-MX" b="0" i="0" dirty="0">
                <a:solidFill>
                  <a:srgbClr val="222222"/>
                </a:solidFill>
                <a:effectLst/>
                <a:latin typeface="Helvetica Neue"/>
              </a:rPr>
              <a:t>Poner la clara y la yema en el sartén.</a:t>
            </a:r>
          </a:p>
          <a:p>
            <a:pPr algn="l">
              <a:buFont typeface="+mj-lt"/>
              <a:buAutoNum type="arabicPeriod"/>
            </a:pPr>
            <a:r>
              <a:rPr lang="es-MX" b="0" i="0" dirty="0">
                <a:solidFill>
                  <a:srgbClr val="222222"/>
                </a:solidFill>
                <a:effectLst/>
                <a:latin typeface="Helvetica Neue"/>
              </a:rPr>
              <a:t>Esperar que el huevo se fría.</a:t>
            </a:r>
          </a:p>
          <a:p>
            <a:pPr algn="l">
              <a:buFont typeface="+mj-lt"/>
              <a:buAutoNum type="arabicPeriod"/>
            </a:pPr>
            <a:r>
              <a:rPr lang="es-MX" b="0" i="0" dirty="0">
                <a:solidFill>
                  <a:srgbClr val="222222"/>
                </a:solidFill>
                <a:effectLst/>
                <a:latin typeface="Helvetica Neue"/>
              </a:rPr>
              <a:t>Sacar el huevo de la sartén.</a:t>
            </a:r>
          </a:p>
          <a:p>
            <a:pPr algn="l">
              <a:buFont typeface="+mj-lt"/>
              <a:buAutoNum type="arabicPeriod"/>
            </a:pPr>
            <a:r>
              <a:rPr lang="es-MX" b="0" i="0" dirty="0">
                <a:solidFill>
                  <a:srgbClr val="222222"/>
                </a:solidFill>
                <a:effectLst/>
                <a:latin typeface="Helvetica Neue"/>
              </a:rPr>
              <a:t>Servir el huevo en el plato.</a:t>
            </a:r>
          </a:p>
        </p:txBody>
      </p:sp>
    </p:spTree>
    <p:extLst>
      <p:ext uri="{BB962C8B-B14F-4D97-AF65-F5344CB8AC3E}">
        <p14:creationId xmlns:p14="http://schemas.microsoft.com/office/powerpoint/2010/main" val="279366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wipe(down)">
                                      <p:cBhvr>
                                        <p:cTn id="15" dur="500"/>
                                        <p:tgtEl>
                                          <p:spTgt spid="2">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 calcmode="lin" valueType="num">
                                      <p:cBhvr additive="base">
                                        <p:cTn id="20"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nodeType="click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2000"/>
                                        <p:tgtEl>
                                          <p:spTgt spid="2">
                                            <p:txEl>
                                              <p:pRg st="8" end="8"/>
                                            </p:txEl>
                                          </p:spTgt>
                                        </p:tgtEl>
                                      </p:cBhvr>
                                    </p:animEffect>
                                    <p:anim calcmode="lin" valueType="num">
                                      <p:cBhvr>
                                        <p:cTn id="31" dur="2000" fill="hold"/>
                                        <p:tgtEl>
                                          <p:spTgt spid="2">
                                            <p:txEl>
                                              <p:pRg st="8" end="8"/>
                                            </p:txEl>
                                          </p:spTgt>
                                        </p:tgtEl>
                                        <p:attrNameLst>
                                          <p:attrName>ppt_w</p:attrName>
                                        </p:attrNameLst>
                                      </p:cBhvr>
                                      <p:tavLst>
                                        <p:tav tm="0" fmla="#ppt_w*sin(2.5*pi*$)">
                                          <p:val>
                                            <p:fltVal val="0"/>
                                          </p:val>
                                        </p:tav>
                                        <p:tav tm="100000">
                                          <p:val>
                                            <p:fltVal val="1"/>
                                          </p:val>
                                        </p:tav>
                                      </p:tavLst>
                                    </p:anim>
                                    <p:anim calcmode="lin" valueType="num">
                                      <p:cBhvr>
                                        <p:cTn id="32" dur="2000" fill="hold"/>
                                        <p:tgtEl>
                                          <p:spTgt spid="2">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heel(1)">
                                      <p:cBhvr>
                                        <p:cTn id="37" dur="20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1000"/>
                                        <p:tgtEl>
                                          <p:spTgt spid="2">
                                            <p:txEl>
                                              <p:pRg st="10" end="10"/>
                                            </p:txEl>
                                          </p:spTgt>
                                        </p:tgtEl>
                                      </p:cBhvr>
                                    </p:animEffect>
                                    <p:anim calcmode="lin" valueType="num">
                                      <p:cBhvr>
                                        <p:cTn id="43"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animEffect transition="in" filter="barn(inVertical)">
                                      <p:cBhvr>
                                        <p:cTn id="49" dur="500"/>
                                        <p:tgtEl>
                                          <p:spTgt spid="2">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
                                            <p:txEl>
                                              <p:pRg st="13" end="13"/>
                                            </p:txEl>
                                          </p:spTgt>
                                        </p:tgtEl>
                                        <p:attrNameLst>
                                          <p:attrName>style.visibility</p:attrName>
                                        </p:attrNameLst>
                                      </p:cBhvr>
                                      <p:to>
                                        <p:strVal val="visible"/>
                                      </p:to>
                                    </p:set>
                                    <p:animEffect transition="in" filter="fade">
                                      <p:cBhvr>
                                        <p:cTn id="58" dur="500"/>
                                        <p:tgtEl>
                                          <p:spTgt spid="2">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p:cTn id="63" dur="1000" fill="hold"/>
                                        <p:tgtEl>
                                          <p:spTgt spid="2">
                                            <p:txEl>
                                              <p:pRg st="14" end="14"/>
                                            </p:txEl>
                                          </p:spTgt>
                                        </p:tgtEl>
                                        <p:attrNameLst>
                                          <p:attrName>ppt_w</p:attrName>
                                        </p:attrNameLst>
                                      </p:cBhvr>
                                      <p:tavLst>
                                        <p:tav tm="0">
                                          <p:val>
                                            <p:fltVal val="0"/>
                                          </p:val>
                                        </p:tav>
                                        <p:tav tm="100000">
                                          <p:val>
                                            <p:strVal val="#ppt_w"/>
                                          </p:val>
                                        </p:tav>
                                      </p:tavLst>
                                    </p:anim>
                                    <p:anim calcmode="lin" valueType="num">
                                      <p:cBhvr>
                                        <p:cTn id="64" dur="1000" fill="hold"/>
                                        <p:tgtEl>
                                          <p:spTgt spid="2">
                                            <p:txEl>
                                              <p:pRg st="14" end="14"/>
                                            </p:txEl>
                                          </p:spTgt>
                                        </p:tgtEl>
                                        <p:attrNameLst>
                                          <p:attrName>ppt_h</p:attrName>
                                        </p:attrNameLst>
                                      </p:cBhvr>
                                      <p:tavLst>
                                        <p:tav tm="0">
                                          <p:val>
                                            <p:fltVal val="0"/>
                                          </p:val>
                                        </p:tav>
                                        <p:tav tm="100000">
                                          <p:val>
                                            <p:strVal val="#ppt_h"/>
                                          </p:val>
                                        </p:tav>
                                      </p:tavLst>
                                    </p:anim>
                                    <p:anim calcmode="lin" valueType="num">
                                      <p:cBhvr>
                                        <p:cTn id="65" dur="1000" fill="hold"/>
                                        <p:tgtEl>
                                          <p:spTgt spid="2">
                                            <p:txEl>
                                              <p:pRg st="14" end="14"/>
                                            </p:txEl>
                                          </p:spTgt>
                                        </p:tgtEl>
                                        <p:attrNameLst>
                                          <p:attrName>style.rotation</p:attrName>
                                        </p:attrNameLst>
                                      </p:cBhvr>
                                      <p:tavLst>
                                        <p:tav tm="0">
                                          <p:val>
                                            <p:fltVal val="90"/>
                                          </p:val>
                                        </p:tav>
                                        <p:tav tm="100000">
                                          <p:val>
                                            <p:fltVal val="0"/>
                                          </p:val>
                                        </p:tav>
                                      </p:tavLst>
                                    </p:anim>
                                    <p:animEffect transition="in" filter="fade">
                                      <p:cBhvr>
                                        <p:cTn id="66" dur="10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53B3B1F-0AC3-4901-AF18-B206563DF309}"/>
              </a:ext>
            </a:extLst>
          </p:cNvPr>
          <p:cNvPicPr>
            <a:picLocks noChangeAspect="1"/>
          </p:cNvPicPr>
          <p:nvPr/>
        </p:nvPicPr>
        <p:blipFill>
          <a:blip r:embed="rId2"/>
          <a:stretch>
            <a:fillRect/>
          </a:stretch>
        </p:blipFill>
        <p:spPr>
          <a:xfrm rot="270859">
            <a:off x="6062360" y="1685632"/>
            <a:ext cx="5334622" cy="4846885"/>
          </a:xfrm>
          <a:prstGeom prst="rect">
            <a:avLst/>
          </a:prstGeom>
        </p:spPr>
      </p:pic>
      <p:sp>
        <p:nvSpPr>
          <p:cNvPr id="9" name="CuadroTexto 8">
            <a:extLst>
              <a:ext uri="{FF2B5EF4-FFF2-40B4-BE49-F238E27FC236}">
                <a16:creationId xmlns:a16="http://schemas.microsoft.com/office/drawing/2014/main" id="{E3E734EB-B0C8-4860-98D7-DE64D05CBB30}"/>
              </a:ext>
            </a:extLst>
          </p:cNvPr>
          <p:cNvSpPr txBox="1"/>
          <p:nvPr/>
        </p:nvSpPr>
        <p:spPr>
          <a:xfrm rot="20959915">
            <a:off x="638186" y="1359807"/>
            <a:ext cx="6093724" cy="2862322"/>
          </a:xfrm>
          <a:prstGeom prst="rect">
            <a:avLst/>
          </a:prstGeom>
          <a:noFill/>
        </p:spPr>
        <p:txBody>
          <a:bodyPr wrap="square">
            <a:spAutoFit/>
          </a:bodyPr>
          <a:lstStyle/>
          <a:p>
            <a:pPr algn="just"/>
            <a:r>
              <a:rPr lang="es-MX" b="0" i="0" dirty="0">
                <a:solidFill>
                  <a:srgbClr val="333333"/>
                </a:solidFill>
                <a:effectLst/>
                <a:latin typeface="Alegreya Sans"/>
              </a:rPr>
              <a:t>1 echarle pasta dental</a:t>
            </a:r>
          </a:p>
          <a:p>
            <a:pPr algn="just"/>
            <a:r>
              <a:rPr lang="es-MX" b="0" i="0" dirty="0">
                <a:solidFill>
                  <a:srgbClr val="333333"/>
                </a:solidFill>
                <a:effectLst/>
                <a:latin typeface="Alegreya Sans"/>
              </a:rPr>
              <a:t>2 abrir la llave del agua</a:t>
            </a:r>
          </a:p>
          <a:p>
            <a:pPr algn="just"/>
            <a:r>
              <a:rPr lang="es-MX" b="0" i="0" dirty="0">
                <a:solidFill>
                  <a:srgbClr val="333333"/>
                </a:solidFill>
                <a:effectLst/>
                <a:latin typeface="Alegreya Sans"/>
              </a:rPr>
              <a:t>3 mojar el cepillo</a:t>
            </a:r>
          </a:p>
          <a:p>
            <a:pPr algn="just"/>
            <a:r>
              <a:rPr lang="es-MX" b="0" i="0" dirty="0">
                <a:solidFill>
                  <a:srgbClr val="333333"/>
                </a:solidFill>
                <a:effectLst/>
                <a:latin typeface="Alegreya Sans"/>
              </a:rPr>
              <a:t>4 cortar el agua</a:t>
            </a:r>
          </a:p>
          <a:p>
            <a:pPr algn="just"/>
            <a:r>
              <a:rPr lang="es-MX" b="0" i="0" dirty="0">
                <a:solidFill>
                  <a:srgbClr val="333333"/>
                </a:solidFill>
                <a:effectLst/>
                <a:latin typeface="Alegreya Sans"/>
              </a:rPr>
              <a:t>5 pasar el cepillo por los dientes de arriba y de abajo</a:t>
            </a:r>
          </a:p>
          <a:p>
            <a:pPr algn="just"/>
            <a:r>
              <a:rPr lang="es-MX" b="0" i="0" dirty="0">
                <a:solidFill>
                  <a:srgbClr val="333333"/>
                </a:solidFill>
                <a:effectLst/>
                <a:latin typeface="Alegreya Sans"/>
              </a:rPr>
              <a:t>6 lavar la parte superior de los dientes</a:t>
            </a:r>
          </a:p>
          <a:p>
            <a:pPr algn="just"/>
            <a:r>
              <a:rPr lang="es-MX" b="0" i="0" dirty="0">
                <a:solidFill>
                  <a:srgbClr val="333333"/>
                </a:solidFill>
                <a:effectLst/>
                <a:latin typeface="Alegreya Sans"/>
              </a:rPr>
              <a:t>7 prender el agua</a:t>
            </a:r>
          </a:p>
          <a:p>
            <a:pPr algn="just"/>
            <a:r>
              <a:rPr lang="es-MX" b="0" i="0" dirty="0">
                <a:solidFill>
                  <a:srgbClr val="333333"/>
                </a:solidFill>
                <a:effectLst/>
                <a:latin typeface="Alegreya Sans"/>
              </a:rPr>
              <a:t>8 tomar agua y hacer gárgaras</a:t>
            </a:r>
          </a:p>
          <a:p>
            <a:pPr algn="just"/>
            <a:r>
              <a:rPr lang="es-MX" b="0" i="0" dirty="0">
                <a:solidFill>
                  <a:srgbClr val="333333"/>
                </a:solidFill>
                <a:effectLst/>
                <a:latin typeface="Alegreya Sans"/>
              </a:rPr>
              <a:t>9 escupir</a:t>
            </a:r>
          </a:p>
          <a:p>
            <a:pPr algn="just"/>
            <a:r>
              <a:rPr lang="es-MX" b="0" i="0" dirty="0">
                <a:solidFill>
                  <a:srgbClr val="333333"/>
                </a:solidFill>
                <a:effectLst/>
                <a:latin typeface="Alegreya Sans"/>
              </a:rPr>
              <a:t>10 apagar el agua</a:t>
            </a:r>
          </a:p>
        </p:txBody>
      </p:sp>
      <p:sp>
        <p:nvSpPr>
          <p:cNvPr id="11" name="CuadroTexto 10">
            <a:extLst>
              <a:ext uri="{FF2B5EF4-FFF2-40B4-BE49-F238E27FC236}">
                <a16:creationId xmlns:a16="http://schemas.microsoft.com/office/drawing/2014/main" id="{5239CA87-1EDE-4AB8-9AFA-C3E6B6D73906}"/>
              </a:ext>
            </a:extLst>
          </p:cNvPr>
          <p:cNvSpPr txBox="1"/>
          <p:nvPr/>
        </p:nvSpPr>
        <p:spPr>
          <a:xfrm>
            <a:off x="303082" y="589677"/>
            <a:ext cx="6093724" cy="461665"/>
          </a:xfrm>
          <a:prstGeom prst="rect">
            <a:avLst/>
          </a:prstGeom>
          <a:noFill/>
        </p:spPr>
        <p:txBody>
          <a:bodyPr wrap="square">
            <a:spAutoFit/>
          </a:bodyPr>
          <a:lstStyle/>
          <a:p>
            <a:pPr algn="l" latinLnBrk="0"/>
            <a:r>
              <a:rPr lang="es-MX" sz="2400" b="1" i="0" dirty="0">
                <a:solidFill>
                  <a:srgbClr val="333333"/>
                </a:solidFill>
                <a:effectLst/>
                <a:latin typeface="Alegreya Sans"/>
              </a:rPr>
              <a:t>Algoritmo de lavarse los dientes</a:t>
            </a:r>
          </a:p>
        </p:txBody>
      </p:sp>
    </p:spTree>
    <p:extLst>
      <p:ext uri="{BB962C8B-B14F-4D97-AF65-F5344CB8AC3E}">
        <p14:creationId xmlns:p14="http://schemas.microsoft.com/office/powerpoint/2010/main" val="181209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35F7F6E6-DD70-417C-A0F8-3050F66B1ECD}"/>
              </a:ext>
            </a:extLst>
          </p:cNvPr>
          <p:cNvPicPr>
            <a:picLocks noChangeAspect="1"/>
          </p:cNvPicPr>
          <p:nvPr/>
        </p:nvPicPr>
        <p:blipFill>
          <a:blip r:embed="rId2"/>
          <a:stretch>
            <a:fillRect/>
          </a:stretch>
        </p:blipFill>
        <p:spPr>
          <a:xfrm>
            <a:off x="1616199" y="707103"/>
            <a:ext cx="8842960" cy="5571065"/>
          </a:xfrm>
          <a:prstGeom prst="rect">
            <a:avLst/>
          </a:prstGeom>
          <a:ln>
            <a:noFill/>
          </a:ln>
        </p:spPr>
      </p:pic>
      <p:sp>
        <p:nvSpPr>
          <p:cNvPr id="15" name="CuadroTexto 14">
            <a:extLst>
              <a:ext uri="{FF2B5EF4-FFF2-40B4-BE49-F238E27FC236}">
                <a16:creationId xmlns:a16="http://schemas.microsoft.com/office/drawing/2014/main" id="{892EC747-491E-4DD3-8A2D-15FB672BE148}"/>
              </a:ext>
            </a:extLst>
          </p:cNvPr>
          <p:cNvSpPr txBox="1"/>
          <p:nvPr/>
        </p:nvSpPr>
        <p:spPr>
          <a:xfrm>
            <a:off x="465951" y="92940"/>
            <a:ext cx="6100548" cy="369332"/>
          </a:xfrm>
          <a:prstGeom prst="rect">
            <a:avLst/>
          </a:prstGeom>
          <a:noFill/>
        </p:spPr>
        <p:txBody>
          <a:bodyPr wrap="square">
            <a:spAutoFit/>
          </a:bodyPr>
          <a:lstStyle/>
          <a:p>
            <a:pPr algn="l"/>
            <a:r>
              <a:rPr lang="es-MX" b="1" dirty="0">
                <a:solidFill>
                  <a:srgbClr val="99CC77"/>
                </a:solidFill>
                <a:effectLst/>
                <a:latin typeface="Verdana" panose="020B0604030504040204" pitchFamily="34" charset="0"/>
              </a:rPr>
              <a:t>ALGORITMO PARA HACER 1 LLAMADA</a:t>
            </a:r>
          </a:p>
        </p:txBody>
      </p:sp>
    </p:spTree>
    <p:extLst>
      <p:ext uri="{BB962C8B-B14F-4D97-AF65-F5344CB8AC3E}">
        <p14:creationId xmlns:p14="http://schemas.microsoft.com/office/powerpoint/2010/main" val="343485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548B4D-F35B-468B-98C9-1604859DC7AA}"/>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900" b="0" i="0" u="none" strike="noStrike" cap="none" normalizeH="0" baseline="0">
                <a:ln>
                  <a:noFill/>
                </a:ln>
                <a:solidFill>
                  <a:srgbClr val="000000"/>
                </a:solidFill>
                <a:effectLst/>
                <a:latin typeface="Arial" panose="020B0604020202020204" pitchFamily="34" charset="0"/>
                <a:cs typeface="Arial" panose="020B0604020202020204" pitchFamily="34" charset="0"/>
              </a:rPr>
              <a:t>Instalación del sistema operativo Linux y Solaris para la estación de trabajo Sun Ultra 27:</a:t>
            </a:r>
            <a:br>
              <a:rPr kumimoji="0" lang="es-CL" altLang="es-CL" sz="9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s-CL" altLang="es-CL"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900" b="0" i="0" u="none" strike="noStrike" cap="none" normalizeH="0" baseline="0">
                <a:ln>
                  <a:noFill/>
                </a:ln>
                <a:solidFill>
                  <a:srgbClr val="551A8B"/>
                </a:solidFill>
                <a:effectLst/>
                <a:latin typeface="Arial" panose="020B0604020202020204" pitchFamily="34" charset="0"/>
                <a:cs typeface="Arial" panose="020B0604020202020204" pitchFamily="34" charset="0"/>
              </a:rPr>
              <a:t>  </a:t>
            </a:r>
            <a:r>
              <a:rPr kumimoji="0" lang="es-CL" altLang="es-CL" sz="24000" b="0" i="0" u="none" strike="noStrike" cap="none" normalizeH="0" baseline="0">
                <a:ln>
                  <a:noFill/>
                </a:ln>
                <a:solidFill>
                  <a:srgbClr val="551A8B"/>
                </a:solidFill>
                <a:effectLst/>
                <a:latin typeface="Arial" panose="020B0604020202020204" pitchFamily="34" charset="0"/>
                <a:cs typeface="Arial" panose="020B0604020202020204" pitchFamily="34" charset="0"/>
              </a:rPr>
              <a:t>    </a:t>
            </a:r>
            <a:endParaRPr kumimoji="0" lang="es-CL" altLang="es-CL" sz="1800" b="0" i="0" u="none" strike="noStrike" cap="none" normalizeH="0" baseline="0">
              <a:ln>
                <a:noFill/>
              </a:ln>
              <a:solidFill>
                <a:schemeClr val="tx1"/>
              </a:solidFill>
              <a:effectLst/>
              <a:latin typeface="Arial" panose="020B0604020202020204" pitchFamily="34" charset="0"/>
            </a:endParaRPr>
          </a:p>
        </p:txBody>
      </p:sp>
      <p:pic>
        <p:nvPicPr>
          <p:cNvPr id="4100" name="Picture 4">
            <a:extLst>
              <a:ext uri="{FF2B5EF4-FFF2-40B4-BE49-F238E27FC236}">
                <a16:creationId xmlns:a16="http://schemas.microsoft.com/office/drawing/2014/main" id="{44E6533B-D56C-492F-AA91-6470A2871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892" y="40583"/>
            <a:ext cx="5596671" cy="6626917"/>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03523832-7E96-40EA-8C50-ED3764BAFAA2}"/>
              </a:ext>
            </a:extLst>
          </p:cNvPr>
          <p:cNvSpPr txBox="1"/>
          <p:nvPr/>
        </p:nvSpPr>
        <p:spPr>
          <a:xfrm>
            <a:off x="426493" y="618530"/>
            <a:ext cx="1784444" cy="1754326"/>
          </a:xfrm>
          <a:prstGeom prst="rect">
            <a:avLst/>
          </a:prstGeom>
          <a:noFill/>
        </p:spPr>
        <p:txBody>
          <a:bodyPr wrap="square">
            <a:spAutoFit/>
          </a:bodyPr>
          <a:lstStyle/>
          <a:p>
            <a:r>
              <a:rPr lang="es-MX" b="0" i="0" dirty="0">
                <a:solidFill>
                  <a:srgbClr val="000000"/>
                </a:solidFill>
                <a:effectLst/>
                <a:latin typeface="Arial" panose="020B0604020202020204" pitchFamily="34" charset="0"/>
              </a:rPr>
              <a:t>Instalación del sistema operativo Linux y Solaris para la estación de trabajo</a:t>
            </a:r>
            <a:endParaRPr lang="es-CL" dirty="0"/>
          </a:p>
        </p:txBody>
      </p:sp>
    </p:spTree>
    <p:extLst>
      <p:ext uri="{BB962C8B-B14F-4D97-AF65-F5344CB8AC3E}">
        <p14:creationId xmlns:p14="http://schemas.microsoft.com/office/powerpoint/2010/main" val="3225115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ejercicio diagrama de flujo">
            <a:extLst>
              <a:ext uri="{FF2B5EF4-FFF2-40B4-BE49-F238E27FC236}">
                <a16:creationId xmlns:a16="http://schemas.microsoft.com/office/drawing/2014/main" id="{B7C7E0E1-90CA-4C30-8162-11CF0F979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4" y="2129052"/>
            <a:ext cx="8225985" cy="4053384"/>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9E663E9C-69B4-4E70-9E75-AE0313FBDDB1}"/>
              </a:ext>
            </a:extLst>
          </p:cNvPr>
          <p:cNvSpPr txBox="1"/>
          <p:nvPr/>
        </p:nvSpPr>
        <p:spPr>
          <a:xfrm>
            <a:off x="476013" y="1344306"/>
            <a:ext cx="11715987" cy="369332"/>
          </a:xfrm>
          <a:prstGeom prst="rect">
            <a:avLst/>
          </a:prstGeom>
          <a:noFill/>
        </p:spPr>
        <p:txBody>
          <a:bodyPr wrap="square">
            <a:spAutoFit/>
          </a:bodyPr>
          <a:lstStyle/>
          <a:p>
            <a:r>
              <a:rPr lang="es-MX" b="0" i="0" dirty="0">
                <a:effectLst/>
                <a:latin typeface="Verdana" panose="020B0604030504040204" pitchFamily="34" charset="0"/>
              </a:rPr>
              <a:t>Hacer el Diagrama de Flujo para sumar dos números leídos por teclado y escribir el resultado</a:t>
            </a:r>
            <a:r>
              <a:rPr lang="es-MX" b="0" i="0" dirty="0">
                <a:solidFill>
                  <a:srgbClr val="0000FF"/>
                </a:solidFill>
                <a:effectLst/>
                <a:latin typeface="Verdana" panose="020B0604030504040204" pitchFamily="34" charset="0"/>
              </a:rPr>
              <a:t>.</a:t>
            </a:r>
            <a:endParaRPr lang="es-CL" dirty="0"/>
          </a:p>
        </p:txBody>
      </p:sp>
    </p:spTree>
    <p:extLst>
      <p:ext uri="{BB962C8B-B14F-4D97-AF65-F5344CB8AC3E}">
        <p14:creationId xmlns:p14="http://schemas.microsoft.com/office/powerpoint/2010/main" val="242451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down)">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78" name="Freeform: Shape 77">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uadroTexto 2">
            <a:extLst>
              <a:ext uri="{FF2B5EF4-FFF2-40B4-BE49-F238E27FC236}">
                <a16:creationId xmlns:a16="http://schemas.microsoft.com/office/drawing/2014/main" id="{13A08490-8499-41C8-947C-504F9B1451C3}"/>
              </a:ext>
            </a:extLst>
          </p:cNvPr>
          <p:cNvSpPr txBox="1"/>
          <p:nvPr/>
        </p:nvSpPr>
        <p:spPr>
          <a:xfrm>
            <a:off x="765051" y="2286000"/>
            <a:ext cx="3384000" cy="3844800"/>
          </a:xfrm>
          <a:prstGeom prst="rect">
            <a:avLst/>
          </a:prstGeom>
        </p:spPr>
        <p:txBody>
          <a:bodyPr vert="horz" lIns="91440" tIns="45720" rIns="91440" bIns="45720" rtlCol="0">
            <a:normAutofit/>
          </a:bodyPr>
          <a:lstStyle/>
          <a:p>
            <a:pPr indent="-228600">
              <a:lnSpc>
                <a:spcPct val="90000"/>
              </a:lnSpc>
              <a:spcBef>
                <a:spcPct val="0"/>
              </a:spcBef>
              <a:spcAft>
                <a:spcPts val="600"/>
              </a:spcAft>
              <a:buFont typeface="Arial" panose="020B0604020202020204" pitchFamily="34" charset="0"/>
              <a:buChar char="•"/>
            </a:pPr>
            <a:r>
              <a:rPr lang="en-US" sz="2000" b="0" i="0">
                <a:solidFill>
                  <a:schemeClr val="bg1">
                    <a:alpha val="60000"/>
                  </a:schemeClr>
                </a:solidFill>
                <a:effectLst/>
              </a:rPr>
              <a:t>Hacer un diagrama de flujo que permita leer 2 números diferentes y nos diga cual es el mayor de los 2 números.</a:t>
            </a:r>
            <a:endParaRPr lang="en-US" sz="2000">
              <a:solidFill>
                <a:schemeClr val="bg1">
                  <a:alpha val="60000"/>
                </a:schemeClr>
              </a:solidFill>
            </a:endParaRPr>
          </a:p>
        </p:txBody>
      </p:sp>
      <p:pic>
        <p:nvPicPr>
          <p:cNvPr id="7172" name="Picture 4" descr="pseudocodigo">
            <a:extLst>
              <a:ext uri="{FF2B5EF4-FFF2-40B4-BE49-F238E27FC236}">
                <a16:creationId xmlns:a16="http://schemas.microsoft.com/office/drawing/2014/main" id="{5CCDD2E5-0EEE-43A4-B050-EC48DF26E4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7398" y="762280"/>
            <a:ext cx="2872521" cy="512674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diagrama de flujo numero mayor">
            <a:extLst>
              <a:ext uri="{FF2B5EF4-FFF2-40B4-BE49-F238E27FC236}">
                <a16:creationId xmlns:a16="http://schemas.microsoft.com/office/drawing/2014/main" id="{879DE0A9-A057-46E5-97FF-0916386512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50825" y="438673"/>
            <a:ext cx="3913338" cy="5692127"/>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97386283-784C-4BB9-B82C-379FB8B4CF5A}"/>
              </a:ext>
            </a:extLst>
          </p:cNvPr>
          <p:cNvSpPr txBox="1"/>
          <p:nvPr/>
        </p:nvSpPr>
        <p:spPr>
          <a:xfrm>
            <a:off x="4838076" y="115949"/>
            <a:ext cx="3445498" cy="646331"/>
          </a:xfrm>
          <a:prstGeom prst="rect">
            <a:avLst/>
          </a:prstGeom>
          <a:noFill/>
        </p:spPr>
        <p:txBody>
          <a:bodyPr wrap="square">
            <a:spAutoFit/>
          </a:bodyPr>
          <a:lstStyle/>
          <a:p>
            <a:r>
              <a:rPr kumimoji="0" lang="es-CL" altLang="es-CL" sz="1800" b="0" i="0" u="none" strike="noStrike" cap="none" normalizeH="0" baseline="0" dirty="0">
                <a:ln>
                  <a:noFill/>
                </a:ln>
                <a:effectLst/>
                <a:latin typeface="Verdana" panose="020B0604030504040204" pitchFamily="34" charset="0"/>
              </a:rPr>
              <a:t>El pseudocódigo para este diagrama sería</a:t>
            </a:r>
            <a:endParaRPr lang="es-CL" dirty="0"/>
          </a:p>
        </p:txBody>
      </p:sp>
    </p:spTree>
    <p:extLst>
      <p:ext uri="{BB962C8B-B14F-4D97-AF65-F5344CB8AC3E}">
        <p14:creationId xmlns:p14="http://schemas.microsoft.com/office/powerpoint/2010/main" val="2143350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F4F67032-01EC-4DD1-9513-1C3F87640A37}"/>
              </a:ext>
            </a:extLst>
          </p:cNvPr>
          <p:cNvSpPr>
            <a:spLocks noChangeArrowheads="1"/>
          </p:cNvSpPr>
          <p:nvPr/>
        </p:nvSpPr>
        <p:spPr bwMode="auto">
          <a:xfrm>
            <a:off x="2209800" y="1990269"/>
            <a:ext cx="7772400" cy="431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a:lnSpc>
                <a:spcPct val="80000"/>
              </a:lnSpc>
              <a:buFontTx/>
              <a:buNone/>
            </a:pPr>
            <a:r>
              <a:rPr lang="es-CL" altLang="es-CL" sz="2000" dirty="0">
                <a:latin typeface="Courier New" panose="02070309020205020404" pitchFamily="49" charset="0"/>
              </a:rPr>
              <a:t>Inicio</a:t>
            </a:r>
          </a:p>
          <a:p>
            <a:pPr>
              <a:lnSpc>
                <a:spcPct val="80000"/>
              </a:lnSpc>
              <a:buFontTx/>
              <a:buNone/>
            </a:pPr>
            <a:r>
              <a:rPr lang="es-CL" altLang="es-CL" sz="2000" dirty="0">
                <a:latin typeface="Courier New" panose="02070309020205020404" pitchFamily="49" charset="0"/>
              </a:rPr>
              <a:t>	salir de la cama</a:t>
            </a:r>
          </a:p>
          <a:p>
            <a:pPr>
              <a:lnSpc>
                <a:spcPct val="80000"/>
              </a:lnSpc>
              <a:buFontTx/>
              <a:buNone/>
            </a:pPr>
            <a:r>
              <a:rPr lang="es-CL" altLang="es-CL" sz="2000" dirty="0">
                <a:latin typeface="Courier New" panose="02070309020205020404" pitchFamily="49" charset="0"/>
              </a:rPr>
              <a:t>	ducharse</a:t>
            </a:r>
          </a:p>
          <a:p>
            <a:pPr>
              <a:lnSpc>
                <a:spcPct val="80000"/>
              </a:lnSpc>
              <a:buFontTx/>
              <a:buNone/>
            </a:pPr>
            <a:r>
              <a:rPr lang="es-CL" altLang="es-CL" sz="2000" dirty="0">
                <a:latin typeface="Courier New" panose="02070309020205020404" pitchFamily="49" charset="0"/>
              </a:rPr>
              <a:t>	tomar desayuno</a:t>
            </a:r>
          </a:p>
          <a:p>
            <a:pPr>
              <a:lnSpc>
                <a:spcPct val="80000"/>
              </a:lnSpc>
              <a:buFontTx/>
              <a:buNone/>
            </a:pPr>
            <a:r>
              <a:rPr lang="es-CL" altLang="es-CL" sz="2000" dirty="0">
                <a:latin typeface="Courier New" panose="02070309020205020404" pitchFamily="49" charset="0"/>
              </a:rPr>
              <a:t>	si esta lloviendo entonces</a:t>
            </a:r>
          </a:p>
          <a:p>
            <a:pPr>
              <a:lnSpc>
                <a:spcPct val="80000"/>
              </a:lnSpc>
              <a:buFontTx/>
              <a:buNone/>
            </a:pPr>
            <a:r>
              <a:rPr lang="es-CL" altLang="es-CL" sz="2000" dirty="0">
                <a:latin typeface="Courier New" panose="02070309020205020404" pitchFamily="49" charset="0"/>
              </a:rPr>
              <a:t>		llevar la parca</a:t>
            </a:r>
          </a:p>
          <a:p>
            <a:pPr>
              <a:lnSpc>
                <a:spcPct val="80000"/>
              </a:lnSpc>
              <a:buFontTx/>
              <a:buNone/>
            </a:pPr>
            <a:r>
              <a:rPr lang="es-CL" altLang="es-CL" sz="2000" dirty="0">
                <a:latin typeface="Courier New" panose="02070309020205020404" pitchFamily="49" charset="0"/>
              </a:rPr>
              <a:t>	si no esta lloviendo pero hace frío</a:t>
            </a:r>
          </a:p>
          <a:p>
            <a:pPr>
              <a:lnSpc>
                <a:spcPct val="80000"/>
              </a:lnSpc>
              <a:buFontTx/>
              <a:buNone/>
            </a:pPr>
            <a:r>
              <a:rPr lang="es-CL" altLang="es-CL" sz="2000" dirty="0">
                <a:latin typeface="Courier New" panose="02070309020205020404" pitchFamily="49" charset="0"/>
              </a:rPr>
              <a:t>		llevar la chaqueta</a:t>
            </a:r>
          </a:p>
          <a:p>
            <a:pPr>
              <a:lnSpc>
                <a:spcPct val="80000"/>
              </a:lnSpc>
              <a:buFontTx/>
              <a:buNone/>
            </a:pPr>
            <a:r>
              <a:rPr lang="es-CL" altLang="es-CL" sz="2000" dirty="0">
                <a:latin typeface="Courier New" panose="02070309020205020404" pitchFamily="49" charset="0"/>
              </a:rPr>
              <a:t>	si no</a:t>
            </a:r>
          </a:p>
          <a:p>
            <a:pPr>
              <a:lnSpc>
                <a:spcPct val="80000"/>
              </a:lnSpc>
              <a:buFontTx/>
              <a:buNone/>
            </a:pPr>
            <a:r>
              <a:rPr lang="es-CL" altLang="es-CL" sz="2000" dirty="0">
                <a:latin typeface="Courier New" panose="02070309020205020404" pitchFamily="49" charset="0"/>
              </a:rPr>
              <a:t>		llevar un chaleco</a:t>
            </a:r>
          </a:p>
          <a:p>
            <a:pPr>
              <a:lnSpc>
                <a:spcPct val="80000"/>
              </a:lnSpc>
              <a:buFontTx/>
              <a:buNone/>
            </a:pPr>
            <a:r>
              <a:rPr lang="es-CL" altLang="es-CL" sz="2000" dirty="0">
                <a:latin typeface="Courier New" panose="02070309020205020404" pitchFamily="49" charset="0"/>
              </a:rPr>
              <a:t>	fin si</a:t>
            </a:r>
          </a:p>
          <a:p>
            <a:pPr>
              <a:lnSpc>
                <a:spcPct val="80000"/>
              </a:lnSpc>
              <a:buFontTx/>
              <a:buNone/>
            </a:pPr>
            <a:r>
              <a:rPr lang="es-CL" altLang="es-CL" sz="2000" dirty="0">
                <a:latin typeface="Courier New" panose="02070309020205020404" pitchFamily="49" charset="0"/>
              </a:rPr>
              <a:t>	tomar la mochila</a:t>
            </a:r>
          </a:p>
          <a:p>
            <a:pPr>
              <a:lnSpc>
                <a:spcPct val="80000"/>
              </a:lnSpc>
              <a:buFontTx/>
              <a:buNone/>
            </a:pPr>
            <a:r>
              <a:rPr lang="es-CL" altLang="es-CL" sz="2000" dirty="0">
                <a:latin typeface="Courier New" panose="02070309020205020404" pitchFamily="49" charset="0"/>
              </a:rPr>
              <a:t>	tomar la micro</a:t>
            </a:r>
          </a:p>
          <a:p>
            <a:pPr>
              <a:lnSpc>
                <a:spcPct val="80000"/>
              </a:lnSpc>
              <a:buFontTx/>
              <a:buNone/>
            </a:pPr>
            <a:r>
              <a:rPr lang="es-CL" altLang="es-CL" sz="2000" dirty="0">
                <a:latin typeface="Courier New" panose="02070309020205020404" pitchFamily="49" charset="0"/>
              </a:rPr>
              <a:t>fin</a:t>
            </a:r>
            <a:endParaRPr lang="en-US" altLang="es-CL" sz="2000" dirty="0">
              <a:latin typeface="Courier New" panose="02070309020205020404" pitchFamily="49" charset="0"/>
            </a:endParaRPr>
          </a:p>
        </p:txBody>
      </p:sp>
      <p:sp>
        <p:nvSpPr>
          <p:cNvPr id="3" name="Rectangle 2">
            <a:extLst>
              <a:ext uri="{FF2B5EF4-FFF2-40B4-BE49-F238E27FC236}">
                <a16:creationId xmlns:a16="http://schemas.microsoft.com/office/drawing/2014/main" id="{6BAB6890-9413-4189-BBAF-39205214870A}"/>
              </a:ext>
            </a:extLst>
          </p:cNvPr>
          <p:cNvSpPr txBox="1">
            <a:spLocks noChangeArrowheads="1"/>
          </p:cNvSpPr>
          <p:nvPr/>
        </p:nvSpPr>
        <p:spPr>
          <a:xfrm>
            <a:off x="1463722" y="118281"/>
            <a:ext cx="7772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altLang="es-CL" sz="4000"/>
              <a:t>Combinación de operaciones básicas</a:t>
            </a:r>
            <a:endParaRPr lang="en-US" altLang="es-CL" sz="4000"/>
          </a:p>
        </p:txBody>
      </p:sp>
      <p:sp>
        <p:nvSpPr>
          <p:cNvPr id="5" name="CuadroTexto 4">
            <a:extLst>
              <a:ext uri="{FF2B5EF4-FFF2-40B4-BE49-F238E27FC236}">
                <a16:creationId xmlns:a16="http://schemas.microsoft.com/office/drawing/2014/main" id="{0D05F6AE-93DA-49D7-A123-6699193F6110}"/>
              </a:ext>
            </a:extLst>
          </p:cNvPr>
          <p:cNvSpPr txBox="1"/>
          <p:nvPr/>
        </p:nvSpPr>
        <p:spPr>
          <a:xfrm>
            <a:off x="1463722" y="1076615"/>
            <a:ext cx="6093724" cy="369332"/>
          </a:xfrm>
          <a:prstGeom prst="rect">
            <a:avLst/>
          </a:prstGeom>
          <a:noFill/>
        </p:spPr>
        <p:txBody>
          <a:bodyPr wrap="square">
            <a:spAutoFit/>
          </a:bodyPr>
          <a:lstStyle/>
          <a:p>
            <a:r>
              <a:rPr lang="es-CL" altLang="es-CL" dirty="0"/>
              <a:t>Ejemplo: levantarse en la mañana</a:t>
            </a:r>
            <a:endParaRPr lang="en-US" altLang="es-CL" dirty="0"/>
          </a:p>
        </p:txBody>
      </p:sp>
    </p:spTree>
    <p:extLst>
      <p:ext uri="{BB962C8B-B14F-4D97-AF65-F5344CB8AC3E}">
        <p14:creationId xmlns:p14="http://schemas.microsoft.com/office/powerpoint/2010/main" val="604381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Diagrama&#10;&#10;Descripción generada automáticamente">
            <a:extLst>
              <a:ext uri="{FF2B5EF4-FFF2-40B4-BE49-F238E27FC236}">
                <a16:creationId xmlns:a16="http://schemas.microsoft.com/office/drawing/2014/main" id="{52993C54-9E43-4C2E-B64D-72F041B54339}"/>
              </a:ext>
            </a:extLst>
          </p:cNvPr>
          <p:cNvPicPr>
            <a:picLocks noChangeAspect="1"/>
          </p:cNvPicPr>
          <p:nvPr/>
        </p:nvPicPr>
        <p:blipFill>
          <a:blip r:embed="rId2"/>
          <a:stretch>
            <a:fillRect/>
          </a:stretch>
        </p:blipFill>
        <p:spPr>
          <a:xfrm>
            <a:off x="2536214" y="643467"/>
            <a:ext cx="7119572"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84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340B1C5-0491-4373-90A5-933CA4E44DD5}"/>
              </a:ext>
            </a:extLst>
          </p:cNvPr>
          <p:cNvSpPr txBox="1"/>
          <p:nvPr/>
        </p:nvSpPr>
        <p:spPr>
          <a:xfrm>
            <a:off x="2268942" y="918865"/>
            <a:ext cx="6093724" cy="400110"/>
          </a:xfrm>
          <a:prstGeom prst="rect">
            <a:avLst/>
          </a:prstGeom>
          <a:noFill/>
        </p:spPr>
        <p:txBody>
          <a:bodyPr wrap="square">
            <a:spAutoFit/>
          </a:bodyPr>
          <a:lstStyle/>
          <a:p>
            <a:r>
              <a:rPr lang="es-CL" sz="2000" dirty="0"/>
              <a:t>Con   </a:t>
            </a:r>
            <a:r>
              <a:rPr lang="es-CL" sz="2000" b="1" dirty="0"/>
              <a:t>Pseudocódigo   </a:t>
            </a:r>
            <a:r>
              <a:rPr lang="es-CL" sz="2000" b="1" dirty="0">
                <a:solidFill>
                  <a:srgbClr val="FF0000"/>
                </a:solidFill>
              </a:rPr>
              <a:t>Diagrama de Flujo</a:t>
            </a:r>
          </a:p>
        </p:txBody>
      </p:sp>
      <p:sp>
        <p:nvSpPr>
          <p:cNvPr id="5" name="CuadroTexto 4">
            <a:extLst>
              <a:ext uri="{FF2B5EF4-FFF2-40B4-BE49-F238E27FC236}">
                <a16:creationId xmlns:a16="http://schemas.microsoft.com/office/drawing/2014/main" id="{D87B8901-7AE6-4BED-A7CE-45B12007C307}"/>
              </a:ext>
            </a:extLst>
          </p:cNvPr>
          <p:cNvSpPr txBox="1"/>
          <p:nvPr/>
        </p:nvSpPr>
        <p:spPr>
          <a:xfrm>
            <a:off x="794983" y="272534"/>
            <a:ext cx="6093724" cy="646331"/>
          </a:xfrm>
          <a:prstGeom prst="rect">
            <a:avLst/>
          </a:prstGeom>
          <a:noFill/>
        </p:spPr>
        <p:txBody>
          <a:bodyPr wrap="square">
            <a:spAutoFit/>
          </a:bodyPr>
          <a:lstStyle/>
          <a:p>
            <a:r>
              <a:rPr lang="es-CL" sz="3600" b="1" dirty="0"/>
              <a:t>EJERCICIOS</a:t>
            </a:r>
          </a:p>
        </p:txBody>
      </p:sp>
      <p:sp>
        <p:nvSpPr>
          <p:cNvPr id="7" name="CuadroTexto 6">
            <a:extLst>
              <a:ext uri="{FF2B5EF4-FFF2-40B4-BE49-F238E27FC236}">
                <a16:creationId xmlns:a16="http://schemas.microsoft.com/office/drawing/2014/main" id="{EA378621-281D-466F-A40C-F5640F126E94}"/>
              </a:ext>
            </a:extLst>
          </p:cNvPr>
          <p:cNvSpPr txBox="1"/>
          <p:nvPr/>
        </p:nvSpPr>
        <p:spPr>
          <a:xfrm>
            <a:off x="706273" y="1674674"/>
            <a:ext cx="9952628" cy="1323439"/>
          </a:xfrm>
          <a:prstGeom prst="rect">
            <a:avLst/>
          </a:prstGeom>
          <a:noFill/>
        </p:spPr>
        <p:txBody>
          <a:bodyPr wrap="square">
            <a:spAutoFit/>
          </a:bodyPr>
          <a:lstStyle/>
          <a:p>
            <a:r>
              <a:rPr lang="es-MX" sz="2000" dirty="0"/>
              <a:t>1.- Desarrolle un algoritmo que permita leer tres valores y almacenarlos en las variables A, B y C respectivamente. El algoritmo debe imprimir cual es el mayor y cual es el menor. Recuerde constatar que los tres valores introducidos por el teclado sean valores distintos. Presente un mensaje de alerta en caso de que se detecte la introducción de valores iguales. </a:t>
            </a:r>
            <a:endParaRPr lang="es-CL" sz="2000" dirty="0"/>
          </a:p>
        </p:txBody>
      </p:sp>
      <p:sp>
        <p:nvSpPr>
          <p:cNvPr id="9" name="CuadroTexto 8">
            <a:extLst>
              <a:ext uri="{FF2B5EF4-FFF2-40B4-BE49-F238E27FC236}">
                <a16:creationId xmlns:a16="http://schemas.microsoft.com/office/drawing/2014/main" id="{A78F81CD-134D-4803-B883-11FBAD942F26}"/>
              </a:ext>
            </a:extLst>
          </p:cNvPr>
          <p:cNvSpPr txBox="1"/>
          <p:nvPr/>
        </p:nvSpPr>
        <p:spPr>
          <a:xfrm>
            <a:off x="706273" y="3135995"/>
            <a:ext cx="6093724" cy="1015663"/>
          </a:xfrm>
          <a:prstGeom prst="rect">
            <a:avLst/>
          </a:prstGeom>
          <a:noFill/>
        </p:spPr>
        <p:txBody>
          <a:bodyPr wrap="square">
            <a:spAutoFit/>
          </a:bodyPr>
          <a:lstStyle/>
          <a:p>
            <a:r>
              <a:rPr lang="es-MX" sz="2000" dirty="0"/>
              <a:t>2.- Desarrolle un algoritmo que realice la sumatoria de los números enteros comprendidos entre el 1 y el 10, es decir, 1 + 2 + 3 + …. + 10. </a:t>
            </a:r>
            <a:endParaRPr lang="es-CL" sz="2000" dirty="0"/>
          </a:p>
        </p:txBody>
      </p:sp>
      <p:sp>
        <p:nvSpPr>
          <p:cNvPr id="11" name="CuadroTexto 10">
            <a:extLst>
              <a:ext uri="{FF2B5EF4-FFF2-40B4-BE49-F238E27FC236}">
                <a16:creationId xmlns:a16="http://schemas.microsoft.com/office/drawing/2014/main" id="{B1EC3437-AE16-43EE-B638-03EB1E5EB911}"/>
              </a:ext>
            </a:extLst>
          </p:cNvPr>
          <p:cNvSpPr txBox="1"/>
          <p:nvPr/>
        </p:nvSpPr>
        <p:spPr>
          <a:xfrm>
            <a:off x="706273" y="4289540"/>
            <a:ext cx="6093724" cy="646331"/>
          </a:xfrm>
          <a:prstGeom prst="rect">
            <a:avLst/>
          </a:prstGeom>
          <a:noFill/>
        </p:spPr>
        <p:txBody>
          <a:bodyPr wrap="square">
            <a:spAutoFit/>
          </a:bodyPr>
          <a:lstStyle/>
          <a:p>
            <a:r>
              <a:rPr lang="es-MX" dirty="0"/>
              <a:t>3.- Desarrolle un algoritmo que permita leer un valor cualquiera N y escriba si dicho número es par o impar.</a:t>
            </a:r>
            <a:endParaRPr lang="es-CL" dirty="0"/>
          </a:p>
        </p:txBody>
      </p:sp>
    </p:spTree>
    <p:extLst>
      <p:ext uri="{BB962C8B-B14F-4D97-AF65-F5344CB8AC3E}">
        <p14:creationId xmlns:p14="http://schemas.microsoft.com/office/powerpoint/2010/main" val="2418658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p:txBody>
          <a:bodyPr>
            <a:normAutofit/>
          </a:bodyPr>
          <a:lstStyle/>
          <a:p>
            <a:pPr algn="l"/>
            <a:r>
              <a:rPr lang="es-CL" sz="2400" b="1" dirty="0">
                <a:solidFill>
                  <a:srgbClr val="D40202"/>
                </a:solidFill>
                <a:latin typeface="Myriad Pro"/>
                <a:cs typeface="Myriad Pro"/>
              </a:rPr>
              <a:t>Fundamentos de programación </a:t>
            </a:r>
          </a:p>
        </p:txBody>
      </p:sp>
      <p:pic>
        <p:nvPicPr>
          <p:cNvPr id="18" name="Imagen 17" descr="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4" name="CuadroTexto 3"/>
          <p:cNvSpPr txBox="1"/>
          <p:nvPr/>
        </p:nvSpPr>
        <p:spPr>
          <a:xfrm>
            <a:off x="2282283" y="1176287"/>
            <a:ext cx="7014117" cy="923330"/>
          </a:xfrm>
          <a:prstGeom prst="rect">
            <a:avLst/>
          </a:prstGeom>
          <a:noFill/>
        </p:spPr>
        <p:txBody>
          <a:bodyPr wrap="square" rtlCol="0">
            <a:spAutoFit/>
          </a:bodyPr>
          <a:lstStyle/>
          <a:p>
            <a:pPr marL="285750" indent="-285750">
              <a:buFont typeface="Arial" panose="020B0604020202020204" pitchFamily="34" charset="0"/>
              <a:buChar char="•"/>
            </a:pPr>
            <a:endParaRPr lang="es-CL" dirty="0"/>
          </a:p>
          <a:p>
            <a:endParaRPr lang="es-CL" dirty="0"/>
          </a:p>
          <a:p>
            <a:r>
              <a:rPr lang="es-CL" dirty="0"/>
              <a:t>Etapas para resolver un problema mediante algoritmos.</a:t>
            </a:r>
          </a:p>
        </p:txBody>
      </p:sp>
      <p:sp>
        <p:nvSpPr>
          <p:cNvPr id="2" name="Rectángulo 1"/>
          <p:cNvSpPr/>
          <p:nvPr/>
        </p:nvSpPr>
        <p:spPr>
          <a:xfrm>
            <a:off x="5081238" y="2658423"/>
            <a:ext cx="1416205" cy="747132"/>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a:t>Problema</a:t>
            </a:r>
          </a:p>
        </p:txBody>
      </p:sp>
      <p:sp>
        <p:nvSpPr>
          <p:cNvPr id="7" name="Rectángulo 6"/>
          <p:cNvSpPr/>
          <p:nvPr/>
        </p:nvSpPr>
        <p:spPr>
          <a:xfrm>
            <a:off x="2371492" y="4936273"/>
            <a:ext cx="1416205" cy="747132"/>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a:t>Análisis profundo del problema</a:t>
            </a:r>
          </a:p>
        </p:txBody>
      </p:sp>
      <p:sp>
        <p:nvSpPr>
          <p:cNvPr id="8" name="Rectángulo 7"/>
          <p:cNvSpPr/>
          <p:nvPr/>
        </p:nvSpPr>
        <p:spPr>
          <a:xfrm>
            <a:off x="5081238" y="4936273"/>
            <a:ext cx="1416205" cy="747132"/>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a:t>Construcción del Algoritmo</a:t>
            </a:r>
          </a:p>
        </p:txBody>
      </p:sp>
      <p:sp>
        <p:nvSpPr>
          <p:cNvPr id="9" name="Rectángulo 8"/>
          <p:cNvSpPr/>
          <p:nvPr/>
        </p:nvSpPr>
        <p:spPr>
          <a:xfrm>
            <a:off x="8025159" y="4936273"/>
            <a:ext cx="1416205" cy="747132"/>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CL" dirty="0"/>
              <a:t>Verificación del Algoritmo</a:t>
            </a:r>
          </a:p>
        </p:txBody>
      </p:sp>
      <p:cxnSp>
        <p:nvCxnSpPr>
          <p:cNvPr id="5" name="Conector recto de flecha 4"/>
          <p:cNvCxnSpPr>
            <a:stCxn id="2" idx="2"/>
            <a:endCxn id="2" idx="2"/>
          </p:cNvCxnSpPr>
          <p:nvPr/>
        </p:nvCxnSpPr>
        <p:spPr>
          <a:xfrm>
            <a:off x="5789340" y="3405555"/>
            <a:ext cx="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a:cxnSpLocks/>
            <a:stCxn id="2" idx="2"/>
            <a:endCxn id="8" idx="0"/>
          </p:cNvCxnSpPr>
          <p:nvPr/>
        </p:nvCxnSpPr>
        <p:spPr>
          <a:xfrm>
            <a:off x="5789341" y="3405555"/>
            <a:ext cx="0" cy="15307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18"/>
          <p:cNvCxnSpPr/>
          <p:nvPr/>
        </p:nvCxnSpPr>
        <p:spPr>
          <a:xfrm>
            <a:off x="3079594" y="4170914"/>
            <a:ext cx="565366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ector recto de flecha 21"/>
          <p:cNvCxnSpPr>
            <a:endCxn id="7" idx="0"/>
          </p:cNvCxnSpPr>
          <p:nvPr/>
        </p:nvCxnSpPr>
        <p:spPr>
          <a:xfrm>
            <a:off x="3079594" y="4170915"/>
            <a:ext cx="1" cy="7653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ector recto de flecha 23"/>
          <p:cNvCxnSpPr>
            <a:endCxn id="9" idx="0"/>
          </p:cNvCxnSpPr>
          <p:nvPr/>
        </p:nvCxnSpPr>
        <p:spPr>
          <a:xfrm>
            <a:off x="8733261" y="4170915"/>
            <a:ext cx="1" cy="7653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CuadroTexto 25"/>
          <p:cNvSpPr txBox="1"/>
          <p:nvPr/>
        </p:nvSpPr>
        <p:spPr>
          <a:xfrm>
            <a:off x="2533183" y="6130267"/>
            <a:ext cx="1092821" cy="369332"/>
          </a:xfrm>
          <a:prstGeom prst="rect">
            <a:avLst/>
          </a:prstGeom>
          <a:noFill/>
        </p:spPr>
        <p:txBody>
          <a:bodyPr wrap="square" rtlCol="0">
            <a:spAutoFit/>
          </a:bodyPr>
          <a:lstStyle/>
          <a:p>
            <a:r>
              <a:rPr lang="es-CL" dirty="0"/>
              <a:t>ETAPA 1</a:t>
            </a:r>
          </a:p>
        </p:txBody>
      </p:sp>
      <p:sp>
        <p:nvSpPr>
          <p:cNvPr id="27" name="CuadroTexto 26"/>
          <p:cNvSpPr txBox="1"/>
          <p:nvPr/>
        </p:nvSpPr>
        <p:spPr>
          <a:xfrm>
            <a:off x="5242929" y="6102590"/>
            <a:ext cx="1092821" cy="369332"/>
          </a:xfrm>
          <a:prstGeom prst="rect">
            <a:avLst/>
          </a:prstGeom>
          <a:noFill/>
        </p:spPr>
        <p:txBody>
          <a:bodyPr wrap="square" rtlCol="0">
            <a:spAutoFit/>
          </a:bodyPr>
          <a:lstStyle/>
          <a:p>
            <a:r>
              <a:rPr lang="es-CL" dirty="0"/>
              <a:t>ETAPA 2</a:t>
            </a:r>
          </a:p>
        </p:txBody>
      </p:sp>
      <p:sp>
        <p:nvSpPr>
          <p:cNvPr id="28" name="CuadroTexto 27"/>
          <p:cNvSpPr txBox="1"/>
          <p:nvPr/>
        </p:nvSpPr>
        <p:spPr>
          <a:xfrm>
            <a:off x="8186850" y="6109966"/>
            <a:ext cx="1092821" cy="369332"/>
          </a:xfrm>
          <a:prstGeom prst="rect">
            <a:avLst/>
          </a:prstGeom>
          <a:noFill/>
        </p:spPr>
        <p:txBody>
          <a:bodyPr wrap="square" rtlCol="0">
            <a:spAutoFit/>
          </a:bodyPr>
          <a:lstStyle/>
          <a:p>
            <a:r>
              <a:rPr lang="es-CL" dirty="0"/>
              <a:t>ETAPA 3</a:t>
            </a:r>
          </a:p>
        </p:txBody>
      </p:sp>
    </p:spTree>
    <p:extLst>
      <p:ext uri="{BB962C8B-B14F-4D97-AF65-F5344CB8AC3E}">
        <p14:creationId xmlns:p14="http://schemas.microsoft.com/office/powerpoint/2010/main" val="365212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991AD47-9C99-472F-BDAA-21B183F33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15">
            <a:extLst>
              <a:ext uri="{FF2B5EF4-FFF2-40B4-BE49-F238E27FC236}">
                <a16:creationId xmlns:a16="http://schemas.microsoft.com/office/drawing/2014/main" id="{9E706731-3860-4E73-9335-A870F6741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11">
            <a:extLst>
              <a:ext uri="{FF2B5EF4-FFF2-40B4-BE49-F238E27FC236}">
                <a16:creationId xmlns:a16="http://schemas.microsoft.com/office/drawing/2014/main" id="{CD2ED21F-DC95-4AD1-8327-D561F5FCA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ítulo 1"/>
          <p:cNvSpPr>
            <a:spLocks noGrp="1"/>
          </p:cNvSpPr>
          <p:nvPr>
            <p:ph type="title"/>
          </p:nvPr>
        </p:nvSpPr>
        <p:spPr>
          <a:xfrm>
            <a:off x="838200" y="365125"/>
            <a:ext cx="5191125" cy="1325563"/>
          </a:xfrm>
        </p:spPr>
        <p:txBody>
          <a:bodyPr vert="horz" lIns="91440" tIns="45720" rIns="91440" bIns="45720" rtlCol="0" anchor="ctr">
            <a:normAutofit/>
          </a:bodyPr>
          <a:lstStyle/>
          <a:p>
            <a:r>
              <a:rPr lang="es-CL" sz="4400" b="1" dirty="0">
                <a:solidFill>
                  <a:srgbClr val="D40202"/>
                </a:solidFill>
                <a:latin typeface="Myriad Pro"/>
                <a:cs typeface="Myriad Pro"/>
              </a:rPr>
              <a:t>Introducción a la programación </a:t>
            </a:r>
            <a:endParaRPr lang="en-US" b="1" dirty="0"/>
          </a:p>
        </p:txBody>
      </p:sp>
      <p:sp>
        <p:nvSpPr>
          <p:cNvPr id="4" name="CuadroTexto 3"/>
          <p:cNvSpPr txBox="1"/>
          <p:nvPr/>
        </p:nvSpPr>
        <p:spPr>
          <a:xfrm>
            <a:off x="838200" y="2021249"/>
            <a:ext cx="5707565" cy="415571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b="1" dirty="0"/>
              <a:t>Unidad I: </a:t>
            </a:r>
            <a:r>
              <a:rPr lang="en-US" sz="2000" b="1" dirty="0" err="1"/>
              <a:t>Diagrama</a:t>
            </a:r>
            <a:r>
              <a:rPr lang="en-US" sz="2000" b="1" dirty="0"/>
              <a:t> de </a:t>
            </a:r>
            <a:r>
              <a:rPr lang="en-US" sz="2000" b="1" dirty="0" err="1"/>
              <a:t>flujos</a:t>
            </a:r>
            <a:endParaRPr lang="en-US" sz="2000" b="1"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err="1"/>
              <a:t>Algoritmos</a:t>
            </a:r>
            <a:r>
              <a:rPr lang="en-US" sz="2000" dirty="0"/>
              <a:t> y </a:t>
            </a:r>
            <a:r>
              <a:rPr lang="en-US" sz="2000" dirty="0" err="1"/>
              <a:t>problemas</a:t>
            </a:r>
            <a:r>
              <a:rPr lang="en-US" sz="2000" dirty="0"/>
              <a:t>.</a:t>
            </a:r>
          </a:p>
          <a:p>
            <a:pPr marL="742950" lvl="1" indent="-228600">
              <a:lnSpc>
                <a:spcPct val="90000"/>
              </a:lnSpc>
              <a:spcAft>
                <a:spcPts val="600"/>
              </a:spcAft>
              <a:buFont typeface="Arial" panose="020B0604020202020204" pitchFamily="34" charset="0"/>
              <a:buChar char="•"/>
            </a:pPr>
            <a:r>
              <a:rPr lang="en-US" sz="2000" dirty="0" err="1"/>
              <a:t>Cotidianamente</a:t>
            </a:r>
            <a:r>
              <a:rPr lang="en-US" sz="2000" dirty="0"/>
              <a:t> </a:t>
            </a:r>
            <a:r>
              <a:rPr lang="en-US" sz="2000" dirty="0" err="1"/>
              <a:t>efectuamos</a:t>
            </a:r>
            <a:r>
              <a:rPr lang="en-US" sz="2000" dirty="0"/>
              <a:t> </a:t>
            </a:r>
            <a:r>
              <a:rPr lang="en-US" sz="2000" dirty="0" err="1"/>
              <a:t>una</a:t>
            </a:r>
            <a:r>
              <a:rPr lang="en-US" sz="2000" dirty="0"/>
              <a:t> </a:t>
            </a:r>
            <a:r>
              <a:rPr lang="en-US" sz="2000" dirty="0" err="1"/>
              <a:t>serie</a:t>
            </a:r>
            <a:r>
              <a:rPr lang="en-US" sz="2000" dirty="0"/>
              <a:t> de pasos o </a:t>
            </a:r>
            <a:r>
              <a:rPr lang="en-US" sz="2000" dirty="0" err="1"/>
              <a:t>acciones</a:t>
            </a:r>
            <a:r>
              <a:rPr lang="en-US" sz="2000" dirty="0"/>
              <a:t> que </a:t>
            </a:r>
            <a:r>
              <a:rPr lang="en-US" sz="2000" dirty="0" err="1"/>
              <a:t>nos</a:t>
            </a:r>
            <a:r>
              <a:rPr lang="en-US" sz="2000" dirty="0"/>
              <a:t> </a:t>
            </a:r>
            <a:r>
              <a:rPr lang="en-US" sz="2000" dirty="0" err="1"/>
              <a:t>permiten</a:t>
            </a:r>
            <a:r>
              <a:rPr lang="en-US" sz="2000" dirty="0"/>
              <a:t> </a:t>
            </a:r>
            <a:r>
              <a:rPr lang="en-US" sz="2000" dirty="0" err="1"/>
              <a:t>alcanzar</a:t>
            </a:r>
            <a:r>
              <a:rPr lang="en-US" sz="2000" dirty="0"/>
              <a:t> </a:t>
            </a:r>
            <a:r>
              <a:rPr lang="en-US" sz="2000" dirty="0" err="1"/>
              <a:t>resultados</a:t>
            </a:r>
            <a:r>
              <a:rPr lang="en-US" sz="2000" dirty="0"/>
              <a:t> y resolver </a:t>
            </a:r>
            <a:r>
              <a:rPr lang="en-US" sz="2000" dirty="0" err="1"/>
              <a:t>problemas</a:t>
            </a:r>
            <a:r>
              <a:rPr lang="en-US" sz="2000" dirty="0"/>
              <a:t>.</a:t>
            </a:r>
          </a:p>
          <a:p>
            <a:pPr marL="742950" lvl="1" indent="-228600">
              <a:lnSpc>
                <a:spcPct val="90000"/>
              </a:lnSpc>
              <a:spcAft>
                <a:spcPts val="600"/>
              </a:spcAft>
              <a:buFont typeface="Arial" panose="020B0604020202020204" pitchFamily="34" charset="0"/>
              <a:buChar char="•"/>
            </a:pPr>
            <a:endParaRPr lang="en-US" sz="2000" dirty="0"/>
          </a:p>
          <a:p>
            <a:pPr marL="742950" lvl="1" indent="-228600">
              <a:lnSpc>
                <a:spcPct val="90000"/>
              </a:lnSpc>
              <a:spcAft>
                <a:spcPts val="600"/>
              </a:spcAft>
              <a:buFont typeface="Arial" panose="020B0604020202020204" pitchFamily="34" charset="0"/>
              <a:buChar char="•"/>
            </a:pPr>
            <a:endParaRPr lang="en-US" sz="2000" dirty="0"/>
          </a:p>
          <a:p>
            <a:pPr marL="742950" lvl="1" indent="-228600">
              <a:lnSpc>
                <a:spcPct val="90000"/>
              </a:lnSpc>
              <a:spcAft>
                <a:spcPts val="600"/>
              </a:spcAft>
              <a:buFont typeface="Arial" panose="020B0604020202020204" pitchFamily="34" charset="0"/>
              <a:buChar char="•"/>
            </a:pPr>
            <a:endParaRPr lang="en-US" sz="2000" dirty="0"/>
          </a:p>
          <a:p>
            <a:pPr marL="742950" lvl="1"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18" name="Imagen 17" descr="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3896" y="669835"/>
            <a:ext cx="4126372" cy="1115236"/>
          </a:xfrm>
          <a:prstGeom prst="rect">
            <a:avLst/>
          </a:prstGeom>
        </p:spPr>
      </p:pic>
      <p:pic>
        <p:nvPicPr>
          <p:cNvPr id="1026" name="Picture 2" descr="http://img.lagaceta.com.ar/fotos/notas/2015/05/17/tmb1_637662_201505152341520000001.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29828" y="2021249"/>
            <a:ext cx="2723972" cy="181144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32E6BF98-88BD-4A79-B3DE-955EDE1355D2}"/>
              </a:ext>
            </a:extLst>
          </p:cNvPr>
          <p:cNvPicPr>
            <a:picLocks noChangeAspect="1"/>
          </p:cNvPicPr>
          <p:nvPr/>
        </p:nvPicPr>
        <p:blipFill>
          <a:blip r:embed="rId4"/>
          <a:stretch>
            <a:fillRect/>
          </a:stretch>
        </p:blipFill>
        <p:spPr>
          <a:xfrm>
            <a:off x="9495136" y="4370291"/>
            <a:ext cx="2442118" cy="1910958"/>
          </a:xfrm>
          <a:prstGeom prst="rect">
            <a:avLst/>
          </a:prstGeom>
        </p:spPr>
      </p:pic>
    </p:spTree>
    <p:extLst>
      <p:ext uri="{BB962C8B-B14F-4D97-AF65-F5344CB8AC3E}">
        <p14:creationId xmlns:p14="http://schemas.microsoft.com/office/powerpoint/2010/main" val="894684507"/>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E05CC76-C9DE-4AEE-92AB-4E6FC874786A}"/>
              </a:ext>
            </a:extLst>
          </p:cNvPr>
          <p:cNvPicPr>
            <a:picLocks noChangeAspect="1"/>
          </p:cNvPicPr>
          <p:nvPr/>
        </p:nvPicPr>
        <p:blipFill>
          <a:blip r:embed="rId2"/>
          <a:stretch>
            <a:fillRect/>
          </a:stretch>
        </p:blipFill>
        <p:spPr>
          <a:xfrm>
            <a:off x="447675" y="219075"/>
            <a:ext cx="11296650" cy="6419850"/>
          </a:xfrm>
          <a:prstGeom prst="rect">
            <a:avLst/>
          </a:prstGeom>
        </p:spPr>
      </p:pic>
    </p:spTree>
    <p:extLst>
      <p:ext uri="{BB962C8B-B14F-4D97-AF65-F5344CB8AC3E}">
        <p14:creationId xmlns:p14="http://schemas.microsoft.com/office/powerpoint/2010/main" val="3902851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E337B00-C4E4-4390-A62E-27EF9A81781A}"/>
              </a:ext>
            </a:extLst>
          </p:cNvPr>
          <p:cNvSpPr/>
          <p:nvPr/>
        </p:nvSpPr>
        <p:spPr>
          <a:xfrm>
            <a:off x="1749171" y="3105834"/>
            <a:ext cx="9591408" cy="646331"/>
          </a:xfrm>
          <a:prstGeom prst="rect">
            <a:avLst/>
          </a:prstGeom>
        </p:spPr>
        <p:txBody>
          <a:bodyPr wrap="none">
            <a:spAutoFit/>
          </a:bodyPr>
          <a:lstStyle/>
          <a:p>
            <a:r>
              <a:rPr lang="es-CL" sz="3600" dirty="0">
                <a:hlinkClick r:id="rId2"/>
              </a:rPr>
              <a:t>https://www.youtube.com/watch?v=SZTXmCbfjP0</a:t>
            </a:r>
            <a:endParaRPr lang="es-CL" sz="3600" dirty="0"/>
          </a:p>
        </p:txBody>
      </p:sp>
      <p:sp>
        <p:nvSpPr>
          <p:cNvPr id="4" name="Rectángulo 3">
            <a:extLst>
              <a:ext uri="{FF2B5EF4-FFF2-40B4-BE49-F238E27FC236}">
                <a16:creationId xmlns:a16="http://schemas.microsoft.com/office/drawing/2014/main" id="{0D928201-585E-4381-85F9-FA619A595F4A}"/>
              </a:ext>
            </a:extLst>
          </p:cNvPr>
          <p:cNvSpPr/>
          <p:nvPr/>
        </p:nvSpPr>
        <p:spPr>
          <a:xfrm>
            <a:off x="4754251" y="1279212"/>
            <a:ext cx="2008243" cy="923330"/>
          </a:xfrm>
          <a:prstGeom prst="rect">
            <a:avLst/>
          </a:prstGeom>
          <a:noFill/>
        </p:spPr>
        <p:txBody>
          <a:bodyPr wrap="none" lIns="91440" tIns="45720" rIns="91440" bIns="45720">
            <a:spAutoFit/>
          </a:bodyPr>
          <a:lstStyle/>
          <a:p>
            <a:pPr algn="ctr"/>
            <a:r>
              <a:rPr lang="es-E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VIDEO</a:t>
            </a:r>
          </a:p>
        </p:txBody>
      </p:sp>
    </p:spTree>
    <p:extLst>
      <p:ext uri="{BB962C8B-B14F-4D97-AF65-F5344CB8AC3E}">
        <p14:creationId xmlns:p14="http://schemas.microsoft.com/office/powerpoint/2010/main" val="4075582994"/>
      </p:ext>
    </p:extLst>
  </p:cSld>
  <p:clrMapOvr>
    <a:masterClrMapping/>
  </p:clrMapOvr>
  <mc:AlternateContent xmlns:mc="http://schemas.openxmlformats.org/markup-compatibility/2006" xmlns:p14="http://schemas.microsoft.com/office/powerpoint/2010/main">
    <mc:Choice Requires="p14">
      <p:transition spd="slow" p14:dur="2000" advTm="590102"/>
    </mc:Choice>
    <mc:Fallback xmlns="">
      <p:transition spd="slow" advTm="59010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094105" y="802955"/>
            <a:ext cx="4977976" cy="1455996"/>
          </a:xfrm>
        </p:spPr>
        <p:txBody>
          <a:bodyPr vert="horz" lIns="91440" tIns="45720" rIns="91440" bIns="45720" rtlCol="0" anchor="ctr">
            <a:normAutofit/>
          </a:bodyPr>
          <a:lstStyle/>
          <a:p>
            <a:r>
              <a:rPr lang="es-CL" sz="4000" b="1" dirty="0">
                <a:solidFill>
                  <a:srgbClr val="D40202"/>
                </a:solidFill>
                <a:latin typeface="Myriad Pro"/>
                <a:cs typeface="Myriad Pro"/>
              </a:rPr>
              <a:t>Introducción a la programación </a:t>
            </a:r>
            <a:endParaRPr lang="en-US" sz="4000" b="1" dirty="0">
              <a:solidFill>
                <a:srgbClr val="000000"/>
              </a:solidFill>
            </a:endParaRPr>
          </a:p>
        </p:txBody>
      </p:sp>
      <p:pic>
        <p:nvPicPr>
          <p:cNvPr id="18" name="Imagen 17" descr="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1496" y="551500"/>
            <a:ext cx="2532690" cy="684511"/>
          </a:xfrm>
          <a:prstGeom prst="rect">
            <a:avLst/>
          </a:prstGeom>
        </p:spPr>
      </p:pic>
      <p:pic>
        <p:nvPicPr>
          <p:cNvPr id="4" name="Imagen 3">
            <a:extLst>
              <a:ext uri="{FF2B5EF4-FFF2-40B4-BE49-F238E27FC236}">
                <a16:creationId xmlns:a16="http://schemas.microsoft.com/office/drawing/2014/main" id="{53E1FBA8-6634-4290-822D-4C0D4F1711B1}"/>
              </a:ext>
            </a:extLst>
          </p:cNvPr>
          <p:cNvPicPr>
            <a:picLocks noChangeAspect="1"/>
          </p:cNvPicPr>
          <p:nvPr/>
        </p:nvPicPr>
        <p:blipFill>
          <a:blip r:embed="rId3"/>
          <a:stretch>
            <a:fillRect/>
          </a:stretch>
        </p:blipFill>
        <p:spPr>
          <a:xfrm>
            <a:off x="1017768" y="2843544"/>
            <a:ext cx="3759105" cy="2086303"/>
          </a:xfrm>
          <a:prstGeom prst="rect">
            <a:avLst/>
          </a:prstGeom>
        </p:spPr>
      </p:pic>
      <p:sp>
        <p:nvSpPr>
          <p:cNvPr id="2" name="CuadroTexto 1">
            <a:extLst>
              <a:ext uri="{FF2B5EF4-FFF2-40B4-BE49-F238E27FC236}">
                <a16:creationId xmlns:a16="http://schemas.microsoft.com/office/drawing/2014/main" id="{86684247-5A80-4835-A018-67F4ACE01E0C}"/>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rgbClr val="000000"/>
                </a:solidFill>
              </a:rPr>
              <a:t>Los sistemas basados en microprocesadores están enmarcados dentro de lo que en electrónica se conoce como sistemas digitales. Estos actúan bajo el control de variables discretas.</a:t>
            </a:r>
          </a:p>
          <a:p>
            <a:pPr indent="-228600">
              <a:lnSpc>
                <a:spcPct val="90000"/>
              </a:lnSpc>
              <a:spcAft>
                <a:spcPts val="600"/>
              </a:spcAft>
              <a:buFont typeface="Arial" panose="020B0604020202020204" pitchFamily="34" charset="0"/>
              <a:buChar char="•"/>
            </a:pPr>
            <a:r>
              <a:rPr lang="en-US" sz="2000">
                <a:solidFill>
                  <a:srgbClr val="000000"/>
                </a:solidFill>
              </a:rPr>
              <a:t>Por ser de fácil realización los componentes físicos con dos estados diferenciados, las que llamaremos variables binarias</a:t>
            </a:r>
          </a:p>
        </p:txBody>
      </p:sp>
    </p:spTree>
    <p:extLst>
      <p:ext uri="{BB962C8B-B14F-4D97-AF65-F5344CB8AC3E}">
        <p14:creationId xmlns:p14="http://schemas.microsoft.com/office/powerpoint/2010/main" val="295987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p:txBody>
          <a:bodyPr>
            <a:normAutofit/>
          </a:bodyPr>
          <a:lstStyle/>
          <a:p>
            <a:pPr algn="l"/>
            <a:r>
              <a:rPr lang="es-CL" sz="2400" b="1" dirty="0">
                <a:solidFill>
                  <a:srgbClr val="D40202"/>
                </a:solidFill>
                <a:latin typeface="Myriad Pro"/>
                <a:cs typeface="Myriad Pro"/>
              </a:rPr>
              <a:t>Introducción a la programación </a:t>
            </a:r>
          </a:p>
        </p:txBody>
      </p:sp>
      <p:pic>
        <p:nvPicPr>
          <p:cNvPr id="18" name="Imagen 17" descr="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4" name="CuadroTexto 3"/>
          <p:cNvSpPr txBox="1"/>
          <p:nvPr/>
        </p:nvSpPr>
        <p:spPr>
          <a:xfrm>
            <a:off x="562665" y="1634463"/>
            <a:ext cx="7014117" cy="3139321"/>
          </a:xfrm>
          <a:prstGeom prst="rect">
            <a:avLst/>
          </a:prstGeom>
          <a:noFill/>
        </p:spPr>
        <p:txBody>
          <a:bodyPr wrap="square" rtlCol="0">
            <a:spAutoFit/>
          </a:bodyPr>
          <a:lstStyle/>
          <a:p>
            <a:pPr marL="285750" indent="-285750">
              <a:buFont typeface="Arial" panose="020B0604020202020204" pitchFamily="34" charset="0"/>
              <a:buChar char="•"/>
            </a:pPr>
            <a:r>
              <a:rPr lang="es-CL" dirty="0"/>
              <a:t>Algoritmos y problemas.</a:t>
            </a:r>
          </a:p>
          <a:p>
            <a:pPr marL="285750" indent="-285750">
              <a:buFont typeface="Arial" panose="020B0604020202020204" pitchFamily="34" charset="0"/>
              <a:buChar char="•"/>
            </a:pPr>
            <a:endParaRPr lang="es-CL" dirty="0"/>
          </a:p>
          <a:p>
            <a:pPr marL="742950" lvl="1" indent="-285750">
              <a:buFont typeface="Arial" panose="020B0604020202020204" pitchFamily="34" charset="0"/>
              <a:buChar char="•"/>
            </a:pPr>
            <a:r>
              <a:rPr lang="es-CL" dirty="0"/>
              <a:t>Requieren de una búsqueda (heurísticos)</a:t>
            </a:r>
          </a:p>
          <a:p>
            <a:pPr marL="1200150" lvl="2" indent="-285750">
              <a:buFont typeface="Arial" panose="020B0604020202020204" pitchFamily="34" charset="0"/>
              <a:buChar char="•"/>
            </a:pPr>
            <a:r>
              <a:rPr lang="es-MX" b="1" i="0" dirty="0">
                <a:effectLst/>
                <a:latin typeface="Source Sans Pro" panose="020B0503030403020204" pitchFamily="34" charset="0"/>
              </a:rPr>
              <a:t>"Heurísticos": los atajos mentales del pensamiento humano</a:t>
            </a:r>
          </a:p>
          <a:p>
            <a:pPr marL="1200150" lvl="2" indent="-285750">
              <a:buFont typeface="Arial" panose="020B0604020202020204" pitchFamily="34" charset="0"/>
              <a:buChar char="•"/>
            </a:pPr>
            <a:endParaRPr lang="es-CL" dirty="0"/>
          </a:p>
          <a:p>
            <a:pPr marL="742950" lvl="1" indent="-285750">
              <a:buFont typeface="Arial" panose="020B0604020202020204" pitchFamily="34" charset="0"/>
              <a:buChar char="•"/>
            </a:pPr>
            <a:endParaRPr lang="es-CL" dirty="0"/>
          </a:p>
          <a:p>
            <a:pPr marL="742950" lvl="1" indent="-285750">
              <a:buFont typeface="Arial" panose="020B0604020202020204" pitchFamily="34" charset="0"/>
              <a:buChar char="•"/>
            </a:pPr>
            <a:r>
              <a:rPr lang="es-CL" dirty="0"/>
              <a:t>Requieren pasos (algoritmos)</a:t>
            </a:r>
          </a:p>
          <a:p>
            <a:pPr marL="285750" indent="-285750">
              <a:buFont typeface="Arial" panose="020B0604020202020204" pitchFamily="34" charset="0"/>
              <a:buChar char="•"/>
            </a:pPr>
            <a:endParaRPr lang="es-CL" dirty="0"/>
          </a:p>
          <a:p>
            <a:endParaRPr lang="es-CL" dirty="0"/>
          </a:p>
          <a:p>
            <a:endParaRPr lang="es-CL" dirty="0"/>
          </a:p>
        </p:txBody>
      </p:sp>
      <p:pic>
        <p:nvPicPr>
          <p:cNvPr id="5" name="Imagen 4"/>
          <p:cNvPicPr>
            <a:picLocks noChangeAspect="1"/>
          </p:cNvPicPr>
          <p:nvPr/>
        </p:nvPicPr>
        <p:blipFill>
          <a:blip r:embed="rId3"/>
          <a:stretch>
            <a:fillRect/>
          </a:stretch>
        </p:blipFill>
        <p:spPr>
          <a:xfrm>
            <a:off x="1769705" y="4439639"/>
            <a:ext cx="3166191" cy="1888605"/>
          </a:xfrm>
          <a:prstGeom prst="rect">
            <a:avLst/>
          </a:prstGeom>
        </p:spPr>
      </p:pic>
      <p:sp>
        <p:nvSpPr>
          <p:cNvPr id="7" name="CuadroTexto 6">
            <a:extLst>
              <a:ext uri="{FF2B5EF4-FFF2-40B4-BE49-F238E27FC236}">
                <a16:creationId xmlns:a16="http://schemas.microsoft.com/office/drawing/2014/main" id="{A057701D-0D6B-46AA-ADC2-A70404BE2473}"/>
              </a:ext>
            </a:extLst>
          </p:cNvPr>
          <p:cNvSpPr txBox="1"/>
          <p:nvPr/>
        </p:nvSpPr>
        <p:spPr>
          <a:xfrm>
            <a:off x="5496942" y="4097446"/>
            <a:ext cx="6093724" cy="1754326"/>
          </a:xfrm>
          <a:prstGeom prst="rect">
            <a:avLst/>
          </a:prstGeom>
          <a:noFill/>
        </p:spPr>
        <p:txBody>
          <a:bodyPr wrap="square">
            <a:spAutoFit/>
          </a:bodyPr>
          <a:lstStyle/>
          <a:p>
            <a:pPr algn="just"/>
            <a:r>
              <a:rPr lang="es-MX" b="0" i="0" dirty="0">
                <a:solidFill>
                  <a:srgbClr val="202124"/>
                </a:solidFill>
                <a:effectLst/>
                <a:latin typeface="arial" panose="020B0604020202020204" pitchFamily="34" charset="0"/>
              </a:rPr>
              <a:t>Algunas de las técnicas de esos campos son los </a:t>
            </a:r>
            <a:r>
              <a:rPr lang="es-MX" b="1" i="0" dirty="0">
                <a:solidFill>
                  <a:srgbClr val="202124"/>
                </a:solidFill>
                <a:effectLst/>
                <a:latin typeface="arial" panose="020B0604020202020204" pitchFamily="34" charset="0"/>
              </a:rPr>
              <a:t>Algoritmos Heurísticos</a:t>
            </a:r>
            <a:r>
              <a:rPr lang="es-MX" b="0" i="0" dirty="0">
                <a:solidFill>
                  <a:srgbClr val="202124"/>
                </a:solidFill>
                <a:effectLst/>
                <a:latin typeface="arial" panose="020B0604020202020204" pitchFamily="34" charset="0"/>
              </a:rPr>
              <a:t>, que son usados para resolver problemas que pueden modelarse como de optimización de funciones o de búsqueda que son intratables en tiempos razonables por otro tipo de </a:t>
            </a:r>
            <a:r>
              <a:rPr lang="es-MX" b="1" i="0" dirty="0">
                <a:solidFill>
                  <a:srgbClr val="202124"/>
                </a:solidFill>
                <a:effectLst/>
                <a:latin typeface="arial" panose="020B0604020202020204" pitchFamily="34" charset="0"/>
              </a:rPr>
              <a:t>algoritmos</a:t>
            </a:r>
            <a:r>
              <a:rPr lang="es-MX" b="0" i="0" dirty="0">
                <a:solidFill>
                  <a:srgbClr val="202124"/>
                </a:solidFill>
                <a:effectLst/>
                <a:latin typeface="arial" panose="020B0604020202020204" pitchFamily="34" charset="0"/>
              </a:rPr>
              <a:t>.</a:t>
            </a:r>
            <a:endParaRPr lang="es-CL" dirty="0"/>
          </a:p>
        </p:txBody>
      </p:sp>
      <p:sp>
        <p:nvSpPr>
          <p:cNvPr id="3" name="CuadroTexto 2">
            <a:extLst>
              <a:ext uri="{FF2B5EF4-FFF2-40B4-BE49-F238E27FC236}">
                <a16:creationId xmlns:a16="http://schemas.microsoft.com/office/drawing/2014/main" id="{A2439226-DF1D-CEC9-FC60-0FEB909F25EB}"/>
              </a:ext>
            </a:extLst>
          </p:cNvPr>
          <p:cNvSpPr txBox="1"/>
          <p:nvPr/>
        </p:nvSpPr>
        <p:spPr>
          <a:xfrm rot="1258202">
            <a:off x="9029903" y="1221072"/>
            <a:ext cx="2438968" cy="369332"/>
          </a:xfrm>
          <a:prstGeom prst="rect">
            <a:avLst/>
          </a:prstGeom>
          <a:noFill/>
        </p:spPr>
        <p:txBody>
          <a:bodyPr wrap="square">
            <a:spAutoFit/>
          </a:bodyPr>
          <a:lstStyle/>
          <a:p>
            <a:r>
              <a:rPr lang="es-CL" i="0" dirty="0">
                <a:solidFill>
                  <a:srgbClr val="FF0000"/>
                </a:solidFill>
                <a:effectLst/>
                <a:latin typeface="Google Sans"/>
              </a:rPr>
              <a:t>Método de Pólya</a:t>
            </a:r>
            <a:endParaRPr lang="es-CL" dirty="0">
              <a:solidFill>
                <a:srgbClr val="FF0000"/>
              </a:solidFill>
            </a:endParaRPr>
          </a:p>
        </p:txBody>
      </p:sp>
      <p:sp>
        <p:nvSpPr>
          <p:cNvPr id="8" name="Rectángulo 7">
            <a:extLst>
              <a:ext uri="{FF2B5EF4-FFF2-40B4-BE49-F238E27FC236}">
                <a16:creationId xmlns:a16="http://schemas.microsoft.com/office/drawing/2014/main" id="{562A4198-7E06-4782-F7F0-8F7435212727}"/>
              </a:ext>
            </a:extLst>
          </p:cNvPr>
          <p:cNvSpPr/>
          <p:nvPr/>
        </p:nvSpPr>
        <p:spPr>
          <a:xfrm>
            <a:off x="9331090" y="1347115"/>
            <a:ext cx="505267" cy="923330"/>
          </a:xfrm>
          <a:prstGeom prst="rect">
            <a:avLst/>
          </a:prstGeom>
          <a:noFill/>
        </p:spPr>
        <p:txBody>
          <a:bodyPr wrap="none" lIns="91440" tIns="45720" rIns="91440" bIns="45720">
            <a:spAutoFit/>
          </a:bodyPr>
          <a:lstStyle/>
          <a:p>
            <a:pPr algn="ctr"/>
            <a:r>
              <a:rPr lang="es-ES" sz="5400" b="1" cap="none" spc="0" dirty="0">
                <a:ln w="22225">
                  <a:solidFill>
                    <a:schemeClr val="accent2"/>
                  </a:solidFill>
                  <a:prstDash val="solid"/>
                </a:ln>
                <a:solidFill>
                  <a:schemeClr val="accent2">
                    <a:lumMod val="40000"/>
                    <a:lumOff val="60000"/>
                  </a:schemeClr>
                </a:solidFill>
                <a:effectLst/>
              </a:rPr>
              <a:t>?</a:t>
            </a:r>
          </a:p>
        </p:txBody>
      </p:sp>
    </p:spTree>
    <p:extLst>
      <p:ext uri="{BB962C8B-B14F-4D97-AF65-F5344CB8AC3E}">
        <p14:creationId xmlns:p14="http://schemas.microsoft.com/office/powerpoint/2010/main" val="34371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BBADA9C5-5E8A-4042-AA00-3614BF8613B5}"/>
              </a:ext>
            </a:extLst>
          </p:cNvPr>
          <p:cNvPicPr>
            <a:picLocks noChangeAspect="1"/>
          </p:cNvPicPr>
          <p:nvPr/>
        </p:nvPicPr>
        <p:blipFill>
          <a:blip r:embed="rId2"/>
          <a:stretch>
            <a:fillRect/>
          </a:stretch>
        </p:blipFill>
        <p:spPr>
          <a:xfrm>
            <a:off x="643467" y="1243022"/>
            <a:ext cx="10905066" cy="5534321"/>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35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838200" y="371137"/>
            <a:ext cx="10515600" cy="1325563"/>
          </a:xfrm>
        </p:spPr>
        <p:txBody>
          <a:bodyPr>
            <a:normAutofit/>
          </a:bodyPr>
          <a:lstStyle/>
          <a:p>
            <a:pPr algn="l"/>
            <a:r>
              <a:rPr lang="es-CL" sz="2400" b="1" dirty="0">
                <a:solidFill>
                  <a:srgbClr val="D40202"/>
                </a:solidFill>
                <a:latin typeface="Myriad Pro"/>
                <a:cs typeface="Myriad Pro"/>
              </a:rPr>
              <a:t>Introducción a la programación </a:t>
            </a:r>
          </a:p>
        </p:txBody>
      </p:sp>
      <p:pic>
        <p:nvPicPr>
          <p:cNvPr id="18" name="Imagen 17" descr="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4" name="CuadroTexto 3"/>
          <p:cNvSpPr txBox="1"/>
          <p:nvPr/>
        </p:nvSpPr>
        <p:spPr>
          <a:xfrm>
            <a:off x="630905" y="1059728"/>
            <a:ext cx="4856634" cy="2031325"/>
          </a:xfrm>
          <a:prstGeom prst="rect">
            <a:avLst/>
          </a:prstGeom>
          <a:noFill/>
        </p:spPr>
        <p:txBody>
          <a:bodyPr wrap="square" rtlCol="0">
            <a:spAutoFit/>
          </a:bodyPr>
          <a:lstStyle/>
          <a:p>
            <a:pPr marL="285750" indent="-285750">
              <a:buFont typeface="Arial" panose="020B0604020202020204" pitchFamily="34" charset="0"/>
              <a:buChar char="•"/>
            </a:pPr>
            <a:endParaRPr lang="es-CL" dirty="0"/>
          </a:p>
          <a:p>
            <a:endParaRPr lang="es-CL" dirty="0"/>
          </a:p>
          <a:p>
            <a:r>
              <a:rPr lang="es-CL" dirty="0"/>
              <a:t>¿Qué es un Algoritmo?</a:t>
            </a:r>
          </a:p>
          <a:p>
            <a:endParaRPr lang="es-CL" dirty="0"/>
          </a:p>
          <a:p>
            <a:pPr algn="just"/>
            <a:r>
              <a:rPr lang="es-CL" dirty="0"/>
              <a:t>Conjunto ordenado y finito de pasos, procedimientos o acciones que permite hallar la solución de un problema.</a:t>
            </a:r>
          </a:p>
        </p:txBody>
      </p:sp>
      <p:sp>
        <p:nvSpPr>
          <p:cNvPr id="2" name="Elipse 1"/>
          <p:cNvSpPr/>
          <p:nvPr/>
        </p:nvSpPr>
        <p:spPr>
          <a:xfrm>
            <a:off x="4941849" y="3663177"/>
            <a:ext cx="1605775" cy="70252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b="1" dirty="0"/>
              <a:t>Inicio</a:t>
            </a:r>
          </a:p>
        </p:txBody>
      </p:sp>
      <p:sp>
        <p:nvSpPr>
          <p:cNvPr id="3" name="Elipse 2"/>
          <p:cNvSpPr/>
          <p:nvPr/>
        </p:nvSpPr>
        <p:spPr>
          <a:xfrm>
            <a:off x="4986452" y="4856916"/>
            <a:ext cx="1516566" cy="70252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L" b="1" dirty="0"/>
              <a:t>Fin</a:t>
            </a:r>
          </a:p>
        </p:txBody>
      </p:sp>
      <p:sp>
        <p:nvSpPr>
          <p:cNvPr id="5" name="Rectángulo 4">
            <a:extLst>
              <a:ext uri="{FF2B5EF4-FFF2-40B4-BE49-F238E27FC236}">
                <a16:creationId xmlns:a16="http://schemas.microsoft.com/office/drawing/2014/main" id="{B1980AD2-B042-4E21-96A8-5D3AE2B50BCD}"/>
              </a:ext>
            </a:extLst>
          </p:cNvPr>
          <p:cNvSpPr/>
          <p:nvPr/>
        </p:nvSpPr>
        <p:spPr>
          <a:xfrm>
            <a:off x="7113744" y="3766946"/>
            <a:ext cx="4365312" cy="1754326"/>
          </a:xfrm>
          <a:prstGeom prst="rect">
            <a:avLst/>
          </a:prstGeom>
        </p:spPr>
        <p:txBody>
          <a:bodyPr wrap="square">
            <a:spAutoFit/>
          </a:bodyPr>
          <a:lstStyle/>
          <a:p>
            <a:pPr>
              <a:buFont typeface="Arial" panose="020B0604020202020204" pitchFamily="34" charset="0"/>
              <a:buChar char="•"/>
            </a:pPr>
            <a:r>
              <a:rPr lang="es-CL" b="1" dirty="0">
                <a:solidFill>
                  <a:srgbClr val="000000"/>
                </a:solidFill>
                <a:latin typeface="Roboto"/>
              </a:rPr>
              <a:t>Cualitativos</a:t>
            </a:r>
            <a:r>
              <a:rPr lang="es-CL" dirty="0">
                <a:solidFill>
                  <a:srgbClr val="000000"/>
                </a:solidFill>
                <a:latin typeface="Roboto"/>
              </a:rPr>
              <a:t>: Son aquellos en los que se describen los pasos utilizando palabras.</a:t>
            </a:r>
          </a:p>
          <a:p>
            <a:pPr>
              <a:buFont typeface="Arial" panose="020B0604020202020204" pitchFamily="34" charset="0"/>
              <a:buChar char="•"/>
            </a:pPr>
            <a:r>
              <a:rPr lang="es-CL" b="1" dirty="0">
                <a:solidFill>
                  <a:srgbClr val="000000"/>
                </a:solidFill>
                <a:latin typeface="Roboto"/>
              </a:rPr>
              <a:t>Cuantitativos: </a:t>
            </a:r>
            <a:r>
              <a:rPr lang="es-CL" dirty="0">
                <a:solidFill>
                  <a:srgbClr val="000000"/>
                </a:solidFill>
                <a:latin typeface="Roboto"/>
              </a:rPr>
              <a:t>Son aquellos en los que se utilizan cálculos numéricos para definir los pasos del proceso.</a:t>
            </a:r>
            <a:endParaRPr lang="es-CL" b="0" i="0" dirty="0">
              <a:solidFill>
                <a:srgbClr val="000000"/>
              </a:solidFill>
              <a:effectLst/>
              <a:latin typeface="Roboto"/>
            </a:endParaRPr>
          </a:p>
        </p:txBody>
      </p:sp>
      <p:pic>
        <p:nvPicPr>
          <p:cNvPr id="7" name="Imagen 6">
            <a:extLst>
              <a:ext uri="{FF2B5EF4-FFF2-40B4-BE49-F238E27FC236}">
                <a16:creationId xmlns:a16="http://schemas.microsoft.com/office/drawing/2014/main" id="{0328BD20-C71D-446B-A208-EE42AB4AB87F}"/>
              </a:ext>
            </a:extLst>
          </p:cNvPr>
          <p:cNvPicPr>
            <a:picLocks noChangeAspect="1"/>
          </p:cNvPicPr>
          <p:nvPr/>
        </p:nvPicPr>
        <p:blipFill>
          <a:blip r:embed="rId3"/>
          <a:stretch>
            <a:fillRect/>
          </a:stretch>
        </p:blipFill>
        <p:spPr>
          <a:xfrm>
            <a:off x="498869" y="5132610"/>
            <a:ext cx="4221210" cy="1325563"/>
          </a:xfrm>
          <a:prstGeom prst="rect">
            <a:avLst/>
          </a:prstGeom>
        </p:spPr>
      </p:pic>
      <p:sp>
        <p:nvSpPr>
          <p:cNvPr id="8" name="Rectángulo 7">
            <a:extLst>
              <a:ext uri="{FF2B5EF4-FFF2-40B4-BE49-F238E27FC236}">
                <a16:creationId xmlns:a16="http://schemas.microsoft.com/office/drawing/2014/main" id="{7FDFC8A0-A1AB-4CDB-B53C-14E821EF852D}"/>
              </a:ext>
            </a:extLst>
          </p:cNvPr>
          <p:cNvSpPr/>
          <p:nvPr/>
        </p:nvSpPr>
        <p:spPr>
          <a:xfrm>
            <a:off x="172452" y="3331550"/>
            <a:ext cx="4769397" cy="1754326"/>
          </a:xfrm>
          <a:prstGeom prst="rect">
            <a:avLst/>
          </a:prstGeom>
        </p:spPr>
        <p:txBody>
          <a:bodyPr wrap="square">
            <a:spAutoFit/>
          </a:bodyPr>
          <a:lstStyle/>
          <a:p>
            <a:r>
              <a:rPr lang="es-CL" b="1" dirty="0">
                <a:solidFill>
                  <a:srgbClr val="000000"/>
                </a:solidFill>
                <a:latin typeface="Roboto"/>
              </a:rPr>
              <a:t>Lenguajes Algorítmicos</a:t>
            </a:r>
            <a:br>
              <a:rPr lang="es-CL" dirty="0"/>
            </a:br>
            <a:br>
              <a:rPr lang="es-CL" dirty="0"/>
            </a:br>
            <a:r>
              <a:rPr lang="es-CL" dirty="0">
                <a:solidFill>
                  <a:srgbClr val="000000"/>
                </a:solidFill>
                <a:latin typeface="Roboto"/>
              </a:rPr>
              <a:t>Un Lenguaje algorítmico es una serie de símbolos y reglas que se utilizan para describir de manera explícita un proceso.</a:t>
            </a:r>
            <a:br>
              <a:rPr lang="es-CL" dirty="0"/>
            </a:br>
            <a:endParaRPr lang="es-CL" dirty="0"/>
          </a:p>
        </p:txBody>
      </p:sp>
      <p:sp>
        <p:nvSpPr>
          <p:cNvPr id="9" name="Rectángulo 8">
            <a:extLst>
              <a:ext uri="{FF2B5EF4-FFF2-40B4-BE49-F238E27FC236}">
                <a16:creationId xmlns:a16="http://schemas.microsoft.com/office/drawing/2014/main" id="{FCD1EB4D-9719-4D42-950F-E49F11AE74D7}"/>
              </a:ext>
            </a:extLst>
          </p:cNvPr>
          <p:cNvSpPr/>
          <p:nvPr/>
        </p:nvSpPr>
        <p:spPr>
          <a:xfrm>
            <a:off x="5165248" y="3198167"/>
            <a:ext cx="6020404" cy="461665"/>
          </a:xfrm>
          <a:prstGeom prst="rect">
            <a:avLst/>
          </a:prstGeom>
          <a:noFill/>
        </p:spPr>
        <p:txBody>
          <a:bodyPr wrap="square" lIns="91440" tIns="45720" rIns="91440" bIns="45720">
            <a:spAutoFit/>
          </a:bodyPr>
          <a:lstStyle/>
          <a:p>
            <a:pPr algn="ctr"/>
            <a:r>
              <a:rPr lang="es-E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TIPOS DE ALGORITMOS</a:t>
            </a:r>
            <a:endParaRPr lang="es-E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2" name="CuadroTexto 11">
            <a:extLst>
              <a:ext uri="{FF2B5EF4-FFF2-40B4-BE49-F238E27FC236}">
                <a16:creationId xmlns:a16="http://schemas.microsoft.com/office/drawing/2014/main" id="{D141C9E1-D048-4CFE-A9E1-CBABDECBBC19}"/>
              </a:ext>
            </a:extLst>
          </p:cNvPr>
          <p:cNvSpPr txBox="1"/>
          <p:nvPr/>
        </p:nvSpPr>
        <p:spPr>
          <a:xfrm>
            <a:off x="5694834" y="1698373"/>
            <a:ext cx="6093724" cy="923330"/>
          </a:xfrm>
          <a:prstGeom prst="rect">
            <a:avLst/>
          </a:prstGeom>
          <a:noFill/>
        </p:spPr>
        <p:txBody>
          <a:bodyPr wrap="square">
            <a:spAutoFit/>
          </a:bodyPr>
          <a:lstStyle/>
          <a:p>
            <a:pPr lvl="1" algn="just" eaLnBrk="1" hangingPunct="1">
              <a:defRPr/>
            </a:pPr>
            <a:r>
              <a:rPr lang="es-ES" dirty="0"/>
              <a:t>Ejemplos sencillos de algoritmos según esta definición podrían ser una receta de cocina o las instrucciones para armar una bicicleta.</a:t>
            </a:r>
          </a:p>
        </p:txBody>
      </p:sp>
    </p:spTree>
    <p:extLst>
      <p:ext uri="{BB962C8B-B14F-4D97-AF65-F5344CB8AC3E}">
        <p14:creationId xmlns:p14="http://schemas.microsoft.com/office/powerpoint/2010/main" val="87958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p:txBody>
          <a:bodyPr>
            <a:normAutofit/>
          </a:bodyPr>
          <a:lstStyle/>
          <a:p>
            <a:pPr algn="l"/>
            <a:r>
              <a:rPr lang="es-CL" sz="2400" b="1" dirty="0">
                <a:solidFill>
                  <a:srgbClr val="D40202"/>
                </a:solidFill>
                <a:latin typeface="Myriad Pro"/>
                <a:cs typeface="Myriad Pro"/>
              </a:rPr>
              <a:t>Fundamentos de programación </a:t>
            </a:r>
          </a:p>
        </p:txBody>
      </p:sp>
      <p:pic>
        <p:nvPicPr>
          <p:cNvPr id="18" name="Imagen 17" descr="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4" name="CuadroTexto 3"/>
          <p:cNvSpPr txBox="1"/>
          <p:nvPr/>
        </p:nvSpPr>
        <p:spPr>
          <a:xfrm>
            <a:off x="2282283" y="1417638"/>
            <a:ext cx="7014117" cy="3785652"/>
          </a:xfrm>
          <a:prstGeom prst="rect">
            <a:avLst/>
          </a:prstGeom>
          <a:noFill/>
        </p:spPr>
        <p:txBody>
          <a:bodyPr wrap="square" rtlCol="0">
            <a:spAutoFit/>
          </a:bodyPr>
          <a:lstStyle/>
          <a:p>
            <a:pPr marL="285750" indent="-285750">
              <a:buFont typeface="Arial" panose="020B0604020202020204" pitchFamily="34" charset="0"/>
              <a:buChar char="•"/>
            </a:pPr>
            <a:r>
              <a:rPr lang="es-CL" sz="2400" b="1" dirty="0"/>
              <a:t>Características de un algoritmo</a:t>
            </a:r>
            <a:r>
              <a:rPr lang="es-CL" dirty="0"/>
              <a:t>.</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r>
              <a:rPr lang="es-CL" b="1" dirty="0"/>
              <a:t>Precisión</a:t>
            </a:r>
            <a:r>
              <a:rPr lang="es-CL" dirty="0"/>
              <a:t> </a:t>
            </a:r>
            <a:r>
              <a:rPr lang="es-CL" dirty="0">
                <a:sym typeface="Wingdings" panose="05000000000000000000" pitchFamily="2" charset="2"/>
              </a:rPr>
              <a:t> Los pasos a seguir en el algoritmo deben ser precisados claramente.</a:t>
            </a:r>
          </a:p>
          <a:p>
            <a:pPr marL="285750" indent="-285750">
              <a:buFont typeface="Arial" panose="020B0604020202020204" pitchFamily="34" charset="0"/>
              <a:buChar char="•"/>
            </a:pPr>
            <a:endParaRPr lang="es-CL" dirty="0">
              <a:sym typeface="Wingdings" panose="05000000000000000000" pitchFamily="2" charset="2"/>
            </a:endParaRPr>
          </a:p>
          <a:p>
            <a:pPr marL="285750" indent="-285750">
              <a:buFont typeface="Arial" panose="020B0604020202020204" pitchFamily="34" charset="0"/>
              <a:buChar char="•"/>
            </a:pPr>
            <a:r>
              <a:rPr lang="es-CL" b="1" dirty="0">
                <a:sym typeface="Wingdings" panose="05000000000000000000" pitchFamily="2" charset="2"/>
              </a:rPr>
              <a:t>Determinismo</a:t>
            </a:r>
            <a:r>
              <a:rPr lang="es-CL" dirty="0">
                <a:sym typeface="Wingdings" panose="05000000000000000000" pitchFamily="2" charset="2"/>
              </a:rPr>
              <a:t>  El algoritmo, dado un conjunto de datos idénticos de entrada siempre arroja los mismos resultados.</a:t>
            </a:r>
          </a:p>
          <a:p>
            <a:pPr marL="285750" indent="-285750">
              <a:buFont typeface="Arial" panose="020B0604020202020204" pitchFamily="34" charset="0"/>
              <a:buChar char="•"/>
            </a:pPr>
            <a:endParaRPr lang="es-CL" dirty="0">
              <a:sym typeface="Wingdings" panose="05000000000000000000" pitchFamily="2" charset="2"/>
            </a:endParaRPr>
          </a:p>
          <a:p>
            <a:pPr marL="285750" indent="-285750">
              <a:buFont typeface="Arial" panose="020B0604020202020204" pitchFamily="34" charset="0"/>
              <a:buChar char="•"/>
            </a:pPr>
            <a:r>
              <a:rPr lang="es-CL" b="1" dirty="0">
                <a:sym typeface="Wingdings" panose="05000000000000000000" pitchFamily="2" charset="2"/>
              </a:rPr>
              <a:t>Finitud</a:t>
            </a:r>
            <a:r>
              <a:rPr lang="es-CL" dirty="0">
                <a:sym typeface="Wingdings" panose="05000000000000000000" pitchFamily="2" charset="2"/>
              </a:rPr>
              <a:t>  El algoritmo, independientemente de la complejidad del mismo, siempre debe ser de longitud finita.</a:t>
            </a:r>
            <a:endParaRPr lang="es-CL" dirty="0"/>
          </a:p>
          <a:p>
            <a:endParaRPr lang="es-CL" dirty="0"/>
          </a:p>
          <a:p>
            <a:endParaRPr lang="es-CL" dirty="0"/>
          </a:p>
          <a:p>
            <a:endParaRPr lang="es-CL" dirty="0"/>
          </a:p>
        </p:txBody>
      </p:sp>
    </p:spTree>
    <p:extLst>
      <p:ext uri="{BB962C8B-B14F-4D97-AF65-F5344CB8AC3E}">
        <p14:creationId xmlns:p14="http://schemas.microsoft.com/office/powerpoint/2010/main" val="2500104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1981200" y="0"/>
            <a:ext cx="8229600" cy="1143000"/>
          </a:xfrm>
        </p:spPr>
        <p:txBody>
          <a:bodyPr>
            <a:normAutofit/>
          </a:bodyPr>
          <a:lstStyle/>
          <a:p>
            <a:pPr algn="l"/>
            <a:r>
              <a:rPr lang="es-CL" sz="2400" b="1" dirty="0">
                <a:solidFill>
                  <a:srgbClr val="D40202"/>
                </a:solidFill>
                <a:latin typeface="Myriad Pro"/>
                <a:cs typeface="Myriad Pro"/>
              </a:rPr>
              <a:t>Fundamentos de programación </a:t>
            </a:r>
          </a:p>
        </p:txBody>
      </p:sp>
      <p:pic>
        <p:nvPicPr>
          <p:cNvPr id="18" name="Imagen 17" descr="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4221" y="6499599"/>
            <a:ext cx="924848" cy="249644"/>
          </a:xfrm>
          <a:prstGeom prst="rect">
            <a:avLst/>
          </a:prstGeom>
        </p:spPr>
      </p:pic>
      <p:sp>
        <p:nvSpPr>
          <p:cNvPr id="4" name="CuadroTexto 3"/>
          <p:cNvSpPr txBox="1"/>
          <p:nvPr/>
        </p:nvSpPr>
        <p:spPr>
          <a:xfrm>
            <a:off x="2145806" y="1212024"/>
            <a:ext cx="7014117" cy="923330"/>
          </a:xfrm>
          <a:prstGeom prst="rect">
            <a:avLst/>
          </a:prstGeom>
          <a:noFill/>
        </p:spPr>
        <p:txBody>
          <a:bodyPr wrap="square" rtlCol="0">
            <a:spAutoFit/>
          </a:bodyPr>
          <a:lstStyle/>
          <a:p>
            <a:pPr marL="285750" indent="-285750">
              <a:buFont typeface="Arial" panose="020B0604020202020204" pitchFamily="34" charset="0"/>
              <a:buChar char="•"/>
            </a:pPr>
            <a:endParaRPr lang="es-CL" dirty="0"/>
          </a:p>
          <a:p>
            <a:endParaRPr lang="es-CL" dirty="0"/>
          </a:p>
          <a:p>
            <a:r>
              <a:rPr lang="es-CL" b="1" dirty="0"/>
              <a:t>Estructura</a:t>
            </a:r>
            <a:r>
              <a:rPr lang="es-CL" dirty="0"/>
              <a:t> </a:t>
            </a:r>
          </a:p>
        </p:txBody>
      </p:sp>
      <p:sp>
        <p:nvSpPr>
          <p:cNvPr id="2" name="Rectángulo 1"/>
          <p:cNvSpPr/>
          <p:nvPr/>
        </p:nvSpPr>
        <p:spPr>
          <a:xfrm>
            <a:off x="4390031" y="2506883"/>
            <a:ext cx="315263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dirty="0"/>
              <a:t>Cuerpo del Algoritmo</a:t>
            </a:r>
          </a:p>
        </p:txBody>
      </p:sp>
      <p:sp>
        <p:nvSpPr>
          <p:cNvPr id="3" name="Elipse 2"/>
          <p:cNvSpPr/>
          <p:nvPr/>
        </p:nvSpPr>
        <p:spPr>
          <a:xfrm>
            <a:off x="2145806" y="2693354"/>
            <a:ext cx="1466303" cy="54145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dirty="0"/>
              <a:t>INICIO</a:t>
            </a:r>
          </a:p>
        </p:txBody>
      </p:sp>
      <p:sp>
        <p:nvSpPr>
          <p:cNvPr id="7" name="Elipse 6"/>
          <p:cNvSpPr/>
          <p:nvPr/>
        </p:nvSpPr>
        <p:spPr>
          <a:xfrm>
            <a:off x="8320586" y="2693353"/>
            <a:ext cx="1466303" cy="54145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L" dirty="0"/>
              <a:t>FIN</a:t>
            </a:r>
          </a:p>
        </p:txBody>
      </p:sp>
      <p:cxnSp>
        <p:nvCxnSpPr>
          <p:cNvPr id="8" name="Conector recto de flecha 7"/>
          <p:cNvCxnSpPr>
            <a:stCxn id="3" idx="6"/>
            <a:endCxn id="2" idx="1"/>
          </p:cNvCxnSpPr>
          <p:nvPr/>
        </p:nvCxnSpPr>
        <p:spPr>
          <a:xfrm>
            <a:off x="3612108" y="2964083"/>
            <a:ext cx="777922"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0" name="Conector recto de flecha 9"/>
          <p:cNvCxnSpPr>
            <a:stCxn id="2" idx="3"/>
            <a:endCxn id="7" idx="2"/>
          </p:cNvCxnSpPr>
          <p:nvPr/>
        </p:nvCxnSpPr>
        <p:spPr>
          <a:xfrm flipV="1">
            <a:off x="7542663" y="2964083"/>
            <a:ext cx="777922" cy="1"/>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Tree>
    <p:extLst>
      <p:ext uri="{BB962C8B-B14F-4D97-AF65-F5344CB8AC3E}">
        <p14:creationId xmlns:p14="http://schemas.microsoft.com/office/powerpoint/2010/main" val="17941181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9076</TotalTime>
  <Words>987</Words>
  <Application>Microsoft Office PowerPoint</Application>
  <PresentationFormat>Panorámica</PresentationFormat>
  <Paragraphs>147</Paragraphs>
  <Slides>31</Slides>
  <Notes>0</Notes>
  <HiddenSlides>0</HiddenSlides>
  <MMClips>0</MMClips>
  <ScaleCrop>false</ScaleCrop>
  <HeadingPairs>
    <vt:vector size="6" baseType="variant">
      <vt:variant>
        <vt:lpstr>Fuentes usadas</vt:lpstr>
      </vt:variant>
      <vt:variant>
        <vt:i4>15</vt:i4>
      </vt:variant>
      <vt:variant>
        <vt:lpstr>Tema</vt:lpstr>
      </vt:variant>
      <vt:variant>
        <vt:i4>1</vt:i4>
      </vt:variant>
      <vt:variant>
        <vt:lpstr>Títulos de diapositiva</vt:lpstr>
      </vt:variant>
      <vt:variant>
        <vt:i4>31</vt:i4>
      </vt:variant>
    </vt:vector>
  </HeadingPairs>
  <TitlesOfParts>
    <vt:vector size="47" baseType="lpstr">
      <vt:lpstr>Alegreya Sans</vt:lpstr>
      <vt:lpstr>Amasis MT Pro</vt:lpstr>
      <vt:lpstr>arial</vt:lpstr>
      <vt:lpstr>arial</vt:lpstr>
      <vt:lpstr>Calibri</vt:lpstr>
      <vt:lpstr>Calibri Light</vt:lpstr>
      <vt:lpstr>Courier New</vt:lpstr>
      <vt:lpstr>Google Sans</vt:lpstr>
      <vt:lpstr>Helvetica Neue</vt:lpstr>
      <vt:lpstr>Myriad Pro</vt:lpstr>
      <vt:lpstr>Myriad Pro Light</vt:lpstr>
      <vt:lpstr>Roboto</vt:lpstr>
      <vt:lpstr>Source Sans Pro</vt:lpstr>
      <vt:lpstr>Trebuchet</vt:lpstr>
      <vt:lpstr>Verdana</vt:lpstr>
      <vt:lpstr>Tema de Office</vt:lpstr>
      <vt:lpstr>Introducción a la programación</vt:lpstr>
      <vt:lpstr>Introducción a la programación </vt:lpstr>
      <vt:lpstr>Introducción a la programación </vt:lpstr>
      <vt:lpstr>Introducción a la programación </vt:lpstr>
      <vt:lpstr>Introducción a la programación </vt:lpstr>
      <vt:lpstr>Presentación de PowerPoint</vt:lpstr>
      <vt:lpstr>Introducción a la programación </vt:lpstr>
      <vt:lpstr>Fundamentos de programación </vt:lpstr>
      <vt:lpstr>Fundamentos de programación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Fundamentos de programación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creator>PABLO CESAR LOPEZ CHACON</dc:creator>
  <cp:lastModifiedBy>PABLO CESAR LOPEZ CHACON</cp:lastModifiedBy>
  <cp:revision>36</cp:revision>
  <dcterms:created xsi:type="dcterms:W3CDTF">2020-05-04T19:50:36Z</dcterms:created>
  <dcterms:modified xsi:type="dcterms:W3CDTF">2023-03-30T16:16:20Z</dcterms:modified>
</cp:coreProperties>
</file>