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7" r:id="rId5"/>
    <p:sldId id="403" r:id="rId6"/>
    <p:sldId id="430" r:id="rId7"/>
    <p:sldId id="434" r:id="rId8"/>
    <p:sldId id="435" r:id="rId9"/>
    <p:sldId id="436" r:id="rId10"/>
    <p:sldId id="439" r:id="rId11"/>
    <p:sldId id="427" r:id="rId12"/>
    <p:sldId id="441" r:id="rId13"/>
    <p:sldId id="442" r:id="rId14"/>
    <p:sldId id="437" r:id="rId15"/>
    <p:sldId id="268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2427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900" autoAdjust="0"/>
  </p:normalViewPr>
  <p:slideViewPr>
    <p:cSldViewPr snapToGrid="0" snapToObjects="1">
      <p:cViewPr varScale="1">
        <p:scale>
          <a:sx n="35" d="100"/>
          <a:sy n="35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6488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Open Sans"/>
      </a:defRPr>
    </a:lvl1pPr>
    <a:lvl2pPr indent="228600" defTabSz="1828800" latinLnBrk="0">
      <a:defRPr sz="2400">
        <a:latin typeface="+mn-lt"/>
        <a:ea typeface="+mn-ea"/>
        <a:cs typeface="+mn-cs"/>
        <a:sym typeface="Open Sans"/>
      </a:defRPr>
    </a:lvl2pPr>
    <a:lvl3pPr indent="457200" defTabSz="1828800" latinLnBrk="0">
      <a:defRPr sz="2400">
        <a:latin typeface="+mn-lt"/>
        <a:ea typeface="+mn-ea"/>
        <a:cs typeface="+mn-cs"/>
        <a:sym typeface="Open Sans"/>
      </a:defRPr>
    </a:lvl3pPr>
    <a:lvl4pPr indent="685800" defTabSz="1828800" latinLnBrk="0">
      <a:defRPr sz="2400">
        <a:latin typeface="+mn-lt"/>
        <a:ea typeface="+mn-ea"/>
        <a:cs typeface="+mn-cs"/>
        <a:sym typeface="Open Sans"/>
      </a:defRPr>
    </a:lvl4pPr>
    <a:lvl5pPr indent="914400" defTabSz="1828800" latinLnBrk="0">
      <a:defRPr sz="2400">
        <a:latin typeface="+mn-lt"/>
        <a:ea typeface="+mn-ea"/>
        <a:cs typeface="+mn-cs"/>
        <a:sym typeface="Open Sans"/>
      </a:defRPr>
    </a:lvl5pPr>
    <a:lvl6pPr indent="1143000" defTabSz="1828800" latinLnBrk="0">
      <a:defRPr sz="2400">
        <a:latin typeface="+mn-lt"/>
        <a:ea typeface="+mn-ea"/>
        <a:cs typeface="+mn-cs"/>
        <a:sym typeface="Open Sans"/>
      </a:defRPr>
    </a:lvl6pPr>
    <a:lvl7pPr indent="1371600" defTabSz="1828800" latinLnBrk="0">
      <a:defRPr sz="2400">
        <a:latin typeface="+mn-lt"/>
        <a:ea typeface="+mn-ea"/>
        <a:cs typeface="+mn-cs"/>
        <a:sym typeface="Open Sans"/>
      </a:defRPr>
    </a:lvl7pPr>
    <a:lvl8pPr indent="1600200" defTabSz="1828800" latinLnBrk="0">
      <a:defRPr sz="2400">
        <a:latin typeface="+mn-lt"/>
        <a:ea typeface="+mn-ea"/>
        <a:cs typeface="+mn-cs"/>
        <a:sym typeface="Open Sans"/>
      </a:defRPr>
    </a:lvl8pPr>
    <a:lvl9pPr indent="1828800" defTabSz="1828800" latinLnBrk="0">
      <a:defRPr sz="2400">
        <a:latin typeface="+mn-lt"/>
        <a:ea typeface="+mn-ea"/>
        <a:cs typeface="+mn-cs"/>
        <a:sym typeface="Open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513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65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352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4395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08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637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997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787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929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>
          <a:blip r:embed="rId2"/>
          <a:srcRect l="18403" t="43193" r="18403" b="43193"/>
          <a:stretch>
            <a:fillRect/>
          </a:stretch>
        </p:blipFill>
        <p:spPr>
          <a:xfrm>
            <a:off x="6951265" y="2254691"/>
            <a:ext cx="10481342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ángulo"/>
          <p:cNvSpPr/>
          <p:nvPr/>
        </p:nvSpPr>
        <p:spPr>
          <a:xfrm>
            <a:off x="5842000" y="2254691"/>
            <a:ext cx="12700000" cy="127000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3500" tIns="63500" rIns="63500" bIns="63500" numCol="1" anchor="ctr">
            <a:noAutofit/>
          </a:bodyPr>
          <a:lstStyle/>
          <a:p>
            <a:pPr algn="ctr" defTabSz="457200">
              <a:defRPr sz="4000" b="1" spc="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/>
          </a:p>
        </p:txBody>
      </p:sp>
      <p:pic>
        <p:nvPicPr>
          <p:cNvPr id="25" name="INACAP_conbajada2.jpeg" descr="INACAP_conbajada2.jpeg"/>
          <p:cNvPicPr>
            <a:picLocks noChangeAspect="1"/>
          </p:cNvPicPr>
          <p:nvPr/>
        </p:nvPicPr>
        <p:blipFill rotWithShape="1">
          <a:blip r:embed="rId3"/>
          <a:srcRect l="53009"/>
          <a:stretch/>
        </p:blipFill>
        <p:spPr>
          <a:xfrm>
            <a:off x="9811784" y="2254691"/>
            <a:ext cx="4760433" cy="12700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4"/>
          <a:srcRect b="88597"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4"/>
          <a:srcRect t="97742"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Logo Universidad INACAP-Hor-1.jpg" descr="Logo Universidad INACAP-Hor-1.jpg"/>
          <p:cNvPicPr>
            <a:picLocks noChangeAspect="1"/>
          </p:cNvPicPr>
          <p:nvPr/>
        </p:nvPicPr>
        <p:blipFill>
          <a:blip r:embed="rId2"/>
          <a:srcRect l="18403" t="43193" r="18403" b="43193"/>
          <a:stretch>
            <a:fillRect/>
          </a:stretch>
        </p:blipFill>
        <p:spPr>
          <a:xfrm>
            <a:off x="6951265" y="6223000"/>
            <a:ext cx="10481342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n 4" descr="Imagen 4"/>
          <p:cNvPicPr>
            <a:picLocks noChangeAspect="1"/>
          </p:cNvPicPr>
          <p:nvPr/>
        </p:nvPicPr>
        <p:blipFill>
          <a:blip r:embed="rId3"/>
          <a:srcRect t="66057"/>
          <a:stretch>
            <a:fillRect/>
          </a:stretch>
        </p:blipFill>
        <p:spPr>
          <a:xfrm>
            <a:off x="0" y="9060488"/>
            <a:ext cx="24384000" cy="4655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n 4" descr="Imagen 4"/>
          <p:cNvPicPr>
            <a:picLocks noChangeAspect="1"/>
          </p:cNvPicPr>
          <p:nvPr/>
        </p:nvPicPr>
        <p:blipFill>
          <a:blip r:embed="rId3"/>
          <a:srcRect b="87856"/>
          <a:stretch>
            <a:fillRect/>
          </a:stretch>
        </p:blipFill>
        <p:spPr>
          <a:xfrm>
            <a:off x="0" y="0"/>
            <a:ext cx="24384000" cy="166565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ángulo"/>
          <p:cNvSpPr/>
          <p:nvPr/>
        </p:nvSpPr>
        <p:spPr>
          <a:xfrm>
            <a:off x="5842000" y="6223000"/>
            <a:ext cx="12700000" cy="1270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63500" tIns="63500" rIns="63500" bIns="63500" numCol="1" anchor="ctr">
            <a:noAutofit/>
          </a:bodyPr>
          <a:lstStyle/>
          <a:p>
            <a:pPr algn="ctr" defTabSz="457200">
              <a:defRPr sz="4000" b="1" spc="0">
                <a:solidFill>
                  <a:srgbClr val="FFFFFF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/>
          </a:p>
        </p:txBody>
      </p:sp>
      <p:pic>
        <p:nvPicPr>
          <p:cNvPr id="139" name="INACAP_conbajada2.jpeg" descr="INACAP_conbajada2.jpeg"/>
          <p:cNvPicPr>
            <a:picLocks noChangeAspect="1"/>
          </p:cNvPicPr>
          <p:nvPr/>
        </p:nvPicPr>
        <p:blipFill rotWithShape="1">
          <a:blip r:embed="rId4"/>
          <a:srcRect l="53186"/>
          <a:stretch/>
        </p:blipFill>
        <p:spPr>
          <a:xfrm>
            <a:off x="9820748" y="6223000"/>
            <a:ext cx="4742504" cy="1270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30/03/2023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2707600" y="12754660"/>
            <a:ext cx="777777" cy="646329"/>
          </a:xfrm>
        </p:spPr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7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5"/>
            <a:srcRect b="96263"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5"/>
            <a:srcRect t="93457"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7" name="INACAP_conbajada2.jpeg" descr="INACAP_conbajada2.jpeg">
            <a:extLst>
              <a:ext uri="{FF2B5EF4-FFF2-40B4-BE49-F238E27FC236}">
                <a16:creationId xmlns:a16="http://schemas.microsoft.com/office/drawing/2014/main" id="{7713C497-06EF-464D-9AF5-22CC7A233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1213" t="-9321"/>
          <a:stretch/>
        </p:blipFill>
        <p:spPr>
          <a:xfrm>
            <a:off x="21264281" y="12386171"/>
            <a:ext cx="2224073" cy="62477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7FAF81-B70F-4C3F-849E-99F284E3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41" y="0"/>
            <a:ext cx="24434542" cy="13463752"/>
          </a:xfrm>
          <a:prstGeom prst="rect">
            <a:avLst/>
          </a:prstGeom>
        </p:spPr>
      </p:pic>
      <p:sp>
        <p:nvSpPr>
          <p:cNvPr id="12" name="Mes 2018…">
            <a:extLst>
              <a:ext uri="{FF2B5EF4-FFF2-40B4-BE49-F238E27FC236}">
                <a16:creationId xmlns:a16="http://schemas.microsoft.com/office/drawing/2014/main" id="{E461E783-24FE-4F20-9E48-EDC3671C7ABD}"/>
              </a:ext>
            </a:extLst>
          </p:cNvPr>
          <p:cNvSpPr txBox="1">
            <a:spLocks/>
          </p:cNvSpPr>
          <p:nvPr/>
        </p:nvSpPr>
        <p:spPr>
          <a:xfrm>
            <a:off x="1509444" y="10769640"/>
            <a:ext cx="4177747" cy="7078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4000" b="1" spc="500">
                <a:latin typeface="Trebuchet MS" panose="020B0603020202020204" pitchFamily="34" charset="0"/>
                <a:ea typeface="SimHei" panose="02010609060101010101" pitchFamily="49" charset="-122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es-ES" dirty="0"/>
              <a:t>OTOÑO, 2023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B401BC0-4FDC-44A2-BE96-30072D31F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39" y="7052155"/>
            <a:ext cx="3208273" cy="32082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7FBFDB-F7B3-44CC-BC68-C59DA14887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44" y="7052155"/>
            <a:ext cx="3208274" cy="320827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C1ADA2-78E8-4FB2-B4EE-67F001A8B734}"/>
              </a:ext>
            </a:extLst>
          </p:cNvPr>
          <p:cNvSpPr/>
          <p:nvPr/>
        </p:nvSpPr>
        <p:spPr>
          <a:xfrm>
            <a:off x="1269884" y="4411712"/>
            <a:ext cx="6895668" cy="225213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CD5DA31-0724-4940-8919-D690837552D2}"/>
              </a:ext>
            </a:extLst>
          </p:cNvPr>
          <p:cNvSpPr/>
          <p:nvPr/>
        </p:nvSpPr>
        <p:spPr>
          <a:xfrm>
            <a:off x="1509444" y="5878394"/>
            <a:ext cx="10975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spc="500" dirty="0">
                <a:latin typeface="Trebuchet MS" panose="020B0603020202020204" pitchFamily="34" charset="0"/>
                <a:ea typeface="SimHei" panose="02010609060101010101" pitchFamily="49" charset="-122"/>
              </a:rPr>
              <a:t>I</a:t>
            </a:r>
            <a:r>
              <a:rPr lang="es-CL" sz="4000" b="1" spc="500" dirty="0">
                <a:latin typeface="Trebuchet MS" panose="020B0603020202020204" pitchFamily="34" charset="0"/>
                <a:ea typeface="SimHei" panose="02010609060101010101" pitchFamily="49" charset="-122"/>
              </a:rPr>
              <a:t>NTRODUCCIÓN A LA PROGRAMACIÓN</a:t>
            </a:r>
            <a:endParaRPr lang="es-CL" sz="3600" b="1" spc="500" dirty="0">
              <a:latin typeface="Trebuchet MS" panose="020B0603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9475" y="682942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74351" y="1137267"/>
            <a:ext cx="1123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sz="7200" b="1" i="1" spc="500" dirty="0">
                <a:solidFill>
                  <a:srgbClr val="C00000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Ejemplo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79879" y="3047917"/>
            <a:ext cx="108585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Se necesita crear un algoritmo en DFD que permita calcular el área y el perímetro de un triángulo conociendo el largo de los 3 lados.</a:t>
            </a:r>
            <a:endParaRPr lang="es-ES" sz="44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7707" t="69430" r="52058" b="18596"/>
          <a:stretch/>
        </p:blipFill>
        <p:spPr>
          <a:xfrm>
            <a:off x="1256363" y="6199196"/>
            <a:ext cx="9221340" cy="3067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DF5ABEA-4C5C-4AC0-AC32-D8B0A696350A}"/>
              </a:ext>
            </a:extLst>
          </p:cNvPr>
          <p:cNvSpPr txBox="1"/>
          <p:nvPr/>
        </p:nvSpPr>
        <p:spPr>
          <a:xfrm>
            <a:off x="1518221" y="10300990"/>
            <a:ext cx="2297701" cy="212365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L1=4</a:t>
            </a:r>
          </a:p>
          <a:p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L2=4</a:t>
            </a:r>
          </a:p>
          <a:p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L3=5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23D537-311A-49FC-8627-31A6AC44016C}"/>
              </a:ext>
            </a:extLst>
          </p:cNvPr>
          <p:cNvSpPr txBox="1"/>
          <p:nvPr/>
        </p:nvSpPr>
        <p:spPr>
          <a:xfrm>
            <a:off x="3556000" y="10960470"/>
            <a:ext cx="9221339" cy="144655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Perímetro=13</a:t>
            </a:r>
          </a:p>
          <a:p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Área=7.806247498</a:t>
            </a:r>
          </a:p>
        </p:txBody>
      </p:sp>
      <p:pic>
        <p:nvPicPr>
          <p:cNvPr id="7" name="Imagen 6" descr="Diagrama, Forma&#10;&#10;Descripción generada automáticamente">
            <a:extLst>
              <a:ext uri="{FF2B5EF4-FFF2-40B4-BE49-F238E27FC236}">
                <a16:creationId xmlns:a16="http://schemas.microsoft.com/office/drawing/2014/main" id="{4166FFBC-6C78-4BB7-A821-BFF375ACE5E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063" y="557885"/>
            <a:ext cx="5057839" cy="12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968087" y="7146094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900307" y="1340981"/>
            <a:ext cx="15357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s-CL" sz="7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Operadores lógicos de comparación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04CF40-4E3A-4A02-9A8E-B7634DB80255}"/>
              </a:ext>
            </a:extLst>
          </p:cNvPr>
          <p:cNvSpPr/>
          <p:nvPr/>
        </p:nvSpPr>
        <p:spPr>
          <a:xfrm>
            <a:off x="23020318" y="650244"/>
            <a:ext cx="1015907" cy="1180652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4A214C-9D4D-46A3-B6B7-77AC3D55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27" y="3125861"/>
            <a:ext cx="13971830" cy="12003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2920AA-A8B9-49AF-8E7E-B15EF3DB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715" y="4255713"/>
            <a:ext cx="13971830" cy="12745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DD0B034-7BBB-418D-B153-65E02E461025}"/>
              </a:ext>
            </a:extLst>
          </p:cNvPr>
          <p:cNvSpPr txBox="1"/>
          <p:nvPr/>
        </p:nvSpPr>
        <p:spPr>
          <a:xfrm>
            <a:off x="3918169" y="3397035"/>
            <a:ext cx="1964279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igual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8B33B05-E6CF-49D1-9427-9D27AC8BB2DB}"/>
              </a:ext>
            </a:extLst>
          </p:cNvPr>
          <p:cNvSpPr txBox="1"/>
          <p:nvPr/>
        </p:nvSpPr>
        <p:spPr>
          <a:xfrm>
            <a:off x="3918168" y="4600593"/>
            <a:ext cx="1964279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distinto</a:t>
            </a:r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4F1B8A5-D09D-4D13-9E2E-5D9526E10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54" y="5456042"/>
            <a:ext cx="13860721" cy="129271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45C1A6A-E854-4837-8FF4-580ED150609A}"/>
              </a:ext>
            </a:extLst>
          </p:cNvPr>
          <p:cNvSpPr txBox="1"/>
          <p:nvPr/>
        </p:nvSpPr>
        <p:spPr>
          <a:xfrm>
            <a:off x="3033692" y="5852283"/>
            <a:ext cx="2912757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menor que</a:t>
            </a:r>
            <a:endParaRPr lang="es-CL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A8493CF-B03C-4AAA-A25B-11796C10D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166" y="6678276"/>
            <a:ext cx="13875792" cy="120032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DEB937D-10DE-4C7D-B87B-930CB74C1652}"/>
              </a:ext>
            </a:extLst>
          </p:cNvPr>
          <p:cNvSpPr txBox="1"/>
          <p:nvPr/>
        </p:nvSpPr>
        <p:spPr>
          <a:xfrm>
            <a:off x="3058270" y="6890087"/>
            <a:ext cx="2912757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mayor que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C4FD6F0-89EA-4C9E-8555-5A4150D0F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027" y="7810800"/>
            <a:ext cx="13850892" cy="121582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6B230C3-FBC7-450F-A798-EF694EB95F74}"/>
              </a:ext>
            </a:extLst>
          </p:cNvPr>
          <p:cNvSpPr txBox="1"/>
          <p:nvPr/>
        </p:nvSpPr>
        <p:spPr>
          <a:xfrm>
            <a:off x="1543875" y="8015143"/>
            <a:ext cx="4407413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mayor o </a:t>
            </a:r>
            <a:r>
              <a:rPr lang="es-CL" sz="3200" b="1" i="1" spc="500" dirty="0" err="1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iguaL</a:t>
            </a:r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 que</a:t>
            </a:r>
            <a:endParaRPr lang="es-CL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6E2734A-ADAB-435E-AB0D-31E8C6631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786" y="9014862"/>
            <a:ext cx="13879172" cy="119648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F4A87E2B-DFA9-48D1-A95F-A474CCA31EA2}"/>
              </a:ext>
            </a:extLst>
          </p:cNvPr>
          <p:cNvSpPr/>
          <p:nvPr/>
        </p:nvSpPr>
        <p:spPr>
          <a:xfrm>
            <a:off x="19527074" y="3125861"/>
            <a:ext cx="658197" cy="70854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2710623-E0EA-4EDA-A90C-32ECBA4BC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46115" y="3273587"/>
            <a:ext cx="2262188" cy="90487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35AA25E-E2AF-4672-90DD-7CF4842996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9887" y="4483935"/>
            <a:ext cx="2328416" cy="818092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5E9B1BFC-5961-4EC0-AF30-21D78A95CA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21919" y="5641634"/>
            <a:ext cx="2122940" cy="86148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4AC1E42-6937-4D5E-B2F5-FDAD5FBD67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79887" y="6781458"/>
            <a:ext cx="1590841" cy="89087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D3CE3AF-6A34-4A0E-A1C0-EC3DF7D3C4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79887" y="8015143"/>
            <a:ext cx="2080486" cy="864202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0C49EBA-A6CC-48CF-81AB-B2AF344480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79887" y="9222159"/>
            <a:ext cx="1826369" cy="824812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4E4640C5-217F-4750-BF8E-B39C599BC10E}"/>
              </a:ext>
            </a:extLst>
          </p:cNvPr>
          <p:cNvSpPr txBox="1"/>
          <p:nvPr/>
        </p:nvSpPr>
        <p:spPr>
          <a:xfrm>
            <a:off x="1563614" y="9148408"/>
            <a:ext cx="4407413" cy="584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menor o </a:t>
            </a:r>
            <a:r>
              <a:rPr lang="es-CL" sz="3200" b="1" i="1" spc="500" dirty="0" err="1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iguaL</a:t>
            </a:r>
            <a:r>
              <a:rPr lang="es-CL" sz="3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 que</a:t>
            </a:r>
            <a:endParaRPr lang="es-CL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8C8A9EC-D5A0-4A38-A8C3-2C6B34BC9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86" y="10665797"/>
            <a:ext cx="135079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operadores lógicos son usados para operaciones de </a:t>
            </a:r>
            <a:r>
              <a:rPr lang="es-CL" altLang="es-CL" sz="2800" dirty="0">
                <a:solidFill>
                  <a:schemeClr val="tx1"/>
                </a:solidFill>
                <a:latin typeface="Arial" panose="020B0604020202020204" pitchFamily="34" charset="0"/>
              </a:rPr>
              <a:t>álgebra Booleana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 decir, para </a:t>
            </a:r>
            <a:r>
              <a:rPr lang="es-CL" altLang="es-CL" sz="2800" dirty="0">
                <a:solidFill>
                  <a:schemeClr val="tx1"/>
                </a:solidFill>
                <a:latin typeface="Arial" panose="020B0604020202020204" pitchFamily="34" charset="0"/>
              </a:rPr>
              <a:t>describir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relaciones lógicas, expresadas como verdadero 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falso.</a:t>
            </a: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143750" y="6715125"/>
            <a:ext cx="1943100" cy="8286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71177" y="5188247"/>
            <a:ext cx="1193307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L" sz="7200" b="1" spc="500" dirty="0">
                <a:solidFill>
                  <a:srgbClr val="C00000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UNIDAD I</a:t>
            </a:r>
          </a:p>
          <a:p>
            <a:pPr eaLnBrk="1" hangingPunct="1">
              <a:defRPr/>
            </a:pPr>
            <a:r>
              <a:rPr lang="es-ES_tradnl" sz="72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Estructuras de control en DFD </a:t>
            </a:r>
            <a:endParaRPr lang="es-CL" sz="7200" b="1" i="1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eaLnBrk="1" hangingPunct="1">
              <a:defRPr/>
            </a:pPr>
            <a:r>
              <a:rPr lang="es-CL" sz="48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Conceptos, simbologías y tipos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9F6A19-8E20-48C3-ACDB-278529CC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70" y="5188247"/>
            <a:ext cx="3208274" cy="32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9475" y="682942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261617" y="756923"/>
            <a:ext cx="102980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L" sz="7200" b="1" spc="500" dirty="0">
                <a:solidFill>
                  <a:srgbClr val="C00000"/>
                </a:solidFill>
                <a:latin typeface="Trebuchet MS" panose="020B0603020202020204" pitchFamily="34" charset="0"/>
                <a:ea typeface="SimHei" panose="02010609060101010101" pitchFamily="49" charset="-122"/>
              </a:rPr>
              <a:t>Conceptos generales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261617" y="2179733"/>
            <a:ext cx="17070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sz="7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¿cómo es representado un algoritmo?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1474" y="3485164"/>
            <a:ext cx="218269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/>
              <a:t>Un </a:t>
            </a:r>
            <a:r>
              <a:rPr lang="es-CL" sz="3600" b="1" dirty="0"/>
              <a:t>diagrama de flujo de datos (DFD) </a:t>
            </a:r>
            <a:r>
              <a:rPr lang="es-CL" sz="3200" dirty="0"/>
              <a:t>es una representación gráfica que utiliza símbolos (cajas) estándar y que tiene los pasos del algoritmo escritos en esas cajas unidas por flechas, denominadas líneas de flujo, que indican la secuencia lógica que debe ejecutar el algoritmo.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8" y="5132807"/>
            <a:ext cx="3457575" cy="345757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31411" y="8124285"/>
            <a:ext cx="336662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/>
              <a:t>Pseudocódigo</a:t>
            </a:r>
          </a:p>
          <a:p>
            <a:pPr algn="ctr"/>
            <a:r>
              <a:rPr lang="es-CL" sz="2400" dirty="0"/>
              <a:t>lenguaje de especificación </a:t>
            </a:r>
          </a:p>
          <a:p>
            <a:pPr algn="ctr"/>
            <a:r>
              <a:rPr lang="es-CL" sz="2400" dirty="0"/>
              <a:t>(descriptivo y cercano) </a:t>
            </a:r>
          </a:p>
          <a:p>
            <a:pPr algn="ctr"/>
            <a:r>
              <a:rPr lang="es-CL" sz="2400" dirty="0"/>
              <a:t>de algoritmos.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2707" y="5255245"/>
            <a:ext cx="10833350" cy="7774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ector recto 9"/>
          <p:cNvCxnSpPr/>
          <p:nvPr/>
        </p:nvCxnSpPr>
        <p:spPr>
          <a:xfrm>
            <a:off x="4972707" y="6127285"/>
            <a:ext cx="182722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4575627" y="5503855"/>
            <a:ext cx="86693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Terminal. Marca el inicio y/o el final en la ejecución de un DFD</a:t>
            </a:r>
          </a:p>
        </p:txBody>
      </p:sp>
      <p:cxnSp>
        <p:nvCxnSpPr>
          <p:cNvPr id="20" name="Conector recto 19"/>
          <p:cNvCxnSpPr/>
          <p:nvPr/>
        </p:nvCxnSpPr>
        <p:spPr>
          <a:xfrm>
            <a:off x="4972707" y="7004407"/>
            <a:ext cx="182779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972707" y="7875261"/>
            <a:ext cx="182779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972707" y="8680801"/>
            <a:ext cx="183215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72707" y="9584312"/>
            <a:ext cx="182722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972707" y="10917250"/>
            <a:ext cx="182722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72707" y="11783225"/>
            <a:ext cx="183215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16455483" y="6291982"/>
            <a:ext cx="6838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Asignación: definir variables, almacenar valores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4483790" y="8014127"/>
            <a:ext cx="88104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Lectura o entrada: permite ingresar información desde teclado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5448913" y="7146507"/>
            <a:ext cx="76995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Escritura o salida:  permite mostrar salida de resultados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4894625" y="8874326"/>
            <a:ext cx="83503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Proceso:  operaciones (resultados) con los datos ingresados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20065562" y="9983583"/>
            <a:ext cx="3082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Estructura de control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5448913" y="11073238"/>
            <a:ext cx="76995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Escritura o salida:  permite mostrar salida de resultados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3732575" y="12268636"/>
            <a:ext cx="70407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Terminal. Marca el final en la ejecución de un DFD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261617" y="12132737"/>
            <a:ext cx="63321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Indicadores de la dirección del flujo de datos </a:t>
            </a:r>
          </a:p>
        </p:txBody>
      </p:sp>
      <p:cxnSp>
        <p:nvCxnSpPr>
          <p:cNvPr id="47" name="Conector angular 46"/>
          <p:cNvCxnSpPr/>
          <p:nvPr/>
        </p:nvCxnSpPr>
        <p:spPr>
          <a:xfrm flipV="1">
            <a:off x="3257550" y="10523965"/>
            <a:ext cx="4183850" cy="1608771"/>
          </a:xfrm>
          <a:prstGeom prst="bentConnector3">
            <a:avLst>
              <a:gd name="adj1" fmla="val -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041DB108-17A0-4FD7-A2A1-68188AD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534" y="1259446"/>
            <a:ext cx="1431849" cy="191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B5BBA76-421E-4454-8A93-18266308AC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307" y="140952"/>
            <a:ext cx="1783099" cy="1783099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D6A79255-3B9C-4947-BA0E-F26172366B06}"/>
              </a:ext>
            </a:extLst>
          </p:cNvPr>
          <p:cNvSpPr/>
          <p:nvPr/>
        </p:nvSpPr>
        <p:spPr>
          <a:xfrm>
            <a:off x="17855680" y="1625182"/>
            <a:ext cx="35654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L" dirty="0">
                <a:solidFill>
                  <a:srgbClr val="FF0000"/>
                </a:solidFill>
                <a:latin typeface="Calibri" panose="020F0502020204030204" pitchFamily="34" charset="0"/>
              </a:rPr>
              <a:t>Descargar software para</a:t>
            </a:r>
          </a:p>
          <a:p>
            <a:pPr algn="r"/>
            <a:r>
              <a:rPr lang="es-CL" dirty="0">
                <a:solidFill>
                  <a:srgbClr val="FF0000"/>
                </a:solidFill>
                <a:latin typeface="Calibri" panose="020F0502020204030204" pitchFamily="34" charset="0"/>
              </a:rPr>
              <a:t>para realizar los DFD 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F4BB20D-BD81-469B-8189-82237E3250FD}"/>
              </a:ext>
            </a:extLst>
          </p:cNvPr>
          <p:cNvSpPr/>
          <p:nvPr/>
        </p:nvSpPr>
        <p:spPr>
          <a:xfrm>
            <a:off x="19874849" y="2643555"/>
            <a:ext cx="1474600" cy="51193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271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  <p:bldP spid="40" grpId="0"/>
      <p:bldP spid="41" grpId="0"/>
      <p:bldP spid="42" grpId="0"/>
      <p:bldP spid="4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108936" y="6723622"/>
            <a:ext cx="2060849" cy="8040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08936" y="5920294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012839" y="3457698"/>
            <a:ext cx="4844420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>
              <a:defRPr/>
            </a:pPr>
            <a:r>
              <a:rPr lang="es-CL" sz="4400" i="1" dirty="0" err="1">
                <a:latin typeface="Tw Cen MT" panose="020B0602020104020603" pitchFamily="34" charset="0"/>
              </a:rPr>
              <a:t>Caracter</a:t>
            </a:r>
            <a:endParaRPr lang="es-CL" sz="4400" i="1" dirty="0">
              <a:latin typeface="Tw Cen MT" panose="020B0602020104020603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953845" y="1210383"/>
            <a:ext cx="13000396" cy="118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>
              <a:defRPr/>
            </a:pPr>
            <a:r>
              <a:rPr lang="es-CL" sz="5400" dirty="0">
                <a:solidFill>
                  <a:srgbClr val="C00000"/>
                </a:solidFill>
              </a:rPr>
              <a:t>Tipos de datos</a:t>
            </a:r>
            <a:endParaRPr lang="es-CL" sz="5400" b="0" i="1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6667157" y="3780457"/>
            <a:ext cx="4844420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400" i="1" dirty="0">
                <a:latin typeface="Tw Cen MT" panose="020B0602020104020603" pitchFamily="34" charset="0"/>
              </a:rPr>
              <a:t>Entero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6140522" y="5171679"/>
            <a:ext cx="5602486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400" i="1" dirty="0">
                <a:latin typeface="Tw Cen MT" panose="020B0602020104020603" pitchFamily="34" charset="0"/>
              </a:rPr>
              <a:t>Valores Booleanos (Lógico)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762183" y="6378758"/>
            <a:ext cx="3627967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000" b="0" i="1" dirty="0">
                <a:latin typeface="Tw Cen MT" panose="020B0602020104020603" pitchFamily="34" charset="0"/>
              </a:rPr>
              <a:t>Ejemplo: </a:t>
            </a:r>
            <a:r>
              <a:rPr lang="es-CL" sz="4000" b="0" i="1" dirty="0" err="1">
                <a:latin typeface="Tw Cen MT" panose="020B0602020104020603" pitchFamily="34" charset="0"/>
              </a:rPr>
              <a:t>op</a:t>
            </a:r>
            <a:r>
              <a:rPr lang="es-CL" sz="4000" b="0" i="1" dirty="0">
                <a:latin typeface="Tw Cen MT" panose="020B0602020104020603" pitchFamily="34" charset="0"/>
              </a:rPr>
              <a:t>=‘$’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47093" y="1107359"/>
            <a:ext cx="12932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i="1" dirty="0">
                <a:latin typeface="Arial" panose="020B0604020202020204" pitchFamily="34" charset="0"/>
              </a:rPr>
              <a:t>Un tipo de datos es la propiedad de un valor que determina su dominio </a:t>
            </a:r>
          </a:p>
          <a:p>
            <a:r>
              <a:rPr lang="es-CL" sz="3200" i="1" dirty="0">
                <a:latin typeface="Arial" panose="020B0604020202020204" pitchFamily="34" charset="0"/>
              </a:rPr>
              <a:t>(qué valores puede tomar), qué operaciones se le pueden aplicar y cómo </a:t>
            </a:r>
          </a:p>
          <a:p>
            <a:r>
              <a:rPr lang="es-CL" sz="3200" i="1" dirty="0">
                <a:latin typeface="Arial" panose="020B0604020202020204" pitchFamily="34" charset="0"/>
              </a:rPr>
              <a:t>es representado internamente por el computador.</a:t>
            </a:r>
            <a:endParaRPr lang="es-CL" sz="32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39" y="4438653"/>
            <a:ext cx="6796327" cy="22924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755" y="4851938"/>
            <a:ext cx="7207790" cy="2407005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8297683" y="7146416"/>
            <a:ext cx="3627967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000" b="0" i="1" dirty="0">
                <a:latin typeface="Tw Cen MT" panose="020B0602020104020603" pitchFamily="34" charset="0"/>
              </a:rPr>
              <a:t>Ejemplo: -1, 3, 45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7710" y="6193966"/>
            <a:ext cx="7366118" cy="2737599"/>
          </a:xfrm>
          <a:prstGeom prst="rect">
            <a:avLst/>
          </a:prstGeom>
        </p:spPr>
      </p:pic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26698" y="8077156"/>
            <a:ext cx="5656323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400" i="1" dirty="0">
                <a:latin typeface="Tw Cen MT" panose="020B0602020104020603" pitchFamily="34" charset="0"/>
              </a:rPr>
              <a:t>Punto flotante (Real)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39" y="9077002"/>
            <a:ext cx="6846653" cy="1935496"/>
          </a:xfrm>
          <a:prstGeom prst="rect">
            <a:avLst/>
          </a:prstGeom>
        </p:spPr>
      </p:pic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5594" y="11005322"/>
            <a:ext cx="3627967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000" b="0" i="1" dirty="0">
                <a:latin typeface="Tw Cen MT" panose="020B0602020104020603" pitchFamily="34" charset="0"/>
              </a:rPr>
              <a:t>Ejemplo: 10.7</a:t>
            </a:r>
          </a:p>
        </p:txBody>
      </p:sp>
      <p:sp>
        <p:nvSpPr>
          <p:cNvPr id="38" name="Rectángulo 37"/>
          <p:cNvSpPr/>
          <p:nvPr/>
        </p:nvSpPr>
        <p:spPr>
          <a:xfrm rot="1695911">
            <a:off x="18503315" y="348699"/>
            <a:ext cx="25026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9600" b="1" dirty="0">
                <a:solidFill>
                  <a:schemeClr val="accent6"/>
                </a:solidFill>
              </a:rPr>
              <a:t>11.4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8460217" y="1904288"/>
            <a:ext cx="22683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9600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0" name="Rectángulo 39"/>
          <p:cNvSpPr/>
          <p:nvPr/>
        </p:nvSpPr>
        <p:spPr>
          <a:xfrm rot="20734528">
            <a:off x="19100751" y="2744504"/>
            <a:ext cx="3722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9600" b="1" dirty="0" err="1">
                <a:solidFill>
                  <a:schemeClr val="accent6"/>
                </a:solidFill>
              </a:rPr>
              <a:t>valpo</a:t>
            </a:r>
            <a:endParaRPr lang="es-CL" sz="9600" b="1" dirty="0">
              <a:solidFill>
                <a:schemeClr val="accent6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 rot="20342563">
            <a:off x="20580623" y="1290962"/>
            <a:ext cx="211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9600" b="1" dirty="0">
                <a:solidFill>
                  <a:schemeClr val="accent6"/>
                </a:solidFill>
              </a:rPr>
              <a:t>N</a:t>
            </a:r>
          </a:p>
        </p:txBody>
      </p:sp>
      <p:sp>
        <p:nvSpPr>
          <p:cNvPr id="42" name="Rectángulo 41"/>
          <p:cNvSpPr/>
          <p:nvPr/>
        </p:nvSpPr>
        <p:spPr>
          <a:xfrm rot="20342563">
            <a:off x="22672997" y="385715"/>
            <a:ext cx="9861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9600" b="1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2460448" y="1742567"/>
            <a:ext cx="22683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9600" b="1" dirty="0">
                <a:solidFill>
                  <a:schemeClr val="accent6"/>
                </a:solidFill>
              </a:rPr>
              <a:t>F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8048221" y="8976375"/>
            <a:ext cx="2484486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400" i="1" dirty="0">
                <a:latin typeface="Tw Cen MT" panose="020B0602020104020603" pitchFamily="34" charset="0"/>
              </a:rPr>
              <a:t>Cadena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4181" y="9968823"/>
            <a:ext cx="7502886" cy="1655910"/>
          </a:xfrm>
          <a:prstGeom prst="rect">
            <a:avLst/>
          </a:prstGeom>
        </p:spPr>
      </p:pic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8077717" y="11546449"/>
            <a:ext cx="7360375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000" b="0" i="1" dirty="0">
                <a:latin typeface="Tw Cen MT" panose="020B0602020104020603" pitchFamily="34" charset="0"/>
              </a:rPr>
              <a:t>Ejemplo: “2”, ”usuario@empresa.cl”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6896123" y="10204774"/>
            <a:ext cx="6506104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400" i="1" dirty="0">
                <a:latin typeface="Tw Cen MT" panose="020B0602020104020603" pitchFamily="34" charset="0"/>
              </a:rPr>
              <a:t>Los tipos de datos son utilizados al momento de definir una variable y ésta debe ser definida antes de usarse.</a:t>
            </a:r>
          </a:p>
        </p:txBody>
      </p:sp>
      <p:sp>
        <p:nvSpPr>
          <p:cNvPr id="11" name="Forma en L 10"/>
          <p:cNvSpPr/>
          <p:nvPr/>
        </p:nvSpPr>
        <p:spPr>
          <a:xfrm>
            <a:off x="17084727" y="11238181"/>
            <a:ext cx="518747" cy="1184008"/>
          </a:xfrm>
          <a:prstGeom prst="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47" name="Forma en L 46"/>
          <p:cNvSpPr/>
          <p:nvPr/>
        </p:nvSpPr>
        <p:spPr>
          <a:xfrm rot="10800000">
            <a:off x="23166082" y="9171367"/>
            <a:ext cx="428528" cy="1062081"/>
          </a:xfrm>
          <a:prstGeom prst="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17675619" y="7918896"/>
            <a:ext cx="3627967" cy="11840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s-CL" sz="4000" b="0" i="1" dirty="0">
                <a:latin typeface="Tw Cen MT" panose="020B0602020104020603" pitchFamily="34" charset="0"/>
              </a:rPr>
              <a:t>Ejemplo: </a:t>
            </a:r>
            <a:r>
              <a:rPr lang="es-CL" sz="4000" b="0" i="1" dirty="0" err="1">
                <a:latin typeface="Tw Cen MT" panose="020B0602020104020603" pitchFamily="34" charset="0"/>
              </a:rPr>
              <a:t>sw</a:t>
            </a:r>
            <a:r>
              <a:rPr lang="es-CL" sz="4000" b="0" i="1" dirty="0">
                <a:latin typeface="Tw Cen MT" panose="020B0602020104020603" pitchFamily="34" charset="0"/>
              </a:rPr>
              <a:t>=falso</a:t>
            </a:r>
          </a:p>
        </p:txBody>
      </p:sp>
    </p:spTree>
    <p:extLst>
      <p:ext uri="{BB962C8B-B14F-4D97-AF65-F5344CB8AC3E}">
        <p14:creationId xmlns:p14="http://schemas.microsoft.com/office/powerpoint/2010/main" val="32973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4" grpId="0"/>
      <p:bldP spid="35" grpId="0"/>
      <p:bldP spid="24" grpId="0"/>
      <p:bldP spid="29" grpId="0"/>
      <p:bldP spid="37" grpId="0"/>
      <p:bldP spid="44" grpId="0"/>
      <p:bldP spid="45" grpId="0"/>
      <p:bldP spid="46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4930" y="6725197"/>
            <a:ext cx="2059737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448497" y="2419215"/>
            <a:ext cx="10116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s-CL" sz="7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Operadores y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578DA-8237-4888-8897-F24F303F6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17414" b="6497"/>
          <a:stretch/>
        </p:blipFill>
        <p:spPr>
          <a:xfrm>
            <a:off x="705195" y="3865078"/>
            <a:ext cx="11708309" cy="4290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29ADF2-9077-4003-80B6-FB8D9F7A0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3826" y="531996"/>
            <a:ext cx="10749333" cy="105829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160067C9-03B4-4BD9-8D95-55E4AD173FBC}"/>
              </a:ext>
            </a:extLst>
          </p:cNvPr>
          <p:cNvGrpSpPr/>
          <p:nvPr/>
        </p:nvGrpSpPr>
        <p:grpSpPr>
          <a:xfrm>
            <a:off x="12498597" y="2108888"/>
            <a:ext cx="10764562" cy="1124697"/>
            <a:chOff x="12064834" y="2692541"/>
            <a:chExt cx="12192000" cy="1140408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B9E0DA8E-BFFE-4A00-AEA7-191B8C65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64834" y="2692541"/>
              <a:ext cx="12192000" cy="1140408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7EFBEB4-DAF3-4776-923C-7C2B1D6B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13040" y="3044438"/>
              <a:ext cx="2276008" cy="542924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AC7C7822-0842-4FFD-BE79-955B15327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8782" y="1527230"/>
            <a:ext cx="2329981" cy="59174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071A722-9CD2-401A-BD8D-535D07A79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1082" y="3145949"/>
            <a:ext cx="1051034" cy="71912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1EEC244-D8E7-4F54-9393-727BDAD3D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16247" y="3865078"/>
            <a:ext cx="10571720" cy="90522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0666314-BCE4-4BF7-B32F-29779A6C87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3915" y="4922877"/>
            <a:ext cx="1178201" cy="56946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0AF68AD-AAD8-4FDF-941F-3C132FEE0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31476" y="5523117"/>
            <a:ext cx="10556491" cy="94944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7949541-3CAA-40DC-AEFC-CEB2D295BD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8783" y="6553509"/>
            <a:ext cx="1454263" cy="54292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89CDD84-B2C9-4516-930E-DA055EB55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68783" y="7080978"/>
            <a:ext cx="10594376" cy="136282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A4A096F-12C3-498B-88E6-33D755CD30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09428" y="8443807"/>
            <a:ext cx="1454263" cy="56597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D4118C9-D374-4F7F-989E-3486334575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09428" y="9080775"/>
            <a:ext cx="10594376" cy="137274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9C360E7-1611-4982-99A0-D87DCF3154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37523" y="10429474"/>
            <a:ext cx="1326168" cy="56035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E2E828C9-A0AF-4E0E-AF16-D74F9EE759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24327" y="11021171"/>
            <a:ext cx="10538832" cy="131735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E4FA1B9-BD9B-4228-90B5-01F6CA654D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94908" y="12350199"/>
            <a:ext cx="1203512" cy="53036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D04CF40-4E3A-4A02-9A8E-B7634DB80255}"/>
              </a:ext>
            </a:extLst>
          </p:cNvPr>
          <p:cNvSpPr/>
          <p:nvPr/>
        </p:nvSpPr>
        <p:spPr>
          <a:xfrm>
            <a:off x="23020318" y="650244"/>
            <a:ext cx="1015907" cy="1180652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F5DC9D6-A158-4271-818C-480F0AD5F8B7}"/>
              </a:ext>
            </a:extLst>
          </p:cNvPr>
          <p:cNvSpPr/>
          <p:nvPr/>
        </p:nvSpPr>
        <p:spPr>
          <a:xfrm>
            <a:off x="1130091" y="8353465"/>
            <a:ext cx="10858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28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La jerarquía de los operadores es igual a la del álgebra, aunque puede alterarse mediante el uso de paréntesis. </a:t>
            </a:r>
            <a:endParaRPr lang="es-ES" sz="28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AB5D98E-FE7D-4671-9683-6E6AC0AAC87F}"/>
              </a:ext>
            </a:extLst>
          </p:cNvPr>
          <p:cNvSpPr/>
          <p:nvPr/>
        </p:nvSpPr>
        <p:spPr>
          <a:xfrm>
            <a:off x="1120841" y="9994588"/>
            <a:ext cx="10858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28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Para obtener la raíz cuadra puede utilizar:</a:t>
            </a:r>
          </a:p>
          <a:p>
            <a:pPr algn="just"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28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número**(1/2)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28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[más adelante lo realizaremos por función]</a:t>
            </a:r>
            <a:br>
              <a:rPr lang="es-CL" sz="28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</a:br>
            <a:endParaRPr lang="es-ES" sz="28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03145" y="680951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73901" y="1670365"/>
            <a:ext cx="1812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s-CL" sz="7200" b="1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Operadores y Funciones (consideraciones)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04CF40-4E3A-4A02-9A8E-B7634DB80255}"/>
              </a:ext>
            </a:extLst>
          </p:cNvPr>
          <p:cNvSpPr/>
          <p:nvPr/>
        </p:nvSpPr>
        <p:spPr>
          <a:xfrm>
            <a:off x="23020318" y="650244"/>
            <a:ext cx="1015907" cy="1180652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pic>
        <p:nvPicPr>
          <p:cNvPr id="23" name="Imagen 2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F4E98AC-9337-4F51-B867-A188C36E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" y="4012190"/>
            <a:ext cx="11491978" cy="5850461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B39CAC3-6538-4305-9F15-08457E27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607" y="3958552"/>
            <a:ext cx="11631371" cy="75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9475" y="682942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74351" y="1137267"/>
            <a:ext cx="1123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sz="7200" b="1" i="1" spc="500" dirty="0">
                <a:solidFill>
                  <a:srgbClr val="C00000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Ejemplo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74351" y="4074824"/>
            <a:ext cx="104556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Se necesita crear un algoritmo en DFD que tras ingresar una medida expresada en centímetros la convierta en pulgadas.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(1 pulgada = 2.54 cm)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endParaRPr lang="es-CL" sz="44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Utilice el valor de la pulgada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como constante.</a:t>
            </a:r>
            <a:endParaRPr lang="es-ES" sz="44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DBC825A-4E8F-4293-A01E-856DDEBD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180" y="747802"/>
            <a:ext cx="5995988" cy="12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9475" y="682942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74351" y="1137267"/>
            <a:ext cx="1123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sz="7200" b="1" i="1" spc="500" dirty="0">
                <a:solidFill>
                  <a:srgbClr val="C00000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Ejemplo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74351" y="3191478"/>
            <a:ext cx="108585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Se necesita crear un algoritmo en DFD que </a:t>
            </a:r>
            <a:r>
              <a:rPr lang="es-MX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lea un entero positivo introducido por el usuario y después muestre en pantalla la suma de todos los enteros desde 1 hasta n.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MX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La suma de los n primeros enteros positivos puede ser calculada de la siguiente forma:</a:t>
            </a:r>
            <a:endParaRPr lang="es-ES" sz="44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CE03F2-14D6-48C3-9021-07A70F3E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59" y="9528150"/>
            <a:ext cx="7402884" cy="2397525"/>
          </a:xfrm>
          <a:prstGeom prst="rect">
            <a:avLst/>
          </a:prstGeom>
        </p:spPr>
      </p:pic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BB2B3D12-BE30-4913-8461-C73690D2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76" y="1480124"/>
            <a:ext cx="9436516" cy="106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29475" y="6829425"/>
            <a:ext cx="1743075" cy="54292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40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74351" y="1137267"/>
            <a:ext cx="1123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sz="7200" b="1" i="1" spc="500" dirty="0">
                <a:solidFill>
                  <a:srgbClr val="C00000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Ejemplo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74351" y="4617750"/>
            <a:ext cx="104556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s-CL" sz="4400" i="1" spc="500" dirty="0">
                <a:solidFill>
                  <a:schemeClr val="tx1"/>
                </a:solidFill>
                <a:latin typeface="Tw Cen MT" panose="020B0602020104020603" pitchFamily="34" charset="0"/>
                <a:ea typeface="SimHei" panose="02010609060101010101" pitchFamily="49" charset="-122"/>
              </a:rPr>
              <a:t>Se necesita crear un algoritmo en DFD que permita ingresar el número de partidos ganados y perdidos, por algún equipo en torneo, se debe mostrar su puntaje total, teniendo en cuenta que por cada partido ganado obtendrá 3 puntos, empatado 1 y perdido 0 puntos.</a:t>
            </a:r>
            <a:endParaRPr lang="es-ES" sz="4400" i="1" spc="500" dirty="0">
              <a:solidFill>
                <a:schemeClr val="tx1"/>
              </a:solidFill>
              <a:latin typeface="Tw Cen MT" panose="020B0602020104020603" pitchFamily="34" charset="0"/>
              <a:ea typeface="SimHei" panose="02010609060101010101" pitchFamily="49" charset="-122"/>
            </a:endParaRPr>
          </a:p>
        </p:txBody>
      </p:sp>
      <p:pic>
        <p:nvPicPr>
          <p:cNvPr id="6" name="Imagen 5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8C31D17A-06A7-4F5B-922D-14C044D2D2E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714" y="671052"/>
            <a:ext cx="4767943" cy="12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E66EA4F1068C4BB6745CA1C51EB6D4" ma:contentTypeVersion="0" ma:contentTypeDescription="Crear nuevo documento." ma:contentTypeScope="" ma:versionID="8b5a4b5e2041a28d43c2cb069703cf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F9C08D-86DB-44FD-8FD7-0D9C2C674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5A379D-26A7-4767-8B24-F1E49998E49D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63A65E-E95D-4135-95C3-2FE0B86CC7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560</Words>
  <Application>Microsoft Office PowerPoint</Application>
  <PresentationFormat>Personalizado</PresentationFormat>
  <Paragraphs>76</Paragraphs>
  <Slides>12</Slides>
  <Notes>9</Notes>
  <HiddenSlides>4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Light</vt:lpstr>
      <vt:lpstr>Trebuchet MS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Montt Fabres</dc:creator>
  <cp:lastModifiedBy>PABLO CESAR LOPEZ CHACON</cp:lastModifiedBy>
  <cp:revision>115</cp:revision>
  <dcterms:created xsi:type="dcterms:W3CDTF">2019-03-28T00:59:18Z</dcterms:created>
  <dcterms:modified xsi:type="dcterms:W3CDTF">2023-03-30T18:57:01Z</dcterms:modified>
</cp:coreProperties>
</file>