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TT Lakes Neue Bold" charset="1" panose="02010001040000080307"/>
      <p:regular r:id="rId28"/>
    </p:embeddedFont>
    <p:embeddedFont>
      <p:font typeface="TT Lakes Neue" charset="1" panose="02010001040000080307"/>
      <p:regular r:id="rId29"/>
    </p:embeddedFont>
    <p:embeddedFont>
      <p:font typeface="Arian Bold" charset="1" panose="020B0805020202050204"/>
      <p:regular r:id="rId30"/>
    </p:embeddedFont>
    <p:embeddedFont>
      <p:font typeface="Arian" charset="1" panose="020B050502020205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76167" y="1699522"/>
            <a:ext cx="7228259" cy="7228259"/>
            <a:chOff x="0" y="0"/>
            <a:chExt cx="9637679" cy="96376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37649" cy="9637649"/>
            </a:xfrm>
            <a:custGeom>
              <a:avLst/>
              <a:gdLst/>
              <a:ahLst/>
              <a:cxnLst/>
              <a:rect r="r" b="b" t="t" l="l"/>
              <a:pathLst>
                <a:path h="9637649" w="9637649">
                  <a:moveTo>
                    <a:pt x="0" y="0"/>
                  </a:moveTo>
                  <a:lnTo>
                    <a:pt x="9637649" y="0"/>
                  </a:lnTo>
                  <a:lnTo>
                    <a:pt x="9637649" y="9637649"/>
                  </a:lnTo>
                  <a:lnTo>
                    <a:pt x="0" y="96376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8256959" y="3195005"/>
            <a:ext cx="9335718" cy="195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5"/>
              </a:lnSpc>
            </a:pPr>
            <a:r>
              <a:rPr lang="en-US" b="true" sz="10318" spc="43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GitHub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56959" y="4919845"/>
            <a:ext cx="10031041" cy="457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3"/>
              </a:lnSpc>
            </a:pPr>
            <a:r>
              <a:rPr lang="en-US" sz="6523" spc="27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Preparación para la certificación GitHub Foundations</a:t>
            </a:r>
          </a:p>
          <a:p>
            <a:pPr algn="l">
              <a:lnSpc>
                <a:spcPts val="913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58884" y="3325333"/>
            <a:ext cx="5774469" cy="5669479"/>
          </a:xfrm>
          <a:custGeom>
            <a:avLst/>
            <a:gdLst/>
            <a:ahLst/>
            <a:cxnLst/>
            <a:rect r="r" b="b" t="t" l="l"/>
            <a:pathLst>
              <a:path h="5669479" w="5774469">
                <a:moveTo>
                  <a:pt x="0" y="0"/>
                </a:moveTo>
                <a:lnTo>
                  <a:pt x="5774469" y="0"/>
                </a:lnTo>
                <a:lnTo>
                  <a:pt x="5774469" y="5669479"/>
                </a:lnTo>
                <a:lnTo>
                  <a:pt x="0" y="5669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6912" y="1494500"/>
            <a:ext cx="16454177" cy="1510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b="true" sz="8799" spc="368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GitHub Codespaces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567029"/>
            <a:ext cx="8242040" cy="542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814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Entorno de des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arrollo en la nube (VS Code remot</a:t>
            </a:r>
            <a:r>
              <a:rPr lang="en-US" sz="3398" u="none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o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).</a:t>
            </a:r>
          </a:p>
          <a:p>
            <a:pPr algn="l" marL="733814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Corre en contenedores Docker sobre Linux.</a:t>
            </a:r>
          </a:p>
          <a:p>
            <a:pPr algn="l" marL="733814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Permite editar, compilar y depurar sin instalar nada local.</a:t>
            </a: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20473" y="3576005"/>
            <a:ext cx="7069817" cy="6195490"/>
          </a:xfrm>
          <a:custGeom>
            <a:avLst/>
            <a:gdLst/>
            <a:ahLst/>
            <a:cxnLst/>
            <a:rect r="r" b="b" t="t" l="l"/>
            <a:pathLst>
              <a:path h="6195490" w="7069817">
                <a:moveTo>
                  <a:pt x="0" y="0"/>
                </a:moveTo>
                <a:lnTo>
                  <a:pt x="7069817" y="0"/>
                </a:lnTo>
                <a:lnTo>
                  <a:pt x="7069817" y="6195490"/>
                </a:lnTo>
                <a:lnTo>
                  <a:pt x="0" y="61954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224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3651" y="1271075"/>
            <a:ext cx="16454177" cy="135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9"/>
              </a:lnSpc>
            </a:pPr>
            <a:r>
              <a:rPr lang="en-US" b="true" sz="7899" spc="33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Cómo acceder a Codespaces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567029"/>
            <a:ext cx="8242040" cy="7238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813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Puedes crear un Codespace desde:</a:t>
            </a:r>
          </a:p>
          <a:p>
            <a:pPr algn="l" marL="1467627" indent="-489209" lvl="2">
              <a:lnSpc>
                <a:spcPts val="4758"/>
              </a:lnSpc>
              <a:buFont typeface="Arial"/>
              <a:buChar char="⚬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l botón verde Code → Codespaces → New codespace.</a:t>
            </a:r>
          </a:p>
          <a:p>
            <a:pPr algn="l" marL="1467627" indent="-489209" lvl="2">
              <a:lnSpc>
                <a:spcPts val="4758"/>
              </a:lnSpc>
              <a:buFont typeface="Arial"/>
              <a:buChar char="⚬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Una rama específica o commit.</a:t>
            </a:r>
          </a:p>
          <a:p>
            <a:pPr algn="l" marL="1467627" indent="-489209" lvl="2">
              <a:lnSpc>
                <a:spcPts val="4758"/>
              </a:lnSpc>
              <a:buFont typeface="Arial"/>
              <a:buChar char="⚬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Una plantilla predefinida.</a:t>
            </a:r>
          </a:p>
          <a:p>
            <a:pPr algn="l" marL="733813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También desde la CLI de GitHub (</a:t>
            </a:r>
            <a:r>
              <a:rPr lang="en-US" sz="3398">
                <a:solidFill>
                  <a:srgbClr val="00FF5E"/>
                </a:solidFill>
                <a:latin typeface="Arian"/>
                <a:ea typeface="Arian"/>
                <a:cs typeface="Arian"/>
                <a:sym typeface="Arian"/>
              </a:rPr>
              <a:t>gh codespace create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).</a:t>
            </a: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8874" y="1735179"/>
            <a:ext cx="16186742" cy="126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b="true" sz="7400" spc="31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Ciclo de vida de un Codespace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452180"/>
            <a:ext cx="16028888" cy="6038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813" indent="-366907" lvl="1">
              <a:lnSpc>
                <a:spcPts val="4758"/>
              </a:lnSpc>
              <a:buAutoNum type="arabicPeriod" startAt="1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Creación: clona el 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repo en un contenedor remoto.</a:t>
            </a:r>
          </a:p>
          <a:p>
            <a:pPr algn="l" marL="733813" indent="-366907" lvl="1">
              <a:lnSpc>
                <a:spcPts val="4758"/>
              </a:lnSpc>
              <a:buAutoNum type="arabicPeriod" startAt="1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Uso: editas, compilas y pruebas dentro del entorno.</a:t>
            </a:r>
          </a:p>
          <a:p>
            <a:pPr algn="l" marL="733813" indent="-366907" lvl="1">
              <a:lnSpc>
                <a:spcPts val="4758"/>
              </a:lnSpc>
              <a:buAutoNum type="arabicPeriod" startAt="1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Reanudación: pu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edes 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retomarlo luego.</a:t>
            </a:r>
          </a:p>
          <a:p>
            <a:pPr algn="l" marL="733813" indent="-366907" lvl="1">
              <a:lnSpc>
                <a:spcPts val="4758"/>
              </a:lnSpc>
              <a:buAutoNum type="arabicPeriod" startAt="1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Eliminación: se borra manualmente o por configuración.</a:t>
            </a: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  <a:r>
              <a:rPr lang="en-US" b="true" sz="3398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*Suspensión (Timeout): si no se usa por un tiempo, se “pausa” para ahorrar recursos.</a:t>
            </a:r>
          </a:p>
          <a:p>
            <a:pPr algn="l" marL="1467627" indent="-489209" lvl="2">
              <a:lnSpc>
                <a:spcPts val="4758"/>
              </a:lnSpc>
              <a:buFont typeface="Arial"/>
              <a:buChar char="⚬"/>
            </a:pPr>
            <a:r>
              <a:rPr lang="en-US" b="true" sz="3398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👉 Examen: reconocer que no es “eterno”, tiene un ciclo de vida.</a:t>
            </a: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43932" y="3477903"/>
            <a:ext cx="11000137" cy="5888491"/>
          </a:xfrm>
          <a:custGeom>
            <a:avLst/>
            <a:gdLst/>
            <a:ahLst/>
            <a:cxnLst/>
            <a:rect r="r" b="b" t="t" l="l"/>
            <a:pathLst>
              <a:path h="5888491" w="11000137">
                <a:moveTo>
                  <a:pt x="0" y="0"/>
                </a:moveTo>
                <a:lnTo>
                  <a:pt x="11000136" y="0"/>
                </a:lnTo>
                <a:lnTo>
                  <a:pt x="11000136" y="5888491"/>
                </a:lnTo>
                <a:lnTo>
                  <a:pt x="0" y="58884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8874" y="1735179"/>
            <a:ext cx="16186742" cy="126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b="true" sz="7400" spc="31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Ciclo de vida de un Codespace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3371" y="6361435"/>
            <a:ext cx="11301259" cy="3136099"/>
          </a:xfrm>
          <a:custGeom>
            <a:avLst/>
            <a:gdLst/>
            <a:ahLst/>
            <a:cxnLst/>
            <a:rect r="r" b="b" t="t" l="l"/>
            <a:pathLst>
              <a:path h="3136099" w="11301259">
                <a:moveTo>
                  <a:pt x="0" y="0"/>
                </a:moveTo>
                <a:lnTo>
                  <a:pt x="11301258" y="0"/>
                </a:lnTo>
                <a:lnTo>
                  <a:pt x="11301258" y="3136099"/>
                </a:lnTo>
                <a:lnTo>
                  <a:pt x="0" y="31360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8874" y="1744704"/>
            <a:ext cx="16186742" cy="122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 spc="30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Compartir un Codespace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4913" y="3452180"/>
            <a:ext cx="15718174" cy="4238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813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Puedes compartir un de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ep link a un codespace para que otros lo abran directo.</a:t>
            </a:r>
          </a:p>
          <a:p>
            <a:pPr algn="l" marL="733813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Útil para demos, prueba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s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 rá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pi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da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s o ense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ñ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nz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.</a:t>
            </a:r>
          </a:p>
          <a:p>
            <a:pPr algn="l" marL="733813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N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o co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mp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ar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t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 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t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u se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sió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n, 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s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in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o 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l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 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n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la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ce a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l entorno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.</a:t>
            </a: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</a:p>
          <a:p>
            <a:pPr algn="l">
              <a:lnSpc>
                <a:spcPts val="4758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24921" y="3874586"/>
            <a:ext cx="15221954" cy="516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7467" indent="-403733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github.dev: edición ligera en n</a:t>
            </a:r>
            <a:r>
              <a:rPr lang="en-US" sz="374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avegador, no ejecuta, 100% gratis, no tiene configuración adicional (https://github.dev/github/dev) o “.”</a:t>
            </a:r>
          </a:p>
          <a:p>
            <a:pPr algn="l" marL="807467" indent="-403733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</a:t>
            </a:r>
            <a:r>
              <a:rPr lang="en-US" sz="374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odespaces: entorno completo, e</a:t>
            </a:r>
            <a:r>
              <a:rPr lang="en-US" sz="374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j</a:t>
            </a:r>
            <a:r>
              <a:rPr lang="en-US" sz="3740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ecuta y compila, cuota gratis, adicional pagado, VM dedicada</a:t>
            </a:r>
          </a:p>
          <a:p>
            <a:pPr algn="l">
              <a:lnSpc>
                <a:spcPts val="4816"/>
              </a:lnSpc>
            </a:pPr>
          </a:p>
          <a:p>
            <a:pPr algn="l">
              <a:lnSpc>
                <a:spcPts val="4816"/>
              </a:lnSpc>
            </a:pPr>
          </a:p>
          <a:p>
            <a:pPr algn="l">
              <a:lnSpc>
                <a:spcPts val="481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9788" y="2166416"/>
            <a:ext cx="17259300" cy="1219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40"/>
              </a:lnSpc>
            </a:pPr>
            <a:r>
              <a:rPr lang="en-US" b="true" sz="7100" spc="29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GitHub.dev vs Codespaces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06484" y="2683821"/>
            <a:ext cx="8552816" cy="5858679"/>
          </a:xfrm>
          <a:custGeom>
            <a:avLst/>
            <a:gdLst/>
            <a:ahLst/>
            <a:cxnLst/>
            <a:rect r="r" b="b" t="t" l="l"/>
            <a:pathLst>
              <a:path h="5858679" w="8552816">
                <a:moveTo>
                  <a:pt x="0" y="0"/>
                </a:moveTo>
                <a:lnTo>
                  <a:pt x="8552816" y="0"/>
                </a:lnTo>
                <a:lnTo>
                  <a:pt x="8552816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6258" y="1282401"/>
            <a:ext cx="15715484" cy="14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8"/>
              </a:lnSpc>
            </a:pPr>
            <a:r>
              <a:rPr lang="en-US" b="true" sz="8199" spc="3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GitHub Copilot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156904"/>
            <a:ext cx="8438108" cy="9491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As</a:t>
            </a: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istente de p</a:t>
            </a: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rogramación </a:t>
            </a: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co</a:t>
            </a: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n IA.</a:t>
            </a:r>
          </a:p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Sug</a:t>
            </a: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iere código, documentación y tests.</a:t>
            </a:r>
          </a:p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D</a:t>
            </a: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isponible en VS Code, JetBrains, Neovim y GitHub Web.</a:t>
            </a:r>
          </a:p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</a:p>
          <a:p>
            <a:pPr algn="l" marL="1552510" indent="-388127" lvl="3">
              <a:lnSpc>
                <a:spcPts val="5320"/>
              </a:lnSpc>
            </a:pPr>
          </a:p>
          <a:p>
            <a:pPr algn="l" marL="1552510" indent="-388127" lvl="3">
              <a:lnSpc>
                <a:spcPts val="4976"/>
              </a:lnSpc>
            </a:pPr>
          </a:p>
          <a:p>
            <a:pPr algn="l" marL="1552510" indent="-388127" lvl="3">
              <a:lnSpc>
                <a:spcPts val="4976"/>
              </a:lnSpc>
            </a:pPr>
          </a:p>
          <a:p>
            <a:pPr algn="l" marL="1552510" indent="-388127" lvl="3">
              <a:lnSpc>
                <a:spcPts val="4290"/>
              </a:lnSpc>
            </a:pPr>
          </a:p>
          <a:p>
            <a:pPr algn="l" marL="1552510" indent="-388127" lvl="3">
              <a:lnSpc>
                <a:spcPts val="4290"/>
              </a:lnSpc>
            </a:pPr>
          </a:p>
          <a:p>
            <a:pPr algn="l" marL="1552510" indent="-388127" lvl="3">
              <a:lnSpc>
                <a:spcPts val="4290"/>
              </a:lnSpc>
            </a:pPr>
          </a:p>
          <a:p>
            <a:pPr algn="l" marL="1552510" indent="-388127" lvl="3">
              <a:lnSpc>
                <a:spcPts val="4633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90703" y="3439041"/>
            <a:ext cx="9464417" cy="5666438"/>
          </a:xfrm>
          <a:custGeom>
            <a:avLst/>
            <a:gdLst/>
            <a:ahLst/>
            <a:cxnLst/>
            <a:rect r="r" b="b" t="t" l="l"/>
            <a:pathLst>
              <a:path h="5666438" w="9464417">
                <a:moveTo>
                  <a:pt x="0" y="0"/>
                </a:moveTo>
                <a:lnTo>
                  <a:pt x="9464417" y="0"/>
                </a:lnTo>
                <a:lnTo>
                  <a:pt x="9464417" y="5666438"/>
                </a:lnTo>
                <a:lnTo>
                  <a:pt x="0" y="566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8936" y="1497502"/>
            <a:ext cx="16746096" cy="12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9"/>
              </a:lnSpc>
            </a:pPr>
            <a:r>
              <a:rPr lang="en-US" b="true" sz="7499" spc="314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Copilot individuals vs Business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188" y="3362841"/>
            <a:ext cx="6968532" cy="1258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5821" indent="-281940" lvl="2">
              <a:lnSpc>
                <a:spcPts val="5180"/>
              </a:lnSpc>
              <a:buFont typeface="Arial"/>
              <a:buChar char="⚬"/>
            </a:pPr>
            <a:r>
              <a:rPr lang="en-US" sz="3700" spc="15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</a:t>
            </a:r>
            <a:r>
              <a:rPr lang="en-US" sz="3700" spc="15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ndividuals: uso pe</a:t>
            </a:r>
            <a:r>
              <a:rPr lang="en-US" sz="3700" spc="15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rsonal (ej. estudiantes → Copilot Pro).</a:t>
            </a:r>
          </a:p>
          <a:p>
            <a:pPr algn="l" marL="845821" indent="-281940" lvl="2">
              <a:lnSpc>
                <a:spcPts val="5180"/>
              </a:lnSpc>
              <a:buFont typeface="Arial"/>
              <a:buChar char="⚬"/>
            </a:pPr>
            <a:r>
              <a:rPr lang="en-US" sz="3700" spc="15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Bus</a:t>
            </a:r>
            <a:r>
              <a:rPr lang="en-US" sz="3700" spc="15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iness/Enterprise: pensado para organizacione</a:t>
            </a:r>
            <a:r>
              <a:rPr lang="en-US" sz="3700" spc="15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 →</a:t>
            </a:r>
            <a:r>
              <a:rPr lang="en-US" sz="3700" spc="15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 seguridad, control de licencias, administración centralizada.</a:t>
            </a:r>
          </a:p>
          <a:p>
            <a:pPr algn="l">
              <a:lnSpc>
                <a:spcPts val="5180"/>
              </a:lnSpc>
            </a:pPr>
          </a:p>
          <a:p>
            <a:pPr algn="l" marL="845821" indent="-281940" lvl="2">
              <a:lnSpc>
                <a:spcPts val="5180"/>
              </a:lnSpc>
              <a:buFont typeface="Arial"/>
              <a:buChar char="⚬"/>
            </a:pPr>
          </a:p>
          <a:p>
            <a:pPr algn="l" marL="845821" indent="-281940" lvl="2">
              <a:lnSpc>
                <a:spcPts val="5180"/>
              </a:lnSpc>
              <a:buFont typeface="Arial"/>
              <a:buChar char="⚬"/>
            </a:pPr>
          </a:p>
          <a:p>
            <a:pPr algn="l">
              <a:lnSpc>
                <a:spcPts val="5180"/>
              </a:lnSpc>
            </a:pPr>
          </a:p>
          <a:p>
            <a:pPr algn="l" marL="1511655" indent="-377914" lvl="3">
              <a:lnSpc>
                <a:spcPts val="5180"/>
              </a:lnSpc>
            </a:pPr>
          </a:p>
          <a:p>
            <a:pPr algn="l" marL="1511655" indent="-377914" lvl="3">
              <a:lnSpc>
                <a:spcPts val="4845"/>
              </a:lnSpc>
            </a:pPr>
          </a:p>
          <a:p>
            <a:pPr algn="l" marL="1511655" indent="-377914" lvl="3">
              <a:lnSpc>
                <a:spcPts val="4845"/>
              </a:lnSpc>
            </a:pPr>
          </a:p>
          <a:p>
            <a:pPr algn="l" marL="1511655" indent="-377914" lvl="3">
              <a:lnSpc>
                <a:spcPts val="4178"/>
              </a:lnSpc>
            </a:pPr>
          </a:p>
          <a:p>
            <a:pPr algn="l" marL="1511655" indent="-377914" lvl="3">
              <a:lnSpc>
                <a:spcPts val="4178"/>
              </a:lnSpc>
            </a:pPr>
          </a:p>
          <a:p>
            <a:pPr algn="l" marL="1511655" indent="-377914" lvl="3">
              <a:lnSpc>
                <a:spcPts val="4178"/>
              </a:lnSpc>
            </a:pPr>
          </a:p>
          <a:p>
            <a:pPr algn="l" marL="1511655" indent="-377914" lvl="3">
              <a:lnSpc>
                <a:spcPts val="4511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12575" y="2765270"/>
            <a:ext cx="7616458" cy="6493030"/>
          </a:xfrm>
          <a:custGeom>
            <a:avLst/>
            <a:gdLst/>
            <a:ahLst/>
            <a:cxnLst/>
            <a:rect r="r" b="b" t="t" l="l"/>
            <a:pathLst>
              <a:path h="6493030" w="7616458">
                <a:moveTo>
                  <a:pt x="0" y="0"/>
                </a:moveTo>
                <a:lnTo>
                  <a:pt x="7616458" y="0"/>
                </a:lnTo>
                <a:lnTo>
                  <a:pt x="7616458" y="6493030"/>
                </a:lnTo>
                <a:lnTo>
                  <a:pt x="0" y="64930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6258" y="1282401"/>
            <a:ext cx="15715484" cy="14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8"/>
              </a:lnSpc>
            </a:pPr>
            <a:r>
              <a:rPr lang="en-US" b="true" sz="8199" spc="3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¿Cómo empezar?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188" y="2928304"/>
            <a:ext cx="7522009" cy="10326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4399" indent="-304800" lvl="2">
              <a:lnSpc>
                <a:spcPts val="5599"/>
              </a:lnSpc>
              <a:buFont typeface="Arial"/>
              <a:buChar char="⚬"/>
            </a:pPr>
            <a:r>
              <a:rPr lang="en-US" sz="3999" spc="1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Act</a:t>
            </a:r>
            <a:r>
              <a:rPr lang="en-US" sz="3999" spc="1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ivar licencia (Student Pack → Copilo</a:t>
            </a:r>
            <a:r>
              <a:rPr lang="en-US" sz="3999" spc="1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t Pro).</a:t>
            </a:r>
          </a:p>
          <a:p>
            <a:pPr algn="l" marL="914399" indent="-304800" lvl="2">
              <a:lnSpc>
                <a:spcPts val="5599"/>
              </a:lnSpc>
              <a:buFont typeface="Arial"/>
              <a:buChar char="⚬"/>
            </a:pPr>
            <a:r>
              <a:rPr lang="en-US" sz="3999" spc="1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</a:t>
            </a:r>
            <a:r>
              <a:rPr lang="en-US" sz="3999" spc="1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nstalar extensión en VS Code.</a:t>
            </a:r>
          </a:p>
          <a:p>
            <a:pPr algn="l" marL="914399" indent="-304800" lvl="2">
              <a:lnSpc>
                <a:spcPts val="5599"/>
              </a:lnSpc>
              <a:buFont typeface="Arial"/>
              <a:buChar char="⚬"/>
            </a:pPr>
            <a:r>
              <a:rPr lang="en-US" sz="3999" spc="1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In</a:t>
            </a:r>
            <a:r>
              <a:rPr lang="en-US" sz="3999" spc="1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iciar sesión con GitHub.</a:t>
            </a:r>
          </a:p>
          <a:p>
            <a:pPr algn="l" marL="914399" indent="-304800" lvl="2">
              <a:lnSpc>
                <a:spcPts val="5599"/>
              </a:lnSpc>
              <a:buFont typeface="Arial"/>
              <a:buChar char="⚬"/>
            </a:pPr>
            <a:r>
              <a:rPr lang="en-US" sz="3999" spc="1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Ve</a:t>
            </a:r>
            <a:r>
              <a:rPr lang="en-US" sz="3999" spc="1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rificar activación.</a:t>
            </a:r>
          </a:p>
          <a:p>
            <a:pPr algn="l">
              <a:lnSpc>
                <a:spcPts val="4620"/>
              </a:lnSpc>
            </a:pPr>
          </a:p>
          <a:p>
            <a:pPr algn="l" marL="845821" indent="-281940" lvl="2">
              <a:lnSpc>
                <a:spcPts val="5180"/>
              </a:lnSpc>
              <a:buFont typeface="Arial"/>
              <a:buChar char="⚬"/>
            </a:pPr>
          </a:p>
          <a:p>
            <a:pPr algn="l" marL="1552510" indent="-388127" lvl="3">
              <a:lnSpc>
                <a:spcPts val="5320"/>
              </a:lnSpc>
            </a:pPr>
          </a:p>
          <a:p>
            <a:pPr algn="l" marL="1552510" indent="-388127" lvl="3">
              <a:lnSpc>
                <a:spcPts val="4976"/>
              </a:lnSpc>
            </a:pPr>
          </a:p>
          <a:p>
            <a:pPr algn="l" marL="1552510" indent="-388127" lvl="3">
              <a:lnSpc>
                <a:spcPts val="4976"/>
              </a:lnSpc>
            </a:pPr>
          </a:p>
          <a:p>
            <a:pPr algn="l" marL="1552510" indent="-388127" lvl="3">
              <a:lnSpc>
                <a:spcPts val="4290"/>
              </a:lnSpc>
            </a:pPr>
          </a:p>
          <a:p>
            <a:pPr algn="l" marL="1552510" indent="-388127" lvl="3">
              <a:lnSpc>
                <a:spcPts val="4290"/>
              </a:lnSpc>
            </a:pPr>
          </a:p>
          <a:p>
            <a:pPr algn="l" marL="1552510" indent="-388127" lvl="3">
              <a:lnSpc>
                <a:spcPts val="4290"/>
              </a:lnSpc>
            </a:pPr>
          </a:p>
          <a:p>
            <a:pPr algn="l" marL="1552510" indent="-388127" lvl="3">
              <a:lnSpc>
                <a:spcPts val="4633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99548" y="3714298"/>
            <a:ext cx="14060178" cy="4885912"/>
          </a:xfrm>
          <a:custGeom>
            <a:avLst/>
            <a:gdLst/>
            <a:ahLst/>
            <a:cxnLst/>
            <a:rect r="r" b="b" t="t" l="l"/>
            <a:pathLst>
              <a:path h="4885912" w="14060178">
                <a:moveTo>
                  <a:pt x="0" y="0"/>
                </a:moveTo>
                <a:lnTo>
                  <a:pt x="14060177" y="0"/>
                </a:lnTo>
                <a:lnTo>
                  <a:pt x="14060177" y="4885912"/>
                </a:lnTo>
                <a:lnTo>
                  <a:pt x="0" y="48859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6258" y="1820229"/>
            <a:ext cx="1571548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b="true" sz="6999" spc="29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Preguntas tipo examen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702564" y="4593267"/>
            <a:ext cx="4044311" cy="4147221"/>
            <a:chOff x="0" y="0"/>
            <a:chExt cx="5392415" cy="55296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92420" cy="5529580"/>
            </a:xfrm>
            <a:custGeom>
              <a:avLst/>
              <a:gdLst/>
              <a:ahLst/>
              <a:cxnLst/>
              <a:rect r="r" b="b" t="t" l="l"/>
              <a:pathLst>
                <a:path h="5529580" w="5392420">
                  <a:moveTo>
                    <a:pt x="0" y="0"/>
                  </a:moveTo>
                  <a:lnTo>
                    <a:pt x="5392420" y="0"/>
                  </a:lnTo>
                  <a:lnTo>
                    <a:pt x="5392420" y="5529580"/>
                  </a:lnTo>
                  <a:lnTo>
                    <a:pt x="0" y="5529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164" t="0" r="-3164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9548" y="2129801"/>
            <a:ext cx="11558671" cy="195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5"/>
              </a:lnSpc>
            </a:pPr>
            <a:r>
              <a:rPr lang="en-US" b="true" sz="10318" spc="43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Presentación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5196" y="4529894"/>
            <a:ext cx="1067477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101" indent="-266700" lvl="2">
              <a:lnSpc>
                <a:spcPts val="4900"/>
              </a:lnSpc>
              <a:buFont typeface="Arial"/>
              <a:buChar char="⚬"/>
            </a:pPr>
            <a:r>
              <a:rPr lang="en-US" sz="3500" spc="147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Camila Aroca - Estudiante de 3º año de Ingeniería en Informática</a:t>
            </a:r>
          </a:p>
          <a:p>
            <a:pPr algn="l" marL="800101" indent="-266700" lvl="2">
              <a:lnSpc>
                <a:spcPts val="4900"/>
              </a:lnSpc>
              <a:buFont typeface="Arial"/>
              <a:buChar char="⚬"/>
            </a:pPr>
            <a:r>
              <a:rPr lang="en-US" sz="3500" spc="147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Certificada en GitHub Foundations 2024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3371" y="3576005"/>
            <a:ext cx="11301259" cy="5170326"/>
          </a:xfrm>
          <a:custGeom>
            <a:avLst/>
            <a:gdLst/>
            <a:ahLst/>
            <a:cxnLst/>
            <a:rect r="r" b="b" t="t" l="l"/>
            <a:pathLst>
              <a:path h="5170326" w="11301259">
                <a:moveTo>
                  <a:pt x="0" y="0"/>
                </a:moveTo>
                <a:lnTo>
                  <a:pt x="11301258" y="0"/>
                </a:lnTo>
                <a:lnTo>
                  <a:pt x="11301258" y="5170326"/>
                </a:lnTo>
                <a:lnTo>
                  <a:pt x="0" y="51703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6258" y="1820229"/>
            <a:ext cx="1571548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b="true" sz="6999" spc="29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Preguntas tipo examen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93371" y="4096006"/>
            <a:ext cx="11301259" cy="3927187"/>
          </a:xfrm>
          <a:custGeom>
            <a:avLst/>
            <a:gdLst/>
            <a:ahLst/>
            <a:cxnLst/>
            <a:rect r="r" b="b" t="t" l="l"/>
            <a:pathLst>
              <a:path h="3927187" w="11301259">
                <a:moveTo>
                  <a:pt x="0" y="0"/>
                </a:moveTo>
                <a:lnTo>
                  <a:pt x="11301258" y="0"/>
                </a:lnTo>
                <a:lnTo>
                  <a:pt x="11301258" y="3927188"/>
                </a:lnTo>
                <a:lnTo>
                  <a:pt x="0" y="39271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6258" y="2052158"/>
            <a:ext cx="1571548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b="true" sz="6999" spc="29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Preguntas tipo examen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811203" y="2013102"/>
            <a:ext cx="9003828" cy="7484432"/>
            <a:chOff x="0" y="0"/>
            <a:chExt cx="12005104" cy="99792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005056" cy="9979279"/>
            </a:xfrm>
            <a:custGeom>
              <a:avLst/>
              <a:gdLst/>
              <a:ahLst/>
              <a:cxnLst/>
              <a:rect r="r" b="b" t="t" l="l"/>
              <a:pathLst>
                <a:path h="9979279" w="12005056">
                  <a:moveTo>
                    <a:pt x="0" y="0"/>
                  </a:moveTo>
                  <a:lnTo>
                    <a:pt x="12005056" y="0"/>
                  </a:lnTo>
                  <a:lnTo>
                    <a:pt x="12005056" y="9979279"/>
                  </a:lnTo>
                  <a:lnTo>
                    <a:pt x="0" y="99792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9548" y="3052538"/>
            <a:ext cx="7044452" cy="397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11"/>
              </a:lnSpc>
            </a:pPr>
            <a:r>
              <a:rPr lang="en-US" b="true" sz="11437" spc="479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¡Muchas gracias!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297828" y="151555"/>
            <a:ext cx="3584384" cy="1058733"/>
            <a:chOff x="0" y="0"/>
            <a:chExt cx="4779179" cy="14116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79137" cy="1411605"/>
            </a:xfrm>
            <a:custGeom>
              <a:avLst/>
              <a:gdLst/>
              <a:ahLst/>
              <a:cxnLst/>
              <a:rect r="r" b="b" t="t" l="l"/>
              <a:pathLst>
                <a:path h="1411605" w="4779137">
                  <a:moveTo>
                    <a:pt x="0" y="0"/>
                  </a:moveTo>
                  <a:lnTo>
                    <a:pt x="4779137" y="0"/>
                  </a:lnTo>
                  <a:lnTo>
                    <a:pt x="4779137" y="1411605"/>
                  </a:lnTo>
                  <a:lnTo>
                    <a:pt x="0" y="14116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30" r="0" b="-3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97828" y="2413584"/>
            <a:ext cx="6373322" cy="6537301"/>
          </a:xfrm>
          <a:custGeom>
            <a:avLst/>
            <a:gdLst/>
            <a:ahLst/>
            <a:cxnLst/>
            <a:rect r="r" b="b" t="t" l="l"/>
            <a:pathLst>
              <a:path h="6537301" w="6373322">
                <a:moveTo>
                  <a:pt x="0" y="0"/>
                </a:moveTo>
                <a:lnTo>
                  <a:pt x="6373322" y="0"/>
                </a:lnTo>
                <a:lnTo>
                  <a:pt x="6373322" y="6537301"/>
                </a:lnTo>
                <a:lnTo>
                  <a:pt x="0" y="6537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7" t="0" r="-17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1548" y="1525628"/>
            <a:ext cx="11558671" cy="195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45"/>
              </a:lnSpc>
            </a:pPr>
            <a:r>
              <a:rPr lang="en-US" b="true" sz="10318" spc="43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Objetivos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6009" y="3957259"/>
            <a:ext cx="10626598" cy="5663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833" indent="-244944" lvl="2">
              <a:lnSpc>
                <a:spcPts val="4500"/>
              </a:lnSpc>
              <a:buFont typeface="Arial"/>
              <a:buChar char="⚬"/>
            </a:pPr>
            <a:r>
              <a:rPr lang="en-US" sz="3214" spc="13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Seguir cubriendo contenido del examen, esta vez enfocándonos en el dominio de Modern Development, que comprende el 13% de las preguntas</a:t>
            </a:r>
          </a:p>
          <a:p>
            <a:pPr algn="l" marL="734833" indent="-244944" lvl="2">
              <a:lnSpc>
                <a:spcPts val="4500"/>
              </a:lnSpc>
              <a:buFont typeface="Arial"/>
              <a:buChar char="⚬"/>
            </a:pPr>
            <a:r>
              <a:rPr lang="en-US" sz="3214" spc="13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Realizar tareas prácticas usando estas herramientas</a:t>
            </a:r>
          </a:p>
          <a:p>
            <a:pPr algn="l" marL="734833" indent="-244944" lvl="2">
              <a:lnSpc>
                <a:spcPts val="4500"/>
              </a:lnSpc>
              <a:buFont typeface="Arial"/>
              <a:buChar char="⚬"/>
            </a:pPr>
            <a:r>
              <a:rPr lang="en-US" sz="3214" spc="13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Demostrar como instalar y utilizar GitHub Copilot Pro como estudiantes Duoc tanto en GitHub como en VS Code</a:t>
            </a:r>
          </a:p>
          <a:p>
            <a:pPr algn="l" marL="734834" indent="-244945" lvl="2">
              <a:lnSpc>
                <a:spcPts val="418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6258" y="1282401"/>
            <a:ext cx="15715484" cy="14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8"/>
              </a:lnSpc>
            </a:pPr>
            <a:r>
              <a:rPr lang="en-US" b="true" sz="8199" spc="3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Dominios del examen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156904"/>
            <a:ext cx="13972878" cy="9491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Intro to G</a:t>
            </a: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it &amp; GitHub → 22%</a:t>
            </a:r>
          </a:p>
          <a:p>
            <a:pPr algn="l" marL="868735" indent="-289578" lvl="2">
              <a:lnSpc>
                <a:spcPts val="5320"/>
              </a:lnSpc>
              <a:buFont typeface="Arial"/>
              <a:buChar char="⚬"/>
            </a:pPr>
            <a:r>
              <a:rPr lang="en-US" sz="3800" spc="158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Working with Repos → 8%</a:t>
            </a:r>
          </a:p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  <a:r>
              <a:rPr lang="en-US" sz="3800" spc="158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C</a:t>
            </a:r>
            <a:r>
              <a:rPr lang="en-US" sz="3800" spc="158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ollaboration Features → 30%</a:t>
            </a:r>
          </a:p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  <a:r>
              <a:rPr lang="en-US" b="true" sz="3800" spc="155">
                <a:solidFill>
                  <a:srgbClr val="00FF5E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Modern Development → 13%</a:t>
            </a:r>
          </a:p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Project Management → 7%</a:t>
            </a:r>
          </a:p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Privacy &amp; Security → 10%</a:t>
            </a:r>
          </a:p>
          <a:p>
            <a:pPr algn="l" marL="868681" indent="-289560" lvl="2">
              <a:lnSpc>
                <a:spcPts val="5320"/>
              </a:lnSpc>
              <a:buFont typeface="Arial"/>
              <a:buChar char="⚬"/>
            </a:pPr>
            <a:r>
              <a:rPr lang="en-US" sz="3800" spc="15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GitHub Community → 10%</a:t>
            </a:r>
          </a:p>
          <a:p>
            <a:pPr algn="l">
              <a:lnSpc>
                <a:spcPts val="5320"/>
              </a:lnSpc>
            </a:pPr>
          </a:p>
          <a:p>
            <a:pPr algn="l" marL="1552510" indent="-388127" lvl="3">
              <a:lnSpc>
                <a:spcPts val="5320"/>
              </a:lnSpc>
            </a:pPr>
          </a:p>
          <a:p>
            <a:pPr algn="l" marL="1552510" indent="-388127" lvl="3">
              <a:lnSpc>
                <a:spcPts val="4976"/>
              </a:lnSpc>
            </a:pPr>
          </a:p>
          <a:p>
            <a:pPr algn="l" marL="1552510" indent="-388127" lvl="3">
              <a:lnSpc>
                <a:spcPts val="4976"/>
              </a:lnSpc>
            </a:pPr>
          </a:p>
          <a:p>
            <a:pPr algn="l" marL="1552510" indent="-388127" lvl="3">
              <a:lnSpc>
                <a:spcPts val="4290"/>
              </a:lnSpc>
            </a:pPr>
          </a:p>
          <a:p>
            <a:pPr algn="l" marL="1552510" indent="-388127" lvl="3">
              <a:lnSpc>
                <a:spcPts val="4290"/>
              </a:lnSpc>
            </a:pPr>
          </a:p>
          <a:p>
            <a:pPr algn="l" marL="1552510" indent="-388127" lvl="3">
              <a:lnSpc>
                <a:spcPts val="4290"/>
              </a:lnSpc>
            </a:pPr>
          </a:p>
          <a:p>
            <a:pPr algn="l" marL="1552510" indent="-388127" lvl="3">
              <a:lnSpc>
                <a:spcPts val="4633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876197" y="3233104"/>
            <a:ext cx="7732346" cy="5064687"/>
          </a:xfrm>
          <a:custGeom>
            <a:avLst/>
            <a:gdLst/>
            <a:ahLst/>
            <a:cxnLst/>
            <a:rect r="r" b="b" t="t" l="l"/>
            <a:pathLst>
              <a:path h="5064687" w="7732346">
                <a:moveTo>
                  <a:pt x="0" y="0"/>
                </a:moveTo>
                <a:lnTo>
                  <a:pt x="7732346" y="0"/>
                </a:lnTo>
                <a:lnTo>
                  <a:pt x="7732346" y="5064687"/>
                </a:lnTo>
                <a:lnTo>
                  <a:pt x="0" y="50646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93616" y="2814829"/>
            <a:ext cx="8300768" cy="6443471"/>
          </a:xfrm>
          <a:custGeom>
            <a:avLst/>
            <a:gdLst/>
            <a:ahLst/>
            <a:cxnLst/>
            <a:rect r="r" b="b" t="t" l="l"/>
            <a:pathLst>
              <a:path h="6443471" w="8300768">
                <a:moveTo>
                  <a:pt x="0" y="0"/>
                </a:moveTo>
                <a:lnTo>
                  <a:pt x="8300768" y="0"/>
                </a:lnTo>
                <a:lnTo>
                  <a:pt x="8300768" y="6443471"/>
                </a:lnTo>
                <a:lnTo>
                  <a:pt x="0" y="64434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6258" y="996120"/>
            <a:ext cx="15715484" cy="14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8"/>
              </a:lnSpc>
            </a:pPr>
            <a:r>
              <a:rPr lang="en-US" b="true" sz="8199" spc="34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Dominios del examen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7333" y="2871154"/>
            <a:ext cx="8802375" cy="716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7042" indent="-398521" lvl="1">
              <a:lnSpc>
                <a:spcPts val="5168"/>
              </a:lnSpc>
              <a:buFont typeface="Arial"/>
              <a:buChar char="•"/>
            </a:pPr>
            <a:r>
              <a:rPr lang="en-US" sz="3691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¿Qué es CI/CD?</a:t>
            </a:r>
          </a:p>
          <a:p>
            <a:pPr algn="l" marL="1594084" indent="-531361" lvl="2">
              <a:lnSpc>
                <a:spcPts val="5168"/>
              </a:lnSpc>
              <a:buFont typeface="Arial"/>
              <a:buChar char="⚬"/>
            </a:pPr>
            <a:r>
              <a:rPr lang="en-US" sz="3691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Integración Continua (CI) y Entrega/Despliegue Continuo (CD)</a:t>
            </a:r>
          </a:p>
          <a:p>
            <a:pPr algn="l" marL="797042" indent="-398521" lvl="1">
              <a:lnSpc>
                <a:spcPts val="5168"/>
              </a:lnSpc>
              <a:buFont typeface="Arial"/>
              <a:buChar char="•"/>
            </a:pPr>
            <a:r>
              <a:rPr lang="en-US" sz="3691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Permite crear flujos de trabajo (workflows): compilar, probar, desplegar.</a:t>
            </a:r>
          </a:p>
          <a:p>
            <a:pPr algn="l" marL="797042" indent="-398521" lvl="1">
              <a:lnSpc>
                <a:spcPts val="5168"/>
              </a:lnSpc>
              <a:buFont typeface="Arial"/>
              <a:buChar char="•"/>
            </a:pPr>
            <a:r>
              <a:rPr lang="en-US" sz="3691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Configuración en .github/workflows/ </a:t>
            </a:r>
          </a:p>
          <a:p>
            <a:pPr algn="l" marL="797042" indent="-398521" lvl="1">
              <a:lnSpc>
                <a:spcPts val="5168"/>
              </a:lnSpc>
              <a:buFont typeface="Arial"/>
              <a:buChar char="•"/>
            </a:pPr>
            <a:r>
              <a:rPr lang="en-US" sz="3691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(YAML).</a:t>
            </a:r>
          </a:p>
          <a:p>
            <a:pPr algn="l">
              <a:lnSpc>
                <a:spcPts val="516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764257" y="2974220"/>
            <a:ext cx="7192320" cy="6392174"/>
          </a:xfrm>
          <a:custGeom>
            <a:avLst/>
            <a:gdLst/>
            <a:ahLst/>
            <a:cxnLst/>
            <a:rect r="r" b="b" t="t" l="l"/>
            <a:pathLst>
              <a:path h="6392174" w="7192320">
                <a:moveTo>
                  <a:pt x="0" y="0"/>
                </a:moveTo>
                <a:lnTo>
                  <a:pt x="7192319" y="0"/>
                </a:lnTo>
                <a:lnTo>
                  <a:pt x="7192319" y="6392174"/>
                </a:lnTo>
                <a:lnTo>
                  <a:pt x="0" y="63921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287703"/>
            <a:ext cx="14241733" cy="1368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b="true" sz="8000" spc="335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¿Qué es GitHub Actions?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42955" y="3148244"/>
            <a:ext cx="8198829" cy="5860882"/>
          </a:xfrm>
          <a:custGeom>
            <a:avLst/>
            <a:gdLst/>
            <a:ahLst/>
            <a:cxnLst/>
            <a:rect r="r" b="b" t="t" l="l"/>
            <a:pathLst>
              <a:path h="5860882" w="8198829">
                <a:moveTo>
                  <a:pt x="0" y="0"/>
                </a:moveTo>
                <a:lnTo>
                  <a:pt x="8198830" y="0"/>
                </a:lnTo>
                <a:lnTo>
                  <a:pt x="8198830" y="5860882"/>
                </a:lnTo>
                <a:lnTo>
                  <a:pt x="0" y="58608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497643"/>
            <a:ext cx="14241733" cy="1368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b="true" sz="8000" spc="335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Workflows en GH actions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2714" y="3442655"/>
            <a:ext cx="8592435" cy="392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7042" indent="-398521" lvl="1">
              <a:lnSpc>
                <a:spcPts val="5168"/>
              </a:lnSpc>
              <a:buAutoNum type="arabicPeriod" startAt="1"/>
            </a:pPr>
            <a:r>
              <a:rPr lang="en-US" sz="3691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Si hay una pull request y está cerrada</a:t>
            </a:r>
          </a:p>
          <a:p>
            <a:pPr algn="l" marL="797042" indent="-398521" lvl="1">
              <a:lnSpc>
                <a:spcPts val="5168"/>
              </a:lnSpc>
              <a:buAutoNum type="arabicPeriod" startAt="1"/>
            </a:pPr>
            <a:r>
              <a:rPr lang="en-US" sz="3691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Y se hizo merge de la pull request</a:t>
            </a:r>
          </a:p>
          <a:p>
            <a:pPr algn="l" marL="797042" indent="-398521" lvl="1">
              <a:lnSpc>
                <a:spcPts val="5168"/>
              </a:lnSpc>
              <a:buAutoNum type="arabicPeriod" startAt="1"/>
            </a:pPr>
            <a:r>
              <a:rPr lang="en-US" sz="3691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“true”</a:t>
            </a:r>
          </a:p>
          <a:p>
            <a:pPr algn="l" marL="797042" indent="-398521" lvl="1">
              <a:lnSpc>
                <a:spcPts val="5168"/>
              </a:lnSpc>
              <a:buAutoNum type="arabicPeriod" startAt="1"/>
            </a:pPr>
            <a:r>
              <a:rPr lang="en-US" sz="3691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La consola desplegará “The PR was merged”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93499" y="4155040"/>
            <a:ext cx="5362604" cy="5342494"/>
          </a:xfrm>
          <a:custGeom>
            <a:avLst/>
            <a:gdLst/>
            <a:ahLst/>
            <a:cxnLst/>
            <a:rect r="r" b="b" t="t" l="l"/>
            <a:pathLst>
              <a:path h="5342494" w="5362604">
                <a:moveTo>
                  <a:pt x="0" y="0"/>
                </a:moveTo>
                <a:lnTo>
                  <a:pt x="5362604" y="0"/>
                </a:lnTo>
                <a:lnTo>
                  <a:pt x="5362604" y="5342494"/>
                </a:lnTo>
                <a:lnTo>
                  <a:pt x="0" y="53424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236154"/>
            <a:ext cx="16462506" cy="26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9"/>
              </a:lnSpc>
            </a:pPr>
            <a:r>
              <a:rPr lang="en-US" b="true" sz="7700" spc="32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¿Qué eventos pueden disparar un Workflow?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9547" y="4440867"/>
            <a:ext cx="5920478" cy="647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8061" indent="-439030" lvl="1">
              <a:lnSpc>
                <a:spcPts val="5693"/>
              </a:lnSpc>
              <a:buFont typeface="Arial"/>
              <a:buChar char="•"/>
            </a:pPr>
            <a:r>
              <a:rPr lang="en-US" sz="4066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</a:t>
            </a:r>
            <a:r>
              <a:rPr lang="en-US" sz="4066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ush o pull_request</a:t>
            </a:r>
          </a:p>
          <a:p>
            <a:pPr algn="l" marL="878061" indent="-439030" lvl="1">
              <a:lnSpc>
                <a:spcPts val="5693"/>
              </a:lnSpc>
              <a:buFont typeface="Arial"/>
              <a:buChar char="•"/>
            </a:pPr>
            <a:r>
              <a:rPr lang="en-US" sz="4066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Creación de un Issue</a:t>
            </a:r>
          </a:p>
          <a:p>
            <a:pPr algn="l" marL="878061" indent="-439030" lvl="1">
              <a:lnSpc>
                <a:spcPts val="5693"/>
              </a:lnSpc>
              <a:buFont typeface="Arial"/>
              <a:buChar char="•"/>
            </a:pPr>
            <a:r>
              <a:rPr lang="en-US" sz="4066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Programación (cron)</a:t>
            </a:r>
          </a:p>
          <a:p>
            <a:pPr algn="l" marL="878061" indent="-439030" lvl="1">
              <a:lnSpc>
                <a:spcPts val="5693"/>
              </a:lnSpc>
              <a:buFont typeface="Arial"/>
              <a:buChar char="•"/>
            </a:pPr>
            <a:r>
              <a:rPr lang="en-US" sz="4066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Ejecución manual</a:t>
            </a:r>
          </a:p>
          <a:p>
            <a:pPr algn="l">
              <a:lnSpc>
                <a:spcPts val="5693"/>
              </a:lnSpc>
            </a:pPr>
          </a:p>
          <a:p>
            <a:pPr algn="l">
              <a:lnSpc>
                <a:spcPts val="5693"/>
              </a:lnSpc>
            </a:pPr>
          </a:p>
          <a:p>
            <a:pPr algn="l">
              <a:lnSpc>
                <a:spcPts val="569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20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27460">
            <a:off x="8249633" y="2062720"/>
            <a:ext cx="8209501" cy="6060105"/>
          </a:xfrm>
          <a:custGeom>
            <a:avLst/>
            <a:gdLst/>
            <a:ahLst/>
            <a:cxnLst/>
            <a:rect r="r" b="b" t="t" l="l"/>
            <a:pathLst>
              <a:path h="6060105" w="8209501">
                <a:moveTo>
                  <a:pt x="0" y="0"/>
                </a:moveTo>
                <a:lnTo>
                  <a:pt x="8209501" y="0"/>
                </a:lnTo>
                <a:lnTo>
                  <a:pt x="8209501" y="6060105"/>
                </a:lnTo>
                <a:lnTo>
                  <a:pt x="0" y="60601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3" r="0" b="-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42370" y="-3004505"/>
            <a:ext cx="6009009" cy="6009009"/>
          </a:xfrm>
          <a:custGeom>
            <a:avLst/>
            <a:gdLst/>
            <a:ahLst/>
            <a:cxnLst/>
            <a:rect r="r" b="b" t="t" l="l"/>
            <a:pathLst>
              <a:path h="6009009" w="6009009">
                <a:moveTo>
                  <a:pt x="0" y="0"/>
                </a:moveTo>
                <a:lnTo>
                  <a:pt x="6009009" y="0"/>
                </a:lnTo>
                <a:lnTo>
                  <a:pt x="6009009" y="6009009"/>
                </a:lnTo>
                <a:lnTo>
                  <a:pt x="0" y="6009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51554" y="4593267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8332"/>
            <a:ext cx="2141695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Camila Aroca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42607" y="5382733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323944" y="-6232530"/>
            <a:ext cx="9808535" cy="9808535"/>
          </a:xfrm>
          <a:custGeom>
            <a:avLst/>
            <a:gdLst/>
            <a:ahLst/>
            <a:cxnLst/>
            <a:rect r="r" b="b" t="t" l="l"/>
            <a:pathLst>
              <a:path h="9808535" w="9808535">
                <a:moveTo>
                  <a:pt x="0" y="0"/>
                </a:moveTo>
                <a:lnTo>
                  <a:pt x="9808535" y="0"/>
                </a:lnTo>
                <a:lnTo>
                  <a:pt x="9808535" y="9808535"/>
                </a:lnTo>
                <a:lnTo>
                  <a:pt x="0" y="9808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43998" y="3329675"/>
            <a:ext cx="8615302" cy="5847636"/>
          </a:xfrm>
          <a:custGeom>
            <a:avLst/>
            <a:gdLst/>
            <a:ahLst/>
            <a:cxnLst/>
            <a:rect r="r" b="b" t="t" l="l"/>
            <a:pathLst>
              <a:path h="5847636" w="8615302">
                <a:moveTo>
                  <a:pt x="0" y="0"/>
                </a:moveTo>
                <a:lnTo>
                  <a:pt x="8615302" y="0"/>
                </a:lnTo>
                <a:lnTo>
                  <a:pt x="8615302" y="5847636"/>
                </a:lnTo>
                <a:lnTo>
                  <a:pt x="0" y="58476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043034" y="390292"/>
            <a:ext cx="2771998" cy="42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4" b="true">
                <a:solidFill>
                  <a:srgbClr val="FFFFFF"/>
                </a:solidFill>
                <a:latin typeface="Arian Bold"/>
                <a:ea typeface="Arian Bold"/>
                <a:cs typeface="Arian Bold"/>
                <a:sym typeface="Arian Bold"/>
              </a:rPr>
              <a:t>cam.aroca@duocuc.cl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238996"/>
            <a:ext cx="16015491" cy="160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58"/>
              </a:lnSpc>
            </a:pPr>
            <a:r>
              <a:rPr lang="en-US" b="true" sz="9399" spc="393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Actions en Marketplace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352886"/>
            <a:ext cx="7088749" cy="422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814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Accion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es predefinidas listas para usar.</a:t>
            </a:r>
          </a:p>
          <a:p>
            <a:pPr algn="l" marL="733814" indent="-366907" lvl="1">
              <a:lnSpc>
                <a:spcPts val="4758"/>
              </a:lnSpc>
              <a:buFont typeface="Arial"/>
              <a:buChar char="•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Ejemplos:</a:t>
            </a:r>
          </a:p>
          <a:p>
            <a:pPr algn="l" marL="1467628" indent="-489209" lvl="2">
              <a:lnSpc>
                <a:spcPts val="4758"/>
              </a:lnSpc>
              <a:buFont typeface="Arial"/>
              <a:buChar char="⚬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act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ions/checkout</a:t>
            </a:r>
          </a:p>
          <a:p>
            <a:pPr algn="l" marL="1467628" indent="-489209" lvl="2">
              <a:lnSpc>
                <a:spcPts val="4758"/>
              </a:lnSpc>
              <a:buFont typeface="Arial"/>
              <a:buChar char="⚬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act</a:t>
            </a: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ions/setup-node</a:t>
            </a:r>
          </a:p>
          <a:p>
            <a:pPr algn="l" marL="1467628" indent="-489209" lvl="2">
              <a:lnSpc>
                <a:spcPts val="4758"/>
              </a:lnSpc>
              <a:buFont typeface="Arial"/>
              <a:buChar char="⚬"/>
            </a:pPr>
            <a:r>
              <a:rPr lang="en-US" sz="3398">
                <a:solidFill>
                  <a:srgbClr val="FFFFFF"/>
                </a:solidFill>
                <a:latin typeface="Arian"/>
                <a:ea typeface="Arian"/>
                <a:cs typeface="Arian"/>
                <a:sym typeface="Arian"/>
              </a:rPr>
              <a:t>actions/upload-artifact</a:t>
            </a:r>
          </a:p>
          <a:p>
            <a:pPr algn="l">
              <a:lnSpc>
                <a:spcPts val="475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DAGyBjYeTFA</dc:identifier>
  <dcterms:modified xsi:type="dcterms:W3CDTF">2011-08-01T06:04:30Z</dcterms:modified>
  <cp:revision>1</cp:revision>
  <dc:title>Taller S3</dc:title>
</cp:coreProperties>
</file>