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TT Lakes Neue Extended Bold" charset="1" panose="02010001040000080307"/>
      <p:regular r:id="rId30"/>
    </p:embeddedFont>
    <p:embeddedFont>
      <p:font typeface="TT Lakes Neue Extended" charset="1" panose="02010001040000080307"/>
      <p:regular r:id="rId31"/>
    </p:embeddedFont>
    <p:embeddedFont>
      <p:font typeface="Arian Bold" charset="1" panose="020B0805020202050204"/>
      <p:regular r:id="rId32"/>
    </p:embeddedFont>
    <p:embeddedFont>
      <p:font typeface="Arian" charset="1" panose="020B0505020202050204"/>
      <p:regular r:id="rId33"/>
    </p:embeddedFont>
    <p:embeddedFont>
      <p:font typeface="Calibri (MS)" charset="1" panose="020F050202020403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https://git-scm.com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6167" y="1699522"/>
            <a:ext cx="7228259" cy="7228259"/>
          </a:xfrm>
          <a:custGeom>
            <a:avLst/>
            <a:gdLst/>
            <a:ahLst/>
            <a:cxnLst/>
            <a:rect r="r" b="b" t="t" l="l"/>
            <a:pathLst>
              <a:path h="7228259" w="7228259">
                <a:moveTo>
                  <a:pt x="0" y="0"/>
                </a:moveTo>
                <a:lnTo>
                  <a:pt x="7228260" y="0"/>
                </a:lnTo>
                <a:lnTo>
                  <a:pt x="7228260" y="7228259"/>
                </a:lnTo>
                <a:lnTo>
                  <a:pt x="0" y="72282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56959" y="3385505"/>
            <a:ext cx="9335718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927" y="4906351"/>
            <a:ext cx="8286278" cy="227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4"/>
              </a:lnSpc>
            </a:pPr>
            <a:r>
              <a:rPr lang="en-US" sz="6524" spc="274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Taller Básico</a:t>
            </a:r>
          </a:p>
          <a:p>
            <a:pPr algn="l">
              <a:lnSpc>
                <a:spcPts val="913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60596" y="6032122"/>
            <a:ext cx="8286278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4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Sesión 2: Comandos Básicos de Git y Control de Versiones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124" y="1872951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Creando un repositorio en Git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355142"/>
            <a:ext cx="15877752" cy="83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un repo en GitHub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Clonar repositorio remoto en mi máquina local</a:t>
            </a:r>
          </a:p>
          <a:p>
            <a:pPr algn="l" marL="2245369" indent="-748456" lvl="2">
              <a:lnSpc>
                <a:spcPts val="7280"/>
              </a:lnSpc>
              <a:buFont typeface="Arial"/>
              <a:buChar char="⚬"/>
            </a:pPr>
            <a:r>
              <a:rPr lang="en-US" sz="5200">
                <a:solidFill>
                  <a:srgbClr val="78FF00"/>
                </a:solidFill>
                <a:latin typeface="Arian"/>
                <a:ea typeface="Arian"/>
                <a:cs typeface="Arian"/>
                <a:sym typeface="Arian"/>
              </a:rPr>
              <a:t>git clone https://github.com/Camila-Aroca/calculadora.git</a:t>
            </a: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124" y="1872951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Creando un archivo en mi repositorio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355142"/>
            <a:ext cx="15877752" cy="847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Proyecto: calculadora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Navegar a mi repositorio</a:t>
            </a:r>
          </a:p>
          <a:p>
            <a:pPr algn="l" marL="2590800" indent="-863600" lvl="2">
              <a:lnSpc>
                <a:spcPts val="8400"/>
              </a:lnSpc>
              <a:buFont typeface="Arial"/>
              <a:buChar char="⚬"/>
            </a:pPr>
            <a:r>
              <a:rPr lang="en-US" sz="6000">
                <a:solidFill>
                  <a:srgbClr val="78FF00"/>
                </a:solidFill>
                <a:latin typeface="Arian"/>
                <a:ea typeface="Arian"/>
                <a:cs typeface="Arian"/>
                <a:sym typeface="Arian"/>
              </a:rPr>
              <a:t>cd calculadora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un archivo html</a:t>
            </a:r>
          </a:p>
          <a:p>
            <a:pPr algn="l" marL="2245369" indent="-748456" lvl="2">
              <a:lnSpc>
                <a:spcPts val="7280"/>
              </a:lnSpc>
              <a:buFont typeface="Arial"/>
              <a:buChar char="⚬"/>
            </a:pPr>
            <a:r>
              <a:rPr lang="en-US" sz="5200">
                <a:solidFill>
                  <a:srgbClr val="78FF00"/>
                </a:solidFill>
                <a:latin typeface="Arian"/>
                <a:ea typeface="Arian"/>
                <a:cs typeface="Arian"/>
                <a:sym typeface="Arian"/>
              </a:rPr>
              <a:t>touch calculator.html </a:t>
            </a: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99548" y="3837005"/>
            <a:ext cx="13858233" cy="4278729"/>
          </a:xfrm>
          <a:custGeom>
            <a:avLst/>
            <a:gdLst/>
            <a:ahLst/>
            <a:cxnLst/>
            <a:rect r="r" b="b" t="t" l="l"/>
            <a:pathLst>
              <a:path h="4278729" w="13858233">
                <a:moveTo>
                  <a:pt x="0" y="0"/>
                </a:moveTo>
                <a:lnTo>
                  <a:pt x="13858232" y="0"/>
                </a:lnTo>
                <a:lnTo>
                  <a:pt x="13858232" y="4278729"/>
                </a:lnTo>
                <a:lnTo>
                  <a:pt x="0" y="42787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124" y="1472901"/>
            <a:ext cx="15877752" cy="218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6300" spc="26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Resumen de comandos para llevar cambios al repo remoto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5999" y="8180544"/>
            <a:ext cx="15043034" cy="2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Si quiero volver temporalmente a un commit previo: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78FF00"/>
                </a:solidFill>
                <a:latin typeface="Arian Bold"/>
                <a:ea typeface="Arian Bold"/>
                <a:cs typeface="Arian Bold"/>
                <a:sym typeface="Arian Bold"/>
              </a:rPr>
              <a:t>git checkout &lt;commit_hash&gt;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78FF00"/>
                </a:solidFill>
                <a:latin typeface="Arian Bold"/>
                <a:ea typeface="Arian Bold"/>
                <a:cs typeface="Arian Bold"/>
                <a:sym typeface="Arian Bold"/>
              </a:rPr>
              <a:t>git checkout main</a:t>
            </a:r>
            <a:r>
              <a:rPr lang="en-US" b="true" sz="279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 para volver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780818" y="1684248"/>
            <a:ext cx="10726363" cy="6918504"/>
            <a:chOff x="0" y="0"/>
            <a:chExt cx="6350000" cy="40957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8973" r="0" b="-8973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670905" y="3947291"/>
            <a:ext cx="1772150" cy="2204860"/>
            <a:chOff x="0" y="0"/>
            <a:chExt cx="2362867" cy="29398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62867" cy="1913922"/>
            </a:xfrm>
            <a:custGeom>
              <a:avLst/>
              <a:gdLst/>
              <a:ahLst/>
              <a:cxnLst/>
              <a:rect r="r" b="b" t="t" l="l"/>
              <a:pathLst>
                <a:path h="1913922" w="2362867">
                  <a:moveTo>
                    <a:pt x="0" y="0"/>
                  </a:moveTo>
                  <a:lnTo>
                    <a:pt x="2362867" y="0"/>
                  </a:lnTo>
                  <a:lnTo>
                    <a:pt x="2362867" y="1913922"/>
                  </a:lnTo>
                  <a:lnTo>
                    <a:pt x="0" y="1913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991547"/>
              <a:ext cx="2362867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Calculadora básica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80709" y="3947291"/>
            <a:ext cx="1772150" cy="2418220"/>
            <a:chOff x="0" y="0"/>
            <a:chExt cx="2362867" cy="32242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62867" cy="1913922"/>
            </a:xfrm>
            <a:custGeom>
              <a:avLst/>
              <a:gdLst/>
              <a:ahLst/>
              <a:cxnLst/>
              <a:rect r="r" b="b" t="t" l="l"/>
              <a:pathLst>
                <a:path h="1913922" w="2362867">
                  <a:moveTo>
                    <a:pt x="0" y="0"/>
                  </a:moveTo>
                  <a:lnTo>
                    <a:pt x="2362867" y="0"/>
                  </a:lnTo>
                  <a:lnTo>
                    <a:pt x="2362867" y="1913922"/>
                  </a:lnTo>
                  <a:lnTo>
                    <a:pt x="0" y="1913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039172"/>
              <a:ext cx="2362867" cy="1185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20"/>
                </a:lnSpc>
              </a:pPr>
              <a:r>
                <a:rPr lang="en-US" sz="20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Calculadora básica más bonita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090513" y="3947291"/>
            <a:ext cx="1772150" cy="2132470"/>
            <a:chOff x="0" y="0"/>
            <a:chExt cx="2362867" cy="284329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62867" cy="1913922"/>
            </a:xfrm>
            <a:custGeom>
              <a:avLst/>
              <a:gdLst/>
              <a:ahLst/>
              <a:cxnLst/>
              <a:rect r="r" b="b" t="t" l="l"/>
              <a:pathLst>
                <a:path h="1913922" w="2362867">
                  <a:moveTo>
                    <a:pt x="0" y="0"/>
                  </a:moveTo>
                  <a:lnTo>
                    <a:pt x="2362867" y="0"/>
                  </a:lnTo>
                  <a:lnTo>
                    <a:pt x="2362867" y="1913922"/>
                  </a:lnTo>
                  <a:lnTo>
                    <a:pt x="0" y="1913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2039172"/>
              <a:ext cx="2362867" cy="804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2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Calculadora científica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300317" y="3947291"/>
            <a:ext cx="1772150" cy="2418220"/>
            <a:chOff x="0" y="0"/>
            <a:chExt cx="2362867" cy="32242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62867" cy="1913922"/>
            </a:xfrm>
            <a:custGeom>
              <a:avLst/>
              <a:gdLst/>
              <a:ahLst/>
              <a:cxnLst/>
              <a:rect r="r" b="b" t="t" l="l"/>
              <a:pathLst>
                <a:path h="1913922" w="2362867">
                  <a:moveTo>
                    <a:pt x="0" y="0"/>
                  </a:moveTo>
                  <a:lnTo>
                    <a:pt x="2362867" y="0"/>
                  </a:lnTo>
                  <a:lnTo>
                    <a:pt x="2362867" y="1913922"/>
                  </a:lnTo>
                  <a:lnTo>
                    <a:pt x="0" y="1913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2039172"/>
              <a:ext cx="2362867" cy="1185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2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Calculadora científica con más funciones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93489" y="4690430"/>
            <a:ext cx="11101023" cy="3006054"/>
          </a:xfrm>
          <a:custGeom>
            <a:avLst/>
            <a:gdLst/>
            <a:ahLst/>
            <a:cxnLst/>
            <a:rect r="r" b="b" t="t" l="l"/>
            <a:pathLst>
              <a:path h="3006054" w="11101023">
                <a:moveTo>
                  <a:pt x="0" y="0"/>
                </a:moveTo>
                <a:lnTo>
                  <a:pt x="11101022" y="0"/>
                </a:lnTo>
                <a:lnTo>
                  <a:pt x="11101022" y="3006054"/>
                </a:lnTo>
                <a:lnTo>
                  <a:pt x="0" y="30060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801" t="-92774" r="-14423" b="-5904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16582" y="2174559"/>
            <a:ext cx="10254836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 spc="34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Rama principal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09428" y="3604580"/>
            <a:ext cx="12269143" cy="4854466"/>
          </a:xfrm>
          <a:custGeom>
            <a:avLst/>
            <a:gdLst/>
            <a:ahLst/>
            <a:cxnLst/>
            <a:rect r="r" b="b" t="t" l="l"/>
            <a:pathLst>
              <a:path h="4854466" w="12269143">
                <a:moveTo>
                  <a:pt x="0" y="0"/>
                </a:moveTo>
                <a:lnTo>
                  <a:pt x="12269144" y="0"/>
                </a:lnTo>
                <a:lnTo>
                  <a:pt x="12269144" y="4854466"/>
                </a:lnTo>
                <a:lnTo>
                  <a:pt x="0" y="4854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992" t="-32308" r="-26337" b="-6861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90157" y="1583736"/>
            <a:ext cx="8307686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spc="315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 branches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1898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97245" y="1829444"/>
            <a:ext cx="8693509" cy="135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sz="7899" spc="331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 branches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5147" y="3680780"/>
            <a:ext cx="12027222" cy="482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908" indent="-424954" lvl="1">
              <a:lnSpc>
                <a:spcPts val="5511"/>
              </a:lnSpc>
              <a:buFont typeface="Arial"/>
              <a:buChar char="•"/>
            </a:pPr>
            <a:r>
              <a:rPr lang="en-US" sz="3936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Comando para crear nueva rama</a:t>
            </a:r>
          </a:p>
          <a:p>
            <a:pPr algn="l" marL="1699816" indent="-566605" lvl="2">
              <a:lnSpc>
                <a:spcPts val="5511"/>
              </a:lnSpc>
              <a:buFont typeface="Arial"/>
              <a:buChar char="⚬"/>
            </a:pPr>
            <a:r>
              <a:rPr lang="en-US" sz="3936" spc="165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 git checkout -b nombre-rama</a:t>
            </a:r>
          </a:p>
          <a:p>
            <a:pPr algn="l" marL="849908" indent="-424954" lvl="1">
              <a:lnSpc>
                <a:spcPts val="5511"/>
              </a:lnSpc>
              <a:buFont typeface="Arial"/>
              <a:buChar char="•"/>
            </a:pPr>
            <a:r>
              <a:rPr lang="en-US" sz="3936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Comando para ver que ramas tengo</a:t>
            </a:r>
          </a:p>
          <a:p>
            <a:pPr algn="l" marL="1699816" indent="-566605" lvl="2">
              <a:lnSpc>
                <a:spcPts val="5511"/>
              </a:lnSpc>
              <a:buFont typeface="Arial"/>
              <a:buChar char="⚬"/>
            </a:pPr>
            <a:r>
              <a:rPr lang="en-US" sz="3936" spc="165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branch</a:t>
            </a:r>
          </a:p>
          <a:p>
            <a:pPr algn="l" marL="849908" indent="-424954" lvl="1">
              <a:lnSpc>
                <a:spcPts val="5511"/>
              </a:lnSpc>
              <a:buFont typeface="Arial"/>
              <a:buChar char="•"/>
            </a:pPr>
            <a:r>
              <a:rPr lang="en-US" sz="3936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Comando para cambiar de rama</a:t>
            </a:r>
          </a:p>
          <a:p>
            <a:pPr algn="l" marL="1699816" indent="-566605" lvl="2">
              <a:lnSpc>
                <a:spcPts val="5511"/>
              </a:lnSpc>
              <a:buFont typeface="Arial"/>
              <a:buChar char="⚬"/>
            </a:pPr>
            <a:r>
              <a:rPr lang="en-US" sz="3936" spc="165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checkout nombre-rama</a:t>
            </a:r>
          </a:p>
          <a:p>
            <a:pPr algn="l">
              <a:lnSpc>
                <a:spcPts val="551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07681" y="2565100"/>
            <a:ext cx="11872639" cy="6693200"/>
          </a:xfrm>
          <a:custGeom>
            <a:avLst/>
            <a:gdLst/>
            <a:ahLst/>
            <a:cxnLst/>
            <a:rect r="r" b="b" t="t" l="l"/>
            <a:pathLst>
              <a:path h="6693200" w="11872639">
                <a:moveTo>
                  <a:pt x="0" y="0"/>
                </a:moveTo>
                <a:lnTo>
                  <a:pt x="11872638" y="0"/>
                </a:lnTo>
                <a:lnTo>
                  <a:pt x="11872638" y="6693200"/>
                </a:lnTo>
                <a:lnTo>
                  <a:pt x="0" y="6693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5612" y="1667838"/>
            <a:ext cx="13756775" cy="236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 spc="285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Beneficios de trabajar con branches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5390" y="4571692"/>
            <a:ext cx="15713910" cy="859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494" indent="-374247" lvl="1">
              <a:lnSpc>
                <a:spcPts val="4853"/>
              </a:lnSpc>
              <a:buFont typeface="Arial"/>
              <a:buChar char="•"/>
            </a:pP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Mientras trabajas en esta rama, tu código base en la rama main permanece intacto. No hay riesgo de que los cambios visuales rompan el proyecto.</a:t>
            </a:r>
          </a:p>
          <a:p>
            <a:pPr algn="l" marL="748494" indent="-374247" lvl="1">
              <a:lnSpc>
                <a:spcPts val="4853"/>
              </a:lnSpc>
              <a:buFont typeface="Arial"/>
              <a:buChar char="•"/>
            </a:pPr>
            <a:r>
              <a:rPr lang="en-US" sz="3466" spc="14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Una vez que estés satisfecho con el nuevo diseño, puedes decidir si quieres fusionar estos cambios con la rama principal, o simplemente mantener esta versión separada.</a:t>
            </a:r>
          </a:p>
          <a:p>
            <a:pPr algn="l">
              <a:lnSpc>
                <a:spcPts val="4853"/>
              </a:lnSpc>
            </a:pPr>
          </a:p>
          <a:p>
            <a:pPr algn="l">
              <a:lnSpc>
                <a:spcPts val="4853"/>
              </a:lnSpc>
            </a:pPr>
          </a:p>
          <a:p>
            <a:pPr algn="l">
              <a:lnSpc>
                <a:spcPts val="4540"/>
              </a:lnSpc>
            </a:pPr>
          </a:p>
          <a:p>
            <a:pPr algn="l">
              <a:lnSpc>
                <a:spcPts val="4540"/>
              </a:lnSpc>
            </a:pPr>
          </a:p>
          <a:p>
            <a:pPr algn="l">
              <a:lnSpc>
                <a:spcPts val="3914"/>
              </a:lnSpc>
            </a:pPr>
          </a:p>
          <a:p>
            <a:pPr algn="l">
              <a:lnSpc>
                <a:spcPts val="3914"/>
              </a:lnSpc>
            </a:pPr>
          </a:p>
          <a:p>
            <a:pPr algn="l">
              <a:lnSpc>
                <a:spcPts val="3914"/>
              </a:lnSpc>
            </a:pPr>
          </a:p>
          <a:p>
            <a:pPr algn="l">
              <a:lnSpc>
                <a:spcPts val="4227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45390" y="2567005"/>
            <a:ext cx="15713910" cy="753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866" spc="12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Merging es el proceso de combinar los cambios de una rama en otra. </a:t>
            </a:r>
          </a:p>
          <a:p>
            <a:pPr algn="l" marL="618958" indent="-309479" lvl="1">
              <a:lnSpc>
                <a:spcPts val="4013"/>
              </a:lnSpc>
              <a:buFont typeface="Arial"/>
              <a:buChar char="•"/>
            </a:pPr>
            <a:r>
              <a:rPr lang="en-US" sz="2866" spc="12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Pasar a mi rama principal</a:t>
            </a:r>
          </a:p>
          <a:p>
            <a:pPr algn="l" marL="1237917" indent="-412639" lvl="2">
              <a:lnSpc>
                <a:spcPts val="4013"/>
              </a:lnSpc>
              <a:buFont typeface="Arial"/>
              <a:buChar char="⚬"/>
            </a:pPr>
            <a:r>
              <a:rPr lang="en-US" sz="2866" spc="120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checkout main</a:t>
            </a:r>
          </a:p>
          <a:p>
            <a:pPr algn="l" marL="618958" indent="-309479" lvl="1">
              <a:lnSpc>
                <a:spcPts val="4013"/>
              </a:lnSpc>
              <a:buFont typeface="Arial"/>
              <a:buChar char="•"/>
            </a:pPr>
            <a:r>
              <a:rPr lang="en-US" sz="2866" spc="12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Fusionar cambios</a:t>
            </a:r>
          </a:p>
          <a:p>
            <a:pPr algn="l" marL="1237917" indent="-412639" lvl="2">
              <a:lnSpc>
                <a:spcPts val="4013"/>
              </a:lnSpc>
              <a:buFont typeface="Arial"/>
              <a:buChar char="⚬"/>
            </a:pPr>
            <a:r>
              <a:rPr lang="en-US" sz="2866" spc="120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merge nueva-interfaz</a:t>
            </a:r>
          </a:p>
          <a:p>
            <a:pPr algn="l" marL="618958" indent="-309479" lvl="1">
              <a:lnSpc>
                <a:spcPts val="4013"/>
              </a:lnSpc>
              <a:buFont typeface="Arial"/>
              <a:buChar char="•"/>
            </a:pPr>
            <a:r>
              <a:rPr lang="en-US" sz="2866" spc="12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Si quiero borrar rama después</a:t>
            </a:r>
          </a:p>
          <a:p>
            <a:pPr algn="l" marL="1237917" indent="-412639" lvl="2">
              <a:lnSpc>
                <a:spcPts val="4013"/>
              </a:lnSpc>
              <a:buFont typeface="Arial"/>
              <a:buChar char="⚬"/>
            </a:pPr>
            <a:r>
              <a:rPr lang="en-US" sz="2866" spc="120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branch -d &lt;nombre_rama&gt;</a:t>
            </a:r>
          </a:p>
          <a:p>
            <a:pPr algn="l" marL="1237917" indent="-412639" lvl="2">
              <a:lnSpc>
                <a:spcPts val="4013"/>
              </a:lnSpc>
              <a:buFont typeface="Arial"/>
              <a:buChar char="⚬"/>
            </a:pPr>
          </a:p>
          <a:p>
            <a:pPr algn="l">
              <a:lnSpc>
                <a:spcPts val="4013"/>
              </a:lnSpc>
            </a:pPr>
          </a:p>
          <a:p>
            <a:pPr algn="l">
              <a:lnSpc>
                <a:spcPts val="4013"/>
              </a:lnSpc>
            </a:pPr>
          </a:p>
          <a:p>
            <a:pPr algn="l">
              <a:lnSpc>
                <a:spcPts val="3700"/>
              </a:lnSpc>
            </a:pPr>
          </a:p>
          <a:p>
            <a:pPr algn="l">
              <a:lnSpc>
                <a:spcPts val="3700"/>
              </a:lnSpc>
            </a:pPr>
          </a:p>
          <a:p>
            <a:pPr algn="l">
              <a:lnSpc>
                <a:spcPts val="3074"/>
              </a:lnSpc>
            </a:pPr>
          </a:p>
          <a:p>
            <a:pPr algn="l">
              <a:lnSpc>
                <a:spcPts val="3074"/>
              </a:lnSpc>
            </a:pPr>
          </a:p>
          <a:p>
            <a:pPr algn="l">
              <a:lnSpc>
                <a:spcPts val="3074"/>
              </a:lnSpc>
            </a:pPr>
          </a:p>
          <a:p>
            <a:pPr algn="l">
              <a:lnSpc>
                <a:spcPts val="3387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138047" y="6357724"/>
            <a:ext cx="8011907" cy="3363126"/>
          </a:xfrm>
          <a:custGeom>
            <a:avLst/>
            <a:gdLst/>
            <a:ahLst/>
            <a:cxnLst/>
            <a:rect r="r" b="b" t="t" l="l"/>
            <a:pathLst>
              <a:path h="3363126" w="8011907">
                <a:moveTo>
                  <a:pt x="0" y="0"/>
                </a:moveTo>
                <a:lnTo>
                  <a:pt x="8011906" y="0"/>
                </a:lnTo>
                <a:lnTo>
                  <a:pt x="8011906" y="3363126"/>
                </a:lnTo>
                <a:lnTo>
                  <a:pt x="0" y="33631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6928" r="0" b="-1707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65612" y="1363363"/>
            <a:ext cx="1375677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 spc="285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Git merge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9548" y="2320301"/>
            <a:ext cx="11558671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Lo que vimos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54383" y="4438619"/>
            <a:ext cx="4819681" cy="4819681"/>
            <a:chOff x="0" y="0"/>
            <a:chExt cx="6426241" cy="64262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26241" cy="6426241"/>
            </a:xfrm>
            <a:custGeom>
              <a:avLst/>
              <a:gdLst/>
              <a:ahLst/>
              <a:cxnLst/>
              <a:rect r="r" b="b" t="t" l="l"/>
              <a:pathLst>
                <a:path h="6426241" w="6426241">
                  <a:moveTo>
                    <a:pt x="0" y="0"/>
                  </a:moveTo>
                  <a:lnTo>
                    <a:pt x="6426241" y="0"/>
                  </a:lnTo>
                  <a:lnTo>
                    <a:pt x="6426241" y="6426241"/>
                  </a:lnTo>
                  <a:lnTo>
                    <a:pt x="0" y="6426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099548" y="4286219"/>
            <a:ext cx="8404287" cy="463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Control de versiones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Git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Github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Cómo crear una cuenta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Cómo crear un repositorio</a:t>
            </a:r>
          </a:p>
          <a:p>
            <a:pPr algn="l" marL="936896" indent="-468448" lvl="1">
              <a:lnSpc>
                <a:spcPts val="6075"/>
              </a:lnSpc>
              <a:buFont typeface="Arial"/>
              <a:buChar char="•"/>
            </a:pPr>
            <a:r>
              <a:rPr lang="en-US" b="true" sz="4339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README y Licencias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5612" y="1872951"/>
            <a:ext cx="1375677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 spc="285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Pregunta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3258" y="3499805"/>
            <a:ext cx="15201484" cy="519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7" spc="165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¿Para qué sirve una rama (branch) en Git?</a:t>
            </a:r>
          </a:p>
          <a:p>
            <a:pPr algn="l" marL="808998" indent="-404499" lvl="1">
              <a:lnSpc>
                <a:spcPts val="5245"/>
              </a:lnSpc>
              <a:buFont typeface="Arial"/>
              <a:buChar char="•"/>
            </a:pPr>
            <a:r>
              <a:rPr lang="en-US" sz="3747" spc="15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A) Para dividir un archivo en partes más pequeñas.</a:t>
            </a:r>
          </a:p>
          <a:p>
            <a:pPr algn="l" marL="808998" indent="-404499" lvl="1">
              <a:lnSpc>
                <a:spcPts val="5245"/>
              </a:lnSpc>
              <a:buFont typeface="Arial"/>
              <a:buChar char="•"/>
            </a:pPr>
            <a:r>
              <a:rPr lang="en-US" sz="3747" spc="15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B) Para trabajar en cambios de manera independiente sin afectar el proyecto principal.</a:t>
            </a:r>
          </a:p>
          <a:p>
            <a:pPr algn="l" marL="808998" indent="-404499" lvl="1">
              <a:lnSpc>
                <a:spcPts val="5245"/>
              </a:lnSpc>
              <a:buFont typeface="Arial"/>
              <a:buChar char="•"/>
            </a:pPr>
            <a:r>
              <a:rPr lang="en-US" sz="3747" spc="15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C) Para guardar una copia del repositorio en la nube.</a:t>
            </a:r>
          </a:p>
          <a:p>
            <a:pPr algn="l">
              <a:lnSpc>
                <a:spcPts val="4569"/>
              </a:lnSpc>
            </a:pPr>
            <a:r>
              <a:rPr lang="en-US" sz="3263" spc="137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D) Para fusionar dos proyectos diferentes en uno solo.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5612" y="1872951"/>
            <a:ext cx="1375677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 spc="285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Pregunta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3258" y="3499805"/>
            <a:ext cx="15201484" cy="414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7" spc="165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hace el comando git merge en Git?</a:t>
            </a:r>
          </a:p>
          <a:p>
            <a:pPr algn="l" marL="852179" indent="-426089" lvl="1">
              <a:lnSpc>
                <a:spcPts val="5525"/>
              </a:lnSpc>
              <a:buFont typeface="Arial"/>
              <a:buChar char="•"/>
            </a:pPr>
            <a:r>
              <a:rPr lang="en-US" sz="3947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A) Elimina todas las ramas en un proyecto.</a:t>
            </a:r>
          </a:p>
          <a:p>
            <a:pPr algn="l" marL="852179" indent="-426089" lvl="1">
              <a:lnSpc>
                <a:spcPts val="5525"/>
              </a:lnSpc>
              <a:buFont typeface="Arial"/>
              <a:buChar char="•"/>
            </a:pPr>
            <a:r>
              <a:rPr lang="en-US" sz="3947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B) Combina los cambios de una rama con otra.</a:t>
            </a:r>
          </a:p>
          <a:p>
            <a:pPr algn="l" marL="852179" indent="-426089" lvl="1">
              <a:lnSpc>
                <a:spcPts val="5525"/>
              </a:lnSpc>
              <a:buFont typeface="Arial"/>
              <a:buChar char="•"/>
            </a:pPr>
            <a:r>
              <a:rPr lang="en-US" sz="3947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C) Crea una nueva rama para experimentar.</a:t>
            </a:r>
          </a:p>
          <a:p>
            <a:pPr algn="l" marL="852806" indent="-426403" lvl="1">
              <a:lnSpc>
                <a:spcPts val="5530"/>
              </a:lnSpc>
              <a:buFont typeface="Arial"/>
              <a:buChar char="•"/>
            </a:pPr>
            <a:r>
              <a:rPr lang="en-US" sz="3950" spc="165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D) Guarda los archivos de la rama principal en un servidor remoto.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5390" y="1893255"/>
            <a:ext cx="15261484" cy="111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 spc="273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Agregar README y .gitignore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3258" y="3128330"/>
            <a:ext cx="15201484" cy="591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7" spc="14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es .gitignore?</a:t>
            </a:r>
          </a:p>
          <a:p>
            <a:pPr algn="l">
              <a:lnSpc>
                <a:spcPts val="4685"/>
              </a:lnSpc>
            </a:pPr>
            <a:r>
              <a:rPr lang="en-US" sz="3347" spc="14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Indica a Git qué archivos o directorios ignorar en el repositorio.</a:t>
            </a:r>
          </a:p>
          <a:p>
            <a:pPr algn="l" marL="722642" indent="-361321" lvl="1">
              <a:lnSpc>
                <a:spcPts val="4685"/>
              </a:lnSpc>
              <a:buFont typeface="Arial"/>
              <a:buChar char="•"/>
            </a:pPr>
            <a:r>
              <a:rPr lang="en-US" sz="3347" spc="14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Evita rastrear archivos innecesarios (logs, dependencias, archivos de configuración).</a:t>
            </a:r>
          </a:p>
          <a:p>
            <a:pPr algn="l" marL="722642" indent="-361321" lvl="1">
              <a:lnSpc>
                <a:spcPts val="4685"/>
              </a:lnSpc>
              <a:buFont typeface="Arial"/>
              <a:buChar char="•"/>
            </a:pPr>
            <a:r>
              <a:rPr lang="en-US" sz="3347" spc="140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Mejora la eficiencia del repositorio.</a:t>
            </a:r>
          </a:p>
          <a:p>
            <a:pPr algn="l" marL="1445284" indent="-481761" lvl="2">
              <a:lnSpc>
                <a:spcPts val="4685"/>
              </a:lnSpc>
              <a:buFont typeface="Arial"/>
              <a:buChar char="⚬"/>
            </a:pPr>
            <a:r>
              <a:rPr lang="en-US" sz="3347" spc="140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touch .gitignore, nano .gitignore</a:t>
            </a:r>
          </a:p>
          <a:p>
            <a:pPr algn="l" marL="1445284" indent="-481761" lvl="2">
              <a:lnSpc>
                <a:spcPts val="4685"/>
              </a:lnSpc>
              <a:buFont typeface="Arial"/>
              <a:buChar char="⚬"/>
            </a:pPr>
            <a:r>
              <a:rPr lang="en-US" sz="3347" spc="140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touch .README.md</a:t>
            </a:r>
          </a:p>
          <a:p>
            <a:pPr algn="l">
              <a:lnSpc>
                <a:spcPts val="4685"/>
              </a:lnSpc>
            </a:pPr>
          </a:p>
          <a:p>
            <a:pPr algn="l">
              <a:lnSpc>
                <a:spcPts val="497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3030" y="1836740"/>
            <a:ext cx="4174731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sz="6900" spc="289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Misión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713" y="2977008"/>
            <a:ext cx="10645115" cy="593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944" indent="-358472" lvl="1">
              <a:lnSpc>
                <a:spcPts val="4649"/>
              </a:lnSpc>
              <a:buFont typeface="Arial"/>
              <a:buChar char="•"/>
            </a:pPr>
            <a:r>
              <a:rPr lang="en-US" sz="332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Instalar Git - link documentación estará en el README del repositorio</a:t>
            </a:r>
          </a:p>
          <a:p>
            <a:pPr algn="l" marL="716944" indent="-358472" lvl="1">
              <a:lnSpc>
                <a:spcPts val="4649"/>
              </a:lnSpc>
              <a:buFont typeface="Arial"/>
              <a:buChar char="•"/>
            </a:pPr>
            <a:r>
              <a:rPr lang="en-US" sz="332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Clonar un repositorio de GitHub en su máquina</a:t>
            </a:r>
          </a:p>
          <a:p>
            <a:pPr algn="l" marL="716944" indent="-358472" lvl="1">
              <a:lnSpc>
                <a:spcPts val="4649"/>
              </a:lnSpc>
              <a:buFont typeface="Arial"/>
              <a:buChar char="•"/>
            </a:pPr>
            <a:r>
              <a:rPr lang="en-US" sz="332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un proyecto simple utilizando git y subirlo a su repositorio remoto a través de la línea de comandos</a:t>
            </a:r>
          </a:p>
          <a:p>
            <a:pPr algn="l" marL="716944" indent="-358472" lvl="1">
              <a:lnSpc>
                <a:spcPts val="4649"/>
              </a:lnSpc>
              <a:buFont typeface="Arial"/>
              <a:buChar char="•"/>
            </a:pPr>
            <a:r>
              <a:rPr lang="en-US" sz="332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una rama de su proyecto principal</a:t>
            </a:r>
          </a:p>
          <a:p>
            <a:pPr algn="l" marL="716944" indent="-358472" lvl="1">
              <a:lnSpc>
                <a:spcPts val="4649"/>
              </a:lnSpc>
              <a:buFont typeface="Arial"/>
              <a:buChar char="•"/>
            </a:pPr>
            <a:r>
              <a:rPr lang="en-US" sz="332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Crear un README y .gitignore para su proyecto usando la línea de comandos</a:t>
            </a:r>
          </a:p>
          <a:p>
            <a:pPr algn="l">
              <a:lnSpc>
                <a:spcPts val="5252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2354383" y="3185480"/>
            <a:ext cx="4819681" cy="4819681"/>
            <a:chOff x="0" y="0"/>
            <a:chExt cx="6426241" cy="64262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26241" cy="6426241"/>
            </a:xfrm>
            <a:custGeom>
              <a:avLst/>
              <a:gdLst/>
              <a:ahLst/>
              <a:cxnLst/>
              <a:rect r="r" b="b" t="t" l="l"/>
              <a:pathLst>
                <a:path h="6426241" w="6426241">
                  <a:moveTo>
                    <a:pt x="0" y="0"/>
                  </a:moveTo>
                  <a:lnTo>
                    <a:pt x="6426241" y="0"/>
                  </a:lnTo>
                  <a:lnTo>
                    <a:pt x="6426241" y="6426241"/>
                  </a:lnTo>
                  <a:lnTo>
                    <a:pt x="0" y="6426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11203" y="2013102"/>
            <a:ext cx="9003828" cy="7484432"/>
          </a:xfrm>
          <a:custGeom>
            <a:avLst/>
            <a:gdLst/>
            <a:ahLst/>
            <a:cxnLst/>
            <a:rect r="r" b="b" t="t" l="l"/>
            <a:pathLst>
              <a:path h="7484432" w="9003828">
                <a:moveTo>
                  <a:pt x="0" y="0"/>
                </a:moveTo>
                <a:lnTo>
                  <a:pt x="9003828" y="0"/>
                </a:lnTo>
                <a:lnTo>
                  <a:pt x="9003828" y="7484432"/>
                </a:lnTo>
                <a:lnTo>
                  <a:pt x="0" y="74844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9548" y="3672043"/>
            <a:ext cx="6697092" cy="324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9"/>
              </a:lnSpc>
            </a:pPr>
            <a:r>
              <a:rPr lang="en-US" sz="9300" spc="390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¡Muchas gracias!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41710" y="2829094"/>
            <a:ext cx="6373322" cy="6537301"/>
          </a:xfrm>
          <a:custGeom>
            <a:avLst/>
            <a:gdLst/>
            <a:ahLst/>
            <a:cxnLst/>
            <a:rect r="r" b="b" t="t" l="l"/>
            <a:pathLst>
              <a:path h="6537301" w="6373322">
                <a:moveTo>
                  <a:pt x="0" y="0"/>
                </a:moveTo>
                <a:lnTo>
                  <a:pt x="6373321" y="0"/>
                </a:lnTo>
                <a:lnTo>
                  <a:pt x="6373321" y="6537301"/>
                </a:lnTo>
                <a:lnTo>
                  <a:pt x="0" y="6537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558481"/>
            <a:ext cx="12638974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Sesión de hoy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861755"/>
            <a:ext cx="9586942" cy="713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Línea de comandos y comandos básicos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Instalación de Git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Flujo de trabajo en Git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working tree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146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Gestión de un proyecto a través de Git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7828" y="2413584"/>
            <a:ext cx="6373322" cy="6537301"/>
          </a:xfrm>
          <a:custGeom>
            <a:avLst/>
            <a:gdLst/>
            <a:ahLst/>
            <a:cxnLst/>
            <a:rect r="r" b="b" t="t" l="l"/>
            <a:pathLst>
              <a:path h="6537301" w="6373322">
                <a:moveTo>
                  <a:pt x="0" y="0"/>
                </a:moveTo>
                <a:lnTo>
                  <a:pt x="6373322" y="0"/>
                </a:lnTo>
                <a:lnTo>
                  <a:pt x="6373322" y="6537300"/>
                </a:lnTo>
                <a:lnTo>
                  <a:pt x="0" y="6537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16128"/>
            <a:ext cx="11558671" cy="176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6"/>
              </a:lnSpc>
            </a:pPr>
            <a:r>
              <a:rPr lang="en-US" sz="10319" spc="43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Objetivos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6009" y="3596480"/>
            <a:ext cx="9586942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Al finalizar, los participantes habrán aprendido 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Clonar un repositorio remoto en su máquina local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Crear archivos a través de Git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 spc="14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Hacer el control de versiones de su repositorio utilizando Git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1548" y="1773278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¿Cómo subo archivos a GitHub?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4310103"/>
            <a:ext cx="15365326" cy="477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3"/>
              </a:lnSpc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Hay 2 formas de agregar archivos a un repositorio a GitHub:</a:t>
            </a:r>
          </a:p>
          <a:p>
            <a:pPr algn="l" marL="834821" indent="-417411" lvl="1">
              <a:lnSpc>
                <a:spcPts val="5413"/>
              </a:lnSpc>
              <a:buFont typeface="Arial"/>
              <a:buChar char="•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Manualmente en la GUI del sitio web</a:t>
            </a:r>
          </a:p>
          <a:p>
            <a:pPr algn="l" marL="1669642" indent="-556547" lvl="2">
              <a:lnSpc>
                <a:spcPts val="5413"/>
              </a:lnSpc>
              <a:buFont typeface="Arial"/>
              <a:buChar char="⚬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Crear archivo directamente en Github</a:t>
            </a:r>
          </a:p>
          <a:p>
            <a:pPr algn="l" marL="1669642" indent="-556547" lvl="2">
              <a:lnSpc>
                <a:spcPts val="5413"/>
              </a:lnSpc>
              <a:buFont typeface="Arial"/>
              <a:buChar char="⚬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Subir uno o más archivos</a:t>
            </a:r>
          </a:p>
          <a:p>
            <a:pPr algn="l" marL="834821" indent="-417411" lvl="1">
              <a:lnSpc>
                <a:spcPts val="5413"/>
              </a:lnSpc>
              <a:buFont typeface="Arial"/>
              <a:buChar char="•"/>
            </a:pPr>
            <a:r>
              <a:rPr lang="en-US" sz="3866" spc="162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Desde la línea de comando utilizando Git</a:t>
            </a:r>
          </a:p>
          <a:p>
            <a:pPr algn="l" marL="834821" indent="-417411" lvl="1">
              <a:lnSpc>
                <a:spcPts val="5413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00674" y="3857746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73278"/>
            <a:ext cx="1587775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¿Qué es la línea de comandos?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526592"/>
            <a:ext cx="9916280" cy="463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Interfaz de texto que permite a los usuarios interactuar con el sistema operativo mediante comandos escritos. 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Se puede navegar por archivos, editar configuraciones, etc sin una GUI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08307" y="3185480"/>
            <a:ext cx="12271386" cy="6361890"/>
          </a:xfrm>
          <a:custGeom>
            <a:avLst/>
            <a:gdLst/>
            <a:ahLst/>
            <a:cxnLst/>
            <a:rect r="r" b="b" t="t" l="l"/>
            <a:pathLst>
              <a:path h="6361890" w="12271386">
                <a:moveTo>
                  <a:pt x="0" y="0"/>
                </a:moveTo>
                <a:lnTo>
                  <a:pt x="12271386" y="0"/>
                </a:lnTo>
                <a:lnTo>
                  <a:pt x="12271386" y="6361890"/>
                </a:lnTo>
                <a:lnTo>
                  <a:pt x="0" y="63618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4547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773278"/>
            <a:ext cx="1587775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Comandos básicos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1548" y="1500665"/>
            <a:ext cx="1587775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294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Instalación de Git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2937830"/>
            <a:ext cx="15718174" cy="6638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3"/>
              </a:lnSpc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La instalación es distinta según el sistema operativo con el que se está trabajando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Mac: </a:t>
            </a:r>
          </a:p>
          <a:p>
            <a:pPr algn="l" marL="1626462" indent="-542154" lvl="2">
              <a:lnSpc>
                <a:spcPts val="5273"/>
              </a:lnSpc>
              <a:buFont typeface="Arial"/>
              <a:buChar char="⚬"/>
            </a:pPr>
            <a:r>
              <a:rPr lang="en-US" sz="3766" spc="158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brew install git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Linux:</a:t>
            </a:r>
          </a:p>
          <a:p>
            <a:pPr algn="l" marL="1626462" indent="-542154" lvl="2">
              <a:lnSpc>
                <a:spcPts val="5273"/>
              </a:lnSpc>
              <a:buFont typeface="Arial"/>
              <a:buChar char="⚬"/>
            </a:pPr>
            <a:r>
              <a:rPr lang="en-US" sz="3766" spc="158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sudo apt update, sudo apt install git</a:t>
            </a:r>
          </a:p>
          <a:p>
            <a:pPr algn="l" marL="1626462" indent="-542154" lvl="2">
              <a:lnSpc>
                <a:spcPts val="5273"/>
              </a:lnSpc>
              <a:buFont typeface="Arial"/>
              <a:buChar char="⚬"/>
            </a:pPr>
            <a:r>
              <a:rPr lang="en-US" sz="3766" spc="158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sudo yum install git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Windows:</a:t>
            </a:r>
          </a:p>
          <a:p>
            <a:pPr algn="l" marL="1626462" indent="-542154" lvl="2">
              <a:lnSpc>
                <a:spcPts val="5273"/>
              </a:lnSpc>
              <a:buFont typeface="Arial"/>
              <a:buChar char="⚬"/>
            </a:pPr>
            <a:r>
              <a:rPr lang="en-US" sz="3766" spc="158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Descargar instalador desde </a:t>
            </a:r>
            <a:r>
              <a:rPr lang="en-US" sz="3766" spc="158" u="sng">
                <a:solidFill>
                  <a:srgbClr val="FFFFFF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  <a:hlinkClick r:id="rId9" tooltip="https://git-scm.com"/>
              </a:rPr>
              <a:t>git-scm.com</a:t>
            </a:r>
          </a:p>
          <a:p>
            <a:pPr algn="l" marL="813231" indent="-406616" lvl="1">
              <a:lnSpc>
                <a:spcPts val="5273"/>
              </a:lnSpc>
              <a:buFont typeface="Arial"/>
              <a:buChar char="•"/>
            </a:pPr>
            <a:r>
              <a:rPr lang="en-US" sz="3766" spc="158">
                <a:solidFill>
                  <a:srgbClr val="78FF00"/>
                </a:solidFill>
                <a:latin typeface="TT Lakes Neue Extended"/>
                <a:ea typeface="TT Lakes Neue Extended"/>
                <a:cs typeface="TT Lakes Neue Extended"/>
                <a:sym typeface="TT Lakes Neue Extended"/>
              </a:rPr>
              <a:t>git --version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10"/>
                </a:lnTo>
                <a:lnTo>
                  <a:pt x="0" y="600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535547" y="1396701"/>
            <a:ext cx="19996945" cy="0"/>
          </a:xfrm>
          <a:prstGeom prst="line">
            <a:avLst/>
          </a:prstGeom>
          <a:ln cap="flat" w="19050">
            <a:gradFill>
              <a:gsLst>
                <a:gs pos="0">
                  <a:srgbClr val="006CCD">
                    <a:alpha val="0"/>
                  </a:srgbClr>
                </a:gs>
                <a:gs pos="50000">
                  <a:srgbClr val="FEFEFE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97828" y="151555"/>
            <a:ext cx="3584384" cy="1058733"/>
          </a:xfrm>
          <a:custGeom>
            <a:avLst/>
            <a:gdLst/>
            <a:ahLst/>
            <a:cxnLst/>
            <a:rect r="r" b="b" t="t" l="l"/>
            <a:pathLst>
              <a:path h="1058733" w="3584384">
                <a:moveTo>
                  <a:pt x="0" y="0"/>
                </a:moveTo>
                <a:lnTo>
                  <a:pt x="3584384" y="0"/>
                </a:lnTo>
                <a:lnTo>
                  <a:pt x="3584384" y="1058732"/>
                </a:lnTo>
                <a:lnTo>
                  <a:pt x="0" y="105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4057"/>
            <a:ext cx="214169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4"/>
                </a:lnTo>
                <a:lnTo>
                  <a:pt x="0" y="9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4" y="0"/>
                </a:lnTo>
                <a:lnTo>
                  <a:pt x="9808534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58130" y="2574625"/>
            <a:ext cx="10371740" cy="7363935"/>
          </a:xfrm>
          <a:custGeom>
            <a:avLst/>
            <a:gdLst/>
            <a:ahLst/>
            <a:cxnLst/>
            <a:rect r="r" b="b" t="t" l="l"/>
            <a:pathLst>
              <a:path h="7363935" w="10371740">
                <a:moveTo>
                  <a:pt x="0" y="0"/>
                </a:moveTo>
                <a:lnTo>
                  <a:pt x="10371740" y="0"/>
                </a:lnTo>
                <a:lnTo>
                  <a:pt x="10371740" y="7363936"/>
                </a:lnTo>
                <a:lnTo>
                  <a:pt x="0" y="73639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466492"/>
            <a:ext cx="2771998" cy="35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124" y="1463376"/>
            <a:ext cx="15877752" cy="111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spc="273" b="true">
                <a:solidFill>
                  <a:srgbClr val="FFFFFF"/>
                </a:solidFill>
                <a:latin typeface="TT Lakes Neue Extended Bold"/>
                <a:ea typeface="TT Lakes Neue Extended Bold"/>
                <a:cs typeface="TT Lakes Neue Extended Bold"/>
                <a:sym typeface="TT Lakes Neue Extended Bold"/>
              </a:rPr>
              <a:t>Flujo de trabajo en 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DAGTOpbb7vk</dc:identifier>
  <dcterms:modified xsi:type="dcterms:W3CDTF">2011-08-01T06:04:30Z</dcterms:modified>
  <cp:revision>1</cp:revision>
  <dc:title>PPT taller GitHub sesión 2</dc:title>
</cp:coreProperties>
</file>