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TT Lakes Neue Extended Bold" charset="1" panose="02010001040000080307"/>
      <p:regular r:id="rId31"/>
    </p:embeddedFont>
    <p:embeddedFont>
      <p:font typeface="TT Lakes Neue Extended" charset="1" panose="02010001040000080307"/>
      <p:regular r:id="rId32"/>
    </p:embeddedFont>
    <p:embeddedFont>
      <p:font typeface="Arian Bold" charset="1" panose="020B0805020202050204"/>
      <p:regular r:id="rId33"/>
    </p:embeddedFont>
    <p:embeddedFont>
      <p:font typeface="Arian" charset="1" panose="020B050502020205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6167" y="1699522"/>
            <a:ext cx="7228259" cy="7228259"/>
          </a:xfrm>
          <a:custGeom>
            <a:avLst/>
            <a:gdLst/>
            <a:ahLst/>
            <a:cxnLst/>
            <a:rect r="r" b="b" t="t" l="l"/>
            <a:pathLst>
              <a:path h="7228259" w="7228259">
                <a:moveTo>
                  <a:pt x="0" y="0"/>
                </a:moveTo>
                <a:lnTo>
                  <a:pt x="7228260" y="0"/>
                </a:lnTo>
                <a:lnTo>
                  <a:pt x="7228260" y="7228259"/>
                </a:lnTo>
                <a:lnTo>
                  <a:pt x="0" y="72282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56959" y="3385505"/>
            <a:ext cx="9335718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927" y="4906351"/>
            <a:ext cx="8286278" cy="227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4"/>
              </a:lnSpc>
            </a:pPr>
            <a:r>
              <a:rPr lang="en-US" sz="6524" spc="274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Taller Básico</a:t>
            </a:r>
          </a:p>
          <a:p>
            <a:pPr algn="l">
              <a:lnSpc>
                <a:spcPts val="913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60596" y="6032122"/>
            <a:ext cx="8286278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147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Sesión 3: Colaboración y Herramientas avanzadas de GitHub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89976" y="3576005"/>
            <a:ext cx="14321661" cy="5621252"/>
          </a:xfrm>
          <a:custGeom>
            <a:avLst/>
            <a:gdLst/>
            <a:ahLst/>
            <a:cxnLst/>
            <a:rect r="r" b="b" t="t" l="l"/>
            <a:pathLst>
              <a:path h="5621252" w="14321661">
                <a:moveTo>
                  <a:pt x="0" y="0"/>
                </a:moveTo>
                <a:lnTo>
                  <a:pt x="14321660" y="0"/>
                </a:lnTo>
                <a:lnTo>
                  <a:pt x="14321660" y="5621251"/>
                </a:lnTo>
                <a:lnTo>
                  <a:pt x="0" y="56212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0395" y="1844376"/>
            <a:ext cx="1236082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Tipos de merge de PR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26979" y="3809701"/>
            <a:ext cx="11034042" cy="5778273"/>
          </a:xfrm>
          <a:custGeom>
            <a:avLst/>
            <a:gdLst/>
            <a:ahLst/>
            <a:cxnLst/>
            <a:rect r="r" b="b" t="t" l="l"/>
            <a:pathLst>
              <a:path h="5778273" w="11034042">
                <a:moveTo>
                  <a:pt x="0" y="0"/>
                </a:moveTo>
                <a:lnTo>
                  <a:pt x="11034042" y="0"/>
                </a:lnTo>
                <a:lnTo>
                  <a:pt x="11034042" y="5778272"/>
                </a:lnTo>
                <a:lnTo>
                  <a:pt x="0" y="57782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0395" y="1844376"/>
            <a:ext cx="1236082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Tipos de merge de PR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124" y="1872951"/>
            <a:ext cx="1587775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¿Cómo cerrar un issue a través de una PR?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355142"/>
            <a:ext cx="15877752" cy="755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Palabras clave: close, closes, closed, fix, fixes, resolved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Número del issue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Ejemplo: closes #5</a:t>
            </a:r>
          </a:p>
          <a:p>
            <a:pPr algn="l">
              <a:lnSpc>
                <a:spcPts val="8400"/>
              </a:lnSpc>
            </a:pPr>
          </a:p>
          <a:p>
            <a:pPr algn="l">
              <a:lnSpc>
                <a:spcPts val="8400"/>
              </a:lnSpc>
            </a:pP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07158" y="3004505"/>
            <a:ext cx="6365725" cy="6157392"/>
          </a:xfrm>
          <a:custGeom>
            <a:avLst/>
            <a:gdLst/>
            <a:ahLst/>
            <a:cxnLst/>
            <a:rect r="r" b="b" t="t" l="l"/>
            <a:pathLst>
              <a:path h="6157392" w="6365725">
                <a:moveTo>
                  <a:pt x="0" y="0"/>
                </a:moveTo>
                <a:lnTo>
                  <a:pt x="6365725" y="0"/>
                </a:lnTo>
                <a:lnTo>
                  <a:pt x="6365725" y="6157392"/>
                </a:lnTo>
                <a:lnTo>
                  <a:pt x="0" y="6157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5124" y="1434801"/>
            <a:ext cx="12246948" cy="131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9"/>
              </a:lnSpc>
            </a:pPr>
            <a:r>
              <a:rPr lang="en-US" sz="7699" spc="32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discussions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5999" y="3042605"/>
            <a:ext cx="8206398" cy="6216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0" indent="-421000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Espacio para preguntas, ideas y debates sobre el proyecto.</a:t>
            </a:r>
          </a:p>
          <a:p>
            <a:pPr algn="l" marL="842000" indent="-421000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Ayuda a crear una base de conocimiento colaborativa.</a:t>
            </a:r>
          </a:p>
          <a:p>
            <a:pPr algn="l" marL="842000" indent="-421000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Permite discusiones para temas más amplios que issues (por ej. Ideas de mejoras generales)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64287" y="3004505"/>
            <a:ext cx="5756165" cy="6011661"/>
          </a:xfrm>
          <a:custGeom>
            <a:avLst/>
            <a:gdLst/>
            <a:ahLst/>
            <a:cxnLst/>
            <a:rect r="r" b="b" t="t" l="l"/>
            <a:pathLst>
              <a:path h="6011661" w="5756165">
                <a:moveTo>
                  <a:pt x="0" y="0"/>
                </a:moveTo>
                <a:lnTo>
                  <a:pt x="5756165" y="0"/>
                </a:lnTo>
                <a:lnTo>
                  <a:pt x="5756165" y="6011661"/>
                </a:lnTo>
                <a:lnTo>
                  <a:pt x="0" y="60116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5124" y="1434801"/>
            <a:ext cx="12391073" cy="140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 spc="34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milestones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8772" y="3302434"/>
            <a:ext cx="8676417" cy="571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27" indent="-496563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Milestone: Agrupa issues y PRs para objetivos específicos.</a:t>
            </a:r>
          </a:p>
          <a:p>
            <a:pPr algn="l" marL="993127" indent="-496563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Gestión: Facilita la planificación y seguimiento del progreso del proyecto.</a:t>
            </a:r>
          </a:p>
          <a:p>
            <a:pPr algn="l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124" y="1434801"/>
            <a:ext cx="17082876" cy="264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 spc="319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Ventajas de usar milestones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0145" y="4070686"/>
            <a:ext cx="9446306" cy="533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1250" indent="-540625" lvl="1">
              <a:lnSpc>
                <a:spcPts val="7011"/>
              </a:lnSpc>
              <a:buFont typeface="Arial"/>
              <a:buChar char="•"/>
            </a:pPr>
            <a:r>
              <a:rPr lang="en-US" sz="500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Facilita gestión de tareas para un objetivo específico</a:t>
            </a:r>
          </a:p>
          <a:p>
            <a:pPr algn="l" marL="1081250" indent="-540625" lvl="1">
              <a:lnSpc>
                <a:spcPts val="7011"/>
              </a:lnSpc>
              <a:buFont typeface="Arial"/>
              <a:buChar char="•"/>
            </a:pPr>
            <a:r>
              <a:rPr lang="en-US" sz="500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Permite hacer seguimiento del progreso</a:t>
            </a:r>
          </a:p>
          <a:p>
            <a:pPr algn="l" marL="1081250" indent="-540625" lvl="1">
              <a:lnSpc>
                <a:spcPts val="7011"/>
              </a:lnSpc>
              <a:buFont typeface="Arial"/>
              <a:buChar char="•"/>
            </a:pPr>
            <a:r>
              <a:rPr lang="en-US" sz="500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Permite priorizar tareas</a:t>
            </a:r>
          </a:p>
          <a:p>
            <a:pPr algn="l">
              <a:lnSpc>
                <a:spcPts val="6858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64287" y="3004505"/>
            <a:ext cx="5756165" cy="6011661"/>
          </a:xfrm>
          <a:custGeom>
            <a:avLst/>
            <a:gdLst/>
            <a:ahLst/>
            <a:cxnLst/>
            <a:rect r="r" b="b" t="t" l="l"/>
            <a:pathLst>
              <a:path h="6011661" w="5756165">
                <a:moveTo>
                  <a:pt x="0" y="0"/>
                </a:moveTo>
                <a:lnTo>
                  <a:pt x="5756165" y="0"/>
                </a:lnTo>
                <a:lnTo>
                  <a:pt x="5756165" y="6011661"/>
                </a:lnTo>
                <a:lnTo>
                  <a:pt x="0" y="60116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7828" y="3185480"/>
            <a:ext cx="5648872" cy="5876590"/>
          </a:xfrm>
          <a:custGeom>
            <a:avLst/>
            <a:gdLst/>
            <a:ahLst/>
            <a:cxnLst/>
            <a:rect r="r" b="b" t="t" l="l"/>
            <a:pathLst>
              <a:path h="5876590" w="5648872">
                <a:moveTo>
                  <a:pt x="0" y="0"/>
                </a:moveTo>
                <a:lnTo>
                  <a:pt x="5648872" y="0"/>
                </a:lnTo>
                <a:lnTo>
                  <a:pt x="5648872" y="5876589"/>
                </a:lnTo>
                <a:lnTo>
                  <a:pt x="0" y="5876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052130"/>
            <a:ext cx="9446306" cy="748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Herramienta de gestión que organiza tareas, issues, y PRs en un tablero visual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Ideal para coordinar flujos de trabajo en equipos o proyectos de múltiples repositorios.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Tipos de proyectos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Tablero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Vistas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Listas avanzadas</a:t>
            </a:r>
          </a:p>
          <a:p>
            <a:pPr algn="l">
              <a:lnSpc>
                <a:spcPts val="699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5124" y="1434801"/>
            <a:ext cx="10551021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8099" spc="34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projects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042605"/>
            <a:ext cx="9446306" cy="792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Herramienta de CI/CD en GitHub para automatizar flujos de trabajo de construcción, prueba y despliegue de código.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Utilidad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Automatizar Pruebas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Desplegar Aplicaciones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Generar Builds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Automatizar Tareas de Mantenimiento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</a:p>
          <a:p>
            <a:pPr algn="l">
              <a:lnSpc>
                <a:spcPts val="6858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526062" y="3185480"/>
            <a:ext cx="6733238" cy="5762789"/>
          </a:xfrm>
          <a:custGeom>
            <a:avLst/>
            <a:gdLst/>
            <a:ahLst/>
            <a:cxnLst/>
            <a:rect r="r" b="b" t="t" l="l"/>
            <a:pathLst>
              <a:path h="5762789" w="6733238">
                <a:moveTo>
                  <a:pt x="0" y="0"/>
                </a:moveTo>
                <a:lnTo>
                  <a:pt x="6733238" y="0"/>
                </a:lnTo>
                <a:lnTo>
                  <a:pt x="6733238" y="5762789"/>
                </a:lnTo>
                <a:lnTo>
                  <a:pt x="0" y="57627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5124" y="1434801"/>
            <a:ext cx="9981129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8099" spc="34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Actions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3834" y="3595055"/>
            <a:ext cx="15400332" cy="473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A) Un commit que se realiza en una rama.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B) Una herramienta para reportar errores y sugerir mejoras.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C) Un tipo de repositorio en GitHub.</a:t>
            </a:r>
          </a:p>
          <a:p>
            <a:pPr algn="l" marL="949961" indent="-474980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D) Un flujo de trabajo automatizado.</a:t>
            </a:r>
          </a:p>
          <a:p>
            <a:pPr algn="l">
              <a:lnSpc>
                <a:spcPts val="61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8756" y="1853901"/>
            <a:ext cx="12470488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8099" spc="34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es un Issue?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3834" y="3595055"/>
            <a:ext cx="15400332" cy="395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A) Un mensaje de confirmación de cambios.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B) Una solicitud para fusionar cambios en el código de un proyecto.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C) Un repositorio donde se almacenan archivos.</a:t>
            </a:r>
          </a:p>
          <a:p>
            <a:pPr algn="l" marL="949961" indent="-474980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D) Una etiqueta que clasifica issues.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8756" y="1853901"/>
            <a:ext cx="11177469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8099" spc="34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es una PR?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9548" y="1728481"/>
            <a:ext cx="10254836" cy="159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47"/>
              </a:lnSpc>
            </a:pPr>
            <a:r>
              <a:rPr lang="en-US" sz="9319" spc="391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Lo que vimos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54383" y="4438619"/>
            <a:ext cx="4819681" cy="4819681"/>
            <a:chOff x="0" y="0"/>
            <a:chExt cx="6426241" cy="64262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26241" cy="6426241"/>
            </a:xfrm>
            <a:custGeom>
              <a:avLst/>
              <a:gdLst/>
              <a:ahLst/>
              <a:cxnLst/>
              <a:rect r="r" b="b" t="t" l="l"/>
              <a:pathLst>
                <a:path h="6426241" w="6426241">
                  <a:moveTo>
                    <a:pt x="0" y="0"/>
                  </a:moveTo>
                  <a:lnTo>
                    <a:pt x="6426241" y="0"/>
                  </a:lnTo>
                  <a:lnTo>
                    <a:pt x="6426241" y="6426241"/>
                  </a:lnTo>
                  <a:lnTo>
                    <a:pt x="0" y="6426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099548" y="3423605"/>
            <a:ext cx="8999220" cy="621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Conceptos esenciales de  Git:</a:t>
            </a:r>
          </a:p>
          <a:p>
            <a:pPr algn="l" marL="1873793" indent="-624598" lvl="2">
              <a:lnSpc>
                <a:spcPts val="6075"/>
              </a:lnSpc>
              <a:buFont typeface="Arial"/>
              <a:buChar char="⚬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Tree</a:t>
            </a:r>
          </a:p>
          <a:p>
            <a:pPr algn="l" marL="1873793" indent="-624598" lvl="2">
              <a:lnSpc>
                <a:spcPts val="6075"/>
              </a:lnSpc>
              <a:buFont typeface="Arial"/>
              <a:buChar char="⚬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Branch</a:t>
            </a:r>
          </a:p>
          <a:p>
            <a:pPr algn="l" marL="1873793" indent="-624598" lvl="2">
              <a:lnSpc>
                <a:spcPts val="6075"/>
              </a:lnSpc>
              <a:buFont typeface="Arial"/>
              <a:buChar char="⚬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working directory, etc</a:t>
            </a:r>
          </a:p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Comandos básicos de Git:</a:t>
            </a:r>
          </a:p>
          <a:p>
            <a:pPr algn="l" marL="1873793" indent="-624598" lvl="2">
              <a:lnSpc>
                <a:spcPts val="6075"/>
              </a:lnSpc>
              <a:buFont typeface="Arial"/>
              <a:buChar char="⚬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git add</a:t>
            </a:r>
          </a:p>
          <a:p>
            <a:pPr algn="l" marL="1873793" indent="-624598" lvl="2">
              <a:lnSpc>
                <a:spcPts val="6075"/>
              </a:lnSpc>
              <a:buFont typeface="Arial"/>
              <a:buChar char="⚬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git commit</a:t>
            </a:r>
          </a:p>
          <a:p>
            <a:pPr algn="l" marL="1873793" indent="-624598" lvl="2">
              <a:lnSpc>
                <a:spcPts val="6075"/>
              </a:lnSpc>
              <a:buFont typeface="Arial"/>
              <a:buChar char="⚬"/>
            </a:pPr>
            <a:r>
              <a:rPr lang="en-US" sz="433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git branch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58968" y="4431342"/>
            <a:ext cx="15400332" cy="395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A) Organizar tareas visualmente.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B) Permitir la automatización de despliegues.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C) Facilitar la asignación de responsabilidades.</a:t>
            </a:r>
          </a:p>
          <a:p>
            <a:pPr algn="l" marL="949961" indent="-474980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D) Agrupar issues y pull requests en torno a un objetivo.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4378" y="1834851"/>
            <a:ext cx="15379244" cy="254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</a:pPr>
            <a:r>
              <a:rPr lang="en-US" b="true" sz="7299" spc="306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¿Cuál de éstas no es una ventaja de Projects?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052130"/>
            <a:ext cx="9907581" cy="879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Herramienta de inteligencia artificial desarrollada por GitHub y OpenAI que actúa como asistente de programación.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Utilidad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Autcompletar código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Generar funciones complejas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Sugerir ejemplos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Comentar</a:t>
            </a: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Generar documentación</a:t>
            </a:r>
          </a:p>
          <a:p>
            <a:pPr algn="l">
              <a:lnSpc>
                <a:spcPts val="5179"/>
              </a:lnSpc>
            </a:pPr>
          </a:p>
          <a:p>
            <a:pPr algn="l" marL="1597659" indent="-532553" lvl="2">
              <a:lnSpc>
                <a:spcPts val="5179"/>
              </a:lnSpc>
              <a:buFont typeface="Arial"/>
              <a:buChar char="⚬"/>
            </a:pPr>
          </a:p>
          <a:p>
            <a:pPr algn="l">
              <a:lnSpc>
                <a:spcPts val="6998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297828" y="3185480"/>
            <a:ext cx="5728581" cy="4998187"/>
          </a:xfrm>
          <a:custGeom>
            <a:avLst/>
            <a:gdLst/>
            <a:ahLst/>
            <a:cxnLst/>
            <a:rect r="r" b="b" t="t" l="l"/>
            <a:pathLst>
              <a:path h="4998187" w="5728581">
                <a:moveTo>
                  <a:pt x="0" y="0"/>
                </a:moveTo>
                <a:lnTo>
                  <a:pt x="5728581" y="0"/>
                </a:lnTo>
                <a:lnTo>
                  <a:pt x="5728581" y="4998186"/>
                </a:lnTo>
                <a:lnTo>
                  <a:pt x="0" y="49981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5124" y="1434801"/>
            <a:ext cx="9731157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8099" spc="34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Copilot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042605"/>
            <a:ext cx="9446306" cy="792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Servicio que ofrece a los estudiantes acceso gratuito o con descuentos a diversas herramientas y servicios de desarrollo, facilitando el aprendizaje y la colaboración en proyectos de software.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Cómo obtenerlo: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https://education.github.com/discount_requests/application?type=student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685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9268" y="1696095"/>
            <a:ext cx="16067246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80"/>
              </a:lnSpc>
            </a:pPr>
            <a:r>
              <a:rPr lang="en-US" sz="6200" spc="26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Student Developer Pack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504607" y="3604580"/>
            <a:ext cx="4924425" cy="4924425"/>
            <a:chOff x="0" y="0"/>
            <a:chExt cx="6565900" cy="65659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65900" cy="6565900"/>
            </a:xfrm>
            <a:custGeom>
              <a:avLst/>
              <a:gdLst/>
              <a:ahLst/>
              <a:cxnLst/>
              <a:rect r="r" b="b" t="t" l="l"/>
              <a:pathLst>
                <a:path h="6565900" w="6565900">
                  <a:moveTo>
                    <a:pt x="0" y="0"/>
                  </a:moveTo>
                  <a:lnTo>
                    <a:pt x="6565900" y="0"/>
                  </a:lnTo>
                  <a:lnTo>
                    <a:pt x="6565900" y="6565900"/>
                  </a:lnTo>
                  <a:lnTo>
                    <a:pt x="0" y="6565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81419" y="3576005"/>
            <a:ext cx="5417202" cy="5417202"/>
          </a:xfrm>
          <a:custGeom>
            <a:avLst/>
            <a:gdLst/>
            <a:ahLst/>
            <a:cxnLst/>
            <a:rect r="r" b="b" t="t" l="l"/>
            <a:pathLst>
              <a:path h="5417202" w="5417202">
                <a:moveTo>
                  <a:pt x="0" y="0"/>
                </a:moveTo>
                <a:lnTo>
                  <a:pt x="5417202" y="0"/>
                </a:lnTo>
                <a:lnTo>
                  <a:pt x="5417202" y="5417201"/>
                </a:lnTo>
                <a:lnTo>
                  <a:pt x="0" y="54172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414080"/>
            <a:ext cx="8506268" cy="641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Qué son Issues, PR, Projects y Milestones y cómo usarlos para realizar proyectos de grupo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Qué es GitHub actions</a:t>
            </a:r>
          </a:p>
          <a:p>
            <a:pPr algn="l" marL="949956" indent="-474978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Cómo usar Copilot</a:t>
            </a:r>
          </a:p>
          <a:p>
            <a:pPr algn="l">
              <a:lnSpc>
                <a:spcPts val="6159"/>
              </a:lnSpc>
            </a:pPr>
          </a:p>
          <a:p>
            <a:pPr algn="l">
              <a:lnSpc>
                <a:spcPts val="713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311" y="1863426"/>
            <a:ext cx="13593902" cy="125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9"/>
              </a:lnSpc>
            </a:pPr>
            <a:r>
              <a:rPr lang="en-US" sz="7299" spc="306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aprendimos hoy?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156905"/>
            <a:ext cx="9094862" cy="797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68" indent="-464184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Revisar PPT</a:t>
            </a:r>
          </a:p>
          <a:p>
            <a:pPr algn="l" marL="928368" indent="-464184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Crear Issues</a:t>
            </a:r>
          </a:p>
          <a:p>
            <a:pPr algn="l" marL="928368" indent="-464184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Invitar Colaboradores</a:t>
            </a:r>
          </a:p>
          <a:p>
            <a:pPr algn="l" marL="928368" indent="-464184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Agrupar Tareas</a:t>
            </a:r>
          </a:p>
          <a:p>
            <a:pPr algn="l" marL="928368" indent="-464184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Organizarse en Projects</a:t>
            </a:r>
          </a:p>
          <a:p>
            <a:pPr algn="l" marL="993136" indent="-496568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Aplicar Aprendizajes a proyectos actuales o futuros</a:t>
            </a:r>
          </a:p>
          <a:p>
            <a:pPr algn="l">
              <a:lnSpc>
                <a:spcPts val="6159"/>
              </a:lnSpc>
            </a:pPr>
          </a:p>
          <a:p>
            <a:pPr algn="l">
              <a:lnSpc>
                <a:spcPts val="713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5600" y="1579559"/>
            <a:ext cx="4506039" cy="142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59"/>
              </a:lnSpc>
            </a:pPr>
            <a:r>
              <a:rPr lang="en-US" sz="8399" spc="352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Misión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23562" y="2368232"/>
            <a:ext cx="5887905" cy="5887905"/>
            <a:chOff x="0" y="0"/>
            <a:chExt cx="7850540" cy="78505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850540" cy="7850540"/>
            </a:xfrm>
            <a:custGeom>
              <a:avLst/>
              <a:gdLst/>
              <a:ahLst/>
              <a:cxnLst/>
              <a:rect r="r" b="b" t="t" l="l"/>
              <a:pathLst>
                <a:path h="7850540" w="7850540">
                  <a:moveTo>
                    <a:pt x="0" y="0"/>
                  </a:moveTo>
                  <a:lnTo>
                    <a:pt x="7850540" y="0"/>
                  </a:lnTo>
                  <a:lnTo>
                    <a:pt x="7850540" y="7850540"/>
                  </a:lnTo>
                  <a:lnTo>
                    <a:pt x="0" y="7850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11203" y="2013102"/>
            <a:ext cx="9003828" cy="7484432"/>
          </a:xfrm>
          <a:custGeom>
            <a:avLst/>
            <a:gdLst/>
            <a:ahLst/>
            <a:cxnLst/>
            <a:rect r="r" b="b" t="t" l="l"/>
            <a:pathLst>
              <a:path h="7484432" w="9003828">
                <a:moveTo>
                  <a:pt x="0" y="0"/>
                </a:moveTo>
                <a:lnTo>
                  <a:pt x="9003828" y="0"/>
                </a:lnTo>
                <a:lnTo>
                  <a:pt x="9003828" y="7484432"/>
                </a:lnTo>
                <a:lnTo>
                  <a:pt x="0" y="74844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9548" y="3672043"/>
            <a:ext cx="6697092" cy="324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 spc="39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¡Muchas gracias!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41710" y="2829094"/>
            <a:ext cx="6373322" cy="6537301"/>
          </a:xfrm>
          <a:custGeom>
            <a:avLst/>
            <a:gdLst/>
            <a:ahLst/>
            <a:cxnLst/>
            <a:rect r="r" b="b" t="t" l="l"/>
            <a:pathLst>
              <a:path h="6537301" w="6373322">
                <a:moveTo>
                  <a:pt x="0" y="0"/>
                </a:moveTo>
                <a:lnTo>
                  <a:pt x="6373321" y="0"/>
                </a:lnTo>
                <a:lnTo>
                  <a:pt x="6373321" y="6537301"/>
                </a:lnTo>
                <a:lnTo>
                  <a:pt x="0" y="6537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558481"/>
            <a:ext cx="12638974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Sesión de hoy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861755"/>
            <a:ext cx="9586942" cy="488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Entender y utilizar: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Issues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Pull Requests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Discussions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Milestones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Projects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GitHub Copilot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7828" y="2413584"/>
            <a:ext cx="6373322" cy="6537301"/>
          </a:xfrm>
          <a:custGeom>
            <a:avLst/>
            <a:gdLst/>
            <a:ahLst/>
            <a:cxnLst/>
            <a:rect r="r" b="b" t="t" l="l"/>
            <a:pathLst>
              <a:path h="6537301" w="6373322">
                <a:moveTo>
                  <a:pt x="0" y="0"/>
                </a:moveTo>
                <a:lnTo>
                  <a:pt x="6373322" y="0"/>
                </a:lnTo>
                <a:lnTo>
                  <a:pt x="6373322" y="6537300"/>
                </a:lnTo>
                <a:lnTo>
                  <a:pt x="0" y="6537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716128"/>
            <a:ext cx="11558671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Objetivos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6009" y="3596480"/>
            <a:ext cx="9586942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Al finalizar, los participantes habrán aprendido 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Clonar un repositorio remoto en su máquina local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Crear archivos a través de Git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Hacer el control de versiones de su repositorio utilizando Git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69296" y="2082369"/>
            <a:ext cx="6090004" cy="6871655"/>
          </a:xfrm>
          <a:custGeom>
            <a:avLst/>
            <a:gdLst/>
            <a:ahLst/>
            <a:cxnLst/>
            <a:rect r="r" b="b" t="t" l="l"/>
            <a:pathLst>
              <a:path h="6871655" w="6090004">
                <a:moveTo>
                  <a:pt x="0" y="0"/>
                </a:moveTo>
                <a:lnTo>
                  <a:pt x="6090004" y="0"/>
                </a:lnTo>
                <a:lnTo>
                  <a:pt x="6090004" y="6871655"/>
                </a:lnTo>
                <a:lnTo>
                  <a:pt x="0" y="68716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939494"/>
            <a:ext cx="10461059" cy="247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40"/>
              </a:lnSpc>
            </a:pPr>
            <a:r>
              <a:rPr lang="en-US" sz="7100" spc="298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Colaboración en </a:t>
            </a:r>
          </a:p>
          <a:p>
            <a:pPr algn="l">
              <a:lnSpc>
                <a:spcPts val="9940"/>
              </a:lnSpc>
            </a:pPr>
            <a:r>
              <a:rPr lang="en-US" sz="7100" spc="298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el mundo real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1548" y="5007047"/>
            <a:ext cx="7938876" cy="36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9589" indent="-449794" lvl="1">
              <a:lnSpc>
                <a:spcPts val="5833"/>
              </a:lnSpc>
              <a:buFont typeface="Arial"/>
              <a:buChar char="•"/>
            </a:pPr>
            <a:r>
              <a:rPr lang="en-US" sz="4166" spc="17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Esfuerzo en equipo</a:t>
            </a:r>
          </a:p>
          <a:p>
            <a:pPr algn="l" marL="899589" indent="-449794" lvl="1">
              <a:lnSpc>
                <a:spcPts val="5833"/>
              </a:lnSpc>
              <a:buFont typeface="Arial"/>
              <a:buChar char="•"/>
            </a:pPr>
            <a:r>
              <a:rPr lang="en-US" sz="4166" spc="17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Mejores soluciones</a:t>
            </a:r>
          </a:p>
          <a:p>
            <a:pPr algn="l" marL="899589" indent="-449794" lvl="1">
              <a:lnSpc>
                <a:spcPts val="5833"/>
              </a:lnSpc>
              <a:buFont typeface="Arial"/>
              <a:buChar char="•"/>
            </a:pPr>
            <a:r>
              <a:rPr lang="en-US" sz="4166" spc="17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Detección de errores</a:t>
            </a:r>
          </a:p>
          <a:p>
            <a:pPr algn="l" marL="899589" indent="-449794" lvl="1">
              <a:lnSpc>
                <a:spcPts val="5833"/>
              </a:lnSpc>
              <a:buFont typeface="Arial"/>
              <a:buChar char="•"/>
            </a:pPr>
            <a:r>
              <a:rPr lang="en-US" sz="4166" spc="17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Apr</a:t>
            </a:r>
            <a:r>
              <a:rPr lang="en-US" sz="4166" spc="17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endizaje continuo</a:t>
            </a:r>
          </a:p>
          <a:p>
            <a:pPr algn="l">
              <a:lnSpc>
                <a:spcPts val="555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7828" y="3185480"/>
            <a:ext cx="5484052" cy="5712554"/>
          </a:xfrm>
          <a:custGeom>
            <a:avLst/>
            <a:gdLst/>
            <a:ahLst/>
            <a:cxnLst/>
            <a:rect r="r" b="b" t="t" l="l"/>
            <a:pathLst>
              <a:path h="5712554" w="5484052">
                <a:moveTo>
                  <a:pt x="0" y="0"/>
                </a:moveTo>
                <a:lnTo>
                  <a:pt x="5484052" y="0"/>
                </a:lnTo>
                <a:lnTo>
                  <a:pt x="5484052" y="5712554"/>
                </a:lnTo>
                <a:lnTo>
                  <a:pt x="0" y="57125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773278"/>
            <a:ext cx="1587775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como plataforma de colaboración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526592"/>
            <a:ext cx="9916280" cy="5305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Control de Versiones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Repositorios Compartidos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Issues y Pull Requests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Documentación y Comunicación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Integración de Herramientas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Aprendizaje y Comunidad</a:t>
            </a:r>
          </a:p>
          <a:p>
            <a:pPr algn="l">
              <a:lnSpc>
                <a:spcPts val="527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12464" y="2830482"/>
            <a:ext cx="7059812" cy="6535913"/>
          </a:xfrm>
          <a:custGeom>
            <a:avLst/>
            <a:gdLst/>
            <a:ahLst/>
            <a:cxnLst/>
            <a:rect r="r" b="b" t="t" l="l"/>
            <a:pathLst>
              <a:path h="6535913" w="7059812">
                <a:moveTo>
                  <a:pt x="0" y="0"/>
                </a:moveTo>
                <a:lnTo>
                  <a:pt x="7059812" y="0"/>
                </a:lnTo>
                <a:lnTo>
                  <a:pt x="7059812" y="6535913"/>
                </a:lnTo>
                <a:lnTo>
                  <a:pt x="0" y="65359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178" t="0" r="-782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754228"/>
            <a:ext cx="942912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spc="315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 Issues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8464" y="3211195"/>
            <a:ext cx="9144000" cy="604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Qué son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Qué hacen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Partes de un issue:</a:t>
            </a:r>
          </a:p>
          <a:p>
            <a:pPr algn="l" marL="1640841" indent="-546947" lvl="2">
              <a:lnSpc>
                <a:spcPts val="5320"/>
              </a:lnSpc>
              <a:buFont typeface="Arial"/>
              <a:buChar char="⚬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Título</a:t>
            </a:r>
          </a:p>
          <a:p>
            <a:pPr algn="l" marL="1640841" indent="-546947" lvl="2">
              <a:lnSpc>
                <a:spcPts val="5320"/>
              </a:lnSpc>
              <a:buFont typeface="Arial"/>
              <a:buChar char="⚬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Descripción (se pueden escribir en Markdown)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Repositorio público o colaborador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Labels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Assignees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80022" y="2868559"/>
            <a:ext cx="9565202" cy="728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463" indent="-374231" lvl="1">
              <a:lnSpc>
                <a:spcPts val="4853"/>
              </a:lnSpc>
              <a:buFont typeface="Arial"/>
              <a:buChar char="•"/>
            </a:pP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Funcionalidad para proponer cambios en el código de un proyecto.</a:t>
            </a:r>
          </a:p>
          <a:p>
            <a:pPr algn="l" marL="748463" indent="-374231" lvl="1">
              <a:lnSpc>
                <a:spcPts val="4853"/>
              </a:lnSpc>
              <a:buFont typeface="Arial"/>
              <a:buChar char="•"/>
            </a:pP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Permite a los colaboradores 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revisar y discut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ir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 cambios antes de integrarlo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 en la rama principal.</a:t>
            </a:r>
          </a:p>
          <a:p>
            <a:pPr algn="l" marL="748463" indent="-374231" lvl="1">
              <a:lnSpc>
                <a:spcPts val="4853"/>
              </a:lnSpc>
              <a:buFont typeface="Arial"/>
              <a:buChar char="•"/>
            </a:pP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Facilita la colaboración organizada, evitando af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ectar la rama principal hasta que haya a</a:t>
            </a:r>
            <a:r>
              <a:rPr lang="en-US" sz="3466" spc="145" u="none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u</a:t>
            </a: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erdo.</a:t>
            </a:r>
          </a:p>
          <a:p>
            <a:pPr algn="l">
              <a:lnSpc>
                <a:spcPts val="4853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645225" y="3233105"/>
            <a:ext cx="6824283" cy="5012746"/>
          </a:xfrm>
          <a:custGeom>
            <a:avLst/>
            <a:gdLst/>
            <a:ahLst/>
            <a:cxnLst/>
            <a:rect r="r" b="b" t="t" l="l"/>
            <a:pathLst>
              <a:path h="5012746" w="6824283">
                <a:moveTo>
                  <a:pt x="0" y="0"/>
                </a:moveTo>
                <a:lnTo>
                  <a:pt x="6824282" y="0"/>
                </a:lnTo>
                <a:lnTo>
                  <a:pt x="6824282" y="5012745"/>
                </a:lnTo>
                <a:lnTo>
                  <a:pt x="0" y="50127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1548" y="1500665"/>
            <a:ext cx="1587775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Pull requests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124" y="1463376"/>
            <a:ext cx="15877752" cy="226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spc="27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pasa con mi PR luego de incorporar el cambio?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9548" y="4031950"/>
            <a:ext cx="13538997" cy="546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4821" indent="-417410" lvl="1">
              <a:lnSpc>
                <a:spcPts val="5413"/>
              </a:lnSpc>
              <a:buFont typeface="Arial"/>
              <a:buChar char="•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Cerrar PR: Marca la PR como cerrada si ya no es necesaria.</a:t>
            </a:r>
          </a:p>
          <a:p>
            <a:pPr algn="l" marL="834821" indent="-417410" lvl="1">
              <a:lnSpc>
                <a:spcPts val="5413"/>
              </a:lnSpc>
              <a:buFont typeface="Arial"/>
              <a:buChar char="•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Eliminar la Rama: Cierra la PR y elimina la rama de origen para borrar su fuente.</a:t>
            </a:r>
          </a:p>
          <a:p>
            <a:pPr algn="l" marL="834821" indent="-417410" lvl="1">
              <a:lnSpc>
                <a:spcPts val="5413"/>
              </a:lnSpc>
              <a:buFont typeface="Arial"/>
              <a:buChar char="•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Editar y Reutilizar PR: Actualiza el código en la misma rama si la PR fue creada por error o con contenido incorrecto.</a:t>
            </a:r>
          </a:p>
          <a:p>
            <a:pPr algn="l">
              <a:lnSpc>
                <a:spcPts val="541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DAGTOpbb7vk</dc:identifier>
  <dcterms:modified xsi:type="dcterms:W3CDTF">2011-08-01T06:04:30Z</dcterms:modified>
  <cp:revision>1</cp:revision>
  <dc:title>PPT taller GitHub sesión 2</dc:title>
</cp:coreProperties>
</file>