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65" r:id="rId4"/>
    <p:sldId id="266" r:id="rId5"/>
    <p:sldId id="269" r:id="rId6"/>
    <p:sldId id="272" r:id="rId7"/>
    <p:sldId id="273" r:id="rId8"/>
    <p:sldId id="276" r:id="rId9"/>
    <p:sldId id="274" r:id="rId10"/>
    <p:sldId id="27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AF5"/>
    <a:srgbClr val="FF4343"/>
    <a:srgbClr val="1ABCA9"/>
    <a:srgbClr val="A047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93" autoAdjust="0"/>
    <p:restoredTop sz="93699"/>
  </p:normalViewPr>
  <p:slideViewPr>
    <p:cSldViewPr snapToGrid="0" snapToObjects="1">
      <p:cViewPr>
        <p:scale>
          <a:sx n="75" d="100"/>
          <a:sy n="75" d="100"/>
        </p:scale>
        <p:origin x="330"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C"/>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C9DED-E0C8-4B0D-A91F-3BD1572CE7F2}" type="datetimeFigureOut">
              <a:rPr lang="es-EC" smtClean="0"/>
              <a:t>1/4/2024</a:t>
            </a:fld>
            <a:endParaRPr lang="es-EC"/>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C"/>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C"/>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FA12A2-B888-4B26-A561-F03377EB37F6}" type="slidenum">
              <a:rPr lang="es-EC" smtClean="0"/>
              <a:t>‹Nº›</a:t>
            </a:fld>
            <a:endParaRPr lang="es-EC"/>
          </a:p>
        </p:txBody>
      </p:sp>
    </p:spTree>
    <p:extLst>
      <p:ext uri="{BB962C8B-B14F-4D97-AF65-F5344CB8AC3E}">
        <p14:creationId xmlns:p14="http://schemas.microsoft.com/office/powerpoint/2010/main" val="3425415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281B3-76C3-5446-8619-240A212155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126675-AB02-AD41-8DFE-54BF1A24BF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20F510-F425-E44A-8019-C8BB01FE2AA3}"/>
              </a:ext>
            </a:extLst>
          </p:cNvPr>
          <p:cNvSpPr>
            <a:spLocks noGrp="1"/>
          </p:cNvSpPr>
          <p:nvPr>
            <p:ph type="dt" sz="half" idx="10"/>
          </p:nvPr>
        </p:nvSpPr>
        <p:spPr/>
        <p:txBody>
          <a:bodyPr/>
          <a:lstStyle/>
          <a:p>
            <a:fld id="{CD1A9529-573B-594D-8DBB-BE3AF8317BC7}" type="datetimeFigureOut">
              <a:rPr lang="en-US" smtClean="0"/>
              <a:t>4/1/2024</a:t>
            </a:fld>
            <a:endParaRPr lang="en-US"/>
          </a:p>
        </p:txBody>
      </p:sp>
      <p:sp>
        <p:nvSpPr>
          <p:cNvPr id="5" name="Footer Placeholder 4">
            <a:extLst>
              <a:ext uri="{FF2B5EF4-FFF2-40B4-BE49-F238E27FC236}">
                <a16:creationId xmlns:a16="http://schemas.microsoft.com/office/drawing/2014/main" id="{8E38056D-933C-A141-B810-2DA70EF76B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C98EA2-751B-F44D-A308-D324D408D9A9}"/>
              </a:ext>
            </a:extLst>
          </p:cNvPr>
          <p:cNvSpPr>
            <a:spLocks noGrp="1"/>
          </p:cNvSpPr>
          <p:nvPr>
            <p:ph type="sldNum" sz="quarter" idx="12"/>
          </p:nvPr>
        </p:nvSpPr>
        <p:spPr/>
        <p:txBody>
          <a:bodyPr/>
          <a:lstStyle/>
          <a:p>
            <a:fld id="{90BCCD9F-28AB-5148-A1F1-8F2851E0DE29}" type="slidenum">
              <a:rPr lang="en-US" smtClean="0"/>
              <a:t>‹Nº›</a:t>
            </a:fld>
            <a:endParaRPr lang="en-US"/>
          </a:p>
        </p:txBody>
      </p:sp>
    </p:spTree>
    <p:extLst>
      <p:ext uri="{BB962C8B-B14F-4D97-AF65-F5344CB8AC3E}">
        <p14:creationId xmlns:p14="http://schemas.microsoft.com/office/powerpoint/2010/main" val="1927133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D2F09-F21B-F846-90D7-B12C188371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D34A43-809E-AA49-A79A-BD8B5F7972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49EE2C-B001-F145-8DC7-2F5E3EA04AD7}"/>
              </a:ext>
            </a:extLst>
          </p:cNvPr>
          <p:cNvSpPr>
            <a:spLocks noGrp="1"/>
          </p:cNvSpPr>
          <p:nvPr>
            <p:ph type="dt" sz="half" idx="10"/>
          </p:nvPr>
        </p:nvSpPr>
        <p:spPr/>
        <p:txBody>
          <a:bodyPr/>
          <a:lstStyle/>
          <a:p>
            <a:fld id="{CD1A9529-573B-594D-8DBB-BE3AF8317BC7}" type="datetimeFigureOut">
              <a:rPr lang="en-US" smtClean="0"/>
              <a:t>4/1/2024</a:t>
            </a:fld>
            <a:endParaRPr lang="en-US"/>
          </a:p>
        </p:txBody>
      </p:sp>
      <p:sp>
        <p:nvSpPr>
          <p:cNvPr id="5" name="Footer Placeholder 4">
            <a:extLst>
              <a:ext uri="{FF2B5EF4-FFF2-40B4-BE49-F238E27FC236}">
                <a16:creationId xmlns:a16="http://schemas.microsoft.com/office/drawing/2014/main" id="{34835C3A-3886-164E-95CF-28AE012AB0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95705-A653-E447-9BA1-63C9EB40DEDE}"/>
              </a:ext>
            </a:extLst>
          </p:cNvPr>
          <p:cNvSpPr>
            <a:spLocks noGrp="1"/>
          </p:cNvSpPr>
          <p:nvPr>
            <p:ph type="sldNum" sz="quarter" idx="12"/>
          </p:nvPr>
        </p:nvSpPr>
        <p:spPr/>
        <p:txBody>
          <a:bodyPr/>
          <a:lstStyle/>
          <a:p>
            <a:fld id="{90BCCD9F-28AB-5148-A1F1-8F2851E0DE29}" type="slidenum">
              <a:rPr lang="en-US" smtClean="0"/>
              <a:t>‹Nº›</a:t>
            </a:fld>
            <a:endParaRPr lang="en-US"/>
          </a:p>
        </p:txBody>
      </p:sp>
    </p:spTree>
    <p:extLst>
      <p:ext uri="{BB962C8B-B14F-4D97-AF65-F5344CB8AC3E}">
        <p14:creationId xmlns:p14="http://schemas.microsoft.com/office/powerpoint/2010/main" val="357628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71CBAC-C7A5-F846-8411-90E77A77EC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5805A1-8578-F640-B6F2-C2A21EADACF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CFD257-AA0F-3A4F-AB01-F6DF99A23F10}"/>
              </a:ext>
            </a:extLst>
          </p:cNvPr>
          <p:cNvSpPr>
            <a:spLocks noGrp="1"/>
          </p:cNvSpPr>
          <p:nvPr>
            <p:ph type="dt" sz="half" idx="10"/>
          </p:nvPr>
        </p:nvSpPr>
        <p:spPr/>
        <p:txBody>
          <a:bodyPr/>
          <a:lstStyle/>
          <a:p>
            <a:fld id="{CD1A9529-573B-594D-8DBB-BE3AF8317BC7}" type="datetimeFigureOut">
              <a:rPr lang="en-US" smtClean="0"/>
              <a:t>4/1/2024</a:t>
            </a:fld>
            <a:endParaRPr lang="en-US"/>
          </a:p>
        </p:txBody>
      </p:sp>
      <p:sp>
        <p:nvSpPr>
          <p:cNvPr id="5" name="Footer Placeholder 4">
            <a:extLst>
              <a:ext uri="{FF2B5EF4-FFF2-40B4-BE49-F238E27FC236}">
                <a16:creationId xmlns:a16="http://schemas.microsoft.com/office/drawing/2014/main" id="{7386D489-EFAE-E14A-B9F0-DA0476DB26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1BA94B-72F2-994F-8AEE-875670785728}"/>
              </a:ext>
            </a:extLst>
          </p:cNvPr>
          <p:cNvSpPr>
            <a:spLocks noGrp="1"/>
          </p:cNvSpPr>
          <p:nvPr>
            <p:ph type="sldNum" sz="quarter" idx="12"/>
          </p:nvPr>
        </p:nvSpPr>
        <p:spPr/>
        <p:txBody>
          <a:bodyPr/>
          <a:lstStyle/>
          <a:p>
            <a:fld id="{90BCCD9F-28AB-5148-A1F1-8F2851E0DE29}" type="slidenum">
              <a:rPr lang="en-US" smtClean="0"/>
              <a:t>‹Nº›</a:t>
            </a:fld>
            <a:endParaRPr lang="en-US"/>
          </a:p>
        </p:txBody>
      </p:sp>
    </p:spTree>
    <p:extLst>
      <p:ext uri="{BB962C8B-B14F-4D97-AF65-F5344CB8AC3E}">
        <p14:creationId xmlns:p14="http://schemas.microsoft.com/office/powerpoint/2010/main" val="2756831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7893D-F0F3-804E-8967-90BCAB8F7A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AF6141-6871-C34D-96D6-63827EA5E53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76EE85-A049-FC40-8560-4D0B003C9234}"/>
              </a:ext>
            </a:extLst>
          </p:cNvPr>
          <p:cNvSpPr>
            <a:spLocks noGrp="1"/>
          </p:cNvSpPr>
          <p:nvPr>
            <p:ph type="dt" sz="half" idx="10"/>
          </p:nvPr>
        </p:nvSpPr>
        <p:spPr/>
        <p:txBody>
          <a:bodyPr/>
          <a:lstStyle/>
          <a:p>
            <a:fld id="{CD1A9529-573B-594D-8DBB-BE3AF8317BC7}" type="datetimeFigureOut">
              <a:rPr lang="en-US" smtClean="0"/>
              <a:t>4/1/2024</a:t>
            </a:fld>
            <a:endParaRPr lang="en-US"/>
          </a:p>
        </p:txBody>
      </p:sp>
      <p:sp>
        <p:nvSpPr>
          <p:cNvPr id="5" name="Footer Placeholder 4">
            <a:extLst>
              <a:ext uri="{FF2B5EF4-FFF2-40B4-BE49-F238E27FC236}">
                <a16:creationId xmlns:a16="http://schemas.microsoft.com/office/drawing/2014/main" id="{1B70C260-BA8D-C643-BA0B-69BCCBEECF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880C38-07F6-2745-B6FE-0EBF649DABA6}"/>
              </a:ext>
            </a:extLst>
          </p:cNvPr>
          <p:cNvSpPr>
            <a:spLocks noGrp="1"/>
          </p:cNvSpPr>
          <p:nvPr>
            <p:ph type="sldNum" sz="quarter" idx="12"/>
          </p:nvPr>
        </p:nvSpPr>
        <p:spPr/>
        <p:txBody>
          <a:bodyPr/>
          <a:lstStyle/>
          <a:p>
            <a:fld id="{90BCCD9F-28AB-5148-A1F1-8F2851E0DE29}" type="slidenum">
              <a:rPr lang="en-US" smtClean="0"/>
              <a:t>‹Nº›</a:t>
            </a:fld>
            <a:endParaRPr lang="en-US"/>
          </a:p>
        </p:txBody>
      </p:sp>
    </p:spTree>
    <p:extLst>
      <p:ext uri="{BB962C8B-B14F-4D97-AF65-F5344CB8AC3E}">
        <p14:creationId xmlns:p14="http://schemas.microsoft.com/office/powerpoint/2010/main" val="2985314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7BF52-EFF5-2A48-B375-53FB099A29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3E0C38-3336-EA4C-BFF9-D2B8861C7C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B56AFC8-635A-8141-B948-75A0659354E0}"/>
              </a:ext>
            </a:extLst>
          </p:cNvPr>
          <p:cNvSpPr>
            <a:spLocks noGrp="1"/>
          </p:cNvSpPr>
          <p:nvPr>
            <p:ph type="dt" sz="half" idx="10"/>
          </p:nvPr>
        </p:nvSpPr>
        <p:spPr/>
        <p:txBody>
          <a:bodyPr/>
          <a:lstStyle/>
          <a:p>
            <a:fld id="{CD1A9529-573B-594D-8DBB-BE3AF8317BC7}" type="datetimeFigureOut">
              <a:rPr lang="en-US" smtClean="0"/>
              <a:t>4/1/2024</a:t>
            </a:fld>
            <a:endParaRPr lang="en-US"/>
          </a:p>
        </p:txBody>
      </p:sp>
      <p:sp>
        <p:nvSpPr>
          <p:cNvPr id="5" name="Footer Placeholder 4">
            <a:extLst>
              <a:ext uri="{FF2B5EF4-FFF2-40B4-BE49-F238E27FC236}">
                <a16:creationId xmlns:a16="http://schemas.microsoft.com/office/drawing/2014/main" id="{FEBC12D4-CBC9-9449-B6B3-E2F03A0A19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A60BD-3DD0-F147-89C3-FF491C5CEF9A}"/>
              </a:ext>
            </a:extLst>
          </p:cNvPr>
          <p:cNvSpPr>
            <a:spLocks noGrp="1"/>
          </p:cNvSpPr>
          <p:nvPr>
            <p:ph type="sldNum" sz="quarter" idx="12"/>
          </p:nvPr>
        </p:nvSpPr>
        <p:spPr/>
        <p:txBody>
          <a:bodyPr/>
          <a:lstStyle/>
          <a:p>
            <a:fld id="{90BCCD9F-28AB-5148-A1F1-8F2851E0DE29}" type="slidenum">
              <a:rPr lang="en-US" smtClean="0"/>
              <a:t>‹Nº›</a:t>
            </a:fld>
            <a:endParaRPr lang="en-US"/>
          </a:p>
        </p:txBody>
      </p:sp>
    </p:spTree>
    <p:extLst>
      <p:ext uri="{BB962C8B-B14F-4D97-AF65-F5344CB8AC3E}">
        <p14:creationId xmlns:p14="http://schemas.microsoft.com/office/powerpoint/2010/main" val="229850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C2DC5-1DCC-C14D-BEBD-8C5825785D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31DB44-E0E5-8343-AFC7-2B91907D539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F50078-CF8A-614F-8DA2-B42DF767F7E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CA5DA9-1060-F44B-8356-0DB4739948E6}"/>
              </a:ext>
            </a:extLst>
          </p:cNvPr>
          <p:cNvSpPr>
            <a:spLocks noGrp="1"/>
          </p:cNvSpPr>
          <p:nvPr>
            <p:ph type="dt" sz="half" idx="10"/>
          </p:nvPr>
        </p:nvSpPr>
        <p:spPr/>
        <p:txBody>
          <a:bodyPr/>
          <a:lstStyle/>
          <a:p>
            <a:fld id="{CD1A9529-573B-594D-8DBB-BE3AF8317BC7}" type="datetimeFigureOut">
              <a:rPr lang="en-US" smtClean="0"/>
              <a:t>4/1/2024</a:t>
            </a:fld>
            <a:endParaRPr lang="en-US"/>
          </a:p>
        </p:txBody>
      </p:sp>
      <p:sp>
        <p:nvSpPr>
          <p:cNvPr id="6" name="Footer Placeholder 5">
            <a:extLst>
              <a:ext uri="{FF2B5EF4-FFF2-40B4-BE49-F238E27FC236}">
                <a16:creationId xmlns:a16="http://schemas.microsoft.com/office/drawing/2014/main" id="{86181568-2BB7-F345-86F7-9CDFE4430D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36C3AA-3208-6E4D-9000-05E49F0C7392}"/>
              </a:ext>
            </a:extLst>
          </p:cNvPr>
          <p:cNvSpPr>
            <a:spLocks noGrp="1"/>
          </p:cNvSpPr>
          <p:nvPr>
            <p:ph type="sldNum" sz="quarter" idx="12"/>
          </p:nvPr>
        </p:nvSpPr>
        <p:spPr/>
        <p:txBody>
          <a:bodyPr/>
          <a:lstStyle/>
          <a:p>
            <a:fld id="{90BCCD9F-28AB-5148-A1F1-8F2851E0DE29}" type="slidenum">
              <a:rPr lang="en-US" smtClean="0"/>
              <a:t>‹Nº›</a:t>
            </a:fld>
            <a:endParaRPr lang="en-US"/>
          </a:p>
        </p:txBody>
      </p:sp>
    </p:spTree>
    <p:extLst>
      <p:ext uri="{BB962C8B-B14F-4D97-AF65-F5344CB8AC3E}">
        <p14:creationId xmlns:p14="http://schemas.microsoft.com/office/powerpoint/2010/main" val="4122282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9AB3F-858F-B448-B06D-6BE7F7F509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C6C747-F0B2-A14B-83C1-7A44669651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8A8A3BB-C33D-A34D-97EC-C441E189CB0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1D0B1E-20AE-1048-B7D4-7FCB597D1F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4034021-862D-8649-A832-7F6815B2A9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FC0F8E-C129-5C45-9030-6705040D6D20}"/>
              </a:ext>
            </a:extLst>
          </p:cNvPr>
          <p:cNvSpPr>
            <a:spLocks noGrp="1"/>
          </p:cNvSpPr>
          <p:nvPr>
            <p:ph type="dt" sz="half" idx="10"/>
          </p:nvPr>
        </p:nvSpPr>
        <p:spPr/>
        <p:txBody>
          <a:bodyPr/>
          <a:lstStyle/>
          <a:p>
            <a:fld id="{CD1A9529-573B-594D-8DBB-BE3AF8317BC7}" type="datetimeFigureOut">
              <a:rPr lang="en-US" smtClean="0"/>
              <a:t>4/1/2024</a:t>
            </a:fld>
            <a:endParaRPr lang="en-US"/>
          </a:p>
        </p:txBody>
      </p:sp>
      <p:sp>
        <p:nvSpPr>
          <p:cNvPr id="8" name="Footer Placeholder 7">
            <a:extLst>
              <a:ext uri="{FF2B5EF4-FFF2-40B4-BE49-F238E27FC236}">
                <a16:creationId xmlns:a16="http://schemas.microsoft.com/office/drawing/2014/main" id="{16160FE6-CA3D-3446-9C2C-C89B7E327C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40FA1C-D4CC-F140-A586-4B42759D4E11}"/>
              </a:ext>
            </a:extLst>
          </p:cNvPr>
          <p:cNvSpPr>
            <a:spLocks noGrp="1"/>
          </p:cNvSpPr>
          <p:nvPr>
            <p:ph type="sldNum" sz="quarter" idx="12"/>
          </p:nvPr>
        </p:nvSpPr>
        <p:spPr/>
        <p:txBody>
          <a:bodyPr/>
          <a:lstStyle/>
          <a:p>
            <a:fld id="{90BCCD9F-28AB-5148-A1F1-8F2851E0DE29}" type="slidenum">
              <a:rPr lang="en-US" smtClean="0"/>
              <a:t>‹Nº›</a:t>
            </a:fld>
            <a:endParaRPr lang="en-US"/>
          </a:p>
        </p:txBody>
      </p:sp>
    </p:spTree>
    <p:extLst>
      <p:ext uri="{BB962C8B-B14F-4D97-AF65-F5344CB8AC3E}">
        <p14:creationId xmlns:p14="http://schemas.microsoft.com/office/powerpoint/2010/main" val="4173621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78D14-20D6-3944-B44B-E5E779F23E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5A80F1-F751-5F48-B782-313C59A07847}"/>
              </a:ext>
            </a:extLst>
          </p:cNvPr>
          <p:cNvSpPr>
            <a:spLocks noGrp="1"/>
          </p:cNvSpPr>
          <p:nvPr>
            <p:ph type="dt" sz="half" idx="10"/>
          </p:nvPr>
        </p:nvSpPr>
        <p:spPr/>
        <p:txBody>
          <a:bodyPr/>
          <a:lstStyle/>
          <a:p>
            <a:fld id="{CD1A9529-573B-594D-8DBB-BE3AF8317BC7}" type="datetimeFigureOut">
              <a:rPr lang="en-US" smtClean="0"/>
              <a:t>4/1/2024</a:t>
            </a:fld>
            <a:endParaRPr lang="en-US"/>
          </a:p>
        </p:txBody>
      </p:sp>
      <p:sp>
        <p:nvSpPr>
          <p:cNvPr id="4" name="Footer Placeholder 3">
            <a:extLst>
              <a:ext uri="{FF2B5EF4-FFF2-40B4-BE49-F238E27FC236}">
                <a16:creationId xmlns:a16="http://schemas.microsoft.com/office/drawing/2014/main" id="{2731EE99-140F-0E47-BB5E-EC7760B46C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4DF395-7620-A34C-97E9-E4ED63D5C206}"/>
              </a:ext>
            </a:extLst>
          </p:cNvPr>
          <p:cNvSpPr>
            <a:spLocks noGrp="1"/>
          </p:cNvSpPr>
          <p:nvPr>
            <p:ph type="sldNum" sz="quarter" idx="12"/>
          </p:nvPr>
        </p:nvSpPr>
        <p:spPr/>
        <p:txBody>
          <a:bodyPr/>
          <a:lstStyle/>
          <a:p>
            <a:fld id="{90BCCD9F-28AB-5148-A1F1-8F2851E0DE29}" type="slidenum">
              <a:rPr lang="en-US" smtClean="0"/>
              <a:t>‹Nº›</a:t>
            </a:fld>
            <a:endParaRPr lang="en-US"/>
          </a:p>
        </p:txBody>
      </p:sp>
    </p:spTree>
    <p:extLst>
      <p:ext uri="{BB962C8B-B14F-4D97-AF65-F5344CB8AC3E}">
        <p14:creationId xmlns:p14="http://schemas.microsoft.com/office/powerpoint/2010/main" val="1547365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C4AE04-B88C-5342-A059-01EADE7E9548}"/>
              </a:ext>
            </a:extLst>
          </p:cNvPr>
          <p:cNvSpPr>
            <a:spLocks noGrp="1"/>
          </p:cNvSpPr>
          <p:nvPr>
            <p:ph type="dt" sz="half" idx="10"/>
          </p:nvPr>
        </p:nvSpPr>
        <p:spPr/>
        <p:txBody>
          <a:bodyPr/>
          <a:lstStyle/>
          <a:p>
            <a:fld id="{CD1A9529-573B-594D-8DBB-BE3AF8317BC7}" type="datetimeFigureOut">
              <a:rPr lang="en-US" smtClean="0"/>
              <a:t>4/1/2024</a:t>
            </a:fld>
            <a:endParaRPr lang="en-US"/>
          </a:p>
        </p:txBody>
      </p:sp>
      <p:sp>
        <p:nvSpPr>
          <p:cNvPr id="3" name="Footer Placeholder 2">
            <a:extLst>
              <a:ext uri="{FF2B5EF4-FFF2-40B4-BE49-F238E27FC236}">
                <a16:creationId xmlns:a16="http://schemas.microsoft.com/office/drawing/2014/main" id="{EA521439-34D4-214A-ABD9-13D6D834FB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5C5211-7F06-CC4E-B1E2-2EA2EED355D6}"/>
              </a:ext>
            </a:extLst>
          </p:cNvPr>
          <p:cNvSpPr>
            <a:spLocks noGrp="1"/>
          </p:cNvSpPr>
          <p:nvPr>
            <p:ph type="sldNum" sz="quarter" idx="12"/>
          </p:nvPr>
        </p:nvSpPr>
        <p:spPr/>
        <p:txBody>
          <a:bodyPr/>
          <a:lstStyle/>
          <a:p>
            <a:fld id="{90BCCD9F-28AB-5148-A1F1-8F2851E0DE29}" type="slidenum">
              <a:rPr lang="en-US" smtClean="0"/>
              <a:t>‹Nº›</a:t>
            </a:fld>
            <a:endParaRPr lang="en-US"/>
          </a:p>
        </p:txBody>
      </p:sp>
    </p:spTree>
    <p:extLst>
      <p:ext uri="{BB962C8B-B14F-4D97-AF65-F5344CB8AC3E}">
        <p14:creationId xmlns:p14="http://schemas.microsoft.com/office/powerpoint/2010/main" val="670198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E3F81-01BD-344D-A726-6600F1551D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389A0F-BD03-D64E-AD28-AA248FE5B0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A9A8FE-A0E0-574C-B3A0-538939659B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72E6C9-A81A-CE4E-A0CF-9B562848A572}"/>
              </a:ext>
            </a:extLst>
          </p:cNvPr>
          <p:cNvSpPr>
            <a:spLocks noGrp="1"/>
          </p:cNvSpPr>
          <p:nvPr>
            <p:ph type="dt" sz="half" idx="10"/>
          </p:nvPr>
        </p:nvSpPr>
        <p:spPr/>
        <p:txBody>
          <a:bodyPr/>
          <a:lstStyle/>
          <a:p>
            <a:fld id="{CD1A9529-573B-594D-8DBB-BE3AF8317BC7}" type="datetimeFigureOut">
              <a:rPr lang="en-US" smtClean="0"/>
              <a:t>4/1/2024</a:t>
            </a:fld>
            <a:endParaRPr lang="en-US"/>
          </a:p>
        </p:txBody>
      </p:sp>
      <p:sp>
        <p:nvSpPr>
          <p:cNvPr id="6" name="Footer Placeholder 5">
            <a:extLst>
              <a:ext uri="{FF2B5EF4-FFF2-40B4-BE49-F238E27FC236}">
                <a16:creationId xmlns:a16="http://schemas.microsoft.com/office/drawing/2014/main" id="{FCD6B5AA-990E-1B49-A1F6-C98BD3D61F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989A13-5C6F-2349-AE14-6B4BC7B80A24}"/>
              </a:ext>
            </a:extLst>
          </p:cNvPr>
          <p:cNvSpPr>
            <a:spLocks noGrp="1"/>
          </p:cNvSpPr>
          <p:nvPr>
            <p:ph type="sldNum" sz="quarter" idx="12"/>
          </p:nvPr>
        </p:nvSpPr>
        <p:spPr/>
        <p:txBody>
          <a:bodyPr/>
          <a:lstStyle/>
          <a:p>
            <a:fld id="{90BCCD9F-28AB-5148-A1F1-8F2851E0DE29}" type="slidenum">
              <a:rPr lang="en-US" smtClean="0"/>
              <a:t>‹Nº›</a:t>
            </a:fld>
            <a:endParaRPr lang="en-US"/>
          </a:p>
        </p:txBody>
      </p:sp>
    </p:spTree>
    <p:extLst>
      <p:ext uri="{BB962C8B-B14F-4D97-AF65-F5344CB8AC3E}">
        <p14:creationId xmlns:p14="http://schemas.microsoft.com/office/powerpoint/2010/main" val="2124636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0A98-8293-E548-89E5-A2DA504209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65FC98-B234-0D40-8971-D51E158202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F55C35-FC6B-BE4F-A9C1-F571A3F3FA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836DCA-1843-BD4B-9C07-3ACD9009EE85}"/>
              </a:ext>
            </a:extLst>
          </p:cNvPr>
          <p:cNvSpPr>
            <a:spLocks noGrp="1"/>
          </p:cNvSpPr>
          <p:nvPr>
            <p:ph type="dt" sz="half" idx="10"/>
          </p:nvPr>
        </p:nvSpPr>
        <p:spPr/>
        <p:txBody>
          <a:bodyPr/>
          <a:lstStyle/>
          <a:p>
            <a:fld id="{CD1A9529-573B-594D-8DBB-BE3AF8317BC7}" type="datetimeFigureOut">
              <a:rPr lang="en-US" smtClean="0"/>
              <a:t>4/1/2024</a:t>
            </a:fld>
            <a:endParaRPr lang="en-US"/>
          </a:p>
        </p:txBody>
      </p:sp>
      <p:sp>
        <p:nvSpPr>
          <p:cNvPr id="6" name="Footer Placeholder 5">
            <a:extLst>
              <a:ext uri="{FF2B5EF4-FFF2-40B4-BE49-F238E27FC236}">
                <a16:creationId xmlns:a16="http://schemas.microsoft.com/office/drawing/2014/main" id="{7456EA0F-0E82-C248-9A74-772F4BE78C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7BC0BD-FAD9-1D44-88E3-434951AE40B5}"/>
              </a:ext>
            </a:extLst>
          </p:cNvPr>
          <p:cNvSpPr>
            <a:spLocks noGrp="1"/>
          </p:cNvSpPr>
          <p:nvPr>
            <p:ph type="sldNum" sz="quarter" idx="12"/>
          </p:nvPr>
        </p:nvSpPr>
        <p:spPr/>
        <p:txBody>
          <a:bodyPr/>
          <a:lstStyle/>
          <a:p>
            <a:fld id="{90BCCD9F-28AB-5148-A1F1-8F2851E0DE29}" type="slidenum">
              <a:rPr lang="en-US" smtClean="0"/>
              <a:t>‹Nº›</a:t>
            </a:fld>
            <a:endParaRPr lang="en-US"/>
          </a:p>
        </p:txBody>
      </p:sp>
    </p:spTree>
    <p:extLst>
      <p:ext uri="{BB962C8B-B14F-4D97-AF65-F5344CB8AC3E}">
        <p14:creationId xmlns:p14="http://schemas.microsoft.com/office/powerpoint/2010/main" val="3244812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B81C8D-8A64-A44A-B1E4-515BCE750F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F8726F-E791-5C4C-8729-706A49AB46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7969F4-393A-5649-A629-4A991294CD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A9529-573B-594D-8DBB-BE3AF8317BC7}" type="datetimeFigureOut">
              <a:rPr lang="en-US" smtClean="0"/>
              <a:t>4/1/2024</a:t>
            </a:fld>
            <a:endParaRPr lang="en-US"/>
          </a:p>
        </p:txBody>
      </p:sp>
      <p:sp>
        <p:nvSpPr>
          <p:cNvPr id="5" name="Footer Placeholder 4">
            <a:extLst>
              <a:ext uri="{FF2B5EF4-FFF2-40B4-BE49-F238E27FC236}">
                <a16:creationId xmlns:a16="http://schemas.microsoft.com/office/drawing/2014/main" id="{CC079D67-20C2-B14F-9BF6-FC194D2A04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9CED9E-7106-D44C-A8DF-DF775091B8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BCCD9F-28AB-5148-A1F1-8F2851E0DE29}" type="slidenum">
              <a:rPr lang="en-US" smtClean="0"/>
              <a:t>‹Nº›</a:t>
            </a:fld>
            <a:endParaRPr lang="en-US"/>
          </a:p>
        </p:txBody>
      </p:sp>
    </p:spTree>
    <p:extLst>
      <p:ext uri="{BB962C8B-B14F-4D97-AF65-F5344CB8AC3E}">
        <p14:creationId xmlns:p14="http://schemas.microsoft.com/office/powerpoint/2010/main" val="1931583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9.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ADD5-D8F4-9F4F-BB3D-E658BAC3B6B2}"/>
              </a:ext>
            </a:extLst>
          </p:cNvPr>
          <p:cNvSpPr>
            <a:spLocks noGrp="1"/>
          </p:cNvSpPr>
          <p:nvPr>
            <p:ph type="ctrTitle"/>
          </p:nvPr>
        </p:nvSpPr>
        <p:spPr>
          <a:xfrm>
            <a:off x="1524000" y="1122363"/>
            <a:ext cx="9144000" cy="1359580"/>
          </a:xfrm>
        </p:spPr>
        <p:txBody>
          <a:bodyPr/>
          <a:lstStyle/>
          <a:p>
            <a:r>
              <a:rPr lang="en-US" b="1" dirty="0">
                <a:solidFill>
                  <a:srgbClr val="C00000"/>
                </a:solidFill>
              </a:rPr>
              <a:t>PATRONES DE DISEÑO</a:t>
            </a:r>
          </a:p>
        </p:txBody>
      </p:sp>
      <p:sp>
        <p:nvSpPr>
          <p:cNvPr id="3" name="Subtitle 2">
            <a:extLst>
              <a:ext uri="{FF2B5EF4-FFF2-40B4-BE49-F238E27FC236}">
                <a16:creationId xmlns:a16="http://schemas.microsoft.com/office/drawing/2014/main" id="{3A4A82D1-E204-BD4A-86E1-0666CCEB5AC5}"/>
              </a:ext>
            </a:extLst>
          </p:cNvPr>
          <p:cNvSpPr>
            <a:spLocks noGrp="1"/>
          </p:cNvSpPr>
          <p:nvPr>
            <p:ph type="subTitle" idx="1"/>
          </p:nvPr>
        </p:nvSpPr>
        <p:spPr/>
        <p:txBody>
          <a:bodyPr>
            <a:normAutofit fontScale="77500" lnSpcReduction="20000"/>
          </a:bodyPr>
          <a:lstStyle/>
          <a:p>
            <a:pPr marL="342900" indent="-342900" algn="l">
              <a:buFont typeface="Arial" panose="020B0604020202020204" pitchFamily="34" charset="0"/>
              <a:buChar char="•"/>
            </a:pPr>
            <a:r>
              <a:rPr lang="es-EC" dirty="0"/>
              <a:t>INTRODUCCIÓN PATRONES DE DISEÑO</a:t>
            </a:r>
          </a:p>
          <a:p>
            <a:pPr marL="342900" indent="-342900" algn="l">
              <a:buFont typeface="Arial" panose="020B0604020202020204" pitchFamily="34" charset="0"/>
              <a:buChar char="•"/>
            </a:pPr>
            <a:r>
              <a:rPr lang="es-EC" dirty="0"/>
              <a:t>CLASIFICACIÓN PATRONES DE DISEÑO</a:t>
            </a:r>
          </a:p>
          <a:p>
            <a:pPr marL="342900" indent="-342900" algn="l">
              <a:buFont typeface="Arial" panose="020B0604020202020204" pitchFamily="34" charset="0"/>
              <a:buChar char="•"/>
            </a:pPr>
            <a:r>
              <a:rPr lang="es-EC" dirty="0"/>
              <a:t>PATRONES CREACIONALES</a:t>
            </a:r>
          </a:p>
          <a:p>
            <a:pPr marL="342900" indent="-342900" algn="l">
              <a:buFont typeface="Arial" panose="020B0604020202020204" pitchFamily="34" charset="0"/>
              <a:buChar char="•"/>
            </a:pPr>
            <a:r>
              <a:rPr lang="es-EC" dirty="0"/>
              <a:t>PATRONES ESTRUCTURALES</a:t>
            </a:r>
          </a:p>
          <a:p>
            <a:pPr marL="342900" indent="-342900" algn="l">
              <a:buFont typeface="Arial" panose="020B0604020202020204" pitchFamily="34" charset="0"/>
              <a:buChar char="•"/>
            </a:pPr>
            <a:r>
              <a:rPr lang="es-EC" dirty="0"/>
              <a:t>PATRONES COMPORTAMIENTO</a:t>
            </a:r>
          </a:p>
        </p:txBody>
      </p:sp>
      <p:pic>
        <p:nvPicPr>
          <p:cNvPr id="4" name="Imagen 1" descr="\\snfile01\Publico\Facultad de Medicina\Syllabus  Medicina\Image_0">
            <a:extLst>
              <a:ext uri="{FF2B5EF4-FFF2-40B4-BE49-F238E27FC236}">
                <a16:creationId xmlns:a16="http://schemas.microsoft.com/office/drawing/2014/main" id="{D544C459-CBA8-F941-A556-BD46BDDE877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275615" y="5861866"/>
            <a:ext cx="1115695" cy="603250"/>
          </a:xfrm>
          <a:prstGeom prst="rect">
            <a:avLst/>
          </a:prstGeom>
          <a:noFill/>
          <a:ln>
            <a:noFill/>
          </a:ln>
        </p:spPr>
      </p:pic>
      <p:sp>
        <p:nvSpPr>
          <p:cNvPr id="5" name="CuadroTexto 4">
            <a:extLst>
              <a:ext uri="{FF2B5EF4-FFF2-40B4-BE49-F238E27FC236}">
                <a16:creationId xmlns:a16="http://schemas.microsoft.com/office/drawing/2014/main" id="{87BF25ED-4011-47BA-B8C7-426D960E8AE3}"/>
              </a:ext>
            </a:extLst>
          </p:cNvPr>
          <p:cNvSpPr txBox="1"/>
          <p:nvPr/>
        </p:nvSpPr>
        <p:spPr>
          <a:xfrm>
            <a:off x="1524000" y="5848982"/>
            <a:ext cx="6096000" cy="341632"/>
          </a:xfrm>
          <a:prstGeom prst="rect">
            <a:avLst/>
          </a:prstGeom>
          <a:noFill/>
        </p:spPr>
        <p:txBody>
          <a:bodyPr wrap="square">
            <a:spAutoFit/>
          </a:bodyPr>
          <a:lstStyle/>
          <a:p>
            <a:pPr marL="0" lvl="0" indent="0" defTabSz="488950">
              <a:lnSpc>
                <a:spcPct val="90000"/>
              </a:lnSpc>
              <a:spcBef>
                <a:spcPct val="0"/>
              </a:spcBef>
              <a:spcAft>
                <a:spcPct val="35000"/>
              </a:spcAft>
              <a:buNone/>
            </a:pPr>
            <a:r>
              <a:rPr lang="es-ES" sz="1800" b="1" i="0" kern="1200" dirty="0"/>
              <a:t>Camila Alejandra Cabrera Tapia</a:t>
            </a:r>
            <a:endParaRPr lang="es-EC" sz="1800" b="1" kern="1200" dirty="0"/>
          </a:p>
        </p:txBody>
      </p:sp>
    </p:spTree>
    <p:extLst>
      <p:ext uri="{BB962C8B-B14F-4D97-AF65-F5344CB8AC3E}">
        <p14:creationId xmlns:p14="http://schemas.microsoft.com/office/powerpoint/2010/main" val="3240116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C1AD9-9E97-4F4E-829A-2DFD2488C194}"/>
              </a:ext>
            </a:extLst>
          </p:cNvPr>
          <p:cNvSpPr>
            <a:spLocks noGrp="1"/>
          </p:cNvSpPr>
          <p:nvPr>
            <p:ph type="title"/>
          </p:nvPr>
        </p:nvSpPr>
        <p:spPr>
          <a:xfrm>
            <a:off x="313703" y="-25154"/>
            <a:ext cx="6422740" cy="770709"/>
          </a:xfrm>
        </p:spPr>
        <p:txBody>
          <a:bodyPr>
            <a:normAutofit/>
          </a:bodyPr>
          <a:lstStyle/>
          <a:p>
            <a:r>
              <a:rPr lang="en-US" sz="2800" b="1" dirty="0">
                <a:solidFill>
                  <a:srgbClr val="C00000"/>
                </a:solidFill>
              </a:rPr>
              <a:t>FUENTE</a:t>
            </a:r>
            <a:endParaRPr lang="en-US" sz="2900" b="1" dirty="0">
              <a:solidFill>
                <a:srgbClr val="C00000"/>
              </a:solidFill>
            </a:endParaRPr>
          </a:p>
        </p:txBody>
      </p:sp>
      <p:pic>
        <p:nvPicPr>
          <p:cNvPr id="5" name="Imagen 1" descr="\\snfile01\Publico\Facultad de Medicina\Syllabus  Medicina\Image_0">
            <a:extLst>
              <a:ext uri="{FF2B5EF4-FFF2-40B4-BE49-F238E27FC236}">
                <a16:creationId xmlns:a16="http://schemas.microsoft.com/office/drawing/2014/main" id="{A057FC75-6D83-B245-A1B2-2BE21DDF70C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504975" y="6391093"/>
            <a:ext cx="970407" cy="421361"/>
          </a:xfrm>
          <a:prstGeom prst="rect">
            <a:avLst/>
          </a:prstGeom>
          <a:noFill/>
          <a:ln>
            <a:noFill/>
          </a:ln>
        </p:spPr>
      </p:pic>
      <p:sp>
        <p:nvSpPr>
          <p:cNvPr id="6" name="TextBox 5">
            <a:extLst>
              <a:ext uri="{FF2B5EF4-FFF2-40B4-BE49-F238E27FC236}">
                <a16:creationId xmlns:a16="http://schemas.microsoft.com/office/drawing/2014/main" id="{B5E7EA67-A6E0-D04F-887D-DEF1058C3EFE}"/>
              </a:ext>
            </a:extLst>
          </p:cNvPr>
          <p:cNvSpPr txBox="1"/>
          <p:nvPr/>
        </p:nvSpPr>
        <p:spPr>
          <a:xfrm>
            <a:off x="350413" y="6345947"/>
            <a:ext cx="6422741" cy="553998"/>
          </a:xfrm>
          <a:prstGeom prst="rect">
            <a:avLst/>
          </a:prstGeom>
          <a:noFill/>
        </p:spPr>
        <p:txBody>
          <a:bodyPr wrap="square" rtlCol="0">
            <a:spAutoFit/>
          </a:bodyPr>
          <a:lstStyle/>
          <a:p>
            <a:r>
              <a:rPr lang="es-EC" sz="1000" b="1" dirty="0"/>
              <a:t>Universidad de Las Américas</a:t>
            </a:r>
            <a:endParaRPr lang="en-US" sz="1000" dirty="0"/>
          </a:p>
          <a:p>
            <a:r>
              <a:rPr lang="es-EC" sz="1000" dirty="0"/>
              <a:t>Facultad de Ingenierías y Ciencias Agropecuarias</a:t>
            </a:r>
            <a:endParaRPr lang="en-US" sz="1000" dirty="0"/>
          </a:p>
          <a:p>
            <a:r>
              <a:rPr lang="es-EC" sz="1000" i="1" dirty="0"/>
              <a:t>Ingeniería de Softwate</a:t>
            </a:r>
            <a:endParaRPr lang="en-US" sz="1000" dirty="0"/>
          </a:p>
        </p:txBody>
      </p:sp>
      <p:cxnSp>
        <p:nvCxnSpPr>
          <p:cNvPr id="141" name="Conector recto 140">
            <a:extLst>
              <a:ext uri="{FF2B5EF4-FFF2-40B4-BE49-F238E27FC236}">
                <a16:creationId xmlns:a16="http://schemas.microsoft.com/office/drawing/2014/main" id="{FDEF4403-F68C-6EAA-EDB6-79E8B9A7A48A}"/>
              </a:ext>
            </a:extLst>
          </p:cNvPr>
          <p:cNvCxnSpPr>
            <a:cxnSpLocks/>
          </p:cNvCxnSpPr>
          <p:nvPr/>
        </p:nvCxnSpPr>
        <p:spPr>
          <a:xfrm>
            <a:off x="313701" y="739651"/>
            <a:ext cx="11564598" cy="0"/>
          </a:xfrm>
          <a:prstGeom prst="line">
            <a:avLst/>
          </a:prstGeom>
          <a:ln w="22225">
            <a:gradFill>
              <a:gsLst>
                <a:gs pos="0">
                  <a:schemeClr val="accent1">
                    <a:lumMod val="5000"/>
                    <a:lumOff val="95000"/>
                  </a:schemeClr>
                </a:gs>
                <a:gs pos="74000">
                  <a:srgbClr val="FF4343"/>
                </a:gs>
                <a:gs pos="83000">
                  <a:srgbClr val="FF4343"/>
                </a:gs>
                <a:gs pos="100000">
                  <a:srgbClr val="FF0000"/>
                </a:gs>
              </a:gsLst>
              <a:lin ang="5400000" scaled="1"/>
            </a:gradFill>
          </a:ln>
        </p:spPr>
        <p:style>
          <a:lnRef idx="3">
            <a:schemeClr val="accent3"/>
          </a:lnRef>
          <a:fillRef idx="0">
            <a:schemeClr val="accent3"/>
          </a:fillRef>
          <a:effectRef idx="2">
            <a:schemeClr val="accent3"/>
          </a:effectRef>
          <a:fontRef idx="minor">
            <a:schemeClr val="tx1"/>
          </a:fontRef>
        </p:style>
      </p:cxnSp>
      <p:cxnSp>
        <p:nvCxnSpPr>
          <p:cNvPr id="144" name="Conector recto 143">
            <a:extLst>
              <a:ext uri="{FF2B5EF4-FFF2-40B4-BE49-F238E27FC236}">
                <a16:creationId xmlns:a16="http://schemas.microsoft.com/office/drawing/2014/main" id="{473FCE1A-A84C-CAF9-F982-2F89559ED52B}"/>
              </a:ext>
            </a:extLst>
          </p:cNvPr>
          <p:cNvCxnSpPr>
            <a:cxnSpLocks/>
          </p:cNvCxnSpPr>
          <p:nvPr/>
        </p:nvCxnSpPr>
        <p:spPr>
          <a:xfrm>
            <a:off x="380317" y="6345947"/>
            <a:ext cx="11564598" cy="0"/>
          </a:xfrm>
          <a:prstGeom prst="line">
            <a:avLst/>
          </a:prstGeom>
          <a:ln w="22225">
            <a:gradFill>
              <a:gsLst>
                <a:gs pos="0">
                  <a:schemeClr val="accent1">
                    <a:lumMod val="5000"/>
                    <a:lumOff val="95000"/>
                  </a:schemeClr>
                </a:gs>
                <a:gs pos="74000">
                  <a:srgbClr val="FF4343"/>
                </a:gs>
                <a:gs pos="83000">
                  <a:srgbClr val="FF4343"/>
                </a:gs>
                <a:gs pos="100000">
                  <a:srgbClr val="FF0000"/>
                </a:gs>
              </a:gsLst>
              <a:lin ang="5400000" scaled="1"/>
            </a:gradFill>
          </a:ln>
        </p:spPr>
        <p:style>
          <a:lnRef idx="3">
            <a:schemeClr val="accent3"/>
          </a:lnRef>
          <a:fillRef idx="0">
            <a:schemeClr val="accent3"/>
          </a:fillRef>
          <a:effectRef idx="2">
            <a:schemeClr val="accent3"/>
          </a:effectRef>
          <a:fontRef idx="minor">
            <a:schemeClr val="tx1"/>
          </a:fontRef>
        </p:style>
      </p:cxnSp>
      <p:sp>
        <p:nvSpPr>
          <p:cNvPr id="3" name="Rectangle 1">
            <a:extLst>
              <a:ext uri="{FF2B5EF4-FFF2-40B4-BE49-F238E27FC236}">
                <a16:creationId xmlns:a16="http://schemas.microsoft.com/office/drawing/2014/main" id="{AF00576A-A069-8087-E6F7-601EBBE55F24}"/>
              </a:ext>
            </a:extLst>
          </p:cNvPr>
          <p:cNvSpPr>
            <a:spLocks noChangeArrowheads="1"/>
          </p:cNvSpPr>
          <p:nvPr/>
        </p:nvSpPr>
        <p:spPr bwMode="auto">
          <a:xfrm>
            <a:off x="640443" y="1347512"/>
            <a:ext cx="11021905"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ES" altLang="en-US" sz="2000" b="0" i="0" u="none" strike="noStrike" cap="none" normalizeH="0" baseline="0" dirty="0" err="1">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Refactoring.Guru</a:t>
            </a:r>
            <a:r>
              <a:rPr kumimoji="0" lang="es-ES" altLang="en-US" sz="20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(2024). </a:t>
            </a:r>
            <a:r>
              <a:rPr kumimoji="0" lang="es-ES" altLang="en-US" sz="2000" b="0" i="1" u="none" strike="noStrike" cap="none" normalizeH="0" baseline="0" dirty="0" err="1">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Refactoring.Guru</a:t>
            </a:r>
            <a:r>
              <a:rPr kumimoji="0" lang="es-ES" altLang="en-US" sz="2000" b="0" i="1"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a:t>
            </a:r>
            <a:r>
              <a:rPr kumimoji="0" lang="es-ES" altLang="en-US" sz="20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Obtenido de Patrones de diseño: https://refactoring.guru/es/design-patterns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5613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C1AD9-9E97-4F4E-829A-2DFD2488C194}"/>
              </a:ext>
            </a:extLst>
          </p:cNvPr>
          <p:cNvSpPr>
            <a:spLocks noGrp="1"/>
          </p:cNvSpPr>
          <p:nvPr>
            <p:ph type="title"/>
          </p:nvPr>
        </p:nvSpPr>
        <p:spPr>
          <a:xfrm>
            <a:off x="313703" y="-25154"/>
            <a:ext cx="6022566" cy="770709"/>
          </a:xfrm>
        </p:spPr>
        <p:txBody>
          <a:bodyPr>
            <a:normAutofit fontScale="90000"/>
          </a:bodyPr>
          <a:lstStyle/>
          <a:p>
            <a:r>
              <a:rPr lang="en-US" b="1" dirty="0">
                <a:solidFill>
                  <a:srgbClr val="C00000"/>
                </a:solidFill>
              </a:rPr>
              <a:t>INTRODUCCIÓN PATRONES DE DISEÑO</a:t>
            </a:r>
          </a:p>
        </p:txBody>
      </p:sp>
      <p:pic>
        <p:nvPicPr>
          <p:cNvPr id="5" name="Imagen 1" descr="\\snfile01\Publico\Facultad de Medicina\Syllabus  Medicina\Image_0">
            <a:extLst>
              <a:ext uri="{FF2B5EF4-FFF2-40B4-BE49-F238E27FC236}">
                <a16:creationId xmlns:a16="http://schemas.microsoft.com/office/drawing/2014/main" id="{A057FC75-6D83-B245-A1B2-2BE21DDF70C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504975" y="6391093"/>
            <a:ext cx="970407" cy="421361"/>
          </a:xfrm>
          <a:prstGeom prst="rect">
            <a:avLst/>
          </a:prstGeom>
          <a:noFill/>
          <a:ln>
            <a:noFill/>
          </a:ln>
        </p:spPr>
      </p:pic>
      <p:sp>
        <p:nvSpPr>
          <p:cNvPr id="6" name="TextBox 5">
            <a:extLst>
              <a:ext uri="{FF2B5EF4-FFF2-40B4-BE49-F238E27FC236}">
                <a16:creationId xmlns:a16="http://schemas.microsoft.com/office/drawing/2014/main" id="{B5E7EA67-A6E0-D04F-887D-DEF1058C3EFE}"/>
              </a:ext>
            </a:extLst>
          </p:cNvPr>
          <p:cNvSpPr txBox="1"/>
          <p:nvPr/>
        </p:nvSpPr>
        <p:spPr>
          <a:xfrm>
            <a:off x="350413" y="6345947"/>
            <a:ext cx="6422741" cy="553998"/>
          </a:xfrm>
          <a:prstGeom prst="rect">
            <a:avLst/>
          </a:prstGeom>
          <a:noFill/>
        </p:spPr>
        <p:txBody>
          <a:bodyPr wrap="square" rtlCol="0">
            <a:spAutoFit/>
          </a:bodyPr>
          <a:lstStyle/>
          <a:p>
            <a:r>
              <a:rPr lang="es-EC" sz="1000" b="1" dirty="0"/>
              <a:t>Universidad de Las Américas</a:t>
            </a:r>
            <a:endParaRPr lang="en-US" sz="1000" dirty="0"/>
          </a:p>
          <a:p>
            <a:r>
              <a:rPr lang="es-EC" sz="1000" dirty="0"/>
              <a:t>Facultad de Ingenierías y Ciencias Agropecuarias</a:t>
            </a:r>
            <a:endParaRPr lang="en-US" sz="1000" dirty="0"/>
          </a:p>
          <a:p>
            <a:r>
              <a:rPr lang="es-EC" sz="1000" i="1" dirty="0"/>
              <a:t>Ingeniería de Softwate</a:t>
            </a:r>
            <a:endParaRPr lang="en-US" sz="1000" dirty="0"/>
          </a:p>
        </p:txBody>
      </p:sp>
      <p:grpSp>
        <p:nvGrpSpPr>
          <p:cNvPr id="133" name="Grupo 132">
            <a:extLst>
              <a:ext uri="{FF2B5EF4-FFF2-40B4-BE49-F238E27FC236}">
                <a16:creationId xmlns:a16="http://schemas.microsoft.com/office/drawing/2014/main" id="{44D29C1C-B796-21D0-56AC-9CA1AAF69A73}"/>
              </a:ext>
            </a:extLst>
          </p:cNvPr>
          <p:cNvGrpSpPr/>
          <p:nvPr/>
        </p:nvGrpSpPr>
        <p:grpSpPr>
          <a:xfrm>
            <a:off x="859671" y="1050306"/>
            <a:ext cx="10495716" cy="5045984"/>
            <a:chOff x="347402" y="799004"/>
            <a:chExt cx="11564986" cy="5265519"/>
          </a:xfrm>
        </p:grpSpPr>
        <p:sp>
          <p:nvSpPr>
            <p:cNvPr id="14" name="Rounded Rectangle 125" descr="rounded rectangle">
              <a:extLst>
                <a:ext uri="{FF2B5EF4-FFF2-40B4-BE49-F238E27FC236}">
                  <a16:creationId xmlns:a16="http://schemas.microsoft.com/office/drawing/2014/main" id="{28E45847-FED9-4189-33CE-63B348E720F2}"/>
                </a:ext>
              </a:extLst>
            </p:cNvPr>
            <p:cNvSpPr/>
            <p:nvPr/>
          </p:nvSpPr>
          <p:spPr>
            <a:xfrm>
              <a:off x="4284654" y="799004"/>
              <a:ext cx="3368691" cy="395356"/>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bg1"/>
                  </a:solidFill>
                </a:rPr>
                <a:t>Patrones</a:t>
              </a:r>
              <a:r>
                <a:rPr lang="en-US" sz="1600" dirty="0">
                  <a:solidFill>
                    <a:schemeClr val="bg1"/>
                  </a:solidFill>
                </a:rPr>
                <a:t> de </a:t>
              </a:r>
              <a:r>
                <a:rPr lang="en-US" sz="1600" dirty="0" err="1">
                  <a:solidFill>
                    <a:schemeClr val="bg1"/>
                  </a:solidFill>
                </a:rPr>
                <a:t>diseño</a:t>
              </a:r>
              <a:endParaRPr lang="en-US" sz="1600" dirty="0">
                <a:solidFill>
                  <a:schemeClr val="bg1"/>
                </a:solidFill>
              </a:endParaRPr>
            </a:p>
          </p:txBody>
        </p:sp>
        <p:sp>
          <p:nvSpPr>
            <p:cNvPr id="15" name="Rounded Rectangle 125" descr="rounded rectangle">
              <a:extLst>
                <a:ext uri="{FF2B5EF4-FFF2-40B4-BE49-F238E27FC236}">
                  <a16:creationId xmlns:a16="http://schemas.microsoft.com/office/drawing/2014/main" id="{EF58539F-13F4-C8C3-2A44-4AD70A137683}"/>
                </a:ext>
              </a:extLst>
            </p:cNvPr>
            <p:cNvSpPr/>
            <p:nvPr/>
          </p:nvSpPr>
          <p:spPr>
            <a:xfrm>
              <a:off x="2441088" y="1421467"/>
              <a:ext cx="7055822" cy="276999"/>
            </a:xfrm>
            <a:prstGeom prst="round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400" dirty="0">
                  <a:solidFill>
                    <a:schemeClr val="tx1"/>
                  </a:solidFill>
                </a:rPr>
                <a:t>Soluciones</a:t>
              </a:r>
              <a:r>
                <a:rPr lang="en-US" sz="1400" dirty="0">
                  <a:solidFill>
                    <a:schemeClr val="tx1"/>
                  </a:solidFill>
                </a:rPr>
                <a:t> </a:t>
              </a:r>
              <a:r>
                <a:rPr lang="es-EC" sz="1400" dirty="0">
                  <a:solidFill>
                    <a:schemeClr val="tx1"/>
                  </a:solidFill>
                </a:rPr>
                <a:t>habituales</a:t>
              </a:r>
              <a:r>
                <a:rPr lang="en-US" sz="1400" dirty="0">
                  <a:solidFill>
                    <a:schemeClr val="tx1"/>
                  </a:solidFill>
                </a:rPr>
                <a:t> a </a:t>
              </a:r>
              <a:r>
                <a:rPr lang="en-US" sz="1400" dirty="0" err="1">
                  <a:solidFill>
                    <a:schemeClr val="tx1"/>
                  </a:solidFill>
                </a:rPr>
                <a:t>problemas</a:t>
              </a:r>
              <a:r>
                <a:rPr lang="en-US" sz="1400" dirty="0">
                  <a:solidFill>
                    <a:schemeClr val="tx1"/>
                  </a:solidFill>
                </a:rPr>
                <a:t> </a:t>
              </a:r>
              <a:r>
                <a:rPr lang="en-US" sz="1400" dirty="0" err="1">
                  <a:solidFill>
                    <a:schemeClr val="tx1"/>
                  </a:solidFill>
                </a:rPr>
                <a:t>frecuentes</a:t>
              </a:r>
              <a:r>
                <a:rPr lang="en-US" sz="1400" dirty="0">
                  <a:solidFill>
                    <a:schemeClr val="tx1"/>
                  </a:solidFill>
                </a:rPr>
                <a:t>. </a:t>
              </a:r>
              <a:r>
                <a:rPr lang="en-US" sz="1400" dirty="0" err="1">
                  <a:solidFill>
                    <a:schemeClr val="tx1"/>
                  </a:solidFill>
                </a:rPr>
                <a:t>Planos</a:t>
              </a:r>
              <a:r>
                <a:rPr lang="en-US" sz="1400" dirty="0">
                  <a:solidFill>
                    <a:schemeClr val="tx1"/>
                  </a:solidFill>
                </a:rPr>
                <a:t> </a:t>
              </a:r>
              <a:r>
                <a:rPr lang="en-US" sz="1400" dirty="0" err="1">
                  <a:solidFill>
                    <a:schemeClr val="tx1"/>
                  </a:solidFill>
                </a:rPr>
                <a:t>prefabricados</a:t>
              </a:r>
              <a:r>
                <a:rPr lang="en-US" sz="1400" dirty="0">
                  <a:solidFill>
                    <a:schemeClr val="tx1"/>
                  </a:solidFill>
                </a:rPr>
                <a:t>.</a:t>
              </a:r>
            </a:p>
          </p:txBody>
        </p:sp>
        <p:cxnSp>
          <p:nvCxnSpPr>
            <p:cNvPr id="17" name="Conector recto 16">
              <a:extLst>
                <a:ext uri="{FF2B5EF4-FFF2-40B4-BE49-F238E27FC236}">
                  <a16:creationId xmlns:a16="http://schemas.microsoft.com/office/drawing/2014/main" id="{32EED7BA-34E8-5DAE-8CDF-F184BEA04EB4}"/>
                </a:ext>
              </a:extLst>
            </p:cNvPr>
            <p:cNvCxnSpPr>
              <a:cxnSpLocks/>
              <a:endCxn id="15" idx="0"/>
            </p:cNvCxnSpPr>
            <p:nvPr/>
          </p:nvCxnSpPr>
          <p:spPr>
            <a:xfrm flipH="1">
              <a:off x="5968999" y="1257860"/>
              <a:ext cx="1" cy="163607"/>
            </a:xfrm>
            <a:prstGeom prst="line">
              <a:avLst/>
            </a:prstGeom>
            <a:ln/>
          </p:spPr>
          <p:style>
            <a:lnRef idx="2">
              <a:schemeClr val="accent3"/>
            </a:lnRef>
            <a:fillRef idx="0">
              <a:schemeClr val="accent3"/>
            </a:fillRef>
            <a:effectRef idx="1">
              <a:schemeClr val="accent3"/>
            </a:effectRef>
            <a:fontRef idx="minor">
              <a:schemeClr val="tx1"/>
            </a:fontRef>
          </p:style>
        </p:cxnSp>
        <p:sp>
          <p:nvSpPr>
            <p:cNvPr id="18" name="CuadroTexto 17">
              <a:extLst>
                <a:ext uri="{FF2B5EF4-FFF2-40B4-BE49-F238E27FC236}">
                  <a16:creationId xmlns:a16="http://schemas.microsoft.com/office/drawing/2014/main" id="{0D65060A-3B76-59D8-8B83-BB88BFEB1C7F}"/>
                </a:ext>
              </a:extLst>
            </p:cNvPr>
            <p:cNvSpPr txBox="1"/>
            <p:nvPr/>
          </p:nvSpPr>
          <p:spPr>
            <a:xfrm>
              <a:off x="6111553" y="1201164"/>
              <a:ext cx="869380" cy="272992"/>
            </a:xfrm>
            <a:prstGeom prst="rect">
              <a:avLst/>
            </a:prstGeom>
            <a:noFill/>
          </p:spPr>
          <p:txBody>
            <a:bodyPr wrap="none" rtlCol="0">
              <a:spAutoFit/>
            </a:bodyPr>
            <a:lstStyle/>
            <a:p>
              <a:r>
                <a:rPr lang="es-EC" sz="1100" dirty="0"/>
                <a:t>¿Qué son?</a:t>
              </a:r>
              <a:endParaRPr lang="en-US" sz="1100" dirty="0"/>
            </a:p>
          </p:txBody>
        </p:sp>
        <p:sp>
          <p:nvSpPr>
            <p:cNvPr id="3" name="Rounded Rectangle 7" descr="rounded rectangle&#10;">
              <a:extLst>
                <a:ext uri="{FF2B5EF4-FFF2-40B4-BE49-F238E27FC236}">
                  <a16:creationId xmlns:a16="http://schemas.microsoft.com/office/drawing/2014/main" id="{F6753ABC-CCC3-DF30-4778-2D6B0BA3A350}"/>
                </a:ext>
              </a:extLst>
            </p:cNvPr>
            <p:cNvSpPr>
              <a:spLocks noChangeAspect="1"/>
            </p:cNvSpPr>
            <p:nvPr/>
          </p:nvSpPr>
          <p:spPr>
            <a:xfrm>
              <a:off x="1013039" y="2025062"/>
              <a:ext cx="1078993" cy="1078993"/>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sz="1600" dirty="0"/>
            </a:p>
          </p:txBody>
        </p:sp>
        <p:sp>
          <p:nvSpPr>
            <p:cNvPr id="9" name="TextBox 53">
              <a:extLst>
                <a:ext uri="{FF2B5EF4-FFF2-40B4-BE49-F238E27FC236}">
                  <a16:creationId xmlns:a16="http://schemas.microsoft.com/office/drawing/2014/main" id="{96597028-03F6-8222-1211-2BCD1A0EE0F3}"/>
                </a:ext>
              </a:extLst>
            </p:cNvPr>
            <p:cNvSpPr txBox="1"/>
            <p:nvPr/>
          </p:nvSpPr>
          <p:spPr>
            <a:xfrm>
              <a:off x="748373" y="2069274"/>
              <a:ext cx="1608324" cy="321167"/>
            </a:xfrm>
            <a:prstGeom prst="rect">
              <a:avLst/>
            </a:prstGeom>
            <a:noFill/>
          </p:spPr>
          <p:txBody>
            <a:bodyPr wrap="square" rtlCol="0">
              <a:spAutoFit/>
            </a:bodyPr>
            <a:lstStyle/>
            <a:p>
              <a:pPr algn="ctr"/>
              <a:r>
                <a:rPr lang="en-US" sz="1400" dirty="0">
                  <a:solidFill>
                    <a:schemeClr val="bg1"/>
                  </a:solidFill>
                </a:rPr>
                <a:t>Historia</a:t>
              </a:r>
            </a:p>
          </p:txBody>
        </p:sp>
        <p:sp>
          <p:nvSpPr>
            <p:cNvPr id="10" name="Rounded Rectangle 165">
              <a:extLst>
                <a:ext uri="{FF2B5EF4-FFF2-40B4-BE49-F238E27FC236}">
                  <a16:creationId xmlns:a16="http://schemas.microsoft.com/office/drawing/2014/main" id="{796E5B2A-A258-7556-52DE-E280B454A59D}"/>
                </a:ext>
              </a:extLst>
            </p:cNvPr>
            <p:cNvSpPr>
              <a:spLocks noChangeAspect="1"/>
            </p:cNvSpPr>
            <p:nvPr/>
          </p:nvSpPr>
          <p:spPr>
            <a:xfrm>
              <a:off x="347403" y="3369651"/>
              <a:ext cx="2410263" cy="425513"/>
            </a:xfrm>
            <a:prstGeom prst="round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Libro  </a:t>
              </a:r>
              <a:r>
                <a:rPr lang="es-EC" sz="1400" dirty="0">
                  <a:solidFill>
                    <a:schemeClr val="tx1"/>
                  </a:solidFill>
                </a:rPr>
                <a:t>Patrones</a:t>
              </a:r>
              <a:r>
                <a:rPr lang="en-US" sz="1400" dirty="0">
                  <a:solidFill>
                    <a:schemeClr val="tx1"/>
                  </a:solidFill>
                </a:rPr>
                <a:t> de </a:t>
              </a:r>
              <a:r>
                <a:rPr lang="en-US" sz="1400" dirty="0" err="1">
                  <a:solidFill>
                    <a:schemeClr val="tx1"/>
                  </a:solidFill>
                </a:rPr>
                <a:t>diseño</a:t>
              </a:r>
              <a:r>
                <a:rPr lang="en-US" sz="1400" dirty="0">
                  <a:solidFill>
                    <a:schemeClr val="tx1"/>
                  </a:solidFill>
                </a:rPr>
                <a:t> </a:t>
              </a:r>
              <a:r>
                <a:rPr lang="en-US" sz="1400" dirty="0" err="1">
                  <a:solidFill>
                    <a:schemeClr val="tx1"/>
                  </a:solidFill>
                </a:rPr>
                <a:t>en</a:t>
              </a:r>
              <a:r>
                <a:rPr lang="en-US" sz="1400" dirty="0">
                  <a:solidFill>
                    <a:schemeClr val="tx1"/>
                  </a:solidFill>
                </a:rPr>
                <a:t> 1995</a:t>
              </a:r>
            </a:p>
          </p:txBody>
        </p:sp>
        <p:cxnSp>
          <p:nvCxnSpPr>
            <p:cNvPr id="16" name="Conector recto 15">
              <a:extLst>
                <a:ext uri="{FF2B5EF4-FFF2-40B4-BE49-F238E27FC236}">
                  <a16:creationId xmlns:a16="http://schemas.microsoft.com/office/drawing/2014/main" id="{06D0857E-70FC-4D7D-843B-35D028BEB700}"/>
                </a:ext>
              </a:extLst>
            </p:cNvPr>
            <p:cNvCxnSpPr>
              <a:cxnSpLocks/>
              <a:stCxn id="3" idx="2"/>
              <a:endCxn id="10" idx="0"/>
            </p:cNvCxnSpPr>
            <p:nvPr/>
          </p:nvCxnSpPr>
          <p:spPr>
            <a:xfrm flipH="1">
              <a:off x="1552535" y="3104055"/>
              <a:ext cx="1" cy="265596"/>
            </a:xfrm>
            <a:prstGeom prst="line">
              <a:avLst/>
            </a:prstGeom>
            <a:ln/>
          </p:spPr>
          <p:style>
            <a:lnRef idx="2">
              <a:schemeClr val="accent3"/>
            </a:lnRef>
            <a:fillRef idx="0">
              <a:schemeClr val="accent3"/>
            </a:fillRef>
            <a:effectRef idx="1">
              <a:schemeClr val="accent3"/>
            </a:effectRef>
            <a:fontRef idx="minor">
              <a:schemeClr val="tx1"/>
            </a:fontRef>
          </p:style>
        </p:cxnSp>
        <p:sp>
          <p:nvSpPr>
            <p:cNvPr id="19" name="CuadroTexto 18">
              <a:extLst>
                <a:ext uri="{FF2B5EF4-FFF2-40B4-BE49-F238E27FC236}">
                  <a16:creationId xmlns:a16="http://schemas.microsoft.com/office/drawing/2014/main" id="{7A5FDED5-9F31-3484-1E63-497CB969A4EF}"/>
                </a:ext>
              </a:extLst>
            </p:cNvPr>
            <p:cNvSpPr txBox="1"/>
            <p:nvPr/>
          </p:nvSpPr>
          <p:spPr>
            <a:xfrm>
              <a:off x="1552356" y="3109563"/>
              <a:ext cx="943565" cy="272992"/>
            </a:xfrm>
            <a:prstGeom prst="rect">
              <a:avLst/>
            </a:prstGeom>
            <a:noFill/>
          </p:spPr>
          <p:txBody>
            <a:bodyPr wrap="none" rtlCol="0">
              <a:spAutoFit/>
            </a:bodyPr>
            <a:lstStyle/>
            <a:p>
              <a:r>
                <a:rPr lang="es-EC" sz="1100" dirty="0"/>
                <a:t>Popularizan</a:t>
              </a:r>
              <a:endParaRPr lang="en-US" sz="1100" dirty="0"/>
            </a:p>
          </p:txBody>
        </p:sp>
        <p:sp>
          <p:nvSpPr>
            <p:cNvPr id="20" name="Rounded Rectangle 165">
              <a:extLst>
                <a:ext uri="{FF2B5EF4-FFF2-40B4-BE49-F238E27FC236}">
                  <a16:creationId xmlns:a16="http://schemas.microsoft.com/office/drawing/2014/main" id="{23A51EAF-0A68-7DA3-7194-BD0FF153DE75}"/>
                </a:ext>
              </a:extLst>
            </p:cNvPr>
            <p:cNvSpPr>
              <a:spLocks noChangeAspect="1"/>
            </p:cNvSpPr>
            <p:nvPr/>
          </p:nvSpPr>
          <p:spPr>
            <a:xfrm>
              <a:off x="347404" y="4009048"/>
              <a:ext cx="2410263" cy="654812"/>
            </a:xfrm>
            <a:prstGeom prst="round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400" dirty="0">
                  <a:solidFill>
                    <a:schemeClr val="tx1"/>
                  </a:solidFill>
                </a:rPr>
                <a:t>23 patrones orientados  a problemas de diseño POO</a:t>
              </a:r>
            </a:p>
          </p:txBody>
        </p:sp>
        <p:cxnSp>
          <p:nvCxnSpPr>
            <p:cNvPr id="24" name="Conector recto 23">
              <a:extLst>
                <a:ext uri="{FF2B5EF4-FFF2-40B4-BE49-F238E27FC236}">
                  <a16:creationId xmlns:a16="http://schemas.microsoft.com/office/drawing/2014/main" id="{4292BEC9-F0D3-A5FC-B63A-C87EC542DC97}"/>
                </a:ext>
              </a:extLst>
            </p:cNvPr>
            <p:cNvCxnSpPr>
              <a:cxnSpLocks/>
              <a:stCxn id="10" idx="2"/>
              <a:endCxn id="20" idx="0"/>
            </p:cNvCxnSpPr>
            <p:nvPr/>
          </p:nvCxnSpPr>
          <p:spPr>
            <a:xfrm>
              <a:off x="1552535" y="3795164"/>
              <a:ext cx="1" cy="213884"/>
            </a:xfrm>
            <a:prstGeom prst="line">
              <a:avLst/>
            </a:prstGeom>
          </p:spPr>
          <p:style>
            <a:lnRef idx="1">
              <a:schemeClr val="accent3"/>
            </a:lnRef>
            <a:fillRef idx="0">
              <a:schemeClr val="accent3"/>
            </a:fillRef>
            <a:effectRef idx="0">
              <a:schemeClr val="accent3"/>
            </a:effectRef>
            <a:fontRef idx="minor">
              <a:schemeClr val="tx1"/>
            </a:fontRef>
          </p:style>
        </p:cxnSp>
        <p:sp>
          <p:nvSpPr>
            <p:cNvPr id="25" name="CuadroTexto 24">
              <a:extLst>
                <a:ext uri="{FF2B5EF4-FFF2-40B4-BE49-F238E27FC236}">
                  <a16:creationId xmlns:a16="http://schemas.microsoft.com/office/drawing/2014/main" id="{0BDED31A-5C98-97F4-F5FC-06DD3F6A53DA}"/>
                </a:ext>
              </a:extLst>
            </p:cNvPr>
            <p:cNvSpPr txBox="1"/>
            <p:nvPr/>
          </p:nvSpPr>
          <p:spPr>
            <a:xfrm>
              <a:off x="1617799" y="3795165"/>
              <a:ext cx="547910" cy="272992"/>
            </a:xfrm>
            <a:prstGeom prst="rect">
              <a:avLst/>
            </a:prstGeom>
            <a:noFill/>
          </p:spPr>
          <p:txBody>
            <a:bodyPr wrap="none" rtlCol="0">
              <a:spAutoFit/>
            </a:bodyPr>
            <a:lstStyle/>
            <a:p>
              <a:r>
                <a:rPr lang="es-EC" sz="1100" dirty="0"/>
                <a:t>Tenia</a:t>
              </a:r>
              <a:endParaRPr lang="en-US" sz="1100" dirty="0"/>
            </a:p>
          </p:txBody>
        </p:sp>
        <p:sp>
          <p:nvSpPr>
            <p:cNvPr id="26" name="Rounded Rectangle 165">
              <a:extLst>
                <a:ext uri="{FF2B5EF4-FFF2-40B4-BE49-F238E27FC236}">
                  <a16:creationId xmlns:a16="http://schemas.microsoft.com/office/drawing/2014/main" id="{25CB9478-EDBE-495A-44CE-013C744A3F7C}"/>
                </a:ext>
              </a:extLst>
            </p:cNvPr>
            <p:cNvSpPr>
              <a:spLocks noChangeAspect="1"/>
            </p:cNvSpPr>
            <p:nvPr/>
          </p:nvSpPr>
          <p:spPr>
            <a:xfrm>
              <a:off x="347402" y="4912620"/>
              <a:ext cx="2410263" cy="799190"/>
            </a:xfrm>
            <a:prstGeom prst="round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Varios</a:t>
              </a:r>
              <a:r>
                <a:rPr lang="en-US" sz="1400" dirty="0">
                  <a:solidFill>
                    <a:schemeClr val="tx1"/>
                  </a:solidFill>
                </a:rPr>
                <a:t> </a:t>
              </a:r>
              <a:r>
                <a:rPr lang="en-US" sz="1400" dirty="0" err="1">
                  <a:solidFill>
                    <a:schemeClr val="tx1"/>
                  </a:solidFill>
                </a:rPr>
                <a:t>patrones</a:t>
              </a:r>
              <a:r>
                <a:rPr lang="en-US" sz="1400" dirty="0">
                  <a:solidFill>
                    <a:schemeClr val="tx1"/>
                  </a:solidFill>
                </a:rPr>
                <a:t> </a:t>
              </a:r>
              <a:r>
                <a:rPr lang="en-US" sz="1400" dirty="0" err="1">
                  <a:solidFill>
                    <a:schemeClr val="tx1"/>
                  </a:solidFill>
                </a:rPr>
                <a:t>orientados</a:t>
              </a:r>
              <a:r>
                <a:rPr lang="en-US" sz="1400" dirty="0">
                  <a:solidFill>
                    <a:schemeClr val="tx1"/>
                  </a:solidFill>
                </a:rPr>
                <a:t> a </a:t>
              </a:r>
              <a:r>
                <a:rPr lang="en-US" sz="1400" dirty="0" err="1">
                  <a:solidFill>
                    <a:schemeClr val="tx1"/>
                  </a:solidFill>
                </a:rPr>
                <a:t>diversos</a:t>
              </a:r>
              <a:r>
                <a:rPr lang="en-US" sz="1400" dirty="0">
                  <a:solidFill>
                    <a:schemeClr val="tx1"/>
                  </a:solidFill>
                </a:rPr>
                <a:t> </a:t>
              </a:r>
              <a:r>
                <a:rPr lang="en-US" sz="1400" dirty="0" err="1">
                  <a:solidFill>
                    <a:schemeClr val="tx1"/>
                  </a:solidFill>
                </a:rPr>
                <a:t>problemas</a:t>
              </a:r>
              <a:r>
                <a:rPr lang="en-US" sz="1400" dirty="0">
                  <a:solidFill>
                    <a:schemeClr val="tx1"/>
                  </a:solidFill>
                </a:rPr>
                <a:t> no solo POO</a:t>
              </a:r>
            </a:p>
          </p:txBody>
        </p:sp>
        <p:cxnSp>
          <p:nvCxnSpPr>
            <p:cNvPr id="29" name="Conector recto 28">
              <a:extLst>
                <a:ext uri="{FF2B5EF4-FFF2-40B4-BE49-F238E27FC236}">
                  <a16:creationId xmlns:a16="http://schemas.microsoft.com/office/drawing/2014/main" id="{CF8C89AC-C4BF-A792-1072-DB3133C2034B}"/>
                </a:ext>
              </a:extLst>
            </p:cNvPr>
            <p:cNvCxnSpPr>
              <a:cxnSpLocks/>
              <a:stCxn id="20" idx="2"/>
              <a:endCxn id="26" idx="0"/>
            </p:cNvCxnSpPr>
            <p:nvPr/>
          </p:nvCxnSpPr>
          <p:spPr>
            <a:xfrm flipH="1">
              <a:off x="1552534" y="4663860"/>
              <a:ext cx="2" cy="248760"/>
            </a:xfrm>
            <a:prstGeom prst="line">
              <a:avLst/>
            </a:prstGeom>
          </p:spPr>
          <p:style>
            <a:lnRef idx="2">
              <a:schemeClr val="accent3"/>
            </a:lnRef>
            <a:fillRef idx="0">
              <a:schemeClr val="accent3"/>
            </a:fillRef>
            <a:effectRef idx="1">
              <a:schemeClr val="accent3"/>
            </a:effectRef>
            <a:fontRef idx="minor">
              <a:schemeClr val="tx1"/>
            </a:fontRef>
          </p:style>
        </p:cxnSp>
        <p:sp>
          <p:nvSpPr>
            <p:cNvPr id="30" name="CuadroTexto 29">
              <a:extLst>
                <a:ext uri="{FF2B5EF4-FFF2-40B4-BE49-F238E27FC236}">
                  <a16:creationId xmlns:a16="http://schemas.microsoft.com/office/drawing/2014/main" id="{EE5D0BEE-790F-5E7A-7F31-239C7EBD2EBE}"/>
                </a:ext>
              </a:extLst>
            </p:cNvPr>
            <p:cNvSpPr txBox="1"/>
            <p:nvPr/>
          </p:nvSpPr>
          <p:spPr>
            <a:xfrm>
              <a:off x="1552533" y="4681480"/>
              <a:ext cx="1012450" cy="272992"/>
            </a:xfrm>
            <a:prstGeom prst="rect">
              <a:avLst/>
            </a:prstGeom>
            <a:noFill/>
          </p:spPr>
          <p:txBody>
            <a:bodyPr wrap="none" rtlCol="0">
              <a:spAutoFit/>
            </a:bodyPr>
            <a:lstStyle/>
            <a:p>
              <a:r>
                <a:rPr lang="es-EC" sz="1100" dirty="0"/>
                <a:t>Actualmente</a:t>
              </a:r>
              <a:endParaRPr lang="en-US" sz="1100" dirty="0"/>
            </a:p>
          </p:txBody>
        </p:sp>
        <p:cxnSp>
          <p:nvCxnSpPr>
            <p:cNvPr id="39" name="Conector recto 38">
              <a:extLst>
                <a:ext uri="{FF2B5EF4-FFF2-40B4-BE49-F238E27FC236}">
                  <a16:creationId xmlns:a16="http://schemas.microsoft.com/office/drawing/2014/main" id="{1CBFE51C-03AA-967C-5064-7C21A9C56D85}"/>
                </a:ext>
              </a:extLst>
            </p:cNvPr>
            <p:cNvCxnSpPr>
              <a:stCxn id="15" idx="2"/>
              <a:endCxn id="3" idx="0"/>
            </p:cNvCxnSpPr>
            <p:nvPr/>
          </p:nvCxnSpPr>
          <p:spPr>
            <a:xfrm flipH="1">
              <a:off x="1552536" y="1698466"/>
              <a:ext cx="4416463" cy="326596"/>
            </a:xfrm>
            <a:prstGeom prst="line">
              <a:avLst/>
            </a:prstGeom>
          </p:spPr>
          <p:style>
            <a:lnRef idx="2">
              <a:schemeClr val="accent3"/>
            </a:lnRef>
            <a:fillRef idx="0">
              <a:schemeClr val="accent3"/>
            </a:fillRef>
            <a:effectRef idx="1">
              <a:schemeClr val="accent3"/>
            </a:effectRef>
            <a:fontRef idx="minor">
              <a:schemeClr val="tx1"/>
            </a:fontRef>
          </p:style>
        </p:cxnSp>
        <p:sp>
          <p:nvSpPr>
            <p:cNvPr id="40" name="Rounded Rectangle 11" descr="rounded rectangle&#10;">
              <a:extLst>
                <a:ext uri="{FF2B5EF4-FFF2-40B4-BE49-F238E27FC236}">
                  <a16:creationId xmlns:a16="http://schemas.microsoft.com/office/drawing/2014/main" id="{E0E48A04-A68E-3B35-6EDD-AA44D7F1503B}"/>
                </a:ext>
              </a:extLst>
            </p:cNvPr>
            <p:cNvSpPr>
              <a:spLocks noChangeAspect="1"/>
            </p:cNvSpPr>
            <p:nvPr/>
          </p:nvSpPr>
          <p:spPr>
            <a:xfrm>
              <a:off x="4062871" y="2019361"/>
              <a:ext cx="1078991" cy="1078992"/>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sz="1600" dirty="0"/>
            </a:p>
          </p:txBody>
        </p:sp>
        <p:sp>
          <p:nvSpPr>
            <p:cNvPr id="41" name="TextBox 53">
              <a:extLst>
                <a:ext uri="{FF2B5EF4-FFF2-40B4-BE49-F238E27FC236}">
                  <a16:creationId xmlns:a16="http://schemas.microsoft.com/office/drawing/2014/main" id="{A2F91053-EA8A-D0A1-EAF8-78B5F8A18D3C}"/>
                </a:ext>
              </a:extLst>
            </p:cNvPr>
            <p:cNvSpPr txBox="1"/>
            <p:nvPr/>
          </p:nvSpPr>
          <p:spPr>
            <a:xfrm>
              <a:off x="3805248" y="2011530"/>
              <a:ext cx="1608324" cy="321167"/>
            </a:xfrm>
            <a:prstGeom prst="rect">
              <a:avLst/>
            </a:prstGeom>
            <a:noFill/>
          </p:spPr>
          <p:txBody>
            <a:bodyPr wrap="square" rtlCol="0">
              <a:spAutoFit/>
            </a:bodyPr>
            <a:lstStyle/>
            <a:p>
              <a:pPr algn="ctr"/>
              <a:r>
                <a:rPr lang="en-US" sz="1400" dirty="0" err="1">
                  <a:solidFill>
                    <a:schemeClr val="bg1"/>
                  </a:solidFill>
                </a:rPr>
                <a:t>Importancia</a:t>
              </a:r>
              <a:endParaRPr lang="en-US" sz="1400" dirty="0">
                <a:solidFill>
                  <a:schemeClr val="bg1"/>
                </a:solidFill>
              </a:endParaRPr>
            </a:p>
          </p:txBody>
        </p:sp>
        <p:sp>
          <p:nvSpPr>
            <p:cNvPr id="43" name="Rounded Rectangle 176">
              <a:extLst>
                <a:ext uri="{FF2B5EF4-FFF2-40B4-BE49-F238E27FC236}">
                  <a16:creationId xmlns:a16="http://schemas.microsoft.com/office/drawing/2014/main" id="{11BC542A-0DEB-6730-37ED-BA76A0016D69}"/>
                </a:ext>
              </a:extLst>
            </p:cNvPr>
            <p:cNvSpPr>
              <a:spLocks noChangeAspect="1"/>
            </p:cNvSpPr>
            <p:nvPr/>
          </p:nvSpPr>
          <p:spPr>
            <a:xfrm>
              <a:off x="3433591" y="3354312"/>
              <a:ext cx="2342229" cy="485333"/>
            </a:xfrm>
            <a:prstGeom prst="round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Soluciones</a:t>
              </a:r>
              <a:r>
                <a:rPr lang="en-US" sz="1400" dirty="0">
                  <a:solidFill>
                    <a:schemeClr val="tx1"/>
                  </a:solidFill>
                </a:rPr>
                <a:t> </a:t>
              </a:r>
              <a:r>
                <a:rPr lang="en-US" sz="1400" dirty="0" err="1">
                  <a:solidFill>
                    <a:schemeClr val="tx1"/>
                  </a:solidFill>
                </a:rPr>
                <a:t>comprobadas</a:t>
              </a:r>
              <a:endParaRPr lang="en-US" sz="1400" dirty="0">
                <a:solidFill>
                  <a:schemeClr val="tx1"/>
                </a:solidFill>
              </a:endParaRPr>
            </a:p>
          </p:txBody>
        </p:sp>
        <p:sp>
          <p:nvSpPr>
            <p:cNvPr id="44" name="Rounded Rectangle 176">
              <a:extLst>
                <a:ext uri="{FF2B5EF4-FFF2-40B4-BE49-F238E27FC236}">
                  <a16:creationId xmlns:a16="http://schemas.microsoft.com/office/drawing/2014/main" id="{F991D0D2-29C7-950F-30BD-1A7E81DF0146}"/>
                </a:ext>
              </a:extLst>
            </p:cNvPr>
            <p:cNvSpPr>
              <a:spLocks noChangeAspect="1"/>
            </p:cNvSpPr>
            <p:nvPr/>
          </p:nvSpPr>
          <p:spPr>
            <a:xfrm>
              <a:off x="3431253" y="4068067"/>
              <a:ext cx="2342229" cy="746644"/>
            </a:xfrm>
            <a:prstGeom prst="round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 </a:t>
              </a:r>
              <a:r>
                <a:rPr lang="en-US" sz="1400" dirty="0" err="1">
                  <a:solidFill>
                    <a:schemeClr val="tx1"/>
                  </a:solidFill>
                </a:rPr>
                <a:t>Definen</a:t>
              </a:r>
              <a:r>
                <a:rPr lang="en-US" sz="1400" dirty="0">
                  <a:solidFill>
                    <a:schemeClr val="tx1"/>
                  </a:solidFill>
                </a:rPr>
                <a:t> un “</a:t>
              </a:r>
              <a:r>
                <a:rPr lang="en-US" sz="1400" dirty="0" err="1">
                  <a:solidFill>
                    <a:schemeClr val="tx1"/>
                  </a:solidFill>
                </a:rPr>
                <a:t>lenguaje</a:t>
              </a:r>
              <a:r>
                <a:rPr lang="en-US" sz="1400" dirty="0">
                  <a:solidFill>
                    <a:schemeClr val="tx1"/>
                  </a:solidFill>
                </a:rPr>
                <a:t>” </a:t>
              </a:r>
              <a:r>
                <a:rPr lang="en-US" sz="1400" dirty="0" err="1">
                  <a:solidFill>
                    <a:schemeClr val="tx1"/>
                  </a:solidFill>
                </a:rPr>
                <a:t>común</a:t>
              </a:r>
              <a:endParaRPr lang="en-US" sz="1400" dirty="0">
                <a:solidFill>
                  <a:schemeClr val="tx1"/>
                </a:solidFill>
              </a:endParaRPr>
            </a:p>
          </p:txBody>
        </p:sp>
        <p:sp>
          <p:nvSpPr>
            <p:cNvPr id="45" name="Rounded Rectangle 176">
              <a:extLst>
                <a:ext uri="{FF2B5EF4-FFF2-40B4-BE49-F238E27FC236}">
                  <a16:creationId xmlns:a16="http://schemas.microsoft.com/office/drawing/2014/main" id="{C5FD3CC7-CFC7-4D28-C92A-A471679FBAFB}"/>
                </a:ext>
              </a:extLst>
            </p:cNvPr>
            <p:cNvSpPr>
              <a:spLocks noChangeAspect="1"/>
            </p:cNvSpPr>
            <p:nvPr/>
          </p:nvSpPr>
          <p:spPr>
            <a:xfrm>
              <a:off x="3433592" y="5018444"/>
              <a:ext cx="2342229" cy="543969"/>
            </a:xfrm>
            <a:prstGeom prst="round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Solución</a:t>
              </a:r>
              <a:r>
                <a:rPr lang="en-US" sz="1400" dirty="0">
                  <a:solidFill>
                    <a:schemeClr val="tx1"/>
                  </a:solidFill>
                </a:rPr>
                <a:t> </a:t>
              </a:r>
              <a:r>
                <a:rPr lang="en-US" sz="1400" dirty="0" err="1">
                  <a:solidFill>
                    <a:schemeClr val="tx1"/>
                  </a:solidFill>
                </a:rPr>
                <a:t>segura</a:t>
              </a:r>
              <a:endParaRPr lang="en-US" sz="1400" dirty="0">
                <a:solidFill>
                  <a:schemeClr val="tx1"/>
                </a:solidFill>
              </a:endParaRPr>
            </a:p>
          </p:txBody>
        </p:sp>
        <p:cxnSp>
          <p:nvCxnSpPr>
            <p:cNvPr id="47" name="Conector recto 46">
              <a:extLst>
                <a:ext uri="{FF2B5EF4-FFF2-40B4-BE49-F238E27FC236}">
                  <a16:creationId xmlns:a16="http://schemas.microsoft.com/office/drawing/2014/main" id="{A3A0AE0C-0377-9C33-B464-6F898A40EE71}"/>
                </a:ext>
              </a:extLst>
            </p:cNvPr>
            <p:cNvCxnSpPr>
              <a:cxnSpLocks/>
              <a:stCxn id="40" idx="2"/>
              <a:endCxn id="43" idx="0"/>
            </p:cNvCxnSpPr>
            <p:nvPr/>
          </p:nvCxnSpPr>
          <p:spPr>
            <a:xfrm>
              <a:off x="4602367" y="3098353"/>
              <a:ext cx="2339" cy="255959"/>
            </a:xfrm>
            <a:prstGeom prst="line">
              <a:avLst/>
            </a:prstGeom>
          </p:spPr>
          <p:style>
            <a:lnRef idx="2">
              <a:schemeClr val="accent3"/>
            </a:lnRef>
            <a:fillRef idx="0">
              <a:schemeClr val="accent3"/>
            </a:fillRef>
            <a:effectRef idx="1">
              <a:schemeClr val="accent3"/>
            </a:effectRef>
            <a:fontRef idx="minor">
              <a:schemeClr val="tx1"/>
            </a:fontRef>
          </p:style>
        </p:cxnSp>
        <p:sp>
          <p:nvSpPr>
            <p:cNvPr id="49" name="CuadroTexto 48">
              <a:extLst>
                <a:ext uri="{FF2B5EF4-FFF2-40B4-BE49-F238E27FC236}">
                  <a16:creationId xmlns:a16="http://schemas.microsoft.com/office/drawing/2014/main" id="{6B1E522C-DB35-CE3D-9AB0-8C8C9F8900B0}"/>
                </a:ext>
              </a:extLst>
            </p:cNvPr>
            <p:cNvSpPr txBox="1"/>
            <p:nvPr/>
          </p:nvSpPr>
          <p:spPr>
            <a:xfrm>
              <a:off x="4610519" y="3109563"/>
              <a:ext cx="839351" cy="272992"/>
            </a:xfrm>
            <a:prstGeom prst="rect">
              <a:avLst/>
            </a:prstGeom>
            <a:noFill/>
          </p:spPr>
          <p:txBody>
            <a:bodyPr wrap="none" rtlCol="0">
              <a:spAutoFit/>
            </a:bodyPr>
            <a:lstStyle/>
            <a:p>
              <a:r>
                <a:rPr lang="es-EC" sz="1100" dirty="0"/>
                <a:t>¿Por qué?</a:t>
              </a:r>
              <a:endParaRPr lang="en-US" sz="1100" dirty="0"/>
            </a:p>
          </p:txBody>
        </p:sp>
        <p:cxnSp>
          <p:nvCxnSpPr>
            <p:cNvPr id="51" name="Conector recto 50">
              <a:extLst>
                <a:ext uri="{FF2B5EF4-FFF2-40B4-BE49-F238E27FC236}">
                  <a16:creationId xmlns:a16="http://schemas.microsoft.com/office/drawing/2014/main" id="{91ABFA4D-7D42-B4B1-84C8-EE7368D761E5}"/>
                </a:ext>
              </a:extLst>
            </p:cNvPr>
            <p:cNvCxnSpPr>
              <a:stCxn id="43" idx="2"/>
              <a:endCxn id="44" idx="0"/>
            </p:cNvCxnSpPr>
            <p:nvPr/>
          </p:nvCxnSpPr>
          <p:spPr>
            <a:xfrm flipH="1">
              <a:off x="4602368" y="3839645"/>
              <a:ext cx="2338" cy="228422"/>
            </a:xfrm>
            <a:prstGeom prst="line">
              <a:avLst/>
            </a:prstGeom>
          </p:spPr>
          <p:style>
            <a:lnRef idx="2">
              <a:schemeClr val="accent3"/>
            </a:lnRef>
            <a:fillRef idx="0">
              <a:schemeClr val="accent3"/>
            </a:fillRef>
            <a:effectRef idx="1">
              <a:schemeClr val="accent3"/>
            </a:effectRef>
            <a:fontRef idx="minor">
              <a:schemeClr val="tx1"/>
            </a:fontRef>
          </p:style>
        </p:cxnSp>
        <p:sp>
          <p:nvSpPr>
            <p:cNvPr id="52" name="CuadroTexto 51">
              <a:extLst>
                <a:ext uri="{FF2B5EF4-FFF2-40B4-BE49-F238E27FC236}">
                  <a16:creationId xmlns:a16="http://schemas.microsoft.com/office/drawing/2014/main" id="{9BE56B25-EE09-C7D1-DBDC-93528FCE45B7}"/>
                </a:ext>
              </a:extLst>
            </p:cNvPr>
            <p:cNvSpPr txBox="1"/>
            <p:nvPr/>
          </p:nvSpPr>
          <p:spPr>
            <a:xfrm>
              <a:off x="4610519" y="3824130"/>
              <a:ext cx="639758" cy="272992"/>
            </a:xfrm>
            <a:prstGeom prst="rect">
              <a:avLst/>
            </a:prstGeom>
            <a:noFill/>
          </p:spPr>
          <p:txBody>
            <a:bodyPr wrap="none" rtlCol="0">
              <a:spAutoFit/>
            </a:bodyPr>
            <a:lstStyle/>
            <a:p>
              <a:r>
                <a:rPr lang="es-EC" sz="1100" dirty="0"/>
                <a:t>Equipo</a:t>
              </a:r>
              <a:endParaRPr lang="en-US" sz="1100" dirty="0"/>
            </a:p>
          </p:txBody>
        </p:sp>
        <p:sp>
          <p:nvSpPr>
            <p:cNvPr id="53" name="CuadroTexto 52">
              <a:extLst>
                <a:ext uri="{FF2B5EF4-FFF2-40B4-BE49-F238E27FC236}">
                  <a16:creationId xmlns:a16="http://schemas.microsoft.com/office/drawing/2014/main" id="{3B98F218-4B32-291C-0283-1CCF42E2E5F7}"/>
                </a:ext>
              </a:extLst>
            </p:cNvPr>
            <p:cNvSpPr txBox="1"/>
            <p:nvPr/>
          </p:nvSpPr>
          <p:spPr>
            <a:xfrm>
              <a:off x="4602366" y="4797380"/>
              <a:ext cx="789895" cy="272992"/>
            </a:xfrm>
            <a:prstGeom prst="rect">
              <a:avLst/>
            </a:prstGeom>
            <a:noFill/>
          </p:spPr>
          <p:txBody>
            <a:bodyPr wrap="none" rtlCol="0">
              <a:spAutoFit/>
            </a:bodyPr>
            <a:lstStyle/>
            <a:p>
              <a:r>
                <a:rPr lang="es-EC" sz="1100" dirty="0"/>
                <a:t>Beneficio</a:t>
              </a:r>
              <a:endParaRPr lang="en-US" sz="1100" dirty="0"/>
            </a:p>
          </p:txBody>
        </p:sp>
        <p:cxnSp>
          <p:nvCxnSpPr>
            <p:cNvPr id="55" name="Conector recto 54">
              <a:extLst>
                <a:ext uri="{FF2B5EF4-FFF2-40B4-BE49-F238E27FC236}">
                  <a16:creationId xmlns:a16="http://schemas.microsoft.com/office/drawing/2014/main" id="{56151F17-4B36-DB8F-94D5-639DD11467B4}"/>
                </a:ext>
              </a:extLst>
            </p:cNvPr>
            <p:cNvCxnSpPr>
              <a:cxnSpLocks/>
              <a:stCxn id="44" idx="2"/>
              <a:endCxn id="45" idx="0"/>
            </p:cNvCxnSpPr>
            <p:nvPr/>
          </p:nvCxnSpPr>
          <p:spPr>
            <a:xfrm>
              <a:off x="4602368" y="4814711"/>
              <a:ext cx="2339" cy="203733"/>
            </a:xfrm>
            <a:prstGeom prst="line">
              <a:avLst/>
            </a:prstGeom>
          </p:spPr>
          <p:style>
            <a:lnRef idx="2">
              <a:schemeClr val="accent3"/>
            </a:lnRef>
            <a:fillRef idx="0">
              <a:schemeClr val="accent3"/>
            </a:fillRef>
            <a:effectRef idx="1">
              <a:schemeClr val="accent3"/>
            </a:effectRef>
            <a:fontRef idx="minor">
              <a:schemeClr val="tx1"/>
            </a:fontRef>
          </p:style>
        </p:cxnSp>
        <p:sp>
          <p:nvSpPr>
            <p:cNvPr id="57" name="Rounded Rectangle 6" descr="rounded rectangle&#10;">
              <a:extLst>
                <a:ext uri="{FF2B5EF4-FFF2-40B4-BE49-F238E27FC236}">
                  <a16:creationId xmlns:a16="http://schemas.microsoft.com/office/drawing/2014/main" id="{56ED578D-8F67-9DF6-F70D-4150FF6FDACF}"/>
                </a:ext>
              </a:extLst>
            </p:cNvPr>
            <p:cNvSpPr/>
            <p:nvPr/>
          </p:nvSpPr>
          <p:spPr>
            <a:xfrm>
              <a:off x="7073020" y="2031496"/>
              <a:ext cx="1078067" cy="1078067"/>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sz="1600" dirty="0"/>
            </a:p>
          </p:txBody>
        </p:sp>
        <p:sp>
          <p:nvSpPr>
            <p:cNvPr id="60" name="TextBox 53">
              <a:extLst>
                <a:ext uri="{FF2B5EF4-FFF2-40B4-BE49-F238E27FC236}">
                  <a16:creationId xmlns:a16="http://schemas.microsoft.com/office/drawing/2014/main" id="{5863C288-1B3A-CCEE-BEE2-D16C66A86CFF}"/>
                </a:ext>
              </a:extLst>
            </p:cNvPr>
            <p:cNvSpPr txBox="1"/>
            <p:nvPr/>
          </p:nvSpPr>
          <p:spPr>
            <a:xfrm>
              <a:off x="6822882" y="2025062"/>
              <a:ext cx="1608324" cy="321167"/>
            </a:xfrm>
            <a:prstGeom prst="rect">
              <a:avLst/>
            </a:prstGeom>
            <a:noFill/>
          </p:spPr>
          <p:txBody>
            <a:bodyPr wrap="square" rtlCol="0">
              <a:spAutoFit/>
            </a:bodyPr>
            <a:lstStyle/>
            <a:p>
              <a:pPr algn="ctr"/>
              <a:r>
                <a:rPr lang="en-US" sz="1400" dirty="0" err="1">
                  <a:solidFill>
                    <a:schemeClr val="bg1"/>
                  </a:solidFill>
                </a:rPr>
                <a:t>Problemas</a:t>
              </a:r>
              <a:endParaRPr lang="en-US" sz="1400" dirty="0">
                <a:solidFill>
                  <a:schemeClr val="bg1"/>
                </a:solidFill>
              </a:endParaRPr>
            </a:p>
          </p:txBody>
        </p:sp>
        <p:sp>
          <p:nvSpPr>
            <p:cNvPr id="61" name="Rounded Rectangle 162">
              <a:extLst>
                <a:ext uri="{FF2B5EF4-FFF2-40B4-BE49-F238E27FC236}">
                  <a16:creationId xmlns:a16="http://schemas.microsoft.com/office/drawing/2014/main" id="{AB19A4B5-117D-13BB-9315-1B4F9A97DF10}"/>
                </a:ext>
              </a:extLst>
            </p:cNvPr>
            <p:cNvSpPr>
              <a:spLocks noChangeAspect="1"/>
            </p:cNvSpPr>
            <p:nvPr/>
          </p:nvSpPr>
          <p:spPr>
            <a:xfrm>
              <a:off x="6446609" y="3349610"/>
              <a:ext cx="2342229" cy="490036"/>
            </a:xfrm>
            <a:prstGeom prst="round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Usarlos</a:t>
              </a:r>
              <a:r>
                <a:rPr lang="en-US" sz="1400" dirty="0">
                  <a:solidFill>
                    <a:schemeClr val="tx1"/>
                  </a:solidFill>
                </a:rPr>
                <a:t> al pie de la </a:t>
              </a:r>
              <a:r>
                <a:rPr lang="en-US" sz="1400" dirty="0" err="1">
                  <a:solidFill>
                    <a:schemeClr val="tx1"/>
                  </a:solidFill>
                </a:rPr>
                <a:t>letra</a:t>
              </a:r>
              <a:endParaRPr lang="en-US" sz="1400" dirty="0">
                <a:solidFill>
                  <a:schemeClr val="tx1"/>
                </a:solidFill>
              </a:endParaRPr>
            </a:p>
          </p:txBody>
        </p:sp>
        <p:sp>
          <p:nvSpPr>
            <p:cNvPr id="62" name="Rounded Rectangle 162">
              <a:extLst>
                <a:ext uri="{FF2B5EF4-FFF2-40B4-BE49-F238E27FC236}">
                  <a16:creationId xmlns:a16="http://schemas.microsoft.com/office/drawing/2014/main" id="{1BC09AD7-3EA8-7247-5C23-A70F9FF37C4F}"/>
                </a:ext>
              </a:extLst>
            </p:cNvPr>
            <p:cNvSpPr>
              <a:spLocks noChangeAspect="1"/>
            </p:cNvSpPr>
            <p:nvPr/>
          </p:nvSpPr>
          <p:spPr>
            <a:xfrm>
              <a:off x="6440936" y="4102084"/>
              <a:ext cx="2342229" cy="490036"/>
            </a:xfrm>
            <a:prstGeom prst="round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Aplicarlos</a:t>
              </a:r>
              <a:r>
                <a:rPr lang="en-US" sz="1400" dirty="0">
                  <a:solidFill>
                    <a:schemeClr val="tx1"/>
                  </a:solidFill>
                </a:rPr>
                <a:t> </a:t>
              </a:r>
              <a:r>
                <a:rPr lang="en-US" sz="1400" dirty="0" err="1">
                  <a:solidFill>
                    <a:schemeClr val="tx1"/>
                  </a:solidFill>
                </a:rPr>
                <a:t>en</a:t>
              </a:r>
              <a:r>
                <a:rPr lang="en-US" sz="1400" dirty="0">
                  <a:solidFill>
                    <a:schemeClr val="tx1"/>
                  </a:solidFill>
                </a:rPr>
                <a:t> </a:t>
              </a:r>
              <a:r>
                <a:rPr lang="en-US" sz="1400" dirty="0" err="1">
                  <a:solidFill>
                    <a:schemeClr val="tx1"/>
                  </a:solidFill>
                </a:rPr>
                <a:t>todas</a:t>
              </a:r>
              <a:r>
                <a:rPr lang="en-US" sz="1400" dirty="0">
                  <a:solidFill>
                    <a:schemeClr val="tx1"/>
                  </a:solidFill>
                </a:rPr>
                <a:t> partes</a:t>
              </a:r>
            </a:p>
          </p:txBody>
        </p:sp>
        <p:cxnSp>
          <p:nvCxnSpPr>
            <p:cNvPr id="65" name="Conector recto 64">
              <a:extLst>
                <a:ext uri="{FF2B5EF4-FFF2-40B4-BE49-F238E27FC236}">
                  <a16:creationId xmlns:a16="http://schemas.microsoft.com/office/drawing/2014/main" id="{9387968A-94A4-F76F-56B5-D8FCEA3E2A73}"/>
                </a:ext>
              </a:extLst>
            </p:cNvPr>
            <p:cNvCxnSpPr>
              <a:stCxn id="57" idx="2"/>
              <a:endCxn id="61" idx="0"/>
            </p:cNvCxnSpPr>
            <p:nvPr/>
          </p:nvCxnSpPr>
          <p:spPr>
            <a:xfrm>
              <a:off x="7612054" y="3109563"/>
              <a:ext cx="5670" cy="240047"/>
            </a:xfrm>
            <a:prstGeom prst="line">
              <a:avLst/>
            </a:prstGeom>
          </p:spPr>
          <p:style>
            <a:lnRef idx="2">
              <a:schemeClr val="accent3"/>
            </a:lnRef>
            <a:fillRef idx="0">
              <a:schemeClr val="accent3"/>
            </a:fillRef>
            <a:effectRef idx="1">
              <a:schemeClr val="accent3"/>
            </a:effectRef>
            <a:fontRef idx="minor">
              <a:schemeClr val="tx1"/>
            </a:fontRef>
          </p:style>
        </p:cxnSp>
        <p:sp>
          <p:nvSpPr>
            <p:cNvPr id="66" name="CuadroTexto 65">
              <a:extLst>
                <a:ext uri="{FF2B5EF4-FFF2-40B4-BE49-F238E27FC236}">
                  <a16:creationId xmlns:a16="http://schemas.microsoft.com/office/drawing/2014/main" id="{877A6338-45CE-B39B-26DD-14025377CA12}"/>
                </a:ext>
              </a:extLst>
            </p:cNvPr>
            <p:cNvSpPr txBox="1"/>
            <p:nvPr/>
          </p:nvSpPr>
          <p:spPr>
            <a:xfrm>
              <a:off x="7607243" y="3098353"/>
              <a:ext cx="851717" cy="272992"/>
            </a:xfrm>
            <a:prstGeom prst="rect">
              <a:avLst/>
            </a:prstGeom>
            <a:noFill/>
          </p:spPr>
          <p:txBody>
            <a:bodyPr wrap="none" rtlCol="0">
              <a:spAutoFit/>
            </a:bodyPr>
            <a:lstStyle/>
            <a:p>
              <a:r>
                <a:rPr lang="es-EC" sz="1100" dirty="0"/>
                <a:t>Limitación</a:t>
              </a:r>
              <a:endParaRPr lang="en-US" sz="1100" dirty="0"/>
            </a:p>
          </p:txBody>
        </p:sp>
        <p:cxnSp>
          <p:nvCxnSpPr>
            <p:cNvPr id="68" name="Conector recto 67">
              <a:extLst>
                <a:ext uri="{FF2B5EF4-FFF2-40B4-BE49-F238E27FC236}">
                  <a16:creationId xmlns:a16="http://schemas.microsoft.com/office/drawing/2014/main" id="{8661FC86-F109-4773-FBA2-F282F313AFF6}"/>
                </a:ext>
              </a:extLst>
            </p:cNvPr>
            <p:cNvCxnSpPr>
              <a:stCxn id="61" idx="2"/>
              <a:endCxn id="62" idx="0"/>
            </p:cNvCxnSpPr>
            <p:nvPr/>
          </p:nvCxnSpPr>
          <p:spPr>
            <a:xfrm flipH="1">
              <a:off x="7612051" y="3839646"/>
              <a:ext cx="5673" cy="262438"/>
            </a:xfrm>
            <a:prstGeom prst="line">
              <a:avLst/>
            </a:prstGeom>
          </p:spPr>
          <p:style>
            <a:lnRef idx="2">
              <a:schemeClr val="accent3"/>
            </a:lnRef>
            <a:fillRef idx="0">
              <a:schemeClr val="accent3"/>
            </a:fillRef>
            <a:effectRef idx="1">
              <a:schemeClr val="accent3"/>
            </a:effectRef>
            <a:fontRef idx="minor">
              <a:schemeClr val="tx1"/>
            </a:fontRef>
          </p:style>
        </p:cxnSp>
        <p:sp>
          <p:nvSpPr>
            <p:cNvPr id="69" name="CuadroTexto 68">
              <a:extLst>
                <a:ext uri="{FF2B5EF4-FFF2-40B4-BE49-F238E27FC236}">
                  <a16:creationId xmlns:a16="http://schemas.microsoft.com/office/drawing/2014/main" id="{AFA21993-1CB2-83AB-ABA6-7787F4F5FC7A}"/>
                </a:ext>
              </a:extLst>
            </p:cNvPr>
            <p:cNvSpPr txBox="1"/>
            <p:nvPr/>
          </p:nvSpPr>
          <p:spPr>
            <a:xfrm>
              <a:off x="7652200" y="3818625"/>
              <a:ext cx="524947" cy="272992"/>
            </a:xfrm>
            <a:prstGeom prst="rect">
              <a:avLst/>
            </a:prstGeom>
            <a:noFill/>
          </p:spPr>
          <p:txBody>
            <a:bodyPr wrap="none" rtlCol="0">
              <a:spAutoFit/>
            </a:bodyPr>
            <a:lstStyle/>
            <a:p>
              <a:r>
                <a:rPr lang="es-EC" sz="1100" dirty="0"/>
                <a:t>Error</a:t>
              </a:r>
              <a:endParaRPr lang="en-US" sz="1100" dirty="0"/>
            </a:p>
          </p:txBody>
        </p:sp>
        <p:cxnSp>
          <p:nvCxnSpPr>
            <p:cNvPr id="73" name="Conector recto 72">
              <a:extLst>
                <a:ext uri="{FF2B5EF4-FFF2-40B4-BE49-F238E27FC236}">
                  <a16:creationId xmlns:a16="http://schemas.microsoft.com/office/drawing/2014/main" id="{B9E6D9ED-2ED0-8445-6C1E-CC5A3098BBEA}"/>
                </a:ext>
              </a:extLst>
            </p:cNvPr>
            <p:cNvCxnSpPr>
              <a:stCxn id="15" idx="2"/>
              <a:endCxn id="60" idx="0"/>
            </p:cNvCxnSpPr>
            <p:nvPr/>
          </p:nvCxnSpPr>
          <p:spPr>
            <a:xfrm>
              <a:off x="5968999" y="1698466"/>
              <a:ext cx="1658045" cy="326596"/>
            </a:xfrm>
            <a:prstGeom prst="line">
              <a:avLst/>
            </a:prstGeom>
          </p:spPr>
          <p:style>
            <a:lnRef idx="2">
              <a:schemeClr val="accent3"/>
            </a:lnRef>
            <a:fillRef idx="0">
              <a:schemeClr val="accent3"/>
            </a:fillRef>
            <a:effectRef idx="1">
              <a:schemeClr val="accent3"/>
            </a:effectRef>
            <a:fontRef idx="minor">
              <a:schemeClr val="tx1"/>
            </a:fontRef>
          </p:style>
        </p:cxnSp>
        <p:cxnSp>
          <p:nvCxnSpPr>
            <p:cNvPr id="75" name="Conector recto 74">
              <a:extLst>
                <a:ext uri="{FF2B5EF4-FFF2-40B4-BE49-F238E27FC236}">
                  <a16:creationId xmlns:a16="http://schemas.microsoft.com/office/drawing/2014/main" id="{4C8C96B7-8C75-CD68-1A11-EFBC3831D168}"/>
                </a:ext>
              </a:extLst>
            </p:cNvPr>
            <p:cNvCxnSpPr>
              <a:stCxn id="15" idx="2"/>
              <a:endCxn id="41" idx="0"/>
            </p:cNvCxnSpPr>
            <p:nvPr/>
          </p:nvCxnSpPr>
          <p:spPr>
            <a:xfrm flipH="1">
              <a:off x="4609410" y="1698466"/>
              <a:ext cx="1359589" cy="313064"/>
            </a:xfrm>
            <a:prstGeom prst="line">
              <a:avLst/>
            </a:prstGeom>
          </p:spPr>
          <p:style>
            <a:lnRef idx="2">
              <a:schemeClr val="accent3"/>
            </a:lnRef>
            <a:fillRef idx="0">
              <a:schemeClr val="accent3"/>
            </a:fillRef>
            <a:effectRef idx="1">
              <a:schemeClr val="accent3"/>
            </a:effectRef>
            <a:fontRef idx="minor">
              <a:schemeClr val="tx1"/>
            </a:fontRef>
          </p:style>
        </p:cxnSp>
        <p:pic>
          <p:nvPicPr>
            <p:cNvPr id="77" name="Gráfico 76" descr="Historia con relleno sólido">
              <a:extLst>
                <a:ext uri="{FF2B5EF4-FFF2-40B4-BE49-F238E27FC236}">
                  <a16:creationId xmlns:a16="http://schemas.microsoft.com/office/drawing/2014/main" id="{92EB70A4-89AB-53BE-0A4F-323573F3ED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24301" y="2337884"/>
              <a:ext cx="656109" cy="656109"/>
            </a:xfrm>
            <a:prstGeom prst="rect">
              <a:avLst/>
            </a:prstGeom>
          </p:spPr>
        </p:pic>
        <p:pic>
          <p:nvPicPr>
            <p:cNvPr id="87" name="Gráfico 86" descr="Casilla cruzada con relleno sólido">
              <a:extLst>
                <a:ext uri="{FF2B5EF4-FFF2-40B4-BE49-F238E27FC236}">
                  <a16:creationId xmlns:a16="http://schemas.microsoft.com/office/drawing/2014/main" id="{DDCE5F09-CF20-22AF-C94E-6580AC71873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69844" y="2209597"/>
              <a:ext cx="914400" cy="914400"/>
            </a:xfrm>
            <a:prstGeom prst="rect">
              <a:avLst/>
            </a:prstGeom>
          </p:spPr>
        </p:pic>
        <p:pic>
          <p:nvPicPr>
            <p:cNvPr id="91" name="Gráfico 90" descr="Marca de escudo contorno">
              <a:extLst>
                <a:ext uri="{FF2B5EF4-FFF2-40B4-BE49-F238E27FC236}">
                  <a16:creationId xmlns:a16="http://schemas.microsoft.com/office/drawing/2014/main" id="{3E66073B-EC79-7D2F-F630-50B4AAF04B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69688" y="2311695"/>
              <a:ext cx="668933" cy="668933"/>
            </a:xfrm>
            <a:prstGeom prst="rect">
              <a:avLst/>
            </a:prstGeom>
          </p:spPr>
        </p:pic>
        <p:sp>
          <p:nvSpPr>
            <p:cNvPr id="92" name="Rounded Rectangle 9" descr="rounded rectangle&#10;">
              <a:extLst>
                <a:ext uri="{FF2B5EF4-FFF2-40B4-BE49-F238E27FC236}">
                  <a16:creationId xmlns:a16="http://schemas.microsoft.com/office/drawing/2014/main" id="{50D19535-887B-8E34-6B3C-A40D1A817050}"/>
                </a:ext>
              </a:extLst>
            </p:cNvPr>
            <p:cNvSpPr>
              <a:spLocks noChangeAspect="1"/>
            </p:cNvSpPr>
            <p:nvPr/>
          </p:nvSpPr>
          <p:spPr>
            <a:xfrm>
              <a:off x="9896347" y="2019361"/>
              <a:ext cx="1078992" cy="107899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sz="1600" dirty="0"/>
            </a:p>
          </p:txBody>
        </p:sp>
        <p:sp>
          <p:nvSpPr>
            <p:cNvPr id="94" name="Rounded Rectangle 170">
              <a:extLst>
                <a:ext uri="{FF2B5EF4-FFF2-40B4-BE49-F238E27FC236}">
                  <a16:creationId xmlns:a16="http://schemas.microsoft.com/office/drawing/2014/main" id="{C7EF8807-19E5-2ABA-720D-700533367285}"/>
                </a:ext>
              </a:extLst>
            </p:cNvPr>
            <p:cNvSpPr>
              <a:spLocks noChangeAspect="1"/>
            </p:cNvSpPr>
            <p:nvPr/>
          </p:nvSpPr>
          <p:spPr>
            <a:xfrm>
              <a:off x="8997357" y="3395187"/>
              <a:ext cx="1344687" cy="488023"/>
            </a:xfrm>
            <a:prstGeom prst="round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1">
                      <a:lumMod val="50000"/>
                    </a:schemeClr>
                  </a:solidFill>
                </a:rPr>
                <a:t>Creacionales</a:t>
              </a:r>
              <a:endParaRPr lang="en-US" sz="1400" dirty="0">
                <a:solidFill>
                  <a:schemeClr val="accent1">
                    <a:lumMod val="50000"/>
                  </a:schemeClr>
                </a:solidFill>
              </a:endParaRPr>
            </a:p>
          </p:txBody>
        </p:sp>
        <p:sp>
          <p:nvSpPr>
            <p:cNvPr id="95" name="TextBox 53">
              <a:extLst>
                <a:ext uri="{FF2B5EF4-FFF2-40B4-BE49-F238E27FC236}">
                  <a16:creationId xmlns:a16="http://schemas.microsoft.com/office/drawing/2014/main" id="{C401743A-14A5-304F-D03A-DD916C5E1C07}"/>
                </a:ext>
              </a:extLst>
            </p:cNvPr>
            <p:cNvSpPr txBox="1"/>
            <p:nvPr/>
          </p:nvSpPr>
          <p:spPr>
            <a:xfrm>
              <a:off x="9625044" y="2039920"/>
              <a:ext cx="1608324" cy="321167"/>
            </a:xfrm>
            <a:prstGeom prst="rect">
              <a:avLst/>
            </a:prstGeom>
            <a:noFill/>
          </p:spPr>
          <p:txBody>
            <a:bodyPr wrap="square" rtlCol="0">
              <a:spAutoFit/>
            </a:bodyPr>
            <a:lstStyle/>
            <a:p>
              <a:pPr algn="ctr"/>
              <a:r>
                <a:rPr lang="en-US" sz="1400" dirty="0" err="1">
                  <a:solidFill>
                    <a:schemeClr val="bg1"/>
                  </a:solidFill>
                </a:rPr>
                <a:t>Clasificación</a:t>
              </a:r>
              <a:endParaRPr lang="en-US" sz="1400" dirty="0">
                <a:solidFill>
                  <a:schemeClr val="bg1"/>
                </a:solidFill>
              </a:endParaRPr>
            </a:p>
          </p:txBody>
        </p:sp>
        <p:pic>
          <p:nvPicPr>
            <p:cNvPr id="97" name="Gráfico 96" descr="Diagrama de flujo con relleno sólido">
              <a:extLst>
                <a:ext uri="{FF2B5EF4-FFF2-40B4-BE49-F238E27FC236}">
                  <a16:creationId xmlns:a16="http://schemas.microsoft.com/office/drawing/2014/main" id="{46CECEAC-BF11-AD2F-022B-EEE781C9F69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982510" y="2247024"/>
              <a:ext cx="914400" cy="914400"/>
            </a:xfrm>
            <a:prstGeom prst="rect">
              <a:avLst/>
            </a:prstGeom>
          </p:spPr>
        </p:pic>
        <p:cxnSp>
          <p:nvCxnSpPr>
            <p:cNvPr id="101" name="Conector recto 100">
              <a:extLst>
                <a:ext uri="{FF2B5EF4-FFF2-40B4-BE49-F238E27FC236}">
                  <a16:creationId xmlns:a16="http://schemas.microsoft.com/office/drawing/2014/main" id="{C90F43B7-0388-8CCA-B39A-A670E92B83E3}"/>
                </a:ext>
              </a:extLst>
            </p:cNvPr>
            <p:cNvCxnSpPr>
              <a:cxnSpLocks/>
              <a:stCxn id="92" idx="2"/>
              <a:endCxn id="94" idx="0"/>
            </p:cNvCxnSpPr>
            <p:nvPr/>
          </p:nvCxnSpPr>
          <p:spPr>
            <a:xfrm flipH="1">
              <a:off x="9669701" y="3098354"/>
              <a:ext cx="766142" cy="296833"/>
            </a:xfrm>
            <a:prstGeom prst="line">
              <a:avLst/>
            </a:prstGeom>
          </p:spPr>
          <p:style>
            <a:lnRef idx="2">
              <a:schemeClr val="accent3"/>
            </a:lnRef>
            <a:fillRef idx="0">
              <a:schemeClr val="accent3"/>
            </a:fillRef>
            <a:effectRef idx="1">
              <a:schemeClr val="accent3"/>
            </a:effectRef>
            <a:fontRef idx="minor">
              <a:schemeClr val="tx1"/>
            </a:fontRef>
          </p:style>
        </p:cxnSp>
        <p:sp>
          <p:nvSpPr>
            <p:cNvPr id="102" name="CuadroTexto 101">
              <a:extLst>
                <a:ext uri="{FF2B5EF4-FFF2-40B4-BE49-F238E27FC236}">
                  <a16:creationId xmlns:a16="http://schemas.microsoft.com/office/drawing/2014/main" id="{62A90130-E023-B111-0F6A-416828E69857}"/>
                </a:ext>
              </a:extLst>
            </p:cNvPr>
            <p:cNvSpPr txBox="1"/>
            <p:nvPr/>
          </p:nvSpPr>
          <p:spPr>
            <a:xfrm>
              <a:off x="10843118" y="3028459"/>
              <a:ext cx="1060141" cy="272992"/>
            </a:xfrm>
            <a:prstGeom prst="rect">
              <a:avLst/>
            </a:prstGeom>
            <a:noFill/>
          </p:spPr>
          <p:txBody>
            <a:bodyPr wrap="none" rtlCol="0">
              <a:spAutoFit/>
            </a:bodyPr>
            <a:lstStyle/>
            <a:p>
              <a:r>
                <a:rPr lang="es-EC" sz="1100" dirty="0"/>
                <a:t>Por Propósito</a:t>
              </a:r>
              <a:endParaRPr lang="en-US" sz="1100" dirty="0"/>
            </a:p>
          </p:txBody>
        </p:sp>
        <p:sp>
          <p:nvSpPr>
            <p:cNvPr id="105" name="Rounded Rectangle 170">
              <a:extLst>
                <a:ext uri="{FF2B5EF4-FFF2-40B4-BE49-F238E27FC236}">
                  <a16:creationId xmlns:a16="http://schemas.microsoft.com/office/drawing/2014/main" id="{29E534F2-F975-1138-E75E-3171C5812E88}"/>
                </a:ext>
              </a:extLst>
            </p:cNvPr>
            <p:cNvSpPr>
              <a:spLocks noChangeAspect="1"/>
            </p:cNvSpPr>
            <p:nvPr/>
          </p:nvSpPr>
          <p:spPr>
            <a:xfrm>
              <a:off x="10550563" y="3331687"/>
              <a:ext cx="1344687" cy="488023"/>
            </a:xfrm>
            <a:prstGeom prst="round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1">
                      <a:lumMod val="50000"/>
                    </a:schemeClr>
                  </a:solidFill>
                </a:rPr>
                <a:t>Estructurales</a:t>
              </a:r>
              <a:endParaRPr lang="en-US" sz="1400" dirty="0">
                <a:solidFill>
                  <a:schemeClr val="accent1">
                    <a:lumMod val="50000"/>
                  </a:schemeClr>
                </a:solidFill>
              </a:endParaRPr>
            </a:p>
          </p:txBody>
        </p:sp>
        <p:sp>
          <p:nvSpPr>
            <p:cNvPr id="106" name="Rounded Rectangle 170">
              <a:extLst>
                <a:ext uri="{FF2B5EF4-FFF2-40B4-BE49-F238E27FC236}">
                  <a16:creationId xmlns:a16="http://schemas.microsoft.com/office/drawing/2014/main" id="{5601685B-CF3B-F355-7220-E4B2C5CFD397}"/>
                </a:ext>
              </a:extLst>
            </p:cNvPr>
            <p:cNvSpPr>
              <a:spLocks noChangeAspect="1"/>
            </p:cNvSpPr>
            <p:nvPr/>
          </p:nvSpPr>
          <p:spPr>
            <a:xfrm>
              <a:off x="9588308" y="4978658"/>
              <a:ext cx="1695916" cy="488023"/>
            </a:xfrm>
            <a:prstGeom prst="round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1">
                      <a:lumMod val="50000"/>
                    </a:schemeClr>
                  </a:solidFill>
                </a:rPr>
                <a:t>Comportamiento</a:t>
              </a:r>
              <a:endParaRPr lang="en-US" sz="1400" dirty="0">
                <a:solidFill>
                  <a:schemeClr val="accent1">
                    <a:lumMod val="50000"/>
                  </a:schemeClr>
                </a:solidFill>
              </a:endParaRPr>
            </a:p>
          </p:txBody>
        </p:sp>
        <p:cxnSp>
          <p:nvCxnSpPr>
            <p:cNvPr id="108" name="Conector recto 107">
              <a:extLst>
                <a:ext uri="{FF2B5EF4-FFF2-40B4-BE49-F238E27FC236}">
                  <a16:creationId xmlns:a16="http://schemas.microsoft.com/office/drawing/2014/main" id="{368D7F9B-4B2B-3CF4-3964-44241C5242D6}"/>
                </a:ext>
              </a:extLst>
            </p:cNvPr>
            <p:cNvCxnSpPr>
              <a:cxnSpLocks/>
              <a:stCxn id="92" idx="2"/>
              <a:endCxn id="105" idx="0"/>
            </p:cNvCxnSpPr>
            <p:nvPr/>
          </p:nvCxnSpPr>
          <p:spPr>
            <a:xfrm>
              <a:off x="10435843" y="3098354"/>
              <a:ext cx="787064" cy="233333"/>
            </a:xfrm>
            <a:prstGeom prst="line">
              <a:avLst/>
            </a:prstGeom>
          </p:spPr>
          <p:style>
            <a:lnRef idx="2">
              <a:schemeClr val="accent3"/>
            </a:lnRef>
            <a:fillRef idx="0">
              <a:schemeClr val="accent3"/>
            </a:fillRef>
            <a:effectRef idx="1">
              <a:schemeClr val="accent3"/>
            </a:effectRef>
            <a:fontRef idx="minor">
              <a:schemeClr val="tx1"/>
            </a:fontRef>
          </p:style>
        </p:cxnSp>
        <p:cxnSp>
          <p:nvCxnSpPr>
            <p:cNvPr id="111" name="Conector recto 110">
              <a:extLst>
                <a:ext uri="{FF2B5EF4-FFF2-40B4-BE49-F238E27FC236}">
                  <a16:creationId xmlns:a16="http://schemas.microsoft.com/office/drawing/2014/main" id="{42560C69-4A99-8E15-9348-6F8D220E880F}"/>
                </a:ext>
              </a:extLst>
            </p:cNvPr>
            <p:cNvCxnSpPr>
              <a:stCxn id="92" idx="2"/>
              <a:endCxn id="106" idx="0"/>
            </p:cNvCxnSpPr>
            <p:nvPr/>
          </p:nvCxnSpPr>
          <p:spPr>
            <a:xfrm>
              <a:off x="10435843" y="3098354"/>
              <a:ext cx="423" cy="1880304"/>
            </a:xfrm>
            <a:prstGeom prst="line">
              <a:avLst/>
            </a:prstGeom>
          </p:spPr>
          <p:style>
            <a:lnRef idx="2">
              <a:schemeClr val="accent3"/>
            </a:lnRef>
            <a:fillRef idx="0">
              <a:schemeClr val="accent3"/>
            </a:fillRef>
            <a:effectRef idx="1">
              <a:schemeClr val="accent3"/>
            </a:effectRef>
            <a:fontRef idx="minor">
              <a:schemeClr val="tx1"/>
            </a:fontRef>
          </p:style>
        </p:cxnSp>
        <p:cxnSp>
          <p:nvCxnSpPr>
            <p:cNvPr id="113" name="Conector recto 112">
              <a:extLst>
                <a:ext uri="{FF2B5EF4-FFF2-40B4-BE49-F238E27FC236}">
                  <a16:creationId xmlns:a16="http://schemas.microsoft.com/office/drawing/2014/main" id="{BB1F3A43-E0C3-9C11-17AC-C43D7058B42B}"/>
                </a:ext>
              </a:extLst>
            </p:cNvPr>
            <p:cNvCxnSpPr>
              <a:cxnSpLocks/>
            </p:cNvCxnSpPr>
            <p:nvPr/>
          </p:nvCxnSpPr>
          <p:spPr>
            <a:xfrm>
              <a:off x="5961084" y="1727820"/>
              <a:ext cx="4380960" cy="277107"/>
            </a:xfrm>
            <a:prstGeom prst="line">
              <a:avLst/>
            </a:prstGeom>
          </p:spPr>
          <p:style>
            <a:lnRef idx="2">
              <a:schemeClr val="accent3"/>
            </a:lnRef>
            <a:fillRef idx="0">
              <a:schemeClr val="accent3"/>
            </a:fillRef>
            <a:effectRef idx="1">
              <a:schemeClr val="accent3"/>
            </a:effectRef>
            <a:fontRef idx="minor">
              <a:schemeClr val="tx1"/>
            </a:fontRef>
          </p:style>
        </p:cxnSp>
        <p:sp>
          <p:nvSpPr>
            <p:cNvPr id="116" name="Rounded Rectangle 170">
              <a:extLst>
                <a:ext uri="{FF2B5EF4-FFF2-40B4-BE49-F238E27FC236}">
                  <a16:creationId xmlns:a16="http://schemas.microsoft.com/office/drawing/2014/main" id="{2B11232A-217E-5E2C-B200-CC5BFBF2AA96}"/>
                </a:ext>
              </a:extLst>
            </p:cNvPr>
            <p:cNvSpPr>
              <a:spLocks noChangeAspect="1"/>
            </p:cNvSpPr>
            <p:nvPr/>
          </p:nvSpPr>
          <p:spPr>
            <a:xfrm>
              <a:off x="8997357" y="4007832"/>
              <a:ext cx="1344687" cy="488023"/>
            </a:xfrm>
            <a:prstGeom prst="round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Creacion</a:t>
              </a:r>
              <a:r>
                <a:rPr lang="en-US" sz="1400" dirty="0">
                  <a:solidFill>
                    <a:schemeClr val="tx1"/>
                  </a:solidFill>
                </a:rPr>
                <a:t> </a:t>
              </a:r>
              <a:r>
                <a:rPr lang="en-US" sz="1400" dirty="0" err="1">
                  <a:solidFill>
                    <a:schemeClr val="tx1"/>
                  </a:solidFill>
                </a:rPr>
                <a:t>objetos</a:t>
              </a:r>
              <a:endParaRPr lang="en-US" sz="1400" dirty="0">
                <a:solidFill>
                  <a:schemeClr val="tx1"/>
                </a:solidFill>
              </a:endParaRPr>
            </a:p>
          </p:txBody>
        </p:sp>
        <p:sp>
          <p:nvSpPr>
            <p:cNvPr id="117" name="Rounded Rectangle 170">
              <a:extLst>
                <a:ext uri="{FF2B5EF4-FFF2-40B4-BE49-F238E27FC236}">
                  <a16:creationId xmlns:a16="http://schemas.microsoft.com/office/drawing/2014/main" id="{10E44D6B-944B-184C-4196-4825EE979AA6}"/>
                </a:ext>
              </a:extLst>
            </p:cNvPr>
            <p:cNvSpPr>
              <a:spLocks noChangeAspect="1"/>
            </p:cNvSpPr>
            <p:nvPr/>
          </p:nvSpPr>
          <p:spPr>
            <a:xfrm>
              <a:off x="10567701" y="3931632"/>
              <a:ext cx="1344687" cy="930188"/>
            </a:xfrm>
            <a:prstGeom prst="round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Ensamblar</a:t>
              </a:r>
              <a:r>
                <a:rPr lang="en-US" sz="1400" dirty="0">
                  <a:solidFill>
                    <a:schemeClr val="tx1"/>
                  </a:solidFill>
                </a:rPr>
                <a:t> </a:t>
              </a:r>
              <a:r>
                <a:rPr lang="en-US" sz="1400" dirty="0" err="1">
                  <a:solidFill>
                    <a:schemeClr val="tx1"/>
                  </a:solidFill>
                </a:rPr>
                <a:t>en</a:t>
              </a:r>
              <a:r>
                <a:rPr lang="en-US" sz="1400" dirty="0">
                  <a:solidFill>
                    <a:schemeClr val="tx1"/>
                  </a:solidFill>
                </a:rPr>
                <a:t> </a:t>
              </a:r>
              <a:r>
                <a:rPr lang="en-US" sz="1400" dirty="0" err="1">
                  <a:solidFill>
                    <a:schemeClr val="tx1"/>
                  </a:solidFill>
                </a:rPr>
                <a:t>estructuras</a:t>
              </a:r>
              <a:r>
                <a:rPr lang="en-US" sz="1400" dirty="0">
                  <a:solidFill>
                    <a:schemeClr val="tx1"/>
                  </a:solidFill>
                </a:rPr>
                <a:t> </a:t>
              </a:r>
              <a:r>
                <a:rPr lang="en-US" sz="1400" dirty="0" err="1">
                  <a:solidFill>
                    <a:schemeClr val="tx1"/>
                  </a:solidFill>
                </a:rPr>
                <a:t>más</a:t>
              </a:r>
              <a:r>
                <a:rPr lang="en-US" sz="1400" dirty="0">
                  <a:solidFill>
                    <a:schemeClr val="tx1"/>
                  </a:solidFill>
                </a:rPr>
                <a:t> </a:t>
              </a:r>
              <a:r>
                <a:rPr lang="en-US" sz="1400" dirty="0" err="1">
                  <a:solidFill>
                    <a:schemeClr val="tx1"/>
                  </a:solidFill>
                </a:rPr>
                <a:t>grandes</a:t>
              </a:r>
              <a:endParaRPr lang="en-US" sz="1400" dirty="0">
                <a:solidFill>
                  <a:schemeClr val="tx1"/>
                </a:solidFill>
              </a:endParaRPr>
            </a:p>
          </p:txBody>
        </p:sp>
        <p:sp>
          <p:nvSpPr>
            <p:cNvPr id="120" name="Rounded Rectangle 170">
              <a:extLst>
                <a:ext uri="{FF2B5EF4-FFF2-40B4-BE49-F238E27FC236}">
                  <a16:creationId xmlns:a16="http://schemas.microsoft.com/office/drawing/2014/main" id="{B1B189FD-0BA1-088B-C4C7-ACA16BA46262}"/>
                </a:ext>
              </a:extLst>
            </p:cNvPr>
            <p:cNvSpPr>
              <a:spLocks noChangeAspect="1"/>
            </p:cNvSpPr>
            <p:nvPr/>
          </p:nvSpPr>
          <p:spPr>
            <a:xfrm>
              <a:off x="9588308" y="5576500"/>
              <a:ext cx="1695916" cy="488023"/>
            </a:xfrm>
            <a:prstGeom prst="round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Comunicación</a:t>
              </a:r>
              <a:r>
                <a:rPr lang="en-US" sz="1400" dirty="0">
                  <a:solidFill>
                    <a:schemeClr val="tx1"/>
                  </a:solidFill>
                </a:rPr>
                <a:t> </a:t>
              </a:r>
              <a:r>
                <a:rPr lang="en-US" sz="1400" dirty="0" err="1">
                  <a:solidFill>
                    <a:schemeClr val="tx1"/>
                  </a:solidFill>
                </a:rPr>
                <a:t>efectiva</a:t>
              </a:r>
              <a:endParaRPr lang="en-US" sz="1400" dirty="0">
                <a:solidFill>
                  <a:schemeClr val="tx1"/>
                </a:solidFill>
              </a:endParaRPr>
            </a:p>
          </p:txBody>
        </p:sp>
        <p:cxnSp>
          <p:nvCxnSpPr>
            <p:cNvPr id="122" name="Conector recto 121">
              <a:extLst>
                <a:ext uri="{FF2B5EF4-FFF2-40B4-BE49-F238E27FC236}">
                  <a16:creationId xmlns:a16="http://schemas.microsoft.com/office/drawing/2014/main" id="{245A73B3-B44E-41A9-BADD-5AC942EB8761}"/>
                </a:ext>
              </a:extLst>
            </p:cNvPr>
            <p:cNvCxnSpPr>
              <a:stCxn id="94" idx="2"/>
              <a:endCxn id="116" idx="0"/>
            </p:cNvCxnSpPr>
            <p:nvPr/>
          </p:nvCxnSpPr>
          <p:spPr>
            <a:xfrm>
              <a:off x="9669701" y="3883210"/>
              <a:ext cx="0" cy="124622"/>
            </a:xfrm>
            <a:prstGeom prst="line">
              <a:avLst/>
            </a:prstGeom>
          </p:spPr>
          <p:style>
            <a:lnRef idx="2">
              <a:schemeClr val="accent3"/>
            </a:lnRef>
            <a:fillRef idx="0">
              <a:schemeClr val="accent3"/>
            </a:fillRef>
            <a:effectRef idx="1">
              <a:schemeClr val="accent3"/>
            </a:effectRef>
            <a:fontRef idx="minor">
              <a:schemeClr val="tx1"/>
            </a:fontRef>
          </p:style>
        </p:cxnSp>
        <p:cxnSp>
          <p:nvCxnSpPr>
            <p:cNvPr id="128" name="Conector recto 127">
              <a:extLst>
                <a:ext uri="{FF2B5EF4-FFF2-40B4-BE49-F238E27FC236}">
                  <a16:creationId xmlns:a16="http://schemas.microsoft.com/office/drawing/2014/main" id="{7145131F-1EB3-6DCE-82C0-67FE0D275674}"/>
                </a:ext>
              </a:extLst>
            </p:cNvPr>
            <p:cNvCxnSpPr>
              <a:cxnSpLocks/>
              <a:stCxn id="105" idx="2"/>
            </p:cNvCxnSpPr>
            <p:nvPr/>
          </p:nvCxnSpPr>
          <p:spPr>
            <a:xfrm>
              <a:off x="11222907" y="3819710"/>
              <a:ext cx="2849" cy="111922"/>
            </a:xfrm>
            <a:prstGeom prst="line">
              <a:avLst/>
            </a:prstGeom>
          </p:spPr>
          <p:style>
            <a:lnRef idx="2">
              <a:schemeClr val="accent3"/>
            </a:lnRef>
            <a:fillRef idx="0">
              <a:schemeClr val="accent3"/>
            </a:fillRef>
            <a:effectRef idx="1">
              <a:schemeClr val="accent3"/>
            </a:effectRef>
            <a:fontRef idx="minor">
              <a:schemeClr val="tx1"/>
            </a:fontRef>
          </p:style>
        </p:cxnSp>
        <p:cxnSp>
          <p:nvCxnSpPr>
            <p:cNvPr id="130" name="Conector recto 129">
              <a:extLst>
                <a:ext uri="{FF2B5EF4-FFF2-40B4-BE49-F238E27FC236}">
                  <a16:creationId xmlns:a16="http://schemas.microsoft.com/office/drawing/2014/main" id="{8E63DBE9-35CA-DA4B-A89D-416EE31AA0C5}"/>
                </a:ext>
              </a:extLst>
            </p:cNvPr>
            <p:cNvCxnSpPr>
              <a:cxnSpLocks/>
              <a:stCxn id="106" idx="2"/>
              <a:endCxn id="120" idx="0"/>
            </p:cNvCxnSpPr>
            <p:nvPr/>
          </p:nvCxnSpPr>
          <p:spPr>
            <a:xfrm>
              <a:off x="10436266" y="5466681"/>
              <a:ext cx="0" cy="109819"/>
            </a:xfrm>
            <a:prstGeom prst="line">
              <a:avLst/>
            </a:prstGeom>
          </p:spPr>
          <p:style>
            <a:lnRef idx="2">
              <a:schemeClr val="accent3"/>
            </a:lnRef>
            <a:fillRef idx="0">
              <a:schemeClr val="accent3"/>
            </a:fillRef>
            <a:effectRef idx="1">
              <a:schemeClr val="accent3"/>
            </a:effectRef>
            <a:fontRef idx="minor">
              <a:schemeClr val="tx1"/>
            </a:fontRef>
          </p:style>
        </p:cxnSp>
      </p:grpSp>
      <p:cxnSp>
        <p:nvCxnSpPr>
          <p:cNvPr id="141" name="Conector recto 140">
            <a:extLst>
              <a:ext uri="{FF2B5EF4-FFF2-40B4-BE49-F238E27FC236}">
                <a16:creationId xmlns:a16="http://schemas.microsoft.com/office/drawing/2014/main" id="{FDEF4403-F68C-6EAA-EDB6-79E8B9A7A48A}"/>
              </a:ext>
            </a:extLst>
          </p:cNvPr>
          <p:cNvCxnSpPr>
            <a:cxnSpLocks/>
          </p:cNvCxnSpPr>
          <p:nvPr/>
        </p:nvCxnSpPr>
        <p:spPr>
          <a:xfrm>
            <a:off x="313701" y="739651"/>
            <a:ext cx="11564598" cy="0"/>
          </a:xfrm>
          <a:prstGeom prst="line">
            <a:avLst/>
          </a:prstGeom>
          <a:ln w="22225">
            <a:gradFill>
              <a:gsLst>
                <a:gs pos="0">
                  <a:schemeClr val="accent1">
                    <a:lumMod val="5000"/>
                    <a:lumOff val="95000"/>
                  </a:schemeClr>
                </a:gs>
                <a:gs pos="74000">
                  <a:srgbClr val="FF4343"/>
                </a:gs>
                <a:gs pos="83000">
                  <a:srgbClr val="FF4343"/>
                </a:gs>
                <a:gs pos="100000">
                  <a:srgbClr val="FF0000"/>
                </a:gs>
              </a:gsLst>
              <a:lin ang="5400000" scaled="1"/>
            </a:gradFill>
          </a:ln>
        </p:spPr>
        <p:style>
          <a:lnRef idx="3">
            <a:schemeClr val="accent3"/>
          </a:lnRef>
          <a:fillRef idx="0">
            <a:schemeClr val="accent3"/>
          </a:fillRef>
          <a:effectRef idx="2">
            <a:schemeClr val="accent3"/>
          </a:effectRef>
          <a:fontRef idx="minor">
            <a:schemeClr val="tx1"/>
          </a:fontRef>
        </p:style>
      </p:cxnSp>
      <p:cxnSp>
        <p:nvCxnSpPr>
          <p:cNvPr id="144" name="Conector recto 143">
            <a:extLst>
              <a:ext uri="{FF2B5EF4-FFF2-40B4-BE49-F238E27FC236}">
                <a16:creationId xmlns:a16="http://schemas.microsoft.com/office/drawing/2014/main" id="{473FCE1A-A84C-CAF9-F982-2F89559ED52B}"/>
              </a:ext>
            </a:extLst>
          </p:cNvPr>
          <p:cNvCxnSpPr>
            <a:cxnSpLocks/>
          </p:cNvCxnSpPr>
          <p:nvPr/>
        </p:nvCxnSpPr>
        <p:spPr>
          <a:xfrm>
            <a:off x="380317" y="6345947"/>
            <a:ext cx="11564598" cy="0"/>
          </a:xfrm>
          <a:prstGeom prst="line">
            <a:avLst/>
          </a:prstGeom>
          <a:ln w="22225">
            <a:gradFill>
              <a:gsLst>
                <a:gs pos="0">
                  <a:schemeClr val="accent1">
                    <a:lumMod val="5000"/>
                    <a:lumOff val="95000"/>
                  </a:schemeClr>
                </a:gs>
                <a:gs pos="74000">
                  <a:srgbClr val="FF4343"/>
                </a:gs>
                <a:gs pos="83000">
                  <a:srgbClr val="FF4343"/>
                </a:gs>
                <a:gs pos="100000">
                  <a:srgbClr val="FF0000"/>
                </a:gs>
              </a:gsLst>
              <a:lin ang="5400000" scaled="1"/>
            </a:gra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747399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C1AD9-9E97-4F4E-829A-2DFD2488C194}"/>
              </a:ext>
            </a:extLst>
          </p:cNvPr>
          <p:cNvSpPr>
            <a:spLocks noGrp="1"/>
          </p:cNvSpPr>
          <p:nvPr>
            <p:ph type="title"/>
          </p:nvPr>
        </p:nvSpPr>
        <p:spPr>
          <a:xfrm>
            <a:off x="313703" y="-25154"/>
            <a:ext cx="6422740" cy="770709"/>
          </a:xfrm>
        </p:spPr>
        <p:txBody>
          <a:bodyPr>
            <a:normAutofit/>
          </a:bodyPr>
          <a:lstStyle/>
          <a:p>
            <a:r>
              <a:rPr lang="en-US" sz="2900" b="1" dirty="0">
                <a:solidFill>
                  <a:srgbClr val="C00000"/>
                </a:solidFill>
              </a:rPr>
              <a:t>CLASIFICACIÓN PATRONES DE DISEÑO</a:t>
            </a:r>
          </a:p>
        </p:txBody>
      </p:sp>
      <p:pic>
        <p:nvPicPr>
          <p:cNvPr id="5" name="Imagen 1" descr="\\snfile01\Publico\Facultad de Medicina\Syllabus  Medicina\Image_0">
            <a:extLst>
              <a:ext uri="{FF2B5EF4-FFF2-40B4-BE49-F238E27FC236}">
                <a16:creationId xmlns:a16="http://schemas.microsoft.com/office/drawing/2014/main" id="{A057FC75-6D83-B245-A1B2-2BE21DDF70C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504975" y="6391093"/>
            <a:ext cx="970407" cy="421361"/>
          </a:xfrm>
          <a:prstGeom prst="rect">
            <a:avLst/>
          </a:prstGeom>
          <a:noFill/>
          <a:ln>
            <a:noFill/>
          </a:ln>
        </p:spPr>
      </p:pic>
      <p:sp>
        <p:nvSpPr>
          <p:cNvPr id="6" name="TextBox 5">
            <a:extLst>
              <a:ext uri="{FF2B5EF4-FFF2-40B4-BE49-F238E27FC236}">
                <a16:creationId xmlns:a16="http://schemas.microsoft.com/office/drawing/2014/main" id="{B5E7EA67-A6E0-D04F-887D-DEF1058C3EFE}"/>
              </a:ext>
            </a:extLst>
          </p:cNvPr>
          <p:cNvSpPr txBox="1"/>
          <p:nvPr/>
        </p:nvSpPr>
        <p:spPr>
          <a:xfrm>
            <a:off x="350413" y="6345947"/>
            <a:ext cx="6422741" cy="553998"/>
          </a:xfrm>
          <a:prstGeom prst="rect">
            <a:avLst/>
          </a:prstGeom>
          <a:noFill/>
        </p:spPr>
        <p:txBody>
          <a:bodyPr wrap="square" rtlCol="0">
            <a:spAutoFit/>
          </a:bodyPr>
          <a:lstStyle/>
          <a:p>
            <a:r>
              <a:rPr lang="es-EC" sz="1000" b="1" dirty="0"/>
              <a:t>Universidad de Las Américas</a:t>
            </a:r>
            <a:endParaRPr lang="en-US" sz="1000" dirty="0"/>
          </a:p>
          <a:p>
            <a:r>
              <a:rPr lang="es-EC" sz="1000" dirty="0"/>
              <a:t>Facultad de Ingenierías y Ciencias Agropecuarias</a:t>
            </a:r>
            <a:endParaRPr lang="en-US" sz="1000" dirty="0"/>
          </a:p>
          <a:p>
            <a:r>
              <a:rPr lang="es-EC" sz="1000" i="1" dirty="0"/>
              <a:t>Ingeniería de Softwate</a:t>
            </a:r>
            <a:endParaRPr lang="en-US" sz="1000" dirty="0"/>
          </a:p>
        </p:txBody>
      </p:sp>
      <p:cxnSp>
        <p:nvCxnSpPr>
          <p:cNvPr id="141" name="Conector recto 140">
            <a:extLst>
              <a:ext uri="{FF2B5EF4-FFF2-40B4-BE49-F238E27FC236}">
                <a16:creationId xmlns:a16="http://schemas.microsoft.com/office/drawing/2014/main" id="{FDEF4403-F68C-6EAA-EDB6-79E8B9A7A48A}"/>
              </a:ext>
            </a:extLst>
          </p:cNvPr>
          <p:cNvCxnSpPr>
            <a:cxnSpLocks/>
          </p:cNvCxnSpPr>
          <p:nvPr/>
        </p:nvCxnSpPr>
        <p:spPr>
          <a:xfrm>
            <a:off x="313701" y="739651"/>
            <a:ext cx="11564598" cy="0"/>
          </a:xfrm>
          <a:prstGeom prst="line">
            <a:avLst/>
          </a:prstGeom>
          <a:ln w="22225">
            <a:gradFill>
              <a:gsLst>
                <a:gs pos="0">
                  <a:schemeClr val="accent1">
                    <a:lumMod val="5000"/>
                    <a:lumOff val="95000"/>
                  </a:schemeClr>
                </a:gs>
                <a:gs pos="74000">
                  <a:srgbClr val="FF4343"/>
                </a:gs>
                <a:gs pos="83000">
                  <a:srgbClr val="FF4343"/>
                </a:gs>
                <a:gs pos="100000">
                  <a:srgbClr val="FF0000"/>
                </a:gs>
              </a:gsLst>
              <a:lin ang="5400000" scaled="1"/>
            </a:gradFill>
          </a:ln>
        </p:spPr>
        <p:style>
          <a:lnRef idx="3">
            <a:schemeClr val="accent3"/>
          </a:lnRef>
          <a:fillRef idx="0">
            <a:schemeClr val="accent3"/>
          </a:fillRef>
          <a:effectRef idx="2">
            <a:schemeClr val="accent3"/>
          </a:effectRef>
          <a:fontRef idx="minor">
            <a:schemeClr val="tx1"/>
          </a:fontRef>
        </p:style>
      </p:cxnSp>
      <p:cxnSp>
        <p:nvCxnSpPr>
          <p:cNvPr id="144" name="Conector recto 143">
            <a:extLst>
              <a:ext uri="{FF2B5EF4-FFF2-40B4-BE49-F238E27FC236}">
                <a16:creationId xmlns:a16="http://schemas.microsoft.com/office/drawing/2014/main" id="{473FCE1A-A84C-CAF9-F982-2F89559ED52B}"/>
              </a:ext>
            </a:extLst>
          </p:cNvPr>
          <p:cNvCxnSpPr>
            <a:cxnSpLocks/>
          </p:cNvCxnSpPr>
          <p:nvPr/>
        </p:nvCxnSpPr>
        <p:spPr>
          <a:xfrm>
            <a:off x="380317" y="6345947"/>
            <a:ext cx="11564598" cy="0"/>
          </a:xfrm>
          <a:prstGeom prst="line">
            <a:avLst/>
          </a:prstGeom>
          <a:ln w="22225">
            <a:gradFill>
              <a:gsLst>
                <a:gs pos="0">
                  <a:schemeClr val="accent1">
                    <a:lumMod val="5000"/>
                    <a:lumOff val="95000"/>
                  </a:schemeClr>
                </a:gs>
                <a:gs pos="74000">
                  <a:srgbClr val="FF4343"/>
                </a:gs>
                <a:gs pos="83000">
                  <a:srgbClr val="FF4343"/>
                </a:gs>
                <a:gs pos="100000">
                  <a:srgbClr val="FF0000"/>
                </a:gs>
              </a:gsLst>
              <a:lin ang="5400000" scaled="1"/>
            </a:gradFill>
          </a:ln>
        </p:spPr>
        <p:style>
          <a:lnRef idx="3">
            <a:schemeClr val="accent3"/>
          </a:lnRef>
          <a:fillRef idx="0">
            <a:schemeClr val="accent3"/>
          </a:fillRef>
          <a:effectRef idx="2">
            <a:schemeClr val="accent3"/>
          </a:effectRef>
          <a:fontRef idx="minor">
            <a:schemeClr val="tx1"/>
          </a:fontRef>
        </p:style>
      </p:cxnSp>
      <p:grpSp>
        <p:nvGrpSpPr>
          <p:cNvPr id="54" name="Grupo 53">
            <a:extLst>
              <a:ext uri="{FF2B5EF4-FFF2-40B4-BE49-F238E27FC236}">
                <a16:creationId xmlns:a16="http://schemas.microsoft.com/office/drawing/2014/main" id="{91A2E88A-7F1D-F107-DD21-BFDAC88368B8}"/>
              </a:ext>
            </a:extLst>
          </p:cNvPr>
          <p:cNvGrpSpPr/>
          <p:nvPr/>
        </p:nvGrpSpPr>
        <p:grpSpPr>
          <a:xfrm>
            <a:off x="834361" y="772587"/>
            <a:ext cx="10547041" cy="4959863"/>
            <a:chOff x="1061386" y="517040"/>
            <a:chExt cx="11293804" cy="5997255"/>
          </a:xfrm>
        </p:grpSpPr>
        <p:sp>
          <p:nvSpPr>
            <p:cNvPr id="7" name="Abrir llave 6">
              <a:extLst>
                <a:ext uri="{FF2B5EF4-FFF2-40B4-BE49-F238E27FC236}">
                  <a16:creationId xmlns:a16="http://schemas.microsoft.com/office/drawing/2014/main" id="{9DF6247E-8A28-314A-F67E-8A60D7F4132B}"/>
                </a:ext>
              </a:extLst>
            </p:cNvPr>
            <p:cNvSpPr/>
            <p:nvPr/>
          </p:nvSpPr>
          <p:spPr>
            <a:xfrm>
              <a:off x="2759141" y="1293658"/>
              <a:ext cx="1117600" cy="4345010"/>
            </a:xfrm>
            <a:prstGeom prst="leftBrace">
              <a:avLst/>
            </a:prstGeom>
            <a:ln w="53975"/>
          </p:spPr>
          <p:style>
            <a:lnRef idx="1">
              <a:schemeClr val="accent2"/>
            </a:lnRef>
            <a:fillRef idx="0">
              <a:schemeClr val="accent2"/>
            </a:fillRef>
            <a:effectRef idx="0">
              <a:schemeClr val="accent2"/>
            </a:effectRef>
            <a:fontRef idx="minor">
              <a:schemeClr val="tx1"/>
            </a:fontRef>
          </p:style>
          <p:txBody>
            <a:bodyPr rtlCol="0" anchor="ctr"/>
            <a:lstStyle/>
            <a:p>
              <a:pPr algn="ctr"/>
              <a:endParaRPr lang="es-EC"/>
            </a:p>
          </p:txBody>
        </p:sp>
        <p:sp>
          <p:nvSpPr>
            <p:cNvPr id="11" name="Rounded Rectangle 170">
              <a:extLst>
                <a:ext uri="{FF2B5EF4-FFF2-40B4-BE49-F238E27FC236}">
                  <a16:creationId xmlns:a16="http://schemas.microsoft.com/office/drawing/2014/main" id="{D1DA1388-BEED-D9AC-FAC4-D51D7D7FC0A5}"/>
                </a:ext>
              </a:extLst>
            </p:cNvPr>
            <p:cNvSpPr>
              <a:spLocks noChangeAspect="1"/>
            </p:cNvSpPr>
            <p:nvPr/>
          </p:nvSpPr>
          <p:spPr>
            <a:xfrm>
              <a:off x="4095879" y="1065753"/>
              <a:ext cx="1986033" cy="488023"/>
            </a:xfrm>
            <a:prstGeom prst="roundRect">
              <a:avLst/>
            </a:prstGeom>
            <a:noFill/>
            <a:ln>
              <a:solidFill>
                <a:schemeClr val="accent6">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err="1">
                  <a:solidFill>
                    <a:schemeClr val="accent6">
                      <a:lumMod val="75000"/>
                    </a:schemeClr>
                  </a:solidFill>
                </a:rPr>
                <a:t>Creacionales</a:t>
              </a:r>
              <a:endParaRPr lang="en-US" sz="1600" dirty="0">
                <a:solidFill>
                  <a:schemeClr val="accent6">
                    <a:lumMod val="75000"/>
                  </a:schemeClr>
                </a:solidFill>
              </a:endParaRPr>
            </a:p>
          </p:txBody>
        </p:sp>
        <p:sp>
          <p:nvSpPr>
            <p:cNvPr id="12" name="Rounded Rectangle 170">
              <a:extLst>
                <a:ext uri="{FF2B5EF4-FFF2-40B4-BE49-F238E27FC236}">
                  <a16:creationId xmlns:a16="http://schemas.microsoft.com/office/drawing/2014/main" id="{AFBFF769-2DEC-F801-58F9-080652BC7718}"/>
                </a:ext>
              </a:extLst>
            </p:cNvPr>
            <p:cNvSpPr>
              <a:spLocks noChangeAspect="1"/>
            </p:cNvSpPr>
            <p:nvPr/>
          </p:nvSpPr>
          <p:spPr>
            <a:xfrm>
              <a:off x="4095878" y="2869979"/>
              <a:ext cx="1986034" cy="488023"/>
            </a:xfrm>
            <a:prstGeom prst="roundRect">
              <a:avLst/>
            </a:prstGeom>
            <a:noFill/>
            <a:ln>
              <a:solidFill>
                <a:srgbClr val="A047D7"/>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err="1">
                  <a:solidFill>
                    <a:srgbClr val="A047D7"/>
                  </a:solidFill>
                </a:rPr>
                <a:t>Estructurales</a:t>
              </a:r>
              <a:endParaRPr lang="en-US" sz="1600" dirty="0">
                <a:solidFill>
                  <a:srgbClr val="A047D7"/>
                </a:solidFill>
              </a:endParaRPr>
            </a:p>
          </p:txBody>
        </p:sp>
        <p:sp>
          <p:nvSpPr>
            <p:cNvPr id="13" name="Rounded Rectangle 170">
              <a:extLst>
                <a:ext uri="{FF2B5EF4-FFF2-40B4-BE49-F238E27FC236}">
                  <a16:creationId xmlns:a16="http://schemas.microsoft.com/office/drawing/2014/main" id="{AEF8EF5D-3791-5D0A-0A26-803F5128F6ED}"/>
                </a:ext>
              </a:extLst>
            </p:cNvPr>
            <p:cNvSpPr>
              <a:spLocks noChangeAspect="1"/>
            </p:cNvSpPr>
            <p:nvPr/>
          </p:nvSpPr>
          <p:spPr>
            <a:xfrm>
              <a:off x="4095877" y="5360403"/>
              <a:ext cx="1986035" cy="488023"/>
            </a:xfrm>
            <a:prstGeom prst="roundRect">
              <a:avLst/>
            </a:prstGeom>
            <a:noFill/>
            <a:ln>
              <a:solidFill>
                <a:srgbClr val="1ABCA9"/>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err="1">
                  <a:solidFill>
                    <a:srgbClr val="1ABCA9"/>
                  </a:solidFill>
                </a:rPr>
                <a:t>Comportamiento</a:t>
              </a:r>
              <a:endParaRPr lang="en-US" sz="1600" dirty="0">
                <a:solidFill>
                  <a:srgbClr val="1ABCA9"/>
                </a:solidFill>
              </a:endParaRPr>
            </a:p>
          </p:txBody>
        </p:sp>
        <p:sp>
          <p:nvSpPr>
            <p:cNvPr id="21" name="Abrir llave 20">
              <a:extLst>
                <a:ext uri="{FF2B5EF4-FFF2-40B4-BE49-F238E27FC236}">
                  <a16:creationId xmlns:a16="http://schemas.microsoft.com/office/drawing/2014/main" id="{512CD396-2E20-F1A2-8E03-AB4D0617E3C9}"/>
                </a:ext>
              </a:extLst>
            </p:cNvPr>
            <p:cNvSpPr/>
            <p:nvPr/>
          </p:nvSpPr>
          <p:spPr>
            <a:xfrm>
              <a:off x="6586006" y="648617"/>
              <a:ext cx="155527" cy="1362702"/>
            </a:xfrm>
            <a:prstGeom prst="leftBrace">
              <a:avLst/>
            </a:prstGeom>
            <a:ln w="25400">
              <a:solidFill>
                <a:schemeClr val="accent6">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s-EC">
                <a:solidFill>
                  <a:schemeClr val="accent6">
                    <a:lumMod val="75000"/>
                  </a:schemeClr>
                </a:solidFill>
              </a:endParaRPr>
            </a:p>
          </p:txBody>
        </p:sp>
        <p:sp>
          <p:nvSpPr>
            <p:cNvPr id="23" name="Abrir llave 22">
              <a:extLst>
                <a:ext uri="{FF2B5EF4-FFF2-40B4-BE49-F238E27FC236}">
                  <a16:creationId xmlns:a16="http://schemas.microsoft.com/office/drawing/2014/main" id="{41907A33-E638-532C-5D6F-0CFC294970E5}"/>
                </a:ext>
              </a:extLst>
            </p:cNvPr>
            <p:cNvSpPr/>
            <p:nvPr/>
          </p:nvSpPr>
          <p:spPr>
            <a:xfrm>
              <a:off x="6557692" y="2278721"/>
              <a:ext cx="155527" cy="2242726"/>
            </a:xfrm>
            <a:prstGeom prst="leftBrace">
              <a:avLst/>
            </a:prstGeom>
            <a:ln w="25400">
              <a:solidFill>
                <a:srgbClr val="A047D7"/>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s-EC">
                <a:solidFill>
                  <a:srgbClr val="A047D7"/>
                </a:solidFill>
              </a:endParaRPr>
            </a:p>
          </p:txBody>
        </p:sp>
        <p:sp>
          <p:nvSpPr>
            <p:cNvPr id="27" name="Abrir llave 26">
              <a:extLst>
                <a:ext uri="{FF2B5EF4-FFF2-40B4-BE49-F238E27FC236}">
                  <a16:creationId xmlns:a16="http://schemas.microsoft.com/office/drawing/2014/main" id="{1C3C96D9-E633-3C60-3868-8029996A3BEE}"/>
                </a:ext>
              </a:extLst>
            </p:cNvPr>
            <p:cNvSpPr/>
            <p:nvPr/>
          </p:nvSpPr>
          <p:spPr>
            <a:xfrm>
              <a:off x="6530006" y="4694535"/>
              <a:ext cx="174171" cy="1819760"/>
            </a:xfrm>
            <a:prstGeom prst="leftBrace">
              <a:avLst/>
            </a:prstGeom>
            <a:ln w="25400">
              <a:solidFill>
                <a:srgbClr val="1ABCA9"/>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s-EC" dirty="0"/>
            </a:p>
          </p:txBody>
        </p:sp>
        <p:sp>
          <p:nvSpPr>
            <p:cNvPr id="32" name="Oval 52" descr="oval shape">
              <a:extLst>
                <a:ext uri="{FF2B5EF4-FFF2-40B4-BE49-F238E27FC236}">
                  <a16:creationId xmlns:a16="http://schemas.microsoft.com/office/drawing/2014/main" id="{B61D3174-342E-EA0E-D931-A759854CD1F2}"/>
                </a:ext>
              </a:extLst>
            </p:cNvPr>
            <p:cNvSpPr>
              <a:spLocks noChangeAspect="1"/>
            </p:cNvSpPr>
            <p:nvPr/>
          </p:nvSpPr>
          <p:spPr>
            <a:xfrm>
              <a:off x="1061386" y="2558710"/>
              <a:ext cx="1664295" cy="1573278"/>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sz="2000" dirty="0" err="1">
                  <a:solidFill>
                    <a:schemeClr val="accent2">
                      <a:lumMod val="75000"/>
                    </a:schemeClr>
                  </a:solidFill>
                </a:rPr>
                <a:t>Patrones</a:t>
              </a:r>
              <a:r>
                <a:rPr lang="en-US" sz="2000" dirty="0">
                  <a:solidFill>
                    <a:schemeClr val="accent2">
                      <a:lumMod val="75000"/>
                    </a:schemeClr>
                  </a:solidFill>
                </a:rPr>
                <a:t> de</a:t>
              </a:r>
            </a:p>
            <a:p>
              <a:pPr algn="ctr"/>
              <a:r>
                <a:rPr lang="en-US" dirty="0" err="1">
                  <a:solidFill>
                    <a:schemeClr val="accent2">
                      <a:lumMod val="75000"/>
                    </a:schemeClr>
                  </a:solidFill>
                </a:rPr>
                <a:t>Diseño</a:t>
              </a:r>
              <a:endParaRPr lang="en-US" dirty="0">
                <a:solidFill>
                  <a:schemeClr val="accent2">
                    <a:lumMod val="75000"/>
                  </a:schemeClr>
                </a:solidFill>
              </a:endParaRPr>
            </a:p>
          </p:txBody>
        </p:sp>
        <p:sp>
          <p:nvSpPr>
            <p:cNvPr id="36" name="CuadroTexto 35">
              <a:extLst>
                <a:ext uri="{FF2B5EF4-FFF2-40B4-BE49-F238E27FC236}">
                  <a16:creationId xmlns:a16="http://schemas.microsoft.com/office/drawing/2014/main" id="{6CED4026-47E2-5878-D419-0EBCD737B06E}"/>
                </a:ext>
              </a:extLst>
            </p:cNvPr>
            <p:cNvSpPr txBox="1"/>
            <p:nvPr/>
          </p:nvSpPr>
          <p:spPr>
            <a:xfrm>
              <a:off x="6995886" y="517040"/>
              <a:ext cx="3512457" cy="1754326"/>
            </a:xfrm>
            <a:prstGeom prst="rect">
              <a:avLst/>
            </a:prstGeom>
            <a:noFill/>
          </p:spPr>
          <p:txBody>
            <a:bodyPr wrap="square" rtlCol="0">
              <a:spAutoFit/>
            </a:bodyPr>
            <a:lstStyle/>
            <a:p>
              <a:pPr marL="342900" indent="-342900">
                <a:buFont typeface="+mj-lt"/>
                <a:buAutoNum type="arabicPeriod"/>
              </a:pPr>
              <a:r>
                <a:rPr lang="es-EC" dirty="0"/>
                <a:t>Factory </a:t>
              </a:r>
              <a:r>
                <a:rPr lang="es-EC" dirty="0" err="1"/>
                <a:t>Method</a:t>
              </a:r>
              <a:endParaRPr lang="es-EC" dirty="0"/>
            </a:p>
            <a:p>
              <a:pPr marL="342900" indent="-342900">
                <a:buFont typeface="+mj-lt"/>
                <a:buAutoNum type="arabicPeriod"/>
              </a:pPr>
              <a:r>
                <a:rPr lang="es-EC" dirty="0" err="1"/>
                <a:t>Abstract</a:t>
              </a:r>
              <a:r>
                <a:rPr lang="es-EC" dirty="0"/>
                <a:t> Factory</a:t>
              </a:r>
            </a:p>
            <a:p>
              <a:pPr marL="342900" indent="-342900">
                <a:buFont typeface="+mj-lt"/>
                <a:buAutoNum type="arabicPeriod"/>
              </a:pPr>
              <a:r>
                <a:rPr lang="es-EC" dirty="0" err="1"/>
                <a:t>Builder</a:t>
              </a:r>
              <a:endParaRPr lang="es-EC" dirty="0"/>
            </a:p>
            <a:p>
              <a:pPr marL="342900" indent="-342900">
                <a:buFont typeface="+mj-lt"/>
                <a:buAutoNum type="arabicPeriod"/>
              </a:pPr>
              <a:r>
                <a:rPr lang="es-EC" dirty="0" err="1"/>
                <a:t>Prototype</a:t>
              </a:r>
              <a:endParaRPr lang="es-EC" dirty="0"/>
            </a:p>
            <a:p>
              <a:pPr marL="342900" indent="-342900">
                <a:buFont typeface="+mj-lt"/>
                <a:buAutoNum type="arabicPeriod"/>
              </a:pPr>
              <a:r>
                <a:rPr lang="es-EC" dirty="0" err="1"/>
                <a:t>Singleton</a:t>
              </a:r>
              <a:endParaRPr lang="es-EC" dirty="0"/>
            </a:p>
            <a:p>
              <a:pPr marL="285750" indent="-285750">
                <a:buFont typeface="Courier New" panose="02070309020205020404" pitchFamily="49" charset="0"/>
                <a:buChar char="o"/>
              </a:pPr>
              <a:endParaRPr lang="es-EC" dirty="0"/>
            </a:p>
          </p:txBody>
        </p:sp>
        <p:sp>
          <p:nvSpPr>
            <p:cNvPr id="37" name="CuadroTexto 36">
              <a:extLst>
                <a:ext uri="{FF2B5EF4-FFF2-40B4-BE49-F238E27FC236}">
                  <a16:creationId xmlns:a16="http://schemas.microsoft.com/office/drawing/2014/main" id="{E777FF34-E49E-A946-4453-9DE940CC476B}"/>
                </a:ext>
              </a:extLst>
            </p:cNvPr>
            <p:cNvSpPr txBox="1"/>
            <p:nvPr/>
          </p:nvSpPr>
          <p:spPr>
            <a:xfrm>
              <a:off x="6995885" y="2189722"/>
              <a:ext cx="3512457" cy="2031325"/>
            </a:xfrm>
            <a:prstGeom prst="rect">
              <a:avLst/>
            </a:prstGeom>
            <a:noFill/>
          </p:spPr>
          <p:txBody>
            <a:bodyPr wrap="square" rtlCol="0">
              <a:spAutoFit/>
            </a:bodyPr>
            <a:lstStyle/>
            <a:p>
              <a:pPr marL="342900" indent="-342900">
                <a:buFont typeface="+mj-lt"/>
                <a:buAutoNum type="arabicPeriod"/>
              </a:pPr>
              <a:r>
                <a:rPr lang="es-EC" dirty="0"/>
                <a:t>Adapter</a:t>
              </a:r>
            </a:p>
            <a:p>
              <a:pPr marL="342900" indent="-342900">
                <a:buFont typeface="+mj-lt"/>
                <a:buAutoNum type="arabicPeriod"/>
              </a:pPr>
              <a:r>
                <a:rPr lang="es-EC" dirty="0"/>
                <a:t>Bridge</a:t>
              </a:r>
            </a:p>
            <a:p>
              <a:pPr marL="342900" indent="-342900">
                <a:buFont typeface="+mj-lt"/>
                <a:buAutoNum type="arabicPeriod"/>
              </a:pPr>
              <a:r>
                <a:rPr lang="es-EC" dirty="0"/>
                <a:t>Composite</a:t>
              </a:r>
            </a:p>
            <a:p>
              <a:pPr marL="342900" indent="-342900">
                <a:buFont typeface="+mj-lt"/>
                <a:buAutoNum type="arabicPeriod"/>
              </a:pPr>
              <a:r>
                <a:rPr lang="es-EC" dirty="0" err="1"/>
                <a:t>Decorator</a:t>
              </a:r>
              <a:endParaRPr lang="es-EC" dirty="0"/>
            </a:p>
            <a:p>
              <a:pPr marL="342900" indent="-342900">
                <a:buFont typeface="+mj-lt"/>
                <a:buAutoNum type="arabicPeriod"/>
              </a:pPr>
              <a:r>
                <a:rPr lang="es-EC" dirty="0" err="1"/>
                <a:t>Facade</a:t>
              </a:r>
              <a:endParaRPr lang="es-EC" dirty="0"/>
            </a:p>
            <a:p>
              <a:pPr marL="342900" indent="-342900">
                <a:buFont typeface="+mj-lt"/>
                <a:buAutoNum type="arabicPeriod"/>
              </a:pPr>
              <a:r>
                <a:rPr lang="es-EC" dirty="0" err="1"/>
                <a:t>Flyweight</a:t>
              </a:r>
              <a:endParaRPr lang="es-EC" dirty="0"/>
            </a:p>
            <a:p>
              <a:pPr marL="342900" indent="-342900">
                <a:buFont typeface="+mj-lt"/>
                <a:buAutoNum type="arabicPeriod"/>
              </a:pPr>
              <a:r>
                <a:rPr lang="es-EC" dirty="0"/>
                <a:t>Proxy</a:t>
              </a:r>
            </a:p>
          </p:txBody>
        </p:sp>
        <p:sp>
          <p:nvSpPr>
            <p:cNvPr id="38" name="CuadroTexto 37">
              <a:extLst>
                <a:ext uri="{FF2B5EF4-FFF2-40B4-BE49-F238E27FC236}">
                  <a16:creationId xmlns:a16="http://schemas.microsoft.com/office/drawing/2014/main" id="{DEDF6F5D-D220-848D-DA14-C3043BCDF03D}"/>
                </a:ext>
              </a:extLst>
            </p:cNvPr>
            <p:cNvSpPr txBox="1"/>
            <p:nvPr/>
          </p:nvSpPr>
          <p:spPr>
            <a:xfrm>
              <a:off x="6995884" y="4656896"/>
              <a:ext cx="3512457" cy="1754326"/>
            </a:xfrm>
            <a:prstGeom prst="rect">
              <a:avLst/>
            </a:prstGeom>
            <a:noFill/>
          </p:spPr>
          <p:txBody>
            <a:bodyPr wrap="square" rtlCol="0">
              <a:spAutoFit/>
            </a:bodyPr>
            <a:lstStyle/>
            <a:p>
              <a:pPr marL="342900" indent="-342900">
                <a:buFont typeface="+mj-lt"/>
                <a:buAutoNum type="arabicPeriod"/>
              </a:pPr>
              <a:r>
                <a:rPr lang="es-EC" dirty="0"/>
                <a:t>Chain </a:t>
              </a:r>
              <a:r>
                <a:rPr lang="es-EC" dirty="0" err="1"/>
                <a:t>of</a:t>
              </a:r>
              <a:r>
                <a:rPr lang="es-EC" dirty="0"/>
                <a:t> </a:t>
              </a:r>
              <a:r>
                <a:rPr lang="es-EC" dirty="0" err="1"/>
                <a:t>Responsibility</a:t>
              </a:r>
              <a:endParaRPr lang="es-EC" dirty="0"/>
            </a:p>
            <a:p>
              <a:pPr marL="342900" indent="-342900">
                <a:buFont typeface="+mj-lt"/>
                <a:buAutoNum type="arabicPeriod"/>
              </a:pPr>
              <a:r>
                <a:rPr lang="es-EC" dirty="0" err="1"/>
                <a:t>Command</a:t>
              </a:r>
              <a:endParaRPr lang="es-EC" dirty="0"/>
            </a:p>
            <a:p>
              <a:pPr marL="342900" indent="-342900">
                <a:buFont typeface="+mj-lt"/>
                <a:buAutoNum type="arabicPeriod"/>
              </a:pPr>
              <a:r>
                <a:rPr lang="es-EC" dirty="0" err="1"/>
                <a:t>Iterator</a:t>
              </a:r>
              <a:endParaRPr lang="es-EC" dirty="0"/>
            </a:p>
            <a:p>
              <a:pPr marL="342900" indent="-342900">
                <a:buFont typeface="+mj-lt"/>
                <a:buAutoNum type="arabicPeriod"/>
              </a:pPr>
              <a:r>
                <a:rPr lang="es-EC" dirty="0"/>
                <a:t>Mediator</a:t>
              </a:r>
            </a:p>
            <a:p>
              <a:pPr marL="342900" indent="-342900">
                <a:buFont typeface="+mj-lt"/>
                <a:buAutoNum type="arabicPeriod"/>
              </a:pPr>
              <a:r>
                <a:rPr lang="es-EC" dirty="0"/>
                <a:t>Memento</a:t>
              </a:r>
            </a:p>
            <a:p>
              <a:pPr marL="342900" indent="-342900">
                <a:buFont typeface="+mj-lt"/>
                <a:buAutoNum type="arabicPeriod"/>
              </a:pPr>
              <a:r>
                <a:rPr lang="es-EC" dirty="0" err="1"/>
                <a:t>Observer</a:t>
              </a:r>
              <a:endParaRPr lang="es-EC" dirty="0"/>
            </a:p>
          </p:txBody>
        </p:sp>
        <p:sp>
          <p:nvSpPr>
            <p:cNvPr id="46" name="CuadroTexto 45">
              <a:extLst>
                <a:ext uri="{FF2B5EF4-FFF2-40B4-BE49-F238E27FC236}">
                  <a16:creationId xmlns:a16="http://schemas.microsoft.com/office/drawing/2014/main" id="{8457350C-2FA2-64F6-785E-91DDF71A9351}"/>
                </a:ext>
              </a:extLst>
            </p:cNvPr>
            <p:cNvSpPr txBox="1"/>
            <p:nvPr/>
          </p:nvSpPr>
          <p:spPr>
            <a:xfrm>
              <a:off x="9902276" y="4665926"/>
              <a:ext cx="2452914" cy="1200329"/>
            </a:xfrm>
            <a:prstGeom prst="rect">
              <a:avLst/>
            </a:prstGeom>
            <a:noFill/>
          </p:spPr>
          <p:txBody>
            <a:bodyPr wrap="square">
              <a:spAutoFit/>
            </a:bodyPr>
            <a:lstStyle/>
            <a:p>
              <a:pPr marL="342900" indent="-342900">
                <a:buFont typeface="+mj-lt"/>
                <a:buAutoNum type="arabicPeriod" startAt="7"/>
              </a:pPr>
              <a:r>
                <a:rPr lang="es-EC" dirty="0" err="1"/>
                <a:t>State</a:t>
              </a:r>
              <a:endParaRPr lang="es-EC" dirty="0"/>
            </a:p>
            <a:p>
              <a:pPr marL="342900" indent="-342900">
                <a:buFont typeface="+mj-lt"/>
                <a:buAutoNum type="arabicPeriod" startAt="7"/>
              </a:pPr>
              <a:r>
                <a:rPr lang="es-EC" dirty="0" err="1"/>
                <a:t>Strategy</a:t>
              </a:r>
              <a:endParaRPr lang="es-EC" dirty="0"/>
            </a:p>
            <a:p>
              <a:pPr marL="342900" indent="-342900">
                <a:buFont typeface="+mj-lt"/>
                <a:buAutoNum type="arabicPeriod" startAt="7"/>
              </a:pPr>
              <a:r>
                <a:rPr lang="es-EC" dirty="0" err="1"/>
                <a:t>Template</a:t>
              </a:r>
              <a:r>
                <a:rPr lang="es-EC" dirty="0"/>
                <a:t> </a:t>
              </a:r>
              <a:r>
                <a:rPr lang="es-EC" dirty="0" err="1"/>
                <a:t>Method</a:t>
              </a:r>
              <a:endParaRPr lang="es-EC" dirty="0"/>
            </a:p>
            <a:p>
              <a:pPr marL="342900" indent="-342900">
                <a:buFont typeface="+mj-lt"/>
                <a:buAutoNum type="arabicPeriod" startAt="7"/>
              </a:pPr>
              <a:r>
                <a:rPr lang="es-EC" dirty="0" err="1"/>
                <a:t>Visitor</a:t>
              </a:r>
              <a:endParaRPr lang="es-EC" dirty="0"/>
            </a:p>
          </p:txBody>
        </p:sp>
      </p:grpSp>
    </p:spTree>
    <p:extLst>
      <p:ext uri="{BB962C8B-B14F-4D97-AF65-F5344CB8AC3E}">
        <p14:creationId xmlns:p14="http://schemas.microsoft.com/office/powerpoint/2010/main" val="182839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C1AD9-9E97-4F4E-829A-2DFD2488C194}"/>
              </a:ext>
            </a:extLst>
          </p:cNvPr>
          <p:cNvSpPr>
            <a:spLocks noGrp="1"/>
          </p:cNvSpPr>
          <p:nvPr>
            <p:ph type="title"/>
          </p:nvPr>
        </p:nvSpPr>
        <p:spPr>
          <a:xfrm>
            <a:off x="313703" y="-25154"/>
            <a:ext cx="6422740" cy="770709"/>
          </a:xfrm>
        </p:spPr>
        <p:txBody>
          <a:bodyPr>
            <a:normAutofit/>
          </a:bodyPr>
          <a:lstStyle/>
          <a:p>
            <a:r>
              <a:rPr lang="en-US" sz="2900" b="1" dirty="0">
                <a:solidFill>
                  <a:srgbClr val="C00000"/>
                </a:solidFill>
              </a:rPr>
              <a:t>PATRONES CREACIONALES</a:t>
            </a:r>
          </a:p>
        </p:txBody>
      </p:sp>
      <p:pic>
        <p:nvPicPr>
          <p:cNvPr id="5" name="Imagen 1" descr="\\snfile01\Publico\Facultad de Medicina\Syllabus  Medicina\Image_0">
            <a:extLst>
              <a:ext uri="{FF2B5EF4-FFF2-40B4-BE49-F238E27FC236}">
                <a16:creationId xmlns:a16="http://schemas.microsoft.com/office/drawing/2014/main" id="{A057FC75-6D83-B245-A1B2-2BE21DDF70C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504975" y="6391093"/>
            <a:ext cx="970407" cy="421361"/>
          </a:xfrm>
          <a:prstGeom prst="rect">
            <a:avLst/>
          </a:prstGeom>
          <a:noFill/>
          <a:ln>
            <a:noFill/>
          </a:ln>
        </p:spPr>
      </p:pic>
      <p:sp>
        <p:nvSpPr>
          <p:cNvPr id="6" name="TextBox 5">
            <a:extLst>
              <a:ext uri="{FF2B5EF4-FFF2-40B4-BE49-F238E27FC236}">
                <a16:creationId xmlns:a16="http://schemas.microsoft.com/office/drawing/2014/main" id="{B5E7EA67-A6E0-D04F-887D-DEF1058C3EFE}"/>
              </a:ext>
            </a:extLst>
          </p:cNvPr>
          <p:cNvSpPr txBox="1"/>
          <p:nvPr/>
        </p:nvSpPr>
        <p:spPr>
          <a:xfrm>
            <a:off x="350413" y="6345947"/>
            <a:ext cx="6422741" cy="553998"/>
          </a:xfrm>
          <a:prstGeom prst="rect">
            <a:avLst/>
          </a:prstGeom>
          <a:noFill/>
        </p:spPr>
        <p:txBody>
          <a:bodyPr wrap="square" rtlCol="0">
            <a:spAutoFit/>
          </a:bodyPr>
          <a:lstStyle/>
          <a:p>
            <a:r>
              <a:rPr lang="es-EC" sz="1000" b="1" dirty="0"/>
              <a:t>Universidad de Las Américas</a:t>
            </a:r>
            <a:endParaRPr lang="en-US" sz="1000" dirty="0"/>
          </a:p>
          <a:p>
            <a:r>
              <a:rPr lang="es-EC" sz="1000" dirty="0"/>
              <a:t>Facultad de Ingenierías y Ciencias Agropecuarias</a:t>
            </a:r>
            <a:endParaRPr lang="en-US" sz="1000" dirty="0"/>
          </a:p>
          <a:p>
            <a:r>
              <a:rPr lang="es-EC" sz="1000" i="1" dirty="0"/>
              <a:t>Ingeniería de Softwate</a:t>
            </a:r>
            <a:endParaRPr lang="en-US" sz="1000" dirty="0"/>
          </a:p>
        </p:txBody>
      </p:sp>
      <p:cxnSp>
        <p:nvCxnSpPr>
          <p:cNvPr id="141" name="Conector recto 140">
            <a:extLst>
              <a:ext uri="{FF2B5EF4-FFF2-40B4-BE49-F238E27FC236}">
                <a16:creationId xmlns:a16="http://schemas.microsoft.com/office/drawing/2014/main" id="{FDEF4403-F68C-6EAA-EDB6-79E8B9A7A48A}"/>
              </a:ext>
            </a:extLst>
          </p:cNvPr>
          <p:cNvCxnSpPr>
            <a:cxnSpLocks/>
          </p:cNvCxnSpPr>
          <p:nvPr/>
        </p:nvCxnSpPr>
        <p:spPr>
          <a:xfrm>
            <a:off x="313701" y="739651"/>
            <a:ext cx="11564598" cy="0"/>
          </a:xfrm>
          <a:prstGeom prst="line">
            <a:avLst/>
          </a:prstGeom>
          <a:ln w="22225">
            <a:gradFill>
              <a:gsLst>
                <a:gs pos="0">
                  <a:schemeClr val="accent1">
                    <a:lumMod val="5000"/>
                    <a:lumOff val="95000"/>
                  </a:schemeClr>
                </a:gs>
                <a:gs pos="74000">
                  <a:srgbClr val="FF4343"/>
                </a:gs>
                <a:gs pos="83000">
                  <a:srgbClr val="FF4343"/>
                </a:gs>
                <a:gs pos="100000">
                  <a:srgbClr val="FF0000"/>
                </a:gs>
              </a:gsLst>
              <a:lin ang="5400000" scaled="1"/>
            </a:gradFill>
          </a:ln>
        </p:spPr>
        <p:style>
          <a:lnRef idx="3">
            <a:schemeClr val="accent3"/>
          </a:lnRef>
          <a:fillRef idx="0">
            <a:schemeClr val="accent3"/>
          </a:fillRef>
          <a:effectRef idx="2">
            <a:schemeClr val="accent3"/>
          </a:effectRef>
          <a:fontRef idx="minor">
            <a:schemeClr val="tx1"/>
          </a:fontRef>
        </p:style>
      </p:cxnSp>
      <p:cxnSp>
        <p:nvCxnSpPr>
          <p:cNvPr id="144" name="Conector recto 143">
            <a:extLst>
              <a:ext uri="{FF2B5EF4-FFF2-40B4-BE49-F238E27FC236}">
                <a16:creationId xmlns:a16="http://schemas.microsoft.com/office/drawing/2014/main" id="{473FCE1A-A84C-CAF9-F982-2F89559ED52B}"/>
              </a:ext>
            </a:extLst>
          </p:cNvPr>
          <p:cNvCxnSpPr>
            <a:cxnSpLocks/>
          </p:cNvCxnSpPr>
          <p:nvPr/>
        </p:nvCxnSpPr>
        <p:spPr>
          <a:xfrm>
            <a:off x="380317" y="6345947"/>
            <a:ext cx="11564598" cy="0"/>
          </a:xfrm>
          <a:prstGeom prst="line">
            <a:avLst/>
          </a:prstGeom>
          <a:ln w="22225">
            <a:gradFill>
              <a:gsLst>
                <a:gs pos="0">
                  <a:schemeClr val="accent1">
                    <a:lumMod val="5000"/>
                    <a:lumOff val="95000"/>
                  </a:schemeClr>
                </a:gs>
                <a:gs pos="74000">
                  <a:srgbClr val="FF4343"/>
                </a:gs>
                <a:gs pos="83000">
                  <a:srgbClr val="FF4343"/>
                </a:gs>
                <a:gs pos="100000">
                  <a:srgbClr val="FF0000"/>
                </a:gs>
              </a:gsLst>
              <a:lin ang="5400000" scaled="1"/>
            </a:gradFill>
          </a:ln>
        </p:spPr>
        <p:style>
          <a:lnRef idx="3">
            <a:schemeClr val="accent3"/>
          </a:lnRef>
          <a:fillRef idx="0">
            <a:schemeClr val="accent3"/>
          </a:fillRef>
          <a:effectRef idx="2">
            <a:schemeClr val="accent3"/>
          </a:effectRef>
          <a:fontRef idx="minor">
            <a:schemeClr val="tx1"/>
          </a:fontRef>
        </p:style>
      </p:cxnSp>
      <p:grpSp>
        <p:nvGrpSpPr>
          <p:cNvPr id="134" name="Grupo 133">
            <a:extLst>
              <a:ext uri="{FF2B5EF4-FFF2-40B4-BE49-F238E27FC236}">
                <a16:creationId xmlns:a16="http://schemas.microsoft.com/office/drawing/2014/main" id="{957F3826-58F2-8D07-6353-E124ACCDCD1A}"/>
              </a:ext>
            </a:extLst>
          </p:cNvPr>
          <p:cNvGrpSpPr/>
          <p:nvPr/>
        </p:nvGrpSpPr>
        <p:grpSpPr>
          <a:xfrm>
            <a:off x="766084" y="1520897"/>
            <a:ext cx="10478360" cy="3816206"/>
            <a:chOff x="282226" y="1429763"/>
            <a:chExt cx="11724626" cy="4516459"/>
          </a:xfrm>
        </p:grpSpPr>
        <p:sp>
          <p:nvSpPr>
            <p:cNvPr id="79" name="Forma libre: forma 78">
              <a:extLst>
                <a:ext uri="{FF2B5EF4-FFF2-40B4-BE49-F238E27FC236}">
                  <a16:creationId xmlns:a16="http://schemas.microsoft.com/office/drawing/2014/main" id="{8807C3C8-E82B-2F1C-D0D3-9B0BB851233D}"/>
                </a:ext>
              </a:extLst>
            </p:cNvPr>
            <p:cNvSpPr/>
            <p:nvPr/>
          </p:nvSpPr>
          <p:spPr>
            <a:xfrm>
              <a:off x="313700" y="4882917"/>
              <a:ext cx="11533122" cy="1056777"/>
            </a:xfrm>
            <a:custGeom>
              <a:avLst/>
              <a:gdLst>
                <a:gd name="connsiteX0" fmla="*/ 0 w 12507301"/>
                <a:gd name="connsiteY0" fmla="*/ 65302 h 653017"/>
                <a:gd name="connsiteX1" fmla="*/ 65302 w 12507301"/>
                <a:gd name="connsiteY1" fmla="*/ 0 h 653017"/>
                <a:gd name="connsiteX2" fmla="*/ 12441999 w 12507301"/>
                <a:gd name="connsiteY2" fmla="*/ 0 h 653017"/>
                <a:gd name="connsiteX3" fmla="*/ 12507301 w 12507301"/>
                <a:gd name="connsiteY3" fmla="*/ 65302 h 653017"/>
                <a:gd name="connsiteX4" fmla="*/ 12507301 w 12507301"/>
                <a:gd name="connsiteY4" fmla="*/ 587715 h 653017"/>
                <a:gd name="connsiteX5" fmla="*/ 12441999 w 12507301"/>
                <a:gd name="connsiteY5" fmla="*/ 653017 h 653017"/>
                <a:gd name="connsiteX6" fmla="*/ 65302 w 12507301"/>
                <a:gd name="connsiteY6" fmla="*/ 653017 h 653017"/>
                <a:gd name="connsiteX7" fmla="*/ 0 w 12507301"/>
                <a:gd name="connsiteY7" fmla="*/ 587715 h 653017"/>
                <a:gd name="connsiteX8" fmla="*/ 0 w 12507301"/>
                <a:gd name="connsiteY8" fmla="*/ 65302 h 6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07301" h="653017">
                  <a:moveTo>
                    <a:pt x="0" y="65302"/>
                  </a:moveTo>
                  <a:cubicBezTo>
                    <a:pt x="0" y="29237"/>
                    <a:pt x="29237" y="0"/>
                    <a:pt x="65302" y="0"/>
                  </a:cubicBezTo>
                  <a:lnTo>
                    <a:pt x="12441999" y="0"/>
                  </a:lnTo>
                  <a:cubicBezTo>
                    <a:pt x="12478064" y="0"/>
                    <a:pt x="12507301" y="29237"/>
                    <a:pt x="12507301" y="65302"/>
                  </a:cubicBezTo>
                  <a:lnTo>
                    <a:pt x="12507301" y="587715"/>
                  </a:lnTo>
                  <a:cubicBezTo>
                    <a:pt x="12507301" y="623780"/>
                    <a:pt x="12478064" y="653017"/>
                    <a:pt x="12441999" y="653017"/>
                  </a:cubicBezTo>
                  <a:lnTo>
                    <a:pt x="65302" y="653017"/>
                  </a:lnTo>
                  <a:cubicBezTo>
                    <a:pt x="29237" y="653017"/>
                    <a:pt x="0" y="623780"/>
                    <a:pt x="0" y="587715"/>
                  </a:cubicBezTo>
                  <a:lnTo>
                    <a:pt x="0" y="65302"/>
                  </a:lnTo>
                  <a:close/>
                </a:path>
              </a:pathLst>
            </a:custGeom>
            <a:solidFill>
              <a:srgbClr val="E7EAF5"/>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13792" tIns="113792" rIns="8868903" bIns="113792" numCol="1" spcCol="1270" anchor="ctr" anchorCtr="0">
              <a:noAutofit/>
            </a:bodyPr>
            <a:lstStyle/>
            <a:p>
              <a:pPr marL="0" lvl="0" indent="0" algn="l" defTabSz="711200">
                <a:lnSpc>
                  <a:spcPct val="90000"/>
                </a:lnSpc>
                <a:spcBef>
                  <a:spcPct val="0"/>
                </a:spcBef>
                <a:spcAft>
                  <a:spcPct val="35000"/>
                </a:spcAft>
                <a:buNone/>
              </a:pPr>
              <a:r>
                <a:rPr lang="es-EC" sz="1200" b="1" kern="1200" dirty="0"/>
                <a:t>Pros y </a:t>
              </a:r>
            </a:p>
            <a:p>
              <a:pPr marL="0" lvl="0" indent="0" algn="l" defTabSz="711200">
                <a:lnSpc>
                  <a:spcPct val="90000"/>
                </a:lnSpc>
                <a:spcBef>
                  <a:spcPct val="0"/>
                </a:spcBef>
                <a:spcAft>
                  <a:spcPct val="35000"/>
                </a:spcAft>
                <a:buNone/>
              </a:pPr>
              <a:r>
                <a:rPr lang="es-EC" sz="1200" b="1" kern="1200" dirty="0"/>
                <a:t>Contras</a:t>
              </a:r>
            </a:p>
          </p:txBody>
        </p:sp>
        <p:sp>
          <p:nvSpPr>
            <p:cNvPr id="80" name="Forma libre: forma 79">
              <a:extLst>
                <a:ext uri="{FF2B5EF4-FFF2-40B4-BE49-F238E27FC236}">
                  <a16:creationId xmlns:a16="http://schemas.microsoft.com/office/drawing/2014/main" id="{7421E2D8-9775-2316-E18D-16ABE74E8A40}"/>
                </a:ext>
              </a:extLst>
            </p:cNvPr>
            <p:cNvSpPr/>
            <p:nvPr/>
          </p:nvSpPr>
          <p:spPr>
            <a:xfrm>
              <a:off x="282226" y="4190138"/>
              <a:ext cx="11564596" cy="520592"/>
            </a:xfrm>
            <a:custGeom>
              <a:avLst/>
              <a:gdLst>
                <a:gd name="connsiteX0" fmla="*/ 0 w 12507301"/>
                <a:gd name="connsiteY0" fmla="*/ 65302 h 653017"/>
                <a:gd name="connsiteX1" fmla="*/ 65302 w 12507301"/>
                <a:gd name="connsiteY1" fmla="*/ 0 h 653017"/>
                <a:gd name="connsiteX2" fmla="*/ 12441999 w 12507301"/>
                <a:gd name="connsiteY2" fmla="*/ 0 h 653017"/>
                <a:gd name="connsiteX3" fmla="*/ 12507301 w 12507301"/>
                <a:gd name="connsiteY3" fmla="*/ 65302 h 653017"/>
                <a:gd name="connsiteX4" fmla="*/ 12507301 w 12507301"/>
                <a:gd name="connsiteY4" fmla="*/ 587715 h 653017"/>
                <a:gd name="connsiteX5" fmla="*/ 12441999 w 12507301"/>
                <a:gd name="connsiteY5" fmla="*/ 653017 h 653017"/>
                <a:gd name="connsiteX6" fmla="*/ 65302 w 12507301"/>
                <a:gd name="connsiteY6" fmla="*/ 653017 h 653017"/>
                <a:gd name="connsiteX7" fmla="*/ 0 w 12507301"/>
                <a:gd name="connsiteY7" fmla="*/ 587715 h 653017"/>
                <a:gd name="connsiteX8" fmla="*/ 0 w 12507301"/>
                <a:gd name="connsiteY8" fmla="*/ 65302 h 6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07301" h="653017">
                  <a:moveTo>
                    <a:pt x="0" y="65302"/>
                  </a:moveTo>
                  <a:cubicBezTo>
                    <a:pt x="0" y="29237"/>
                    <a:pt x="29237" y="0"/>
                    <a:pt x="65302" y="0"/>
                  </a:cubicBezTo>
                  <a:lnTo>
                    <a:pt x="12441999" y="0"/>
                  </a:lnTo>
                  <a:cubicBezTo>
                    <a:pt x="12478064" y="0"/>
                    <a:pt x="12507301" y="29237"/>
                    <a:pt x="12507301" y="65302"/>
                  </a:cubicBezTo>
                  <a:lnTo>
                    <a:pt x="12507301" y="587715"/>
                  </a:lnTo>
                  <a:cubicBezTo>
                    <a:pt x="12507301" y="623780"/>
                    <a:pt x="12478064" y="653017"/>
                    <a:pt x="12441999" y="653017"/>
                  </a:cubicBezTo>
                  <a:lnTo>
                    <a:pt x="65302" y="653017"/>
                  </a:lnTo>
                  <a:cubicBezTo>
                    <a:pt x="29237" y="653017"/>
                    <a:pt x="0" y="623780"/>
                    <a:pt x="0" y="587715"/>
                  </a:cubicBezTo>
                  <a:lnTo>
                    <a:pt x="0" y="65302"/>
                  </a:lnTo>
                  <a:close/>
                </a:path>
              </a:pathLst>
            </a:custGeom>
            <a:solidFill>
              <a:srgbClr val="E7EAF5"/>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13792" tIns="113792" rIns="8868903" bIns="113792" numCol="1" spcCol="1270" anchor="ctr" anchorCtr="0">
              <a:noAutofit/>
            </a:bodyPr>
            <a:lstStyle/>
            <a:p>
              <a:pPr marL="0" lvl="0" indent="0" algn="l" defTabSz="711200">
                <a:lnSpc>
                  <a:spcPct val="90000"/>
                </a:lnSpc>
                <a:spcBef>
                  <a:spcPct val="0"/>
                </a:spcBef>
                <a:spcAft>
                  <a:spcPct val="35000"/>
                </a:spcAft>
                <a:buNone/>
              </a:pPr>
              <a:r>
                <a:rPr lang="es-EC" sz="1200" b="1" dirty="0"/>
                <a:t>Razón</a:t>
              </a:r>
              <a:endParaRPr lang="es-EC" sz="1200" b="1" kern="1200" dirty="0"/>
            </a:p>
          </p:txBody>
        </p:sp>
        <p:sp>
          <p:nvSpPr>
            <p:cNvPr id="81" name="Forma libre: forma 80">
              <a:extLst>
                <a:ext uri="{FF2B5EF4-FFF2-40B4-BE49-F238E27FC236}">
                  <a16:creationId xmlns:a16="http://schemas.microsoft.com/office/drawing/2014/main" id="{9C763E09-6C72-9DF6-275D-04B08EE19721}"/>
                </a:ext>
              </a:extLst>
            </p:cNvPr>
            <p:cNvSpPr/>
            <p:nvPr/>
          </p:nvSpPr>
          <p:spPr>
            <a:xfrm>
              <a:off x="313703" y="3416862"/>
              <a:ext cx="11564596" cy="553086"/>
            </a:xfrm>
            <a:custGeom>
              <a:avLst/>
              <a:gdLst>
                <a:gd name="connsiteX0" fmla="*/ 0 w 12507301"/>
                <a:gd name="connsiteY0" fmla="*/ 65302 h 653017"/>
                <a:gd name="connsiteX1" fmla="*/ 65302 w 12507301"/>
                <a:gd name="connsiteY1" fmla="*/ 0 h 653017"/>
                <a:gd name="connsiteX2" fmla="*/ 12441999 w 12507301"/>
                <a:gd name="connsiteY2" fmla="*/ 0 h 653017"/>
                <a:gd name="connsiteX3" fmla="*/ 12507301 w 12507301"/>
                <a:gd name="connsiteY3" fmla="*/ 65302 h 653017"/>
                <a:gd name="connsiteX4" fmla="*/ 12507301 w 12507301"/>
                <a:gd name="connsiteY4" fmla="*/ 587715 h 653017"/>
                <a:gd name="connsiteX5" fmla="*/ 12441999 w 12507301"/>
                <a:gd name="connsiteY5" fmla="*/ 653017 h 653017"/>
                <a:gd name="connsiteX6" fmla="*/ 65302 w 12507301"/>
                <a:gd name="connsiteY6" fmla="*/ 653017 h 653017"/>
                <a:gd name="connsiteX7" fmla="*/ 0 w 12507301"/>
                <a:gd name="connsiteY7" fmla="*/ 587715 h 653017"/>
                <a:gd name="connsiteX8" fmla="*/ 0 w 12507301"/>
                <a:gd name="connsiteY8" fmla="*/ 65302 h 6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07301" h="653017">
                  <a:moveTo>
                    <a:pt x="0" y="65302"/>
                  </a:moveTo>
                  <a:cubicBezTo>
                    <a:pt x="0" y="29237"/>
                    <a:pt x="29237" y="0"/>
                    <a:pt x="65302" y="0"/>
                  </a:cubicBezTo>
                  <a:lnTo>
                    <a:pt x="12441999" y="0"/>
                  </a:lnTo>
                  <a:cubicBezTo>
                    <a:pt x="12478064" y="0"/>
                    <a:pt x="12507301" y="29237"/>
                    <a:pt x="12507301" y="65302"/>
                  </a:cubicBezTo>
                  <a:lnTo>
                    <a:pt x="12507301" y="587715"/>
                  </a:lnTo>
                  <a:cubicBezTo>
                    <a:pt x="12507301" y="623780"/>
                    <a:pt x="12478064" y="653017"/>
                    <a:pt x="12441999" y="653017"/>
                  </a:cubicBezTo>
                  <a:lnTo>
                    <a:pt x="65302" y="653017"/>
                  </a:lnTo>
                  <a:cubicBezTo>
                    <a:pt x="29237" y="653017"/>
                    <a:pt x="0" y="623780"/>
                    <a:pt x="0" y="587715"/>
                  </a:cubicBezTo>
                  <a:lnTo>
                    <a:pt x="0" y="65302"/>
                  </a:lnTo>
                  <a:close/>
                </a:path>
              </a:pathLst>
            </a:custGeom>
            <a:solidFill>
              <a:srgbClr val="E7EAF5"/>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13792" tIns="113792" rIns="8868903" bIns="113792" numCol="1" spcCol="1270" anchor="ctr" anchorCtr="0">
              <a:noAutofit/>
            </a:bodyPr>
            <a:lstStyle/>
            <a:p>
              <a:pPr marL="0" lvl="0" indent="0" algn="l" defTabSz="711200">
                <a:lnSpc>
                  <a:spcPct val="90000"/>
                </a:lnSpc>
                <a:spcBef>
                  <a:spcPct val="0"/>
                </a:spcBef>
                <a:spcAft>
                  <a:spcPct val="35000"/>
                </a:spcAft>
                <a:buNone/>
              </a:pPr>
              <a:r>
                <a:rPr lang="es-EC" sz="1200" b="1" kern="1200" dirty="0"/>
                <a:t>Solución</a:t>
              </a:r>
            </a:p>
          </p:txBody>
        </p:sp>
        <p:sp>
          <p:nvSpPr>
            <p:cNvPr id="82" name="Forma libre: forma 81">
              <a:extLst>
                <a:ext uri="{FF2B5EF4-FFF2-40B4-BE49-F238E27FC236}">
                  <a16:creationId xmlns:a16="http://schemas.microsoft.com/office/drawing/2014/main" id="{73174CBA-A676-4EBC-4931-812CB38DDD7F}"/>
                </a:ext>
              </a:extLst>
            </p:cNvPr>
            <p:cNvSpPr/>
            <p:nvPr/>
          </p:nvSpPr>
          <p:spPr>
            <a:xfrm>
              <a:off x="313702" y="2784131"/>
              <a:ext cx="11564597" cy="452342"/>
            </a:xfrm>
            <a:custGeom>
              <a:avLst/>
              <a:gdLst>
                <a:gd name="connsiteX0" fmla="*/ 0 w 12507301"/>
                <a:gd name="connsiteY0" fmla="*/ 65302 h 653017"/>
                <a:gd name="connsiteX1" fmla="*/ 65302 w 12507301"/>
                <a:gd name="connsiteY1" fmla="*/ 0 h 653017"/>
                <a:gd name="connsiteX2" fmla="*/ 12441999 w 12507301"/>
                <a:gd name="connsiteY2" fmla="*/ 0 h 653017"/>
                <a:gd name="connsiteX3" fmla="*/ 12507301 w 12507301"/>
                <a:gd name="connsiteY3" fmla="*/ 65302 h 653017"/>
                <a:gd name="connsiteX4" fmla="*/ 12507301 w 12507301"/>
                <a:gd name="connsiteY4" fmla="*/ 587715 h 653017"/>
                <a:gd name="connsiteX5" fmla="*/ 12441999 w 12507301"/>
                <a:gd name="connsiteY5" fmla="*/ 653017 h 653017"/>
                <a:gd name="connsiteX6" fmla="*/ 65302 w 12507301"/>
                <a:gd name="connsiteY6" fmla="*/ 653017 h 653017"/>
                <a:gd name="connsiteX7" fmla="*/ 0 w 12507301"/>
                <a:gd name="connsiteY7" fmla="*/ 587715 h 653017"/>
                <a:gd name="connsiteX8" fmla="*/ 0 w 12507301"/>
                <a:gd name="connsiteY8" fmla="*/ 65302 h 6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07301" h="653017">
                  <a:moveTo>
                    <a:pt x="0" y="65302"/>
                  </a:moveTo>
                  <a:cubicBezTo>
                    <a:pt x="0" y="29237"/>
                    <a:pt x="29237" y="0"/>
                    <a:pt x="65302" y="0"/>
                  </a:cubicBezTo>
                  <a:lnTo>
                    <a:pt x="12441999" y="0"/>
                  </a:lnTo>
                  <a:cubicBezTo>
                    <a:pt x="12478064" y="0"/>
                    <a:pt x="12507301" y="29237"/>
                    <a:pt x="12507301" y="65302"/>
                  </a:cubicBezTo>
                  <a:lnTo>
                    <a:pt x="12507301" y="587715"/>
                  </a:lnTo>
                  <a:cubicBezTo>
                    <a:pt x="12507301" y="623780"/>
                    <a:pt x="12478064" y="653017"/>
                    <a:pt x="12441999" y="653017"/>
                  </a:cubicBezTo>
                  <a:lnTo>
                    <a:pt x="65302" y="653017"/>
                  </a:lnTo>
                  <a:cubicBezTo>
                    <a:pt x="29237" y="653017"/>
                    <a:pt x="0" y="623780"/>
                    <a:pt x="0" y="587715"/>
                  </a:cubicBezTo>
                  <a:lnTo>
                    <a:pt x="0" y="65302"/>
                  </a:lnTo>
                  <a:close/>
                </a:path>
              </a:pathLst>
            </a:custGeom>
            <a:solidFill>
              <a:srgbClr val="E7EAF5"/>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13792" tIns="113792" rIns="8868903" bIns="113792" numCol="1" spcCol="1270" anchor="ctr" anchorCtr="0">
              <a:noAutofit/>
            </a:bodyPr>
            <a:lstStyle/>
            <a:p>
              <a:pPr marL="0" lvl="0" indent="0" algn="l" defTabSz="711200">
                <a:lnSpc>
                  <a:spcPct val="90000"/>
                </a:lnSpc>
                <a:spcBef>
                  <a:spcPct val="0"/>
                </a:spcBef>
                <a:spcAft>
                  <a:spcPct val="35000"/>
                </a:spcAft>
                <a:buNone/>
              </a:pPr>
              <a:r>
                <a:rPr lang="es-EC" sz="1200" b="1" kern="1200" dirty="0"/>
                <a:t>Problema</a:t>
              </a:r>
            </a:p>
          </p:txBody>
        </p:sp>
        <p:sp>
          <p:nvSpPr>
            <p:cNvPr id="83" name="Forma libre: forma 82">
              <a:extLst>
                <a:ext uri="{FF2B5EF4-FFF2-40B4-BE49-F238E27FC236}">
                  <a16:creationId xmlns:a16="http://schemas.microsoft.com/office/drawing/2014/main" id="{DBBE6DE5-F215-F8B7-F148-7BD3AA76286A}"/>
                </a:ext>
              </a:extLst>
            </p:cNvPr>
            <p:cNvSpPr/>
            <p:nvPr/>
          </p:nvSpPr>
          <p:spPr>
            <a:xfrm>
              <a:off x="313700" y="1991114"/>
              <a:ext cx="11595710" cy="655969"/>
            </a:xfrm>
            <a:custGeom>
              <a:avLst/>
              <a:gdLst>
                <a:gd name="connsiteX0" fmla="*/ 0 w 12507301"/>
                <a:gd name="connsiteY0" fmla="*/ 65302 h 653017"/>
                <a:gd name="connsiteX1" fmla="*/ 65302 w 12507301"/>
                <a:gd name="connsiteY1" fmla="*/ 0 h 653017"/>
                <a:gd name="connsiteX2" fmla="*/ 12441999 w 12507301"/>
                <a:gd name="connsiteY2" fmla="*/ 0 h 653017"/>
                <a:gd name="connsiteX3" fmla="*/ 12507301 w 12507301"/>
                <a:gd name="connsiteY3" fmla="*/ 65302 h 653017"/>
                <a:gd name="connsiteX4" fmla="*/ 12507301 w 12507301"/>
                <a:gd name="connsiteY4" fmla="*/ 587715 h 653017"/>
                <a:gd name="connsiteX5" fmla="*/ 12441999 w 12507301"/>
                <a:gd name="connsiteY5" fmla="*/ 653017 h 653017"/>
                <a:gd name="connsiteX6" fmla="*/ 65302 w 12507301"/>
                <a:gd name="connsiteY6" fmla="*/ 653017 h 653017"/>
                <a:gd name="connsiteX7" fmla="*/ 0 w 12507301"/>
                <a:gd name="connsiteY7" fmla="*/ 587715 h 653017"/>
                <a:gd name="connsiteX8" fmla="*/ 0 w 12507301"/>
                <a:gd name="connsiteY8" fmla="*/ 65302 h 6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07301" h="653017">
                  <a:moveTo>
                    <a:pt x="0" y="65302"/>
                  </a:moveTo>
                  <a:cubicBezTo>
                    <a:pt x="0" y="29237"/>
                    <a:pt x="29237" y="0"/>
                    <a:pt x="65302" y="0"/>
                  </a:cubicBezTo>
                  <a:lnTo>
                    <a:pt x="12441999" y="0"/>
                  </a:lnTo>
                  <a:cubicBezTo>
                    <a:pt x="12478064" y="0"/>
                    <a:pt x="12507301" y="29237"/>
                    <a:pt x="12507301" y="65302"/>
                  </a:cubicBezTo>
                  <a:lnTo>
                    <a:pt x="12507301" y="587715"/>
                  </a:lnTo>
                  <a:cubicBezTo>
                    <a:pt x="12507301" y="623780"/>
                    <a:pt x="12478064" y="653017"/>
                    <a:pt x="12441999" y="653017"/>
                  </a:cubicBezTo>
                  <a:lnTo>
                    <a:pt x="65302" y="653017"/>
                  </a:lnTo>
                  <a:cubicBezTo>
                    <a:pt x="29237" y="653017"/>
                    <a:pt x="0" y="623780"/>
                    <a:pt x="0" y="587715"/>
                  </a:cubicBezTo>
                  <a:lnTo>
                    <a:pt x="0" y="65302"/>
                  </a:lnTo>
                  <a:close/>
                </a:path>
              </a:pathLst>
            </a:custGeom>
            <a:solidFill>
              <a:srgbClr val="E7EAF5"/>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13792" tIns="113792" rIns="8868903" bIns="113792" numCol="1" spcCol="1270" anchor="ctr" anchorCtr="0">
              <a:noAutofit/>
            </a:bodyPr>
            <a:lstStyle/>
            <a:p>
              <a:pPr marL="0" lvl="0" indent="0" algn="l" defTabSz="711200">
                <a:lnSpc>
                  <a:spcPct val="90000"/>
                </a:lnSpc>
                <a:spcBef>
                  <a:spcPct val="0"/>
                </a:spcBef>
                <a:spcAft>
                  <a:spcPct val="35000"/>
                </a:spcAft>
                <a:buNone/>
              </a:pPr>
              <a:r>
                <a:rPr lang="es-EC" sz="1200" b="1" kern="1200" dirty="0"/>
                <a:t>Propósito</a:t>
              </a:r>
            </a:p>
          </p:txBody>
        </p:sp>
        <p:sp>
          <p:nvSpPr>
            <p:cNvPr id="84" name="Forma libre: forma 83">
              <a:extLst>
                <a:ext uri="{FF2B5EF4-FFF2-40B4-BE49-F238E27FC236}">
                  <a16:creationId xmlns:a16="http://schemas.microsoft.com/office/drawing/2014/main" id="{2FD2FBB9-0FF7-444C-0DDB-EDBBEF0B6BD3}"/>
                </a:ext>
              </a:extLst>
            </p:cNvPr>
            <p:cNvSpPr/>
            <p:nvPr/>
          </p:nvSpPr>
          <p:spPr>
            <a:xfrm>
              <a:off x="313700" y="1460871"/>
              <a:ext cx="11484000" cy="399966"/>
            </a:xfrm>
            <a:custGeom>
              <a:avLst/>
              <a:gdLst>
                <a:gd name="connsiteX0" fmla="*/ 0 w 12507301"/>
                <a:gd name="connsiteY0" fmla="*/ 65302 h 653017"/>
                <a:gd name="connsiteX1" fmla="*/ 65302 w 12507301"/>
                <a:gd name="connsiteY1" fmla="*/ 0 h 653017"/>
                <a:gd name="connsiteX2" fmla="*/ 12441999 w 12507301"/>
                <a:gd name="connsiteY2" fmla="*/ 0 h 653017"/>
                <a:gd name="connsiteX3" fmla="*/ 12507301 w 12507301"/>
                <a:gd name="connsiteY3" fmla="*/ 65302 h 653017"/>
                <a:gd name="connsiteX4" fmla="*/ 12507301 w 12507301"/>
                <a:gd name="connsiteY4" fmla="*/ 587715 h 653017"/>
                <a:gd name="connsiteX5" fmla="*/ 12441999 w 12507301"/>
                <a:gd name="connsiteY5" fmla="*/ 653017 h 653017"/>
                <a:gd name="connsiteX6" fmla="*/ 65302 w 12507301"/>
                <a:gd name="connsiteY6" fmla="*/ 653017 h 653017"/>
                <a:gd name="connsiteX7" fmla="*/ 0 w 12507301"/>
                <a:gd name="connsiteY7" fmla="*/ 587715 h 653017"/>
                <a:gd name="connsiteX8" fmla="*/ 0 w 12507301"/>
                <a:gd name="connsiteY8" fmla="*/ 65302 h 6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07301" h="653017">
                  <a:moveTo>
                    <a:pt x="0" y="65302"/>
                  </a:moveTo>
                  <a:cubicBezTo>
                    <a:pt x="0" y="29237"/>
                    <a:pt x="29237" y="0"/>
                    <a:pt x="65302" y="0"/>
                  </a:cubicBezTo>
                  <a:lnTo>
                    <a:pt x="12441999" y="0"/>
                  </a:lnTo>
                  <a:cubicBezTo>
                    <a:pt x="12478064" y="0"/>
                    <a:pt x="12507301" y="29237"/>
                    <a:pt x="12507301" y="65302"/>
                  </a:cubicBezTo>
                  <a:lnTo>
                    <a:pt x="12507301" y="587715"/>
                  </a:lnTo>
                  <a:cubicBezTo>
                    <a:pt x="12507301" y="623780"/>
                    <a:pt x="12478064" y="653017"/>
                    <a:pt x="12441999" y="653017"/>
                  </a:cubicBezTo>
                  <a:lnTo>
                    <a:pt x="65302" y="653017"/>
                  </a:lnTo>
                  <a:cubicBezTo>
                    <a:pt x="29237" y="653017"/>
                    <a:pt x="0" y="623780"/>
                    <a:pt x="0" y="587715"/>
                  </a:cubicBezTo>
                  <a:lnTo>
                    <a:pt x="0" y="65302"/>
                  </a:lnTo>
                  <a:close/>
                </a:path>
              </a:pathLst>
            </a:custGeom>
            <a:solidFill>
              <a:srgbClr val="E7EAF5"/>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13792" tIns="113792" rIns="8868903" bIns="113792" numCol="1" spcCol="1270" anchor="ctr" anchorCtr="0">
              <a:noAutofit/>
            </a:bodyPr>
            <a:lstStyle/>
            <a:p>
              <a:pPr marL="0" lvl="0" indent="0" algn="l" defTabSz="711200">
                <a:lnSpc>
                  <a:spcPct val="90000"/>
                </a:lnSpc>
                <a:spcBef>
                  <a:spcPct val="0"/>
                </a:spcBef>
                <a:spcAft>
                  <a:spcPct val="35000"/>
                </a:spcAft>
                <a:buNone/>
              </a:pPr>
              <a:r>
                <a:rPr lang="es-EC" sz="1200" b="1" kern="1200" dirty="0"/>
                <a:t>Patrón</a:t>
              </a:r>
            </a:p>
          </p:txBody>
        </p:sp>
        <p:grpSp>
          <p:nvGrpSpPr>
            <p:cNvPr id="8" name="Grupo 7">
              <a:extLst>
                <a:ext uri="{FF2B5EF4-FFF2-40B4-BE49-F238E27FC236}">
                  <a16:creationId xmlns:a16="http://schemas.microsoft.com/office/drawing/2014/main" id="{E1815BED-8750-B2ED-E302-96D6D8F6CA2E}"/>
                </a:ext>
              </a:extLst>
            </p:cNvPr>
            <p:cNvGrpSpPr/>
            <p:nvPr/>
          </p:nvGrpSpPr>
          <p:grpSpPr>
            <a:xfrm>
              <a:off x="1222389" y="1429763"/>
              <a:ext cx="10687021" cy="4509932"/>
              <a:chOff x="4977353" y="1374278"/>
              <a:chExt cx="6294105" cy="4152477"/>
            </a:xfrm>
          </p:grpSpPr>
          <p:sp>
            <p:nvSpPr>
              <p:cNvPr id="3" name="Forma libre: forma 2">
                <a:extLst>
                  <a:ext uri="{FF2B5EF4-FFF2-40B4-BE49-F238E27FC236}">
                    <a16:creationId xmlns:a16="http://schemas.microsoft.com/office/drawing/2014/main" id="{D1DA9B43-FA45-CC7D-9579-2A382D203851}"/>
                  </a:ext>
                </a:extLst>
              </p:cNvPr>
              <p:cNvSpPr/>
              <p:nvPr/>
            </p:nvSpPr>
            <p:spPr>
              <a:xfrm>
                <a:off x="5073272" y="1374278"/>
                <a:ext cx="999040" cy="413871"/>
              </a:xfrm>
              <a:custGeom>
                <a:avLst/>
                <a:gdLst>
                  <a:gd name="connsiteX0" fmla="*/ 0 w 999835"/>
                  <a:gd name="connsiteY0" fmla="*/ 41387 h 413871"/>
                  <a:gd name="connsiteX1" fmla="*/ 41387 w 999835"/>
                  <a:gd name="connsiteY1" fmla="*/ 0 h 413871"/>
                  <a:gd name="connsiteX2" fmla="*/ 958448 w 999835"/>
                  <a:gd name="connsiteY2" fmla="*/ 0 h 413871"/>
                  <a:gd name="connsiteX3" fmla="*/ 999835 w 999835"/>
                  <a:gd name="connsiteY3" fmla="*/ 41387 h 413871"/>
                  <a:gd name="connsiteX4" fmla="*/ 999835 w 999835"/>
                  <a:gd name="connsiteY4" fmla="*/ 372484 h 413871"/>
                  <a:gd name="connsiteX5" fmla="*/ 958448 w 999835"/>
                  <a:gd name="connsiteY5" fmla="*/ 413871 h 413871"/>
                  <a:gd name="connsiteX6" fmla="*/ 41387 w 999835"/>
                  <a:gd name="connsiteY6" fmla="*/ 413871 h 413871"/>
                  <a:gd name="connsiteX7" fmla="*/ 0 w 999835"/>
                  <a:gd name="connsiteY7" fmla="*/ 372484 h 413871"/>
                  <a:gd name="connsiteX8" fmla="*/ 0 w 999835"/>
                  <a:gd name="connsiteY8" fmla="*/ 41387 h 413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413871">
                    <a:moveTo>
                      <a:pt x="0" y="41387"/>
                    </a:moveTo>
                    <a:cubicBezTo>
                      <a:pt x="0" y="18530"/>
                      <a:pt x="18530" y="0"/>
                      <a:pt x="41387" y="0"/>
                    </a:cubicBezTo>
                    <a:lnTo>
                      <a:pt x="958448" y="0"/>
                    </a:lnTo>
                    <a:cubicBezTo>
                      <a:pt x="981305" y="0"/>
                      <a:pt x="999835" y="18530"/>
                      <a:pt x="999835" y="41387"/>
                    </a:cubicBezTo>
                    <a:lnTo>
                      <a:pt x="999835" y="372484"/>
                    </a:lnTo>
                    <a:cubicBezTo>
                      <a:pt x="999835" y="395341"/>
                      <a:pt x="981305" y="413871"/>
                      <a:pt x="958448" y="413871"/>
                    </a:cubicBezTo>
                    <a:lnTo>
                      <a:pt x="41387" y="413871"/>
                    </a:lnTo>
                    <a:cubicBezTo>
                      <a:pt x="18530" y="413871"/>
                      <a:pt x="0" y="395341"/>
                      <a:pt x="0" y="372484"/>
                    </a:cubicBezTo>
                    <a:lnTo>
                      <a:pt x="0" y="4138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032" tIns="54032" rIns="54032" bIns="54032" numCol="1" spcCol="1270" anchor="ctr" anchorCtr="0">
                <a:noAutofit/>
              </a:bodyPr>
              <a:lstStyle/>
              <a:p>
                <a:pPr marL="0" lvl="0" indent="0" algn="ctr" defTabSz="488950">
                  <a:lnSpc>
                    <a:spcPct val="90000"/>
                  </a:lnSpc>
                  <a:spcBef>
                    <a:spcPct val="0"/>
                  </a:spcBef>
                  <a:spcAft>
                    <a:spcPct val="35000"/>
                  </a:spcAft>
                  <a:buNone/>
                </a:pPr>
                <a:r>
                  <a:rPr lang="es-EC" sz="1200" b="1" kern="1200" dirty="0"/>
                  <a:t>Factory </a:t>
                </a:r>
                <a:r>
                  <a:rPr lang="es-EC" sz="1200" b="1" kern="1200" dirty="0" err="1"/>
                  <a:t>Method</a:t>
                </a:r>
                <a:endParaRPr lang="es-EC" sz="1200" b="1" kern="1200" dirty="0"/>
              </a:p>
            </p:txBody>
          </p:sp>
          <p:sp>
            <p:nvSpPr>
              <p:cNvPr id="34" name="Forma libre: forma 33">
                <a:extLst>
                  <a:ext uri="{FF2B5EF4-FFF2-40B4-BE49-F238E27FC236}">
                    <a16:creationId xmlns:a16="http://schemas.microsoft.com/office/drawing/2014/main" id="{312FF39C-991B-0DD0-F476-53C507A01973}"/>
                  </a:ext>
                </a:extLst>
              </p:cNvPr>
              <p:cNvSpPr/>
              <p:nvPr/>
            </p:nvSpPr>
            <p:spPr>
              <a:xfrm>
                <a:off x="5073272" y="1929725"/>
                <a:ext cx="999040" cy="558650"/>
              </a:xfrm>
              <a:custGeom>
                <a:avLst/>
                <a:gdLst>
                  <a:gd name="connsiteX0" fmla="*/ 0 w 1202022"/>
                  <a:gd name="connsiteY0" fmla="*/ 49356 h 493558"/>
                  <a:gd name="connsiteX1" fmla="*/ 49356 w 1202022"/>
                  <a:gd name="connsiteY1" fmla="*/ 0 h 493558"/>
                  <a:gd name="connsiteX2" fmla="*/ 1152666 w 1202022"/>
                  <a:gd name="connsiteY2" fmla="*/ 0 h 493558"/>
                  <a:gd name="connsiteX3" fmla="*/ 1202022 w 1202022"/>
                  <a:gd name="connsiteY3" fmla="*/ 49356 h 493558"/>
                  <a:gd name="connsiteX4" fmla="*/ 1202022 w 1202022"/>
                  <a:gd name="connsiteY4" fmla="*/ 444202 h 493558"/>
                  <a:gd name="connsiteX5" fmla="*/ 1152666 w 1202022"/>
                  <a:gd name="connsiteY5" fmla="*/ 493558 h 493558"/>
                  <a:gd name="connsiteX6" fmla="*/ 49356 w 1202022"/>
                  <a:gd name="connsiteY6" fmla="*/ 493558 h 493558"/>
                  <a:gd name="connsiteX7" fmla="*/ 0 w 1202022"/>
                  <a:gd name="connsiteY7" fmla="*/ 444202 h 493558"/>
                  <a:gd name="connsiteX8" fmla="*/ 0 w 1202022"/>
                  <a:gd name="connsiteY8" fmla="*/ 49356 h 493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2022" h="493558">
                    <a:moveTo>
                      <a:pt x="0" y="49356"/>
                    </a:moveTo>
                    <a:cubicBezTo>
                      <a:pt x="0" y="22097"/>
                      <a:pt x="22097" y="0"/>
                      <a:pt x="49356" y="0"/>
                    </a:cubicBezTo>
                    <a:lnTo>
                      <a:pt x="1152666" y="0"/>
                    </a:lnTo>
                    <a:cubicBezTo>
                      <a:pt x="1179925" y="0"/>
                      <a:pt x="1202022" y="22097"/>
                      <a:pt x="1202022" y="49356"/>
                    </a:cubicBezTo>
                    <a:lnTo>
                      <a:pt x="1202022" y="444202"/>
                    </a:lnTo>
                    <a:cubicBezTo>
                      <a:pt x="1202022" y="471461"/>
                      <a:pt x="1179925" y="493558"/>
                      <a:pt x="1152666" y="493558"/>
                    </a:cubicBezTo>
                    <a:lnTo>
                      <a:pt x="49356" y="493558"/>
                    </a:lnTo>
                    <a:cubicBezTo>
                      <a:pt x="22097" y="493558"/>
                      <a:pt x="0" y="471461"/>
                      <a:pt x="0" y="444202"/>
                    </a:cubicBezTo>
                    <a:lnTo>
                      <a:pt x="0" y="49356"/>
                    </a:lnTo>
                    <a:close/>
                  </a:path>
                </a:pathLst>
              </a:custGeom>
              <a:noFill/>
              <a:ln>
                <a:solidFill>
                  <a:schemeClr val="accent1">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366" tIns="56366" rIns="56366" bIns="56366" numCol="1" spcCol="1270" anchor="ctr" anchorCtr="0">
                <a:noAutofit/>
              </a:bodyPr>
              <a:lstStyle/>
              <a:p>
                <a:pPr marL="0" lvl="0" indent="0" algn="ctr" defTabSz="488950">
                  <a:lnSpc>
                    <a:spcPct val="90000"/>
                  </a:lnSpc>
                  <a:spcBef>
                    <a:spcPct val="0"/>
                  </a:spcBef>
                  <a:spcAft>
                    <a:spcPct val="35000"/>
                  </a:spcAft>
                  <a:buNone/>
                </a:pPr>
                <a:r>
                  <a:rPr lang="es-ES" sz="900" b="0" i="0" kern="1200" dirty="0">
                    <a:solidFill>
                      <a:schemeClr val="tx1"/>
                    </a:solidFill>
                  </a:rPr>
                  <a:t>Interfaz para crear objetos en una superclase, subclases pueden alterar</a:t>
                </a:r>
                <a:endParaRPr lang="es-EC" sz="900" kern="1200" dirty="0">
                  <a:solidFill>
                    <a:schemeClr val="tx1"/>
                  </a:solidFill>
                </a:endParaRPr>
              </a:p>
            </p:txBody>
          </p:sp>
          <p:sp>
            <p:nvSpPr>
              <p:cNvPr id="4" name="Forma libre: forma 3">
                <a:extLst>
                  <a:ext uri="{FF2B5EF4-FFF2-40B4-BE49-F238E27FC236}">
                    <a16:creationId xmlns:a16="http://schemas.microsoft.com/office/drawing/2014/main" id="{63BE91E1-646B-39A8-1A9B-A3AF7986DC7D}"/>
                  </a:ext>
                </a:extLst>
              </p:cNvPr>
              <p:cNvSpPr/>
              <p:nvPr/>
            </p:nvSpPr>
            <p:spPr>
              <a:xfrm>
                <a:off x="5072867" y="2614880"/>
                <a:ext cx="999040" cy="422910"/>
              </a:xfrm>
              <a:custGeom>
                <a:avLst/>
                <a:gdLst>
                  <a:gd name="connsiteX0" fmla="*/ 0 w 1201212"/>
                  <a:gd name="connsiteY0" fmla="*/ 42291 h 422910"/>
                  <a:gd name="connsiteX1" fmla="*/ 42291 w 1201212"/>
                  <a:gd name="connsiteY1" fmla="*/ 0 h 422910"/>
                  <a:gd name="connsiteX2" fmla="*/ 1158921 w 1201212"/>
                  <a:gd name="connsiteY2" fmla="*/ 0 h 422910"/>
                  <a:gd name="connsiteX3" fmla="*/ 1201212 w 1201212"/>
                  <a:gd name="connsiteY3" fmla="*/ 42291 h 422910"/>
                  <a:gd name="connsiteX4" fmla="*/ 1201212 w 1201212"/>
                  <a:gd name="connsiteY4" fmla="*/ 380619 h 422910"/>
                  <a:gd name="connsiteX5" fmla="*/ 1158921 w 1201212"/>
                  <a:gd name="connsiteY5" fmla="*/ 422910 h 422910"/>
                  <a:gd name="connsiteX6" fmla="*/ 42291 w 1201212"/>
                  <a:gd name="connsiteY6" fmla="*/ 422910 h 422910"/>
                  <a:gd name="connsiteX7" fmla="*/ 0 w 1201212"/>
                  <a:gd name="connsiteY7" fmla="*/ 380619 h 422910"/>
                  <a:gd name="connsiteX8" fmla="*/ 0 w 1201212"/>
                  <a:gd name="connsiteY8" fmla="*/ 42291 h 42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1212" h="422910">
                    <a:moveTo>
                      <a:pt x="0" y="42291"/>
                    </a:moveTo>
                    <a:cubicBezTo>
                      <a:pt x="0" y="18934"/>
                      <a:pt x="18934" y="0"/>
                      <a:pt x="42291" y="0"/>
                    </a:cubicBezTo>
                    <a:lnTo>
                      <a:pt x="1158921" y="0"/>
                    </a:lnTo>
                    <a:cubicBezTo>
                      <a:pt x="1182278" y="0"/>
                      <a:pt x="1201212" y="18934"/>
                      <a:pt x="1201212" y="42291"/>
                    </a:cubicBezTo>
                    <a:lnTo>
                      <a:pt x="1201212" y="380619"/>
                    </a:lnTo>
                    <a:cubicBezTo>
                      <a:pt x="1201212" y="403976"/>
                      <a:pt x="1182278" y="422910"/>
                      <a:pt x="1158921" y="422910"/>
                    </a:cubicBezTo>
                    <a:lnTo>
                      <a:pt x="42291" y="422910"/>
                    </a:lnTo>
                    <a:cubicBezTo>
                      <a:pt x="18934" y="422910"/>
                      <a:pt x="0" y="403976"/>
                      <a:pt x="0" y="380619"/>
                    </a:cubicBezTo>
                    <a:lnTo>
                      <a:pt x="0" y="42291"/>
                    </a:lnTo>
                    <a:close/>
                  </a:path>
                </a:pathLst>
              </a:custGeom>
              <a:noFill/>
              <a:ln>
                <a:solidFill>
                  <a:schemeClr val="accent1">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297" tIns="54297" rIns="54297" bIns="54297" numCol="1" spcCol="1270" anchor="ctr" anchorCtr="0">
                <a:noAutofit/>
              </a:bodyPr>
              <a:lstStyle/>
              <a:p>
                <a:pPr marL="0" lvl="0" indent="0" algn="ctr" defTabSz="488950">
                  <a:lnSpc>
                    <a:spcPct val="90000"/>
                  </a:lnSpc>
                  <a:spcBef>
                    <a:spcPct val="0"/>
                  </a:spcBef>
                  <a:spcAft>
                    <a:spcPct val="35000"/>
                  </a:spcAft>
                  <a:buNone/>
                </a:pPr>
                <a:r>
                  <a:rPr lang="es-ES" sz="900" b="0" i="0" kern="1200" dirty="0">
                    <a:solidFill>
                      <a:schemeClr val="tx1"/>
                    </a:solidFill>
                  </a:rPr>
                  <a:t>Crear objetos sin especificar la clase exacta</a:t>
                </a:r>
                <a:endParaRPr lang="es-EC" sz="900" kern="1200" dirty="0">
                  <a:solidFill>
                    <a:schemeClr val="tx1"/>
                  </a:solidFill>
                </a:endParaRPr>
              </a:p>
            </p:txBody>
          </p:sp>
          <p:sp>
            <p:nvSpPr>
              <p:cNvPr id="9" name="Forma libre: forma 8">
                <a:extLst>
                  <a:ext uri="{FF2B5EF4-FFF2-40B4-BE49-F238E27FC236}">
                    <a16:creationId xmlns:a16="http://schemas.microsoft.com/office/drawing/2014/main" id="{B0CB08FB-1BF0-A79D-94F7-F1C828A11A95}"/>
                  </a:ext>
                </a:extLst>
              </p:cNvPr>
              <p:cNvSpPr/>
              <p:nvPr/>
            </p:nvSpPr>
            <p:spPr>
              <a:xfrm>
                <a:off x="5073272" y="3210969"/>
                <a:ext cx="999040" cy="509249"/>
              </a:xfrm>
              <a:custGeom>
                <a:avLst/>
                <a:gdLst>
                  <a:gd name="connsiteX0" fmla="*/ 0 w 1194003"/>
                  <a:gd name="connsiteY0" fmla="*/ 50925 h 509249"/>
                  <a:gd name="connsiteX1" fmla="*/ 50925 w 1194003"/>
                  <a:gd name="connsiteY1" fmla="*/ 0 h 509249"/>
                  <a:gd name="connsiteX2" fmla="*/ 1143078 w 1194003"/>
                  <a:gd name="connsiteY2" fmla="*/ 0 h 509249"/>
                  <a:gd name="connsiteX3" fmla="*/ 1194003 w 1194003"/>
                  <a:gd name="connsiteY3" fmla="*/ 50925 h 509249"/>
                  <a:gd name="connsiteX4" fmla="*/ 1194003 w 1194003"/>
                  <a:gd name="connsiteY4" fmla="*/ 458324 h 509249"/>
                  <a:gd name="connsiteX5" fmla="*/ 1143078 w 1194003"/>
                  <a:gd name="connsiteY5" fmla="*/ 509249 h 509249"/>
                  <a:gd name="connsiteX6" fmla="*/ 50925 w 1194003"/>
                  <a:gd name="connsiteY6" fmla="*/ 509249 h 509249"/>
                  <a:gd name="connsiteX7" fmla="*/ 0 w 1194003"/>
                  <a:gd name="connsiteY7" fmla="*/ 458324 h 509249"/>
                  <a:gd name="connsiteX8" fmla="*/ 0 w 1194003"/>
                  <a:gd name="connsiteY8" fmla="*/ 50925 h 50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003" h="509249">
                    <a:moveTo>
                      <a:pt x="0" y="50925"/>
                    </a:moveTo>
                    <a:cubicBezTo>
                      <a:pt x="0" y="22800"/>
                      <a:pt x="22800" y="0"/>
                      <a:pt x="50925" y="0"/>
                    </a:cubicBezTo>
                    <a:lnTo>
                      <a:pt x="1143078" y="0"/>
                    </a:lnTo>
                    <a:cubicBezTo>
                      <a:pt x="1171203" y="0"/>
                      <a:pt x="1194003" y="22800"/>
                      <a:pt x="1194003" y="50925"/>
                    </a:cubicBezTo>
                    <a:lnTo>
                      <a:pt x="1194003" y="458324"/>
                    </a:lnTo>
                    <a:cubicBezTo>
                      <a:pt x="1194003" y="486449"/>
                      <a:pt x="1171203" y="509249"/>
                      <a:pt x="1143078" y="509249"/>
                    </a:cubicBezTo>
                    <a:lnTo>
                      <a:pt x="50925" y="509249"/>
                    </a:lnTo>
                    <a:cubicBezTo>
                      <a:pt x="22800" y="509249"/>
                      <a:pt x="0" y="486449"/>
                      <a:pt x="0" y="458324"/>
                    </a:cubicBezTo>
                    <a:lnTo>
                      <a:pt x="0" y="50925"/>
                    </a:lnTo>
                    <a:close/>
                  </a:path>
                </a:pathLst>
              </a:custGeom>
              <a:noFill/>
              <a:ln>
                <a:solidFill>
                  <a:schemeClr val="accent1">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825" tIns="56825" rIns="56825" bIns="56825" numCol="1" spcCol="1270" anchor="ctr" anchorCtr="0">
                <a:noAutofit/>
              </a:bodyPr>
              <a:lstStyle/>
              <a:p>
                <a:pPr marL="0" lvl="0" indent="0" algn="ctr" defTabSz="488950">
                  <a:lnSpc>
                    <a:spcPct val="90000"/>
                  </a:lnSpc>
                  <a:spcBef>
                    <a:spcPct val="0"/>
                  </a:spcBef>
                  <a:spcAft>
                    <a:spcPct val="35000"/>
                  </a:spcAft>
                  <a:buNone/>
                </a:pPr>
                <a:r>
                  <a:rPr lang="en-US" sz="900" b="0" i="0" kern="1200" dirty="0" err="1">
                    <a:solidFill>
                      <a:schemeClr val="tx1"/>
                    </a:solidFill>
                  </a:rPr>
                  <a:t>Clase</a:t>
                </a:r>
                <a:r>
                  <a:rPr lang="en-US" sz="900" b="0" i="0" kern="1200" dirty="0">
                    <a:solidFill>
                      <a:schemeClr val="tx1"/>
                    </a:solidFill>
                  </a:rPr>
                  <a:t> base </a:t>
                </a:r>
                <a:r>
                  <a:rPr lang="en-US" sz="900" b="0" i="0" kern="1200" dirty="0" err="1">
                    <a:solidFill>
                      <a:schemeClr val="tx1"/>
                    </a:solidFill>
                  </a:rPr>
                  <a:t>común</a:t>
                </a:r>
                <a:r>
                  <a:rPr lang="en-US" sz="900" b="0" i="0" kern="1200" dirty="0">
                    <a:solidFill>
                      <a:schemeClr val="tx1"/>
                    </a:solidFill>
                  </a:rPr>
                  <a:t>, que </a:t>
                </a:r>
                <a:r>
                  <a:rPr lang="en-US" sz="900" b="0" i="0" kern="1200" dirty="0" err="1">
                    <a:solidFill>
                      <a:schemeClr val="tx1"/>
                    </a:solidFill>
                  </a:rPr>
                  <a:t>invoque</a:t>
                </a:r>
                <a:r>
                  <a:rPr lang="en-US" sz="900" b="0" i="0" kern="1200" dirty="0">
                    <a:solidFill>
                      <a:schemeClr val="tx1"/>
                    </a:solidFill>
                  </a:rPr>
                  <a:t> a un </a:t>
                </a:r>
                <a:r>
                  <a:rPr lang="en-US" sz="900" b="0" i="0" kern="1200" dirty="0" err="1">
                    <a:solidFill>
                      <a:schemeClr val="tx1"/>
                    </a:solidFill>
                  </a:rPr>
                  <a:t>método</a:t>
                </a:r>
                <a:r>
                  <a:rPr lang="en-US" sz="900" b="0" i="0" kern="1200" dirty="0">
                    <a:solidFill>
                      <a:schemeClr val="tx1"/>
                    </a:solidFill>
                  </a:rPr>
                  <a:t> </a:t>
                </a:r>
                <a:r>
                  <a:rPr lang="en-US" sz="900" b="0" i="1" kern="1200" dirty="0" err="1">
                    <a:solidFill>
                      <a:schemeClr val="tx1"/>
                    </a:solidFill>
                  </a:rPr>
                  <a:t>fábrica</a:t>
                </a:r>
                <a:r>
                  <a:rPr lang="en-US" sz="900" b="0" i="0" kern="1200" dirty="0">
                    <a:solidFill>
                      <a:schemeClr val="tx1"/>
                    </a:solidFill>
                  </a:rPr>
                  <a:t> especial</a:t>
                </a:r>
                <a:endParaRPr lang="es-EC" sz="900" kern="1200" dirty="0">
                  <a:solidFill>
                    <a:schemeClr val="tx1"/>
                  </a:solidFill>
                </a:endParaRPr>
              </a:p>
            </p:txBody>
          </p:sp>
          <p:sp>
            <p:nvSpPr>
              <p:cNvPr id="10" name="Forma libre: forma 9">
                <a:extLst>
                  <a:ext uri="{FF2B5EF4-FFF2-40B4-BE49-F238E27FC236}">
                    <a16:creationId xmlns:a16="http://schemas.microsoft.com/office/drawing/2014/main" id="{FB492499-1E6A-2925-215E-C024985D4F73}"/>
                  </a:ext>
                </a:extLst>
              </p:cNvPr>
              <p:cNvSpPr/>
              <p:nvPr/>
            </p:nvSpPr>
            <p:spPr>
              <a:xfrm>
                <a:off x="5072867" y="3900304"/>
                <a:ext cx="999040" cy="509249"/>
              </a:xfrm>
              <a:custGeom>
                <a:avLst/>
                <a:gdLst>
                  <a:gd name="connsiteX0" fmla="*/ 0 w 1194003"/>
                  <a:gd name="connsiteY0" fmla="*/ 50925 h 509249"/>
                  <a:gd name="connsiteX1" fmla="*/ 50925 w 1194003"/>
                  <a:gd name="connsiteY1" fmla="*/ 0 h 509249"/>
                  <a:gd name="connsiteX2" fmla="*/ 1143078 w 1194003"/>
                  <a:gd name="connsiteY2" fmla="*/ 0 h 509249"/>
                  <a:gd name="connsiteX3" fmla="*/ 1194003 w 1194003"/>
                  <a:gd name="connsiteY3" fmla="*/ 50925 h 509249"/>
                  <a:gd name="connsiteX4" fmla="*/ 1194003 w 1194003"/>
                  <a:gd name="connsiteY4" fmla="*/ 458324 h 509249"/>
                  <a:gd name="connsiteX5" fmla="*/ 1143078 w 1194003"/>
                  <a:gd name="connsiteY5" fmla="*/ 509249 h 509249"/>
                  <a:gd name="connsiteX6" fmla="*/ 50925 w 1194003"/>
                  <a:gd name="connsiteY6" fmla="*/ 509249 h 509249"/>
                  <a:gd name="connsiteX7" fmla="*/ 0 w 1194003"/>
                  <a:gd name="connsiteY7" fmla="*/ 458324 h 509249"/>
                  <a:gd name="connsiteX8" fmla="*/ 0 w 1194003"/>
                  <a:gd name="connsiteY8" fmla="*/ 50925 h 50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003" h="509249">
                    <a:moveTo>
                      <a:pt x="0" y="50925"/>
                    </a:moveTo>
                    <a:cubicBezTo>
                      <a:pt x="0" y="22800"/>
                      <a:pt x="22800" y="0"/>
                      <a:pt x="50925" y="0"/>
                    </a:cubicBezTo>
                    <a:lnTo>
                      <a:pt x="1143078" y="0"/>
                    </a:lnTo>
                    <a:cubicBezTo>
                      <a:pt x="1171203" y="0"/>
                      <a:pt x="1194003" y="22800"/>
                      <a:pt x="1194003" y="50925"/>
                    </a:cubicBezTo>
                    <a:lnTo>
                      <a:pt x="1194003" y="458324"/>
                    </a:lnTo>
                    <a:cubicBezTo>
                      <a:pt x="1194003" y="486449"/>
                      <a:pt x="1171203" y="509249"/>
                      <a:pt x="1143078" y="509249"/>
                    </a:cubicBezTo>
                    <a:lnTo>
                      <a:pt x="50925" y="509249"/>
                    </a:lnTo>
                    <a:cubicBezTo>
                      <a:pt x="22800" y="509249"/>
                      <a:pt x="0" y="486449"/>
                      <a:pt x="0" y="458324"/>
                    </a:cubicBezTo>
                    <a:lnTo>
                      <a:pt x="0" y="50925"/>
                    </a:lnTo>
                    <a:close/>
                  </a:path>
                </a:pathLst>
              </a:custGeom>
              <a:noFill/>
              <a:ln>
                <a:solidFill>
                  <a:schemeClr val="accent1">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585" tIns="41585" rIns="41585" bIns="41585" numCol="1" spcCol="1270" anchor="ctr" anchorCtr="0">
                <a:noAutofit/>
              </a:bodyPr>
              <a:lstStyle/>
              <a:p>
                <a:pPr marL="0" lvl="0" indent="0" algn="ctr" defTabSz="311150">
                  <a:lnSpc>
                    <a:spcPct val="90000"/>
                  </a:lnSpc>
                  <a:spcBef>
                    <a:spcPct val="0"/>
                  </a:spcBef>
                  <a:spcAft>
                    <a:spcPct val="35000"/>
                  </a:spcAft>
                  <a:buNone/>
                </a:pPr>
                <a:r>
                  <a:rPr lang="es-ES" sz="900" i="0" kern="1200" dirty="0">
                    <a:solidFill>
                      <a:schemeClr val="tx1"/>
                    </a:solidFill>
                  </a:rPr>
                  <a:t>No conocer de antemano las dependencias y los tipos exactos de los objetos</a:t>
                </a:r>
                <a:endParaRPr lang="es-EC" sz="900" kern="1200" dirty="0">
                  <a:solidFill>
                    <a:schemeClr val="tx1"/>
                  </a:solidFill>
                </a:endParaRPr>
              </a:p>
            </p:txBody>
          </p:sp>
          <p:sp>
            <p:nvSpPr>
              <p:cNvPr id="50" name="Forma libre: forma 49">
                <a:extLst>
                  <a:ext uri="{FF2B5EF4-FFF2-40B4-BE49-F238E27FC236}">
                    <a16:creationId xmlns:a16="http://schemas.microsoft.com/office/drawing/2014/main" id="{F2D763B1-6134-D465-8B06-803BF92956B9}"/>
                  </a:ext>
                </a:extLst>
              </p:cNvPr>
              <p:cNvSpPr/>
              <p:nvPr/>
            </p:nvSpPr>
            <p:spPr>
              <a:xfrm>
                <a:off x="4977353" y="4553738"/>
                <a:ext cx="547278" cy="973016"/>
              </a:xfrm>
              <a:custGeom>
                <a:avLst/>
                <a:gdLst>
                  <a:gd name="connsiteX0" fmla="*/ 0 w 999835"/>
                  <a:gd name="connsiteY0" fmla="*/ 66656 h 666556"/>
                  <a:gd name="connsiteX1" fmla="*/ 66656 w 999835"/>
                  <a:gd name="connsiteY1" fmla="*/ 0 h 666556"/>
                  <a:gd name="connsiteX2" fmla="*/ 933179 w 999835"/>
                  <a:gd name="connsiteY2" fmla="*/ 0 h 666556"/>
                  <a:gd name="connsiteX3" fmla="*/ 999835 w 999835"/>
                  <a:gd name="connsiteY3" fmla="*/ 66656 h 666556"/>
                  <a:gd name="connsiteX4" fmla="*/ 999835 w 999835"/>
                  <a:gd name="connsiteY4" fmla="*/ 599900 h 666556"/>
                  <a:gd name="connsiteX5" fmla="*/ 933179 w 999835"/>
                  <a:gd name="connsiteY5" fmla="*/ 666556 h 666556"/>
                  <a:gd name="connsiteX6" fmla="*/ 66656 w 999835"/>
                  <a:gd name="connsiteY6" fmla="*/ 666556 h 666556"/>
                  <a:gd name="connsiteX7" fmla="*/ 0 w 999835"/>
                  <a:gd name="connsiteY7" fmla="*/ 599900 h 666556"/>
                  <a:gd name="connsiteX8" fmla="*/ 0 w 999835"/>
                  <a:gd name="connsiteY8" fmla="*/ 66656 h 66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666556">
                    <a:moveTo>
                      <a:pt x="0" y="66656"/>
                    </a:moveTo>
                    <a:cubicBezTo>
                      <a:pt x="0" y="29843"/>
                      <a:pt x="29843" y="0"/>
                      <a:pt x="66656" y="0"/>
                    </a:cubicBezTo>
                    <a:lnTo>
                      <a:pt x="933179" y="0"/>
                    </a:lnTo>
                    <a:cubicBezTo>
                      <a:pt x="969992" y="0"/>
                      <a:pt x="999835" y="29843"/>
                      <a:pt x="999835" y="66656"/>
                    </a:cubicBezTo>
                    <a:lnTo>
                      <a:pt x="999835" y="599900"/>
                    </a:lnTo>
                    <a:cubicBezTo>
                      <a:pt x="999835" y="636713"/>
                      <a:pt x="969992" y="666556"/>
                      <a:pt x="933179" y="666556"/>
                    </a:cubicBezTo>
                    <a:lnTo>
                      <a:pt x="66656" y="666556"/>
                    </a:lnTo>
                    <a:cubicBezTo>
                      <a:pt x="29843" y="666556"/>
                      <a:pt x="0" y="636713"/>
                      <a:pt x="0" y="599900"/>
                    </a:cubicBezTo>
                    <a:lnTo>
                      <a:pt x="0" y="66656"/>
                    </a:lnTo>
                    <a:close/>
                  </a:path>
                </a:pathLst>
              </a:custGeom>
              <a:noFill/>
              <a:ln>
                <a:solidFill>
                  <a:schemeClr val="accent1">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93" tIns="46193" rIns="46193" bIns="46193" numCol="1" spcCol="1270" anchor="ctr" anchorCtr="0">
                <a:noAutofit/>
              </a:bodyPr>
              <a:lstStyle/>
              <a:p>
                <a:pPr marL="0" lvl="0" indent="0" algn="ctr" defTabSz="311150">
                  <a:lnSpc>
                    <a:spcPct val="90000"/>
                  </a:lnSpc>
                  <a:spcBef>
                    <a:spcPct val="0"/>
                  </a:spcBef>
                  <a:spcAft>
                    <a:spcPct val="35000"/>
                  </a:spcAft>
                  <a:buNone/>
                </a:pPr>
                <a:r>
                  <a:rPr lang="es-ES" sz="900" b="0" i="0" kern="1200" dirty="0">
                    <a:solidFill>
                      <a:schemeClr val="tx1"/>
                    </a:solidFill>
                  </a:rPr>
                  <a:t>Incorporar nuevos tipos de productos en el programa</a:t>
                </a:r>
                <a:endParaRPr lang="es-EC" sz="900" kern="1200" dirty="0">
                  <a:solidFill>
                    <a:schemeClr val="tx1"/>
                  </a:solidFill>
                </a:endParaRPr>
              </a:p>
            </p:txBody>
          </p:sp>
          <p:sp>
            <p:nvSpPr>
              <p:cNvPr id="56" name="Forma libre: forma 55">
                <a:extLst>
                  <a:ext uri="{FF2B5EF4-FFF2-40B4-BE49-F238E27FC236}">
                    <a16:creationId xmlns:a16="http://schemas.microsoft.com/office/drawing/2014/main" id="{8234F21D-7661-4DA5-092F-311852413DCC}"/>
                  </a:ext>
                </a:extLst>
              </p:cNvPr>
              <p:cNvSpPr/>
              <p:nvPr/>
            </p:nvSpPr>
            <p:spPr>
              <a:xfrm>
                <a:off x="5590973" y="4553738"/>
                <a:ext cx="547278" cy="973017"/>
              </a:xfrm>
              <a:custGeom>
                <a:avLst/>
                <a:gdLst>
                  <a:gd name="connsiteX0" fmla="*/ 0 w 999835"/>
                  <a:gd name="connsiteY0" fmla="*/ 66656 h 666556"/>
                  <a:gd name="connsiteX1" fmla="*/ 66656 w 999835"/>
                  <a:gd name="connsiteY1" fmla="*/ 0 h 666556"/>
                  <a:gd name="connsiteX2" fmla="*/ 933179 w 999835"/>
                  <a:gd name="connsiteY2" fmla="*/ 0 h 666556"/>
                  <a:gd name="connsiteX3" fmla="*/ 999835 w 999835"/>
                  <a:gd name="connsiteY3" fmla="*/ 66656 h 666556"/>
                  <a:gd name="connsiteX4" fmla="*/ 999835 w 999835"/>
                  <a:gd name="connsiteY4" fmla="*/ 599900 h 666556"/>
                  <a:gd name="connsiteX5" fmla="*/ 933179 w 999835"/>
                  <a:gd name="connsiteY5" fmla="*/ 666556 h 666556"/>
                  <a:gd name="connsiteX6" fmla="*/ 66656 w 999835"/>
                  <a:gd name="connsiteY6" fmla="*/ 666556 h 666556"/>
                  <a:gd name="connsiteX7" fmla="*/ 0 w 999835"/>
                  <a:gd name="connsiteY7" fmla="*/ 599900 h 666556"/>
                  <a:gd name="connsiteX8" fmla="*/ 0 w 999835"/>
                  <a:gd name="connsiteY8" fmla="*/ 66656 h 66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666556">
                    <a:moveTo>
                      <a:pt x="0" y="66656"/>
                    </a:moveTo>
                    <a:cubicBezTo>
                      <a:pt x="0" y="29843"/>
                      <a:pt x="29843" y="0"/>
                      <a:pt x="66656" y="0"/>
                    </a:cubicBezTo>
                    <a:lnTo>
                      <a:pt x="933179" y="0"/>
                    </a:lnTo>
                    <a:cubicBezTo>
                      <a:pt x="969992" y="0"/>
                      <a:pt x="999835" y="29843"/>
                      <a:pt x="999835" y="66656"/>
                    </a:cubicBezTo>
                    <a:lnTo>
                      <a:pt x="999835" y="599900"/>
                    </a:lnTo>
                    <a:cubicBezTo>
                      <a:pt x="999835" y="636713"/>
                      <a:pt x="969992" y="666556"/>
                      <a:pt x="933179" y="666556"/>
                    </a:cubicBezTo>
                    <a:lnTo>
                      <a:pt x="66656" y="666556"/>
                    </a:lnTo>
                    <a:cubicBezTo>
                      <a:pt x="29843" y="666556"/>
                      <a:pt x="0" y="636713"/>
                      <a:pt x="0" y="599900"/>
                    </a:cubicBezTo>
                    <a:lnTo>
                      <a:pt x="0" y="66656"/>
                    </a:lnTo>
                    <a:close/>
                  </a:path>
                </a:pathLst>
              </a:custGeom>
              <a:noFill/>
              <a:ln>
                <a:solidFill>
                  <a:schemeClr val="accent1">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93" tIns="46193" rIns="46193" bIns="46193" numCol="1" spcCol="1270" anchor="ctr" anchorCtr="0">
                <a:noAutofit/>
              </a:bodyPr>
              <a:lstStyle/>
              <a:p>
                <a:pPr marL="0" lvl="0" indent="0" algn="ctr" defTabSz="311150">
                  <a:lnSpc>
                    <a:spcPct val="90000"/>
                  </a:lnSpc>
                  <a:spcBef>
                    <a:spcPct val="0"/>
                  </a:spcBef>
                  <a:spcAft>
                    <a:spcPct val="35000"/>
                  </a:spcAft>
                  <a:buNone/>
                </a:pPr>
                <a:r>
                  <a:rPr lang="es-ES" sz="900" dirty="0">
                    <a:solidFill>
                      <a:schemeClr val="tx1"/>
                    </a:solidFill>
                  </a:rPr>
                  <a:t>M</a:t>
                </a:r>
                <a:r>
                  <a:rPr lang="es-ES" sz="900" b="0" i="0" kern="1200" dirty="0">
                    <a:solidFill>
                      <a:schemeClr val="tx1"/>
                    </a:solidFill>
                  </a:rPr>
                  <a:t>uchas subclases</a:t>
                </a:r>
                <a:endParaRPr lang="es-EC" sz="900" kern="1200" dirty="0">
                  <a:solidFill>
                    <a:schemeClr val="tx1"/>
                  </a:solidFill>
                </a:endParaRPr>
              </a:p>
            </p:txBody>
          </p:sp>
          <p:sp>
            <p:nvSpPr>
              <p:cNvPr id="59" name="Forma libre: forma 58">
                <a:extLst>
                  <a:ext uri="{FF2B5EF4-FFF2-40B4-BE49-F238E27FC236}">
                    <a16:creationId xmlns:a16="http://schemas.microsoft.com/office/drawing/2014/main" id="{180FE517-CBD1-7A00-E25C-EB4716A00426}"/>
                  </a:ext>
                </a:extLst>
              </p:cNvPr>
              <p:cNvSpPr/>
              <p:nvPr/>
            </p:nvSpPr>
            <p:spPr>
              <a:xfrm>
                <a:off x="6372264" y="1375331"/>
                <a:ext cx="999835" cy="413871"/>
              </a:xfrm>
              <a:custGeom>
                <a:avLst/>
                <a:gdLst>
                  <a:gd name="connsiteX0" fmla="*/ 0 w 999835"/>
                  <a:gd name="connsiteY0" fmla="*/ 41387 h 413871"/>
                  <a:gd name="connsiteX1" fmla="*/ 41387 w 999835"/>
                  <a:gd name="connsiteY1" fmla="*/ 0 h 413871"/>
                  <a:gd name="connsiteX2" fmla="*/ 958448 w 999835"/>
                  <a:gd name="connsiteY2" fmla="*/ 0 h 413871"/>
                  <a:gd name="connsiteX3" fmla="*/ 999835 w 999835"/>
                  <a:gd name="connsiteY3" fmla="*/ 41387 h 413871"/>
                  <a:gd name="connsiteX4" fmla="*/ 999835 w 999835"/>
                  <a:gd name="connsiteY4" fmla="*/ 372484 h 413871"/>
                  <a:gd name="connsiteX5" fmla="*/ 958448 w 999835"/>
                  <a:gd name="connsiteY5" fmla="*/ 413871 h 413871"/>
                  <a:gd name="connsiteX6" fmla="*/ 41387 w 999835"/>
                  <a:gd name="connsiteY6" fmla="*/ 413871 h 413871"/>
                  <a:gd name="connsiteX7" fmla="*/ 0 w 999835"/>
                  <a:gd name="connsiteY7" fmla="*/ 372484 h 413871"/>
                  <a:gd name="connsiteX8" fmla="*/ 0 w 999835"/>
                  <a:gd name="connsiteY8" fmla="*/ 41387 h 413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413871">
                    <a:moveTo>
                      <a:pt x="0" y="41387"/>
                    </a:moveTo>
                    <a:cubicBezTo>
                      <a:pt x="0" y="18530"/>
                      <a:pt x="18530" y="0"/>
                      <a:pt x="41387" y="0"/>
                    </a:cubicBezTo>
                    <a:lnTo>
                      <a:pt x="958448" y="0"/>
                    </a:lnTo>
                    <a:cubicBezTo>
                      <a:pt x="981305" y="0"/>
                      <a:pt x="999835" y="18530"/>
                      <a:pt x="999835" y="41387"/>
                    </a:cubicBezTo>
                    <a:lnTo>
                      <a:pt x="999835" y="372484"/>
                    </a:lnTo>
                    <a:cubicBezTo>
                      <a:pt x="999835" y="395341"/>
                      <a:pt x="981305" y="413871"/>
                      <a:pt x="958448" y="413871"/>
                    </a:cubicBezTo>
                    <a:lnTo>
                      <a:pt x="41387" y="413871"/>
                    </a:lnTo>
                    <a:cubicBezTo>
                      <a:pt x="18530" y="413871"/>
                      <a:pt x="0" y="395341"/>
                      <a:pt x="0" y="372484"/>
                    </a:cubicBezTo>
                    <a:lnTo>
                      <a:pt x="0" y="4138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032" tIns="54032" rIns="54032" bIns="54032" numCol="1" spcCol="1270" anchor="ctr" anchorCtr="0">
                <a:noAutofit/>
              </a:bodyPr>
              <a:lstStyle/>
              <a:p>
                <a:pPr marL="0" lvl="0" indent="0" algn="ctr" defTabSz="488950">
                  <a:lnSpc>
                    <a:spcPct val="90000"/>
                  </a:lnSpc>
                  <a:spcBef>
                    <a:spcPct val="0"/>
                  </a:spcBef>
                  <a:spcAft>
                    <a:spcPct val="35000"/>
                  </a:spcAft>
                  <a:buNone/>
                </a:pPr>
                <a:r>
                  <a:rPr lang="en-US" sz="1200" b="1" i="0" kern="1200" dirty="0"/>
                  <a:t>Abstract Factory</a:t>
                </a:r>
              </a:p>
            </p:txBody>
          </p:sp>
          <p:sp>
            <p:nvSpPr>
              <p:cNvPr id="64" name="Forma libre: forma 63">
                <a:extLst>
                  <a:ext uri="{FF2B5EF4-FFF2-40B4-BE49-F238E27FC236}">
                    <a16:creationId xmlns:a16="http://schemas.microsoft.com/office/drawing/2014/main" id="{00030D2F-24A2-D64F-F1BA-2143A56C19D3}"/>
                  </a:ext>
                </a:extLst>
              </p:cNvPr>
              <p:cNvSpPr/>
              <p:nvPr/>
            </p:nvSpPr>
            <p:spPr>
              <a:xfrm>
                <a:off x="7672050" y="1387835"/>
                <a:ext cx="999835" cy="413871"/>
              </a:xfrm>
              <a:custGeom>
                <a:avLst/>
                <a:gdLst>
                  <a:gd name="connsiteX0" fmla="*/ 0 w 999835"/>
                  <a:gd name="connsiteY0" fmla="*/ 41387 h 413871"/>
                  <a:gd name="connsiteX1" fmla="*/ 41387 w 999835"/>
                  <a:gd name="connsiteY1" fmla="*/ 0 h 413871"/>
                  <a:gd name="connsiteX2" fmla="*/ 958448 w 999835"/>
                  <a:gd name="connsiteY2" fmla="*/ 0 h 413871"/>
                  <a:gd name="connsiteX3" fmla="*/ 999835 w 999835"/>
                  <a:gd name="connsiteY3" fmla="*/ 41387 h 413871"/>
                  <a:gd name="connsiteX4" fmla="*/ 999835 w 999835"/>
                  <a:gd name="connsiteY4" fmla="*/ 372484 h 413871"/>
                  <a:gd name="connsiteX5" fmla="*/ 958448 w 999835"/>
                  <a:gd name="connsiteY5" fmla="*/ 413871 h 413871"/>
                  <a:gd name="connsiteX6" fmla="*/ 41387 w 999835"/>
                  <a:gd name="connsiteY6" fmla="*/ 413871 h 413871"/>
                  <a:gd name="connsiteX7" fmla="*/ 0 w 999835"/>
                  <a:gd name="connsiteY7" fmla="*/ 372484 h 413871"/>
                  <a:gd name="connsiteX8" fmla="*/ 0 w 999835"/>
                  <a:gd name="connsiteY8" fmla="*/ 41387 h 413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413871">
                    <a:moveTo>
                      <a:pt x="0" y="41387"/>
                    </a:moveTo>
                    <a:cubicBezTo>
                      <a:pt x="0" y="18530"/>
                      <a:pt x="18530" y="0"/>
                      <a:pt x="41387" y="0"/>
                    </a:cubicBezTo>
                    <a:lnTo>
                      <a:pt x="958448" y="0"/>
                    </a:lnTo>
                    <a:cubicBezTo>
                      <a:pt x="981305" y="0"/>
                      <a:pt x="999835" y="18530"/>
                      <a:pt x="999835" y="41387"/>
                    </a:cubicBezTo>
                    <a:lnTo>
                      <a:pt x="999835" y="372484"/>
                    </a:lnTo>
                    <a:cubicBezTo>
                      <a:pt x="999835" y="395341"/>
                      <a:pt x="981305" y="413871"/>
                      <a:pt x="958448" y="413871"/>
                    </a:cubicBezTo>
                    <a:lnTo>
                      <a:pt x="41387" y="413871"/>
                    </a:lnTo>
                    <a:cubicBezTo>
                      <a:pt x="18530" y="413871"/>
                      <a:pt x="0" y="395341"/>
                      <a:pt x="0" y="372484"/>
                    </a:cubicBezTo>
                    <a:lnTo>
                      <a:pt x="0" y="4138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032" tIns="54032" rIns="54032" bIns="54032" numCol="1" spcCol="1270" anchor="ctr" anchorCtr="0">
                <a:noAutofit/>
              </a:bodyPr>
              <a:lstStyle/>
              <a:p>
                <a:pPr marL="0" lvl="0" indent="0" algn="ctr" defTabSz="488950">
                  <a:lnSpc>
                    <a:spcPct val="90000"/>
                  </a:lnSpc>
                  <a:spcBef>
                    <a:spcPct val="0"/>
                  </a:spcBef>
                  <a:spcAft>
                    <a:spcPct val="35000"/>
                  </a:spcAft>
                  <a:buNone/>
                </a:pPr>
                <a:r>
                  <a:rPr lang="en-US" sz="1200" b="1" i="0" kern="1200" dirty="0"/>
                  <a:t>Builder</a:t>
                </a:r>
              </a:p>
            </p:txBody>
          </p:sp>
          <p:sp>
            <p:nvSpPr>
              <p:cNvPr id="70" name="Forma libre: forma 69">
                <a:extLst>
                  <a:ext uri="{FF2B5EF4-FFF2-40B4-BE49-F238E27FC236}">
                    <a16:creationId xmlns:a16="http://schemas.microsoft.com/office/drawing/2014/main" id="{5A0BC56E-69E1-CD3B-1FCD-247482B88E2A}"/>
                  </a:ext>
                </a:extLst>
              </p:cNvPr>
              <p:cNvSpPr/>
              <p:nvPr/>
            </p:nvSpPr>
            <p:spPr>
              <a:xfrm>
                <a:off x="8971836" y="1387835"/>
                <a:ext cx="999835" cy="413871"/>
              </a:xfrm>
              <a:custGeom>
                <a:avLst/>
                <a:gdLst>
                  <a:gd name="connsiteX0" fmla="*/ 0 w 999835"/>
                  <a:gd name="connsiteY0" fmla="*/ 41387 h 413871"/>
                  <a:gd name="connsiteX1" fmla="*/ 41387 w 999835"/>
                  <a:gd name="connsiteY1" fmla="*/ 0 h 413871"/>
                  <a:gd name="connsiteX2" fmla="*/ 958448 w 999835"/>
                  <a:gd name="connsiteY2" fmla="*/ 0 h 413871"/>
                  <a:gd name="connsiteX3" fmla="*/ 999835 w 999835"/>
                  <a:gd name="connsiteY3" fmla="*/ 41387 h 413871"/>
                  <a:gd name="connsiteX4" fmla="*/ 999835 w 999835"/>
                  <a:gd name="connsiteY4" fmla="*/ 372484 h 413871"/>
                  <a:gd name="connsiteX5" fmla="*/ 958448 w 999835"/>
                  <a:gd name="connsiteY5" fmla="*/ 413871 h 413871"/>
                  <a:gd name="connsiteX6" fmla="*/ 41387 w 999835"/>
                  <a:gd name="connsiteY6" fmla="*/ 413871 h 413871"/>
                  <a:gd name="connsiteX7" fmla="*/ 0 w 999835"/>
                  <a:gd name="connsiteY7" fmla="*/ 372484 h 413871"/>
                  <a:gd name="connsiteX8" fmla="*/ 0 w 999835"/>
                  <a:gd name="connsiteY8" fmla="*/ 41387 h 413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413871">
                    <a:moveTo>
                      <a:pt x="0" y="41387"/>
                    </a:moveTo>
                    <a:cubicBezTo>
                      <a:pt x="0" y="18530"/>
                      <a:pt x="18530" y="0"/>
                      <a:pt x="41387" y="0"/>
                    </a:cubicBezTo>
                    <a:lnTo>
                      <a:pt x="958448" y="0"/>
                    </a:lnTo>
                    <a:cubicBezTo>
                      <a:pt x="981305" y="0"/>
                      <a:pt x="999835" y="18530"/>
                      <a:pt x="999835" y="41387"/>
                    </a:cubicBezTo>
                    <a:lnTo>
                      <a:pt x="999835" y="372484"/>
                    </a:lnTo>
                    <a:cubicBezTo>
                      <a:pt x="999835" y="395341"/>
                      <a:pt x="981305" y="413871"/>
                      <a:pt x="958448" y="413871"/>
                    </a:cubicBezTo>
                    <a:lnTo>
                      <a:pt x="41387" y="413871"/>
                    </a:lnTo>
                    <a:cubicBezTo>
                      <a:pt x="18530" y="413871"/>
                      <a:pt x="0" y="395341"/>
                      <a:pt x="0" y="372484"/>
                    </a:cubicBezTo>
                    <a:lnTo>
                      <a:pt x="0" y="4138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032" tIns="54032" rIns="54032" bIns="54032" numCol="1" spcCol="1270" anchor="ctr" anchorCtr="0">
                <a:noAutofit/>
              </a:bodyPr>
              <a:lstStyle/>
              <a:p>
                <a:pPr marL="0" lvl="0" indent="0" algn="ctr" defTabSz="488950">
                  <a:lnSpc>
                    <a:spcPct val="90000"/>
                  </a:lnSpc>
                  <a:spcBef>
                    <a:spcPct val="0"/>
                  </a:spcBef>
                  <a:spcAft>
                    <a:spcPct val="35000"/>
                  </a:spcAft>
                  <a:buNone/>
                </a:pPr>
                <a:r>
                  <a:rPr lang="en-US" sz="1200" b="1" i="0" kern="1200"/>
                  <a:t>Prototype</a:t>
                </a:r>
              </a:p>
            </p:txBody>
          </p:sp>
          <p:sp>
            <p:nvSpPr>
              <p:cNvPr id="72" name="Forma libre: forma 71">
                <a:extLst>
                  <a:ext uri="{FF2B5EF4-FFF2-40B4-BE49-F238E27FC236}">
                    <a16:creationId xmlns:a16="http://schemas.microsoft.com/office/drawing/2014/main" id="{146BC4BE-BC5D-A645-3EA8-57AC4D43723E}"/>
                  </a:ext>
                </a:extLst>
              </p:cNvPr>
              <p:cNvSpPr/>
              <p:nvPr/>
            </p:nvSpPr>
            <p:spPr>
              <a:xfrm>
                <a:off x="10271623" y="1387835"/>
                <a:ext cx="999835" cy="413871"/>
              </a:xfrm>
              <a:custGeom>
                <a:avLst/>
                <a:gdLst>
                  <a:gd name="connsiteX0" fmla="*/ 0 w 999835"/>
                  <a:gd name="connsiteY0" fmla="*/ 41387 h 413871"/>
                  <a:gd name="connsiteX1" fmla="*/ 41387 w 999835"/>
                  <a:gd name="connsiteY1" fmla="*/ 0 h 413871"/>
                  <a:gd name="connsiteX2" fmla="*/ 958448 w 999835"/>
                  <a:gd name="connsiteY2" fmla="*/ 0 h 413871"/>
                  <a:gd name="connsiteX3" fmla="*/ 999835 w 999835"/>
                  <a:gd name="connsiteY3" fmla="*/ 41387 h 413871"/>
                  <a:gd name="connsiteX4" fmla="*/ 999835 w 999835"/>
                  <a:gd name="connsiteY4" fmla="*/ 372484 h 413871"/>
                  <a:gd name="connsiteX5" fmla="*/ 958448 w 999835"/>
                  <a:gd name="connsiteY5" fmla="*/ 413871 h 413871"/>
                  <a:gd name="connsiteX6" fmla="*/ 41387 w 999835"/>
                  <a:gd name="connsiteY6" fmla="*/ 413871 h 413871"/>
                  <a:gd name="connsiteX7" fmla="*/ 0 w 999835"/>
                  <a:gd name="connsiteY7" fmla="*/ 372484 h 413871"/>
                  <a:gd name="connsiteX8" fmla="*/ 0 w 999835"/>
                  <a:gd name="connsiteY8" fmla="*/ 41387 h 413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413871">
                    <a:moveTo>
                      <a:pt x="0" y="41387"/>
                    </a:moveTo>
                    <a:cubicBezTo>
                      <a:pt x="0" y="18530"/>
                      <a:pt x="18530" y="0"/>
                      <a:pt x="41387" y="0"/>
                    </a:cubicBezTo>
                    <a:lnTo>
                      <a:pt x="958448" y="0"/>
                    </a:lnTo>
                    <a:cubicBezTo>
                      <a:pt x="981305" y="0"/>
                      <a:pt x="999835" y="18530"/>
                      <a:pt x="999835" y="41387"/>
                    </a:cubicBezTo>
                    <a:lnTo>
                      <a:pt x="999835" y="372484"/>
                    </a:lnTo>
                    <a:cubicBezTo>
                      <a:pt x="999835" y="395341"/>
                      <a:pt x="981305" y="413871"/>
                      <a:pt x="958448" y="413871"/>
                    </a:cubicBezTo>
                    <a:lnTo>
                      <a:pt x="41387" y="413871"/>
                    </a:lnTo>
                    <a:cubicBezTo>
                      <a:pt x="18530" y="413871"/>
                      <a:pt x="0" y="395341"/>
                      <a:pt x="0" y="372484"/>
                    </a:cubicBezTo>
                    <a:lnTo>
                      <a:pt x="0" y="4138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032" tIns="54032" rIns="54032" bIns="54032" numCol="1" spcCol="1270" anchor="ctr" anchorCtr="0">
                <a:noAutofit/>
              </a:bodyPr>
              <a:lstStyle/>
              <a:p>
                <a:pPr marL="0" lvl="0" indent="0" algn="ctr" defTabSz="488950">
                  <a:lnSpc>
                    <a:spcPct val="90000"/>
                  </a:lnSpc>
                  <a:spcBef>
                    <a:spcPct val="0"/>
                  </a:spcBef>
                  <a:spcAft>
                    <a:spcPct val="35000"/>
                  </a:spcAft>
                  <a:buNone/>
                </a:pPr>
                <a:r>
                  <a:rPr lang="en-US" sz="1200" b="1" i="0" kern="1200" dirty="0"/>
                  <a:t>Singleton</a:t>
                </a:r>
              </a:p>
            </p:txBody>
          </p:sp>
        </p:grpSp>
        <p:sp>
          <p:nvSpPr>
            <p:cNvPr id="86" name="Forma libre: forma 85">
              <a:extLst>
                <a:ext uri="{FF2B5EF4-FFF2-40B4-BE49-F238E27FC236}">
                  <a16:creationId xmlns:a16="http://schemas.microsoft.com/office/drawing/2014/main" id="{00A29C38-744A-493B-2414-347D45BF76D0}"/>
                </a:ext>
              </a:extLst>
            </p:cNvPr>
            <p:cNvSpPr/>
            <p:nvPr/>
          </p:nvSpPr>
          <p:spPr>
            <a:xfrm>
              <a:off x="3592216" y="2044303"/>
              <a:ext cx="1696311" cy="606740"/>
            </a:xfrm>
            <a:custGeom>
              <a:avLst/>
              <a:gdLst>
                <a:gd name="connsiteX0" fmla="*/ 0 w 1202022"/>
                <a:gd name="connsiteY0" fmla="*/ 49356 h 493558"/>
                <a:gd name="connsiteX1" fmla="*/ 49356 w 1202022"/>
                <a:gd name="connsiteY1" fmla="*/ 0 h 493558"/>
                <a:gd name="connsiteX2" fmla="*/ 1152666 w 1202022"/>
                <a:gd name="connsiteY2" fmla="*/ 0 h 493558"/>
                <a:gd name="connsiteX3" fmla="*/ 1202022 w 1202022"/>
                <a:gd name="connsiteY3" fmla="*/ 49356 h 493558"/>
                <a:gd name="connsiteX4" fmla="*/ 1202022 w 1202022"/>
                <a:gd name="connsiteY4" fmla="*/ 444202 h 493558"/>
                <a:gd name="connsiteX5" fmla="*/ 1152666 w 1202022"/>
                <a:gd name="connsiteY5" fmla="*/ 493558 h 493558"/>
                <a:gd name="connsiteX6" fmla="*/ 49356 w 1202022"/>
                <a:gd name="connsiteY6" fmla="*/ 493558 h 493558"/>
                <a:gd name="connsiteX7" fmla="*/ 0 w 1202022"/>
                <a:gd name="connsiteY7" fmla="*/ 444202 h 493558"/>
                <a:gd name="connsiteX8" fmla="*/ 0 w 1202022"/>
                <a:gd name="connsiteY8" fmla="*/ 49356 h 493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2022" h="493558">
                  <a:moveTo>
                    <a:pt x="0" y="49356"/>
                  </a:moveTo>
                  <a:cubicBezTo>
                    <a:pt x="0" y="22097"/>
                    <a:pt x="22097" y="0"/>
                    <a:pt x="49356" y="0"/>
                  </a:cubicBezTo>
                  <a:lnTo>
                    <a:pt x="1152666" y="0"/>
                  </a:lnTo>
                  <a:cubicBezTo>
                    <a:pt x="1179925" y="0"/>
                    <a:pt x="1202022" y="22097"/>
                    <a:pt x="1202022" y="49356"/>
                  </a:cubicBezTo>
                  <a:lnTo>
                    <a:pt x="1202022" y="444202"/>
                  </a:lnTo>
                  <a:cubicBezTo>
                    <a:pt x="1202022" y="471461"/>
                    <a:pt x="1179925" y="493558"/>
                    <a:pt x="1152666" y="493558"/>
                  </a:cubicBezTo>
                  <a:lnTo>
                    <a:pt x="49356" y="493558"/>
                  </a:lnTo>
                  <a:cubicBezTo>
                    <a:pt x="22097" y="493558"/>
                    <a:pt x="0" y="471461"/>
                    <a:pt x="0" y="444202"/>
                  </a:cubicBezTo>
                  <a:lnTo>
                    <a:pt x="0" y="49356"/>
                  </a:lnTo>
                  <a:close/>
                </a:path>
              </a:pathLst>
            </a:custGeom>
            <a:noFill/>
            <a:ln>
              <a:solidFill>
                <a:schemeClr val="accent1">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366" tIns="56366" rIns="56366" bIns="56366" numCol="1" spcCol="1270" anchor="ctr" anchorCtr="0">
              <a:noAutofit/>
            </a:bodyPr>
            <a:lstStyle/>
            <a:p>
              <a:pPr marL="0" lvl="0" indent="0" algn="ctr" defTabSz="488950">
                <a:lnSpc>
                  <a:spcPct val="90000"/>
                </a:lnSpc>
                <a:spcBef>
                  <a:spcPct val="0"/>
                </a:spcBef>
                <a:spcAft>
                  <a:spcPct val="35000"/>
                </a:spcAft>
                <a:buNone/>
              </a:pPr>
              <a:r>
                <a:rPr lang="es-ES" sz="900" b="0" i="0" kern="1200" dirty="0">
                  <a:solidFill>
                    <a:schemeClr val="tx1"/>
                  </a:solidFill>
                </a:rPr>
                <a:t>Producir familias de objetos relacionados sin especificar sus clases concretas.</a:t>
              </a:r>
              <a:endParaRPr lang="es-EC" sz="900" kern="1200" dirty="0">
                <a:solidFill>
                  <a:schemeClr val="tx1"/>
                </a:solidFill>
              </a:endParaRPr>
            </a:p>
          </p:txBody>
        </p:sp>
        <p:sp>
          <p:nvSpPr>
            <p:cNvPr id="89" name="Forma libre: forma 88">
              <a:extLst>
                <a:ext uri="{FF2B5EF4-FFF2-40B4-BE49-F238E27FC236}">
                  <a16:creationId xmlns:a16="http://schemas.microsoft.com/office/drawing/2014/main" id="{12DAA733-3690-9568-D8AB-B3F7442E2D89}"/>
                </a:ext>
              </a:extLst>
            </p:cNvPr>
            <p:cNvSpPr/>
            <p:nvPr/>
          </p:nvSpPr>
          <p:spPr>
            <a:xfrm>
              <a:off x="3592216" y="2793373"/>
              <a:ext cx="1696311" cy="459315"/>
            </a:xfrm>
            <a:custGeom>
              <a:avLst/>
              <a:gdLst>
                <a:gd name="connsiteX0" fmla="*/ 0 w 1201212"/>
                <a:gd name="connsiteY0" fmla="*/ 42291 h 422910"/>
                <a:gd name="connsiteX1" fmla="*/ 42291 w 1201212"/>
                <a:gd name="connsiteY1" fmla="*/ 0 h 422910"/>
                <a:gd name="connsiteX2" fmla="*/ 1158921 w 1201212"/>
                <a:gd name="connsiteY2" fmla="*/ 0 h 422910"/>
                <a:gd name="connsiteX3" fmla="*/ 1201212 w 1201212"/>
                <a:gd name="connsiteY3" fmla="*/ 42291 h 422910"/>
                <a:gd name="connsiteX4" fmla="*/ 1201212 w 1201212"/>
                <a:gd name="connsiteY4" fmla="*/ 380619 h 422910"/>
                <a:gd name="connsiteX5" fmla="*/ 1158921 w 1201212"/>
                <a:gd name="connsiteY5" fmla="*/ 422910 h 422910"/>
                <a:gd name="connsiteX6" fmla="*/ 42291 w 1201212"/>
                <a:gd name="connsiteY6" fmla="*/ 422910 h 422910"/>
                <a:gd name="connsiteX7" fmla="*/ 0 w 1201212"/>
                <a:gd name="connsiteY7" fmla="*/ 380619 h 422910"/>
                <a:gd name="connsiteX8" fmla="*/ 0 w 1201212"/>
                <a:gd name="connsiteY8" fmla="*/ 42291 h 42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1212" h="422910">
                  <a:moveTo>
                    <a:pt x="0" y="42291"/>
                  </a:moveTo>
                  <a:cubicBezTo>
                    <a:pt x="0" y="18934"/>
                    <a:pt x="18934" y="0"/>
                    <a:pt x="42291" y="0"/>
                  </a:cubicBezTo>
                  <a:lnTo>
                    <a:pt x="1158921" y="0"/>
                  </a:lnTo>
                  <a:cubicBezTo>
                    <a:pt x="1182278" y="0"/>
                    <a:pt x="1201212" y="18934"/>
                    <a:pt x="1201212" y="42291"/>
                  </a:cubicBezTo>
                  <a:lnTo>
                    <a:pt x="1201212" y="380619"/>
                  </a:lnTo>
                  <a:cubicBezTo>
                    <a:pt x="1201212" y="403976"/>
                    <a:pt x="1182278" y="422910"/>
                    <a:pt x="1158921" y="422910"/>
                  </a:cubicBezTo>
                  <a:lnTo>
                    <a:pt x="42291" y="422910"/>
                  </a:lnTo>
                  <a:cubicBezTo>
                    <a:pt x="18934" y="422910"/>
                    <a:pt x="0" y="403976"/>
                    <a:pt x="0" y="380619"/>
                  </a:cubicBezTo>
                  <a:lnTo>
                    <a:pt x="0" y="42291"/>
                  </a:lnTo>
                  <a:close/>
                </a:path>
              </a:pathLst>
            </a:custGeom>
            <a:noFill/>
            <a:ln>
              <a:solidFill>
                <a:schemeClr val="accent1">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297" tIns="54297" rIns="54297" bIns="54297" numCol="1" spcCol="1270" anchor="ctr" anchorCtr="0">
              <a:noAutofit/>
            </a:bodyPr>
            <a:lstStyle/>
            <a:p>
              <a:pPr marL="0" lvl="0" indent="0" algn="ctr" defTabSz="488950">
                <a:lnSpc>
                  <a:spcPct val="90000"/>
                </a:lnSpc>
                <a:spcBef>
                  <a:spcPct val="0"/>
                </a:spcBef>
                <a:spcAft>
                  <a:spcPct val="35000"/>
                </a:spcAft>
                <a:buNone/>
              </a:pPr>
              <a:r>
                <a:rPr lang="es-ES" sz="900" dirty="0">
                  <a:solidFill>
                    <a:schemeClr val="tx1"/>
                  </a:solidFill>
                </a:rPr>
                <a:t>C</a:t>
              </a:r>
              <a:r>
                <a:rPr lang="es-ES" sz="900" b="0" i="0" kern="1200" dirty="0">
                  <a:solidFill>
                    <a:schemeClr val="tx1"/>
                  </a:solidFill>
                </a:rPr>
                <a:t>rear múltiples objetos que están interrelacionados o dependen entre sí</a:t>
              </a:r>
              <a:endParaRPr lang="es-EC" sz="900" kern="1200" dirty="0">
                <a:solidFill>
                  <a:schemeClr val="tx1"/>
                </a:solidFill>
              </a:endParaRPr>
            </a:p>
          </p:txBody>
        </p:sp>
        <p:sp>
          <p:nvSpPr>
            <p:cNvPr id="90" name="Forma libre: forma 89">
              <a:extLst>
                <a:ext uri="{FF2B5EF4-FFF2-40B4-BE49-F238E27FC236}">
                  <a16:creationId xmlns:a16="http://schemas.microsoft.com/office/drawing/2014/main" id="{B74881EC-A214-73F7-D7BD-87C2F48B0C79}"/>
                </a:ext>
              </a:extLst>
            </p:cNvPr>
            <p:cNvSpPr/>
            <p:nvPr/>
          </p:nvSpPr>
          <p:spPr>
            <a:xfrm>
              <a:off x="3592443" y="3429601"/>
              <a:ext cx="1696311" cy="553086"/>
            </a:xfrm>
            <a:custGeom>
              <a:avLst/>
              <a:gdLst>
                <a:gd name="connsiteX0" fmla="*/ 0 w 1194003"/>
                <a:gd name="connsiteY0" fmla="*/ 50925 h 509249"/>
                <a:gd name="connsiteX1" fmla="*/ 50925 w 1194003"/>
                <a:gd name="connsiteY1" fmla="*/ 0 h 509249"/>
                <a:gd name="connsiteX2" fmla="*/ 1143078 w 1194003"/>
                <a:gd name="connsiteY2" fmla="*/ 0 h 509249"/>
                <a:gd name="connsiteX3" fmla="*/ 1194003 w 1194003"/>
                <a:gd name="connsiteY3" fmla="*/ 50925 h 509249"/>
                <a:gd name="connsiteX4" fmla="*/ 1194003 w 1194003"/>
                <a:gd name="connsiteY4" fmla="*/ 458324 h 509249"/>
                <a:gd name="connsiteX5" fmla="*/ 1143078 w 1194003"/>
                <a:gd name="connsiteY5" fmla="*/ 509249 h 509249"/>
                <a:gd name="connsiteX6" fmla="*/ 50925 w 1194003"/>
                <a:gd name="connsiteY6" fmla="*/ 509249 h 509249"/>
                <a:gd name="connsiteX7" fmla="*/ 0 w 1194003"/>
                <a:gd name="connsiteY7" fmla="*/ 458324 h 509249"/>
                <a:gd name="connsiteX8" fmla="*/ 0 w 1194003"/>
                <a:gd name="connsiteY8" fmla="*/ 50925 h 50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003" h="509249">
                  <a:moveTo>
                    <a:pt x="0" y="50925"/>
                  </a:moveTo>
                  <a:cubicBezTo>
                    <a:pt x="0" y="22800"/>
                    <a:pt x="22800" y="0"/>
                    <a:pt x="50925" y="0"/>
                  </a:cubicBezTo>
                  <a:lnTo>
                    <a:pt x="1143078" y="0"/>
                  </a:lnTo>
                  <a:cubicBezTo>
                    <a:pt x="1171203" y="0"/>
                    <a:pt x="1194003" y="22800"/>
                    <a:pt x="1194003" y="50925"/>
                  </a:cubicBezTo>
                  <a:lnTo>
                    <a:pt x="1194003" y="458324"/>
                  </a:lnTo>
                  <a:cubicBezTo>
                    <a:pt x="1194003" y="486449"/>
                    <a:pt x="1171203" y="509249"/>
                    <a:pt x="1143078" y="509249"/>
                  </a:cubicBezTo>
                  <a:lnTo>
                    <a:pt x="50925" y="509249"/>
                  </a:lnTo>
                  <a:cubicBezTo>
                    <a:pt x="22800" y="509249"/>
                    <a:pt x="0" y="486449"/>
                    <a:pt x="0" y="458324"/>
                  </a:cubicBezTo>
                  <a:lnTo>
                    <a:pt x="0" y="50925"/>
                  </a:lnTo>
                  <a:close/>
                </a:path>
              </a:pathLst>
            </a:custGeom>
            <a:noFill/>
            <a:ln>
              <a:solidFill>
                <a:schemeClr val="accent1">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825" tIns="56825" rIns="56825" bIns="56825" numCol="1" spcCol="1270" anchor="ctr" anchorCtr="0">
              <a:noAutofit/>
            </a:bodyPr>
            <a:lstStyle/>
            <a:p>
              <a:pPr marL="0" lvl="0" indent="0" algn="ctr" defTabSz="488950">
                <a:lnSpc>
                  <a:spcPct val="90000"/>
                </a:lnSpc>
                <a:spcBef>
                  <a:spcPct val="0"/>
                </a:spcBef>
                <a:spcAft>
                  <a:spcPct val="35000"/>
                </a:spcAft>
                <a:buNone/>
              </a:pPr>
              <a:r>
                <a:rPr lang="en-US" sz="900" b="0" i="0" kern="1200" dirty="0" err="1">
                  <a:solidFill>
                    <a:schemeClr val="tx1"/>
                  </a:solidFill>
                </a:rPr>
                <a:t>Clase</a:t>
              </a:r>
              <a:r>
                <a:rPr lang="en-US" sz="900" b="0" i="0" kern="1200" dirty="0">
                  <a:solidFill>
                    <a:schemeClr val="tx1"/>
                  </a:solidFill>
                </a:rPr>
                <a:t> base </a:t>
              </a:r>
              <a:r>
                <a:rPr lang="en-US" sz="900" b="0" i="0" kern="1200" dirty="0" err="1">
                  <a:solidFill>
                    <a:schemeClr val="tx1"/>
                  </a:solidFill>
                </a:rPr>
                <a:t>común</a:t>
              </a:r>
              <a:r>
                <a:rPr lang="en-US" sz="900" b="0" i="0" kern="1200" dirty="0">
                  <a:solidFill>
                    <a:schemeClr val="tx1"/>
                  </a:solidFill>
                </a:rPr>
                <a:t>, </a:t>
              </a:r>
              <a:r>
                <a:rPr lang="es-ES" sz="900" b="0" i="0" dirty="0">
                  <a:solidFill>
                    <a:srgbClr val="0D0D0D"/>
                  </a:solidFill>
                  <a:effectLst/>
                  <a:latin typeface="Söhne"/>
                </a:rPr>
                <a:t>que declara métodos para crear cada tipo de objeto de la familia de productos</a:t>
              </a:r>
              <a:endParaRPr lang="es-EC" sz="900" kern="1200" dirty="0">
                <a:solidFill>
                  <a:schemeClr val="tx1"/>
                </a:solidFill>
              </a:endParaRPr>
            </a:p>
          </p:txBody>
        </p:sp>
        <p:sp>
          <p:nvSpPr>
            <p:cNvPr id="93" name="Forma libre: forma 92">
              <a:extLst>
                <a:ext uri="{FF2B5EF4-FFF2-40B4-BE49-F238E27FC236}">
                  <a16:creationId xmlns:a16="http://schemas.microsoft.com/office/drawing/2014/main" id="{EBBE0EAE-5AED-DABD-52D4-F40B01D0E5C0}"/>
                </a:ext>
              </a:extLst>
            </p:cNvPr>
            <p:cNvSpPr/>
            <p:nvPr/>
          </p:nvSpPr>
          <p:spPr>
            <a:xfrm>
              <a:off x="3590405" y="4179764"/>
              <a:ext cx="1696311" cy="553086"/>
            </a:xfrm>
            <a:custGeom>
              <a:avLst/>
              <a:gdLst>
                <a:gd name="connsiteX0" fmla="*/ 0 w 1194003"/>
                <a:gd name="connsiteY0" fmla="*/ 50925 h 509249"/>
                <a:gd name="connsiteX1" fmla="*/ 50925 w 1194003"/>
                <a:gd name="connsiteY1" fmla="*/ 0 h 509249"/>
                <a:gd name="connsiteX2" fmla="*/ 1143078 w 1194003"/>
                <a:gd name="connsiteY2" fmla="*/ 0 h 509249"/>
                <a:gd name="connsiteX3" fmla="*/ 1194003 w 1194003"/>
                <a:gd name="connsiteY3" fmla="*/ 50925 h 509249"/>
                <a:gd name="connsiteX4" fmla="*/ 1194003 w 1194003"/>
                <a:gd name="connsiteY4" fmla="*/ 458324 h 509249"/>
                <a:gd name="connsiteX5" fmla="*/ 1143078 w 1194003"/>
                <a:gd name="connsiteY5" fmla="*/ 509249 h 509249"/>
                <a:gd name="connsiteX6" fmla="*/ 50925 w 1194003"/>
                <a:gd name="connsiteY6" fmla="*/ 509249 h 509249"/>
                <a:gd name="connsiteX7" fmla="*/ 0 w 1194003"/>
                <a:gd name="connsiteY7" fmla="*/ 458324 h 509249"/>
                <a:gd name="connsiteX8" fmla="*/ 0 w 1194003"/>
                <a:gd name="connsiteY8" fmla="*/ 50925 h 50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003" h="509249">
                  <a:moveTo>
                    <a:pt x="0" y="50925"/>
                  </a:moveTo>
                  <a:cubicBezTo>
                    <a:pt x="0" y="22800"/>
                    <a:pt x="22800" y="0"/>
                    <a:pt x="50925" y="0"/>
                  </a:cubicBezTo>
                  <a:lnTo>
                    <a:pt x="1143078" y="0"/>
                  </a:lnTo>
                  <a:cubicBezTo>
                    <a:pt x="1171203" y="0"/>
                    <a:pt x="1194003" y="22800"/>
                    <a:pt x="1194003" y="50925"/>
                  </a:cubicBezTo>
                  <a:lnTo>
                    <a:pt x="1194003" y="458324"/>
                  </a:lnTo>
                  <a:cubicBezTo>
                    <a:pt x="1194003" y="486449"/>
                    <a:pt x="1171203" y="509249"/>
                    <a:pt x="1143078" y="509249"/>
                  </a:cubicBezTo>
                  <a:lnTo>
                    <a:pt x="50925" y="509249"/>
                  </a:lnTo>
                  <a:cubicBezTo>
                    <a:pt x="22800" y="509249"/>
                    <a:pt x="0" y="486449"/>
                    <a:pt x="0" y="458324"/>
                  </a:cubicBezTo>
                  <a:lnTo>
                    <a:pt x="0" y="50925"/>
                  </a:lnTo>
                  <a:close/>
                </a:path>
              </a:pathLst>
            </a:custGeom>
            <a:noFill/>
            <a:ln>
              <a:solidFill>
                <a:schemeClr val="accent1">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585" tIns="41585" rIns="41585" bIns="41585" numCol="1" spcCol="1270" anchor="ctr" anchorCtr="0">
              <a:noAutofit/>
            </a:bodyPr>
            <a:lstStyle/>
            <a:p>
              <a:pPr marL="0" lvl="0" indent="0" algn="ctr" defTabSz="311150">
                <a:lnSpc>
                  <a:spcPct val="90000"/>
                </a:lnSpc>
                <a:spcBef>
                  <a:spcPct val="0"/>
                </a:spcBef>
                <a:spcAft>
                  <a:spcPct val="35000"/>
                </a:spcAft>
                <a:buNone/>
              </a:pPr>
              <a:r>
                <a:rPr lang="en-US" sz="900" dirty="0" err="1">
                  <a:solidFill>
                    <a:schemeClr val="tx1"/>
                  </a:solidFill>
                </a:rPr>
                <a:t>Deba</a:t>
              </a:r>
              <a:r>
                <a:rPr lang="en-US" sz="900" dirty="0">
                  <a:solidFill>
                    <a:schemeClr val="tx1"/>
                  </a:solidFill>
                </a:rPr>
                <a:t> </a:t>
              </a:r>
              <a:r>
                <a:rPr lang="en-US" sz="900" dirty="0" err="1">
                  <a:solidFill>
                    <a:schemeClr val="tx1"/>
                  </a:solidFill>
                </a:rPr>
                <a:t>funcionar</a:t>
              </a:r>
              <a:r>
                <a:rPr lang="en-US" sz="900" dirty="0">
                  <a:solidFill>
                    <a:schemeClr val="tx1"/>
                  </a:solidFill>
                </a:rPr>
                <a:t> con </a:t>
              </a:r>
              <a:r>
                <a:rPr lang="en-US" sz="900" dirty="0" err="1">
                  <a:solidFill>
                    <a:schemeClr val="tx1"/>
                  </a:solidFill>
                </a:rPr>
                <a:t>varias</a:t>
              </a:r>
              <a:r>
                <a:rPr lang="en-US" sz="900" dirty="0">
                  <a:solidFill>
                    <a:schemeClr val="tx1"/>
                  </a:solidFill>
                </a:rPr>
                <a:t> </a:t>
              </a:r>
              <a:r>
                <a:rPr lang="en-US" sz="900" dirty="0" err="1">
                  <a:solidFill>
                    <a:schemeClr val="tx1"/>
                  </a:solidFill>
                </a:rPr>
                <a:t>familias</a:t>
              </a:r>
              <a:r>
                <a:rPr lang="en-US" sz="900" dirty="0">
                  <a:solidFill>
                    <a:schemeClr val="tx1"/>
                  </a:solidFill>
                </a:rPr>
                <a:t> de </a:t>
              </a:r>
              <a:r>
                <a:rPr lang="en-US" sz="900" dirty="0" err="1">
                  <a:solidFill>
                    <a:schemeClr val="tx1"/>
                  </a:solidFill>
                </a:rPr>
                <a:t>productos</a:t>
              </a:r>
              <a:r>
                <a:rPr lang="en-US" sz="900" dirty="0">
                  <a:solidFill>
                    <a:schemeClr val="tx1"/>
                  </a:solidFill>
                </a:rPr>
                <a:t> </a:t>
              </a:r>
              <a:r>
                <a:rPr lang="en-US" sz="900" dirty="0" err="1">
                  <a:solidFill>
                    <a:schemeClr val="tx1"/>
                  </a:solidFill>
                </a:rPr>
                <a:t>relacionados</a:t>
              </a:r>
              <a:endParaRPr lang="es-EC" sz="900" dirty="0">
                <a:solidFill>
                  <a:schemeClr val="tx1"/>
                </a:solidFill>
              </a:endParaRPr>
            </a:p>
          </p:txBody>
        </p:sp>
        <p:sp>
          <p:nvSpPr>
            <p:cNvPr id="96" name="Forma libre: forma 95">
              <a:extLst>
                <a:ext uri="{FF2B5EF4-FFF2-40B4-BE49-F238E27FC236}">
                  <a16:creationId xmlns:a16="http://schemas.microsoft.com/office/drawing/2014/main" id="{124E7F43-2049-8E3A-FBC1-3F496C8EFA57}"/>
                </a:ext>
              </a:extLst>
            </p:cNvPr>
            <p:cNvSpPr/>
            <p:nvPr/>
          </p:nvSpPr>
          <p:spPr>
            <a:xfrm>
              <a:off x="3509314" y="4889447"/>
              <a:ext cx="929246" cy="1056775"/>
            </a:xfrm>
            <a:custGeom>
              <a:avLst/>
              <a:gdLst>
                <a:gd name="connsiteX0" fmla="*/ 0 w 999835"/>
                <a:gd name="connsiteY0" fmla="*/ 66656 h 666556"/>
                <a:gd name="connsiteX1" fmla="*/ 66656 w 999835"/>
                <a:gd name="connsiteY1" fmla="*/ 0 h 666556"/>
                <a:gd name="connsiteX2" fmla="*/ 933179 w 999835"/>
                <a:gd name="connsiteY2" fmla="*/ 0 h 666556"/>
                <a:gd name="connsiteX3" fmla="*/ 999835 w 999835"/>
                <a:gd name="connsiteY3" fmla="*/ 66656 h 666556"/>
                <a:gd name="connsiteX4" fmla="*/ 999835 w 999835"/>
                <a:gd name="connsiteY4" fmla="*/ 599900 h 666556"/>
                <a:gd name="connsiteX5" fmla="*/ 933179 w 999835"/>
                <a:gd name="connsiteY5" fmla="*/ 666556 h 666556"/>
                <a:gd name="connsiteX6" fmla="*/ 66656 w 999835"/>
                <a:gd name="connsiteY6" fmla="*/ 666556 h 666556"/>
                <a:gd name="connsiteX7" fmla="*/ 0 w 999835"/>
                <a:gd name="connsiteY7" fmla="*/ 599900 h 666556"/>
                <a:gd name="connsiteX8" fmla="*/ 0 w 999835"/>
                <a:gd name="connsiteY8" fmla="*/ 66656 h 66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666556">
                  <a:moveTo>
                    <a:pt x="0" y="66656"/>
                  </a:moveTo>
                  <a:cubicBezTo>
                    <a:pt x="0" y="29843"/>
                    <a:pt x="29843" y="0"/>
                    <a:pt x="66656" y="0"/>
                  </a:cubicBezTo>
                  <a:lnTo>
                    <a:pt x="933179" y="0"/>
                  </a:lnTo>
                  <a:cubicBezTo>
                    <a:pt x="969992" y="0"/>
                    <a:pt x="999835" y="29843"/>
                    <a:pt x="999835" y="66656"/>
                  </a:cubicBezTo>
                  <a:lnTo>
                    <a:pt x="999835" y="599900"/>
                  </a:lnTo>
                  <a:cubicBezTo>
                    <a:pt x="999835" y="636713"/>
                    <a:pt x="969992" y="666556"/>
                    <a:pt x="933179" y="666556"/>
                  </a:cubicBezTo>
                  <a:lnTo>
                    <a:pt x="66656" y="666556"/>
                  </a:lnTo>
                  <a:cubicBezTo>
                    <a:pt x="29843" y="666556"/>
                    <a:pt x="0" y="636713"/>
                    <a:pt x="0" y="599900"/>
                  </a:cubicBezTo>
                  <a:lnTo>
                    <a:pt x="0" y="66656"/>
                  </a:lnTo>
                  <a:close/>
                </a:path>
              </a:pathLst>
            </a:custGeom>
            <a:noFill/>
            <a:ln>
              <a:solidFill>
                <a:schemeClr val="accent1">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93" tIns="46193" rIns="46193" bIns="46193" numCol="1" spcCol="1270" anchor="ctr" anchorCtr="0">
              <a:noAutofit/>
            </a:bodyPr>
            <a:lstStyle/>
            <a:p>
              <a:pPr marL="0" lvl="0" indent="0" algn="ctr" defTabSz="311150">
                <a:lnSpc>
                  <a:spcPct val="90000"/>
                </a:lnSpc>
                <a:spcBef>
                  <a:spcPct val="0"/>
                </a:spcBef>
                <a:spcAft>
                  <a:spcPct val="35000"/>
                </a:spcAft>
                <a:buNone/>
              </a:pPr>
              <a:r>
                <a:rPr lang="es-ES" sz="900" b="0" i="0" kern="1200" dirty="0">
                  <a:solidFill>
                    <a:schemeClr val="tx1"/>
                  </a:solidFill>
                </a:rPr>
                <a:t>Certeza de compatibilidad entre objetos</a:t>
              </a:r>
              <a:endParaRPr lang="es-EC" sz="900" kern="1200" dirty="0">
                <a:solidFill>
                  <a:schemeClr val="tx1"/>
                </a:solidFill>
              </a:endParaRPr>
            </a:p>
          </p:txBody>
        </p:sp>
        <p:sp>
          <p:nvSpPr>
            <p:cNvPr id="98" name="Forma libre: forma 97">
              <a:extLst>
                <a:ext uri="{FF2B5EF4-FFF2-40B4-BE49-F238E27FC236}">
                  <a16:creationId xmlns:a16="http://schemas.microsoft.com/office/drawing/2014/main" id="{54F8C1AA-A7A1-68E0-0BDE-D4323BF69850}"/>
                </a:ext>
              </a:extLst>
            </p:cNvPr>
            <p:cNvSpPr/>
            <p:nvPr/>
          </p:nvSpPr>
          <p:spPr>
            <a:xfrm>
              <a:off x="4540753" y="4863865"/>
              <a:ext cx="929246" cy="1056777"/>
            </a:xfrm>
            <a:custGeom>
              <a:avLst/>
              <a:gdLst>
                <a:gd name="connsiteX0" fmla="*/ 0 w 999835"/>
                <a:gd name="connsiteY0" fmla="*/ 66656 h 666556"/>
                <a:gd name="connsiteX1" fmla="*/ 66656 w 999835"/>
                <a:gd name="connsiteY1" fmla="*/ 0 h 666556"/>
                <a:gd name="connsiteX2" fmla="*/ 933179 w 999835"/>
                <a:gd name="connsiteY2" fmla="*/ 0 h 666556"/>
                <a:gd name="connsiteX3" fmla="*/ 999835 w 999835"/>
                <a:gd name="connsiteY3" fmla="*/ 66656 h 666556"/>
                <a:gd name="connsiteX4" fmla="*/ 999835 w 999835"/>
                <a:gd name="connsiteY4" fmla="*/ 599900 h 666556"/>
                <a:gd name="connsiteX5" fmla="*/ 933179 w 999835"/>
                <a:gd name="connsiteY5" fmla="*/ 666556 h 666556"/>
                <a:gd name="connsiteX6" fmla="*/ 66656 w 999835"/>
                <a:gd name="connsiteY6" fmla="*/ 666556 h 666556"/>
                <a:gd name="connsiteX7" fmla="*/ 0 w 999835"/>
                <a:gd name="connsiteY7" fmla="*/ 599900 h 666556"/>
                <a:gd name="connsiteX8" fmla="*/ 0 w 999835"/>
                <a:gd name="connsiteY8" fmla="*/ 66656 h 66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666556">
                  <a:moveTo>
                    <a:pt x="0" y="66656"/>
                  </a:moveTo>
                  <a:cubicBezTo>
                    <a:pt x="0" y="29843"/>
                    <a:pt x="29843" y="0"/>
                    <a:pt x="66656" y="0"/>
                  </a:cubicBezTo>
                  <a:lnTo>
                    <a:pt x="933179" y="0"/>
                  </a:lnTo>
                  <a:cubicBezTo>
                    <a:pt x="969992" y="0"/>
                    <a:pt x="999835" y="29843"/>
                    <a:pt x="999835" y="66656"/>
                  </a:cubicBezTo>
                  <a:lnTo>
                    <a:pt x="999835" y="599900"/>
                  </a:lnTo>
                  <a:cubicBezTo>
                    <a:pt x="999835" y="636713"/>
                    <a:pt x="969992" y="666556"/>
                    <a:pt x="933179" y="666556"/>
                  </a:cubicBezTo>
                  <a:lnTo>
                    <a:pt x="66656" y="666556"/>
                  </a:lnTo>
                  <a:cubicBezTo>
                    <a:pt x="29843" y="666556"/>
                    <a:pt x="0" y="636713"/>
                    <a:pt x="0" y="599900"/>
                  </a:cubicBezTo>
                  <a:lnTo>
                    <a:pt x="0" y="66656"/>
                  </a:lnTo>
                  <a:close/>
                </a:path>
              </a:pathLst>
            </a:custGeom>
            <a:noFill/>
            <a:ln>
              <a:solidFill>
                <a:schemeClr val="accent1">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93" tIns="46193" rIns="46193" bIns="46193" numCol="1" spcCol="1270" anchor="ctr" anchorCtr="0">
              <a:noAutofit/>
            </a:bodyPr>
            <a:lstStyle/>
            <a:p>
              <a:pPr marL="0" lvl="0" indent="0" algn="ctr" defTabSz="311150">
                <a:lnSpc>
                  <a:spcPct val="90000"/>
                </a:lnSpc>
                <a:spcBef>
                  <a:spcPct val="0"/>
                </a:spcBef>
                <a:spcAft>
                  <a:spcPct val="35000"/>
                </a:spcAft>
                <a:buNone/>
              </a:pPr>
              <a:r>
                <a:rPr lang="es-ES" sz="900" b="0" i="0" kern="1200" dirty="0">
                  <a:solidFill>
                    <a:schemeClr val="tx1"/>
                  </a:solidFill>
                </a:rPr>
                <a:t>Muchas interfaces y clases adicionales</a:t>
              </a:r>
              <a:endParaRPr lang="es-EC" sz="900" kern="1200" dirty="0">
                <a:solidFill>
                  <a:schemeClr val="tx1"/>
                </a:solidFill>
              </a:endParaRPr>
            </a:p>
          </p:txBody>
        </p:sp>
        <p:sp>
          <p:nvSpPr>
            <p:cNvPr id="99" name="Forma libre: forma 98">
              <a:extLst>
                <a:ext uri="{FF2B5EF4-FFF2-40B4-BE49-F238E27FC236}">
                  <a16:creationId xmlns:a16="http://schemas.microsoft.com/office/drawing/2014/main" id="{770EA3D1-1A6B-D8CA-D785-47BBB109D7E1}"/>
                </a:ext>
              </a:extLst>
            </p:cNvPr>
            <p:cNvSpPr/>
            <p:nvPr/>
          </p:nvSpPr>
          <p:spPr>
            <a:xfrm>
              <a:off x="5797826" y="2025624"/>
              <a:ext cx="1696311" cy="606740"/>
            </a:xfrm>
            <a:custGeom>
              <a:avLst/>
              <a:gdLst>
                <a:gd name="connsiteX0" fmla="*/ 0 w 1202022"/>
                <a:gd name="connsiteY0" fmla="*/ 49356 h 493558"/>
                <a:gd name="connsiteX1" fmla="*/ 49356 w 1202022"/>
                <a:gd name="connsiteY1" fmla="*/ 0 h 493558"/>
                <a:gd name="connsiteX2" fmla="*/ 1152666 w 1202022"/>
                <a:gd name="connsiteY2" fmla="*/ 0 h 493558"/>
                <a:gd name="connsiteX3" fmla="*/ 1202022 w 1202022"/>
                <a:gd name="connsiteY3" fmla="*/ 49356 h 493558"/>
                <a:gd name="connsiteX4" fmla="*/ 1202022 w 1202022"/>
                <a:gd name="connsiteY4" fmla="*/ 444202 h 493558"/>
                <a:gd name="connsiteX5" fmla="*/ 1152666 w 1202022"/>
                <a:gd name="connsiteY5" fmla="*/ 493558 h 493558"/>
                <a:gd name="connsiteX6" fmla="*/ 49356 w 1202022"/>
                <a:gd name="connsiteY6" fmla="*/ 493558 h 493558"/>
                <a:gd name="connsiteX7" fmla="*/ 0 w 1202022"/>
                <a:gd name="connsiteY7" fmla="*/ 444202 h 493558"/>
                <a:gd name="connsiteX8" fmla="*/ 0 w 1202022"/>
                <a:gd name="connsiteY8" fmla="*/ 49356 h 493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2022" h="493558">
                  <a:moveTo>
                    <a:pt x="0" y="49356"/>
                  </a:moveTo>
                  <a:cubicBezTo>
                    <a:pt x="0" y="22097"/>
                    <a:pt x="22097" y="0"/>
                    <a:pt x="49356" y="0"/>
                  </a:cubicBezTo>
                  <a:lnTo>
                    <a:pt x="1152666" y="0"/>
                  </a:lnTo>
                  <a:cubicBezTo>
                    <a:pt x="1179925" y="0"/>
                    <a:pt x="1202022" y="22097"/>
                    <a:pt x="1202022" y="49356"/>
                  </a:cubicBezTo>
                  <a:lnTo>
                    <a:pt x="1202022" y="444202"/>
                  </a:lnTo>
                  <a:cubicBezTo>
                    <a:pt x="1202022" y="471461"/>
                    <a:pt x="1179925" y="493558"/>
                    <a:pt x="1152666" y="493558"/>
                  </a:cubicBezTo>
                  <a:lnTo>
                    <a:pt x="49356" y="493558"/>
                  </a:lnTo>
                  <a:cubicBezTo>
                    <a:pt x="22097" y="493558"/>
                    <a:pt x="0" y="471461"/>
                    <a:pt x="0" y="444202"/>
                  </a:cubicBezTo>
                  <a:lnTo>
                    <a:pt x="0" y="49356"/>
                  </a:lnTo>
                  <a:close/>
                </a:path>
              </a:pathLst>
            </a:custGeom>
            <a:noFill/>
            <a:ln>
              <a:solidFill>
                <a:schemeClr val="accent1">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366" tIns="56366" rIns="56366" bIns="56366" numCol="1" spcCol="1270" anchor="ctr" anchorCtr="0">
              <a:noAutofit/>
            </a:bodyPr>
            <a:lstStyle/>
            <a:p>
              <a:pPr marL="0" lvl="0" indent="0" algn="ctr" defTabSz="488950">
                <a:lnSpc>
                  <a:spcPct val="90000"/>
                </a:lnSpc>
                <a:spcBef>
                  <a:spcPct val="0"/>
                </a:spcBef>
                <a:spcAft>
                  <a:spcPct val="35000"/>
                </a:spcAft>
                <a:buNone/>
              </a:pPr>
              <a:r>
                <a:rPr lang="es-ES" sz="900" dirty="0">
                  <a:solidFill>
                    <a:schemeClr val="tx1"/>
                  </a:solidFill>
                </a:rPr>
                <a:t>Construir objetos complejos paso a paso.</a:t>
              </a:r>
              <a:endParaRPr lang="es-EC" sz="900" dirty="0">
                <a:solidFill>
                  <a:schemeClr val="tx1"/>
                </a:solidFill>
              </a:endParaRPr>
            </a:p>
          </p:txBody>
        </p:sp>
        <p:sp>
          <p:nvSpPr>
            <p:cNvPr id="100" name="Forma libre: forma 99">
              <a:extLst>
                <a:ext uri="{FF2B5EF4-FFF2-40B4-BE49-F238E27FC236}">
                  <a16:creationId xmlns:a16="http://schemas.microsoft.com/office/drawing/2014/main" id="{93BCAD01-3D2E-A217-6268-283CE23A9684}"/>
                </a:ext>
              </a:extLst>
            </p:cNvPr>
            <p:cNvSpPr/>
            <p:nvPr/>
          </p:nvSpPr>
          <p:spPr>
            <a:xfrm>
              <a:off x="5797825" y="2774267"/>
              <a:ext cx="1696311" cy="459315"/>
            </a:xfrm>
            <a:custGeom>
              <a:avLst/>
              <a:gdLst>
                <a:gd name="connsiteX0" fmla="*/ 0 w 1201212"/>
                <a:gd name="connsiteY0" fmla="*/ 42291 h 422910"/>
                <a:gd name="connsiteX1" fmla="*/ 42291 w 1201212"/>
                <a:gd name="connsiteY1" fmla="*/ 0 h 422910"/>
                <a:gd name="connsiteX2" fmla="*/ 1158921 w 1201212"/>
                <a:gd name="connsiteY2" fmla="*/ 0 h 422910"/>
                <a:gd name="connsiteX3" fmla="*/ 1201212 w 1201212"/>
                <a:gd name="connsiteY3" fmla="*/ 42291 h 422910"/>
                <a:gd name="connsiteX4" fmla="*/ 1201212 w 1201212"/>
                <a:gd name="connsiteY4" fmla="*/ 380619 h 422910"/>
                <a:gd name="connsiteX5" fmla="*/ 1158921 w 1201212"/>
                <a:gd name="connsiteY5" fmla="*/ 422910 h 422910"/>
                <a:gd name="connsiteX6" fmla="*/ 42291 w 1201212"/>
                <a:gd name="connsiteY6" fmla="*/ 422910 h 422910"/>
                <a:gd name="connsiteX7" fmla="*/ 0 w 1201212"/>
                <a:gd name="connsiteY7" fmla="*/ 380619 h 422910"/>
                <a:gd name="connsiteX8" fmla="*/ 0 w 1201212"/>
                <a:gd name="connsiteY8" fmla="*/ 42291 h 42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1212" h="422910">
                  <a:moveTo>
                    <a:pt x="0" y="42291"/>
                  </a:moveTo>
                  <a:cubicBezTo>
                    <a:pt x="0" y="18934"/>
                    <a:pt x="18934" y="0"/>
                    <a:pt x="42291" y="0"/>
                  </a:cubicBezTo>
                  <a:lnTo>
                    <a:pt x="1158921" y="0"/>
                  </a:lnTo>
                  <a:cubicBezTo>
                    <a:pt x="1182278" y="0"/>
                    <a:pt x="1201212" y="18934"/>
                    <a:pt x="1201212" y="42291"/>
                  </a:cubicBezTo>
                  <a:lnTo>
                    <a:pt x="1201212" y="380619"/>
                  </a:lnTo>
                  <a:cubicBezTo>
                    <a:pt x="1201212" y="403976"/>
                    <a:pt x="1182278" y="422910"/>
                    <a:pt x="1158921" y="422910"/>
                  </a:cubicBezTo>
                  <a:lnTo>
                    <a:pt x="42291" y="422910"/>
                  </a:lnTo>
                  <a:cubicBezTo>
                    <a:pt x="18934" y="422910"/>
                    <a:pt x="0" y="403976"/>
                    <a:pt x="0" y="380619"/>
                  </a:cubicBezTo>
                  <a:lnTo>
                    <a:pt x="0" y="42291"/>
                  </a:lnTo>
                  <a:close/>
                </a:path>
              </a:pathLst>
            </a:custGeom>
            <a:noFill/>
            <a:ln>
              <a:solidFill>
                <a:schemeClr val="accent1">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297" tIns="54297" rIns="54297" bIns="54297" numCol="1" spcCol="1270" anchor="ctr" anchorCtr="0">
              <a:noAutofit/>
            </a:bodyPr>
            <a:lstStyle/>
            <a:p>
              <a:pPr marL="0" lvl="0" indent="0" algn="ctr" defTabSz="488950">
                <a:lnSpc>
                  <a:spcPct val="90000"/>
                </a:lnSpc>
                <a:spcBef>
                  <a:spcPct val="0"/>
                </a:spcBef>
                <a:spcAft>
                  <a:spcPct val="35000"/>
                </a:spcAft>
                <a:buNone/>
              </a:pPr>
              <a:r>
                <a:rPr lang="es-ES" sz="900" dirty="0">
                  <a:solidFill>
                    <a:schemeClr val="tx1"/>
                  </a:solidFill>
                </a:rPr>
                <a:t>O</a:t>
              </a:r>
              <a:r>
                <a:rPr lang="es-ES" sz="900" b="0" i="0" kern="1200" dirty="0">
                  <a:solidFill>
                    <a:schemeClr val="tx1"/>
                  </a:solidFill>
                </a:rPr>
                <a:t>bjeto complejo que requiere una inicialización laboriosa</a:t>
              </a:r>
              <a:endParaRPr lang="es-EC" sz="900" kern="1200" dirty="0">
                <a:solidFill>
                  <a:schemeClr val="tx1"/>
                </a:solidFill>
              </a:endParaRPr>
            </a:p>
          </p:txBody>
        </p:sp>
        <p:sp>
          <p:nvSpPr>
            <p:cNvPr id="103" name="Forma libre: forma 102">
              <a:extLst>
                <a:ext uri="{FF2B5EF4-FFF2-40B4-BE49-F238E27FC236}">
                  <a16:creationId xmlns:a16="http://schemas.microsoft.com/office/drawing/2014/main" id="{90D3EE34-2CDF-9E88-BFEC-60C1996E7491}"/>
                </a:ext>
              </a:extLst>
            </p:cNvPr>
            <p:cNvSpPr/>
            <p:nvPr/>
          </p:nvSpPr>
          <p:spPr>
            <a:xfrm>
              <a:off x="5807701" y="3429601"/>
              <a:ext cx="1696311" cy="553086"/>
            </a:xfrm>
            <a:custGeom>
              <a:avLst/>
              <a:gdLst>
                <a:gd name="connsiteX0" fmla="*/ 0 w 1194003"/>
                <a:gd name="connsiteY0" fmla="*/ 50925 h 509249"/>
                <a:gd name="connsiteX1" fmla="*/ 50925 w 1194003"/>
                <a:gd name="connsiteY1" fmla="*/ 0 h 509249"/>
                <a:gd name="connsiteX2" fmla="*/ 1143078 w 1194003"/>
                <a:gd name="connsiteY2" fmla="*/ 0 h 509249"/>
                <a:gd name="connsiteX3" fmla="*/ 1194003 w 1194003"/>
                <a:gd name="connsiteY3" fmla="*/ 50925 h 509249"/>
                <a:gd name="connsiteX4" fmla="*/ 1194003 w 1194003"/>
                <a:gd name="connsiteY4" fmla="*/ 458324 h 509249"/>
                <a:gd name="connsiteX5" fmla="*/ 1143078 w 1194003"/>
                <a:gd name="connsiteY5" fmla="*/ 509249 h 509249"/>
                <a:gd name="connsiteX6" fmla="*/ 50925 w 1194003"/>
                <a:gd name="connsiteY6" fmla="*/ 509249 h 509249"/>
                <a:gd name="connsiteX7" fmla="*/ 0 w 1194003"/>
                <a:gd name="connsiteY7" fmla="*/ 458324 h 509249"/>
                <a:gd name="connsiteX8" fmla="*/ 0 w 1194003"/>
                <a:gd name="connsiteY8" fmla="*/ 50925 h 50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003" h="509249">
                  <a:moveTo>
                    <a:pt x="0" y="50925"/>
                  </a:moveTo>
                  <a:cubicBezTo>
                    <a:pt x="0" y="22800"/>
                    <a:pt x="22800" y="0"/>
                    <a:pt x="50925" y="0"/>
                  </a:cubicBezTo>
                  <a:lnTo>
                    <a:pt x="1143078" y="0"/>
                  </a:lnTo>
                  <a:cubicBezTo>
                    <a:pt x="1171203" y="0"/>
                    <a:pt x="1194003" y="22800"/>
                    <a:pt x="1194003" y="50925"/>
                  </a:cubicBezTo>
                  <a:lnTo>
                    <a:pt x="1194003" y="458324"/>
                  </a:lnTo>
                  <a:cubicBezTo>
                    <a:pt x="1194003" y="486449"/>
                    <a:pt x="1171203" y="509249"/>
                    <a:pt x="1143078" y="509249"/>
                  </a:cubicBezTo>
                  <a:lnTo>
                    <a:pt x="50925" y="509249"/>
                  </a:lnTo>
                  <a:cubicBezTo>
                    <a:pt x="22800" y="509249"/>
                    <a:pt x="0" y="486449"/>
                    <a:pt x="0" y="458324"/>
                  </a:cubicBezTo>
                  <a:lnTo>
                    <a:pt x="0" y="50925"/>
                  </a:lnTo>
                  <a:close/>
                </a:path>
              </a:pathLst>
            </a:custGeom>
            <a:noFill/>
            <a:ln>
              <a:solidFill>
                <a:schemeClr val="accent1">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825" tIns="56825" rIns="56825" bIns="56825" numCol="1" spcCol="1270" anchor="ctr" anchorCtr="0">
              <a:noAutofit/>
            </a:bodyPr>
            <a:lstStyle/>
            <a:p>
              <a:pPr marL="0" lvl="0" indent="0" algn="ctr" defTabSz="488950">
                <a:lnSpc>
                  <a:spcPct val="90000"/>
                </a:lnSpc>
                <a:spcBef>
                  <a:spcPct val="0"/>
                </a:spcBef>
                <a:spcAft>
                  <a:spcPct val="35000"/>
                </a:spcAft>
                <a:buNone/>
              </a:pPr>
              <a:r>
                <a:rPr lang="en-US" sz="900" b="0" i="0" kern="1200" dirty="0">
                  <a:solidFill>
                    <a:schemeClr val="tx1"/>
                  </a:solidFill>
                </a:rPr>
                <a:t>En la </a:t>
              </a:r>
              <a:r>
                <a:rPr lang="en-US" sz="900" b="0" i="0" kern="1200" dirty="0" err="1">
                  <a:solidFill>
                    <a:schemeClr val="tx1"/>
                  </a:solidFill>
                </a:rPr>
                <a:t>clase</a:t>
              </a:r>
              <a:r>
                <a:rPr lang="en-US" sz="900" b="0" i="0" kern="1200" dirty="0">
                  <a:solidFill>
                    <a:schemeClr val="tx1"/>
                  </a:solidFill>
                </a:rPr>
                <a:t> del </a:t>
              </a:r>
              <a:r>
                <a:rPr lang="en-US" sz="900" b="0" i="0" kern="1200" dirty="0" err="1">
                  <a:solidFill>
                    <a:schemeClr val="tx1"/>
                  </a:solidFill>
                </a:rPr>
                <a:t>objeto</a:t>
              </a:r>
              <a:r>
                <a:rPr lang="en-US" sz="900" b="0" i="0" kern="1200" dirty="0">
                  <a:solidFill>
                    <a:schemeClr val="tx1"/>
                  </a:solidFill>
                </a:rPr>
                <a:t> </a:t>
              </a:r>
              <a:r>
                <a:rPr lang="en-US" sz="900" b="0" i="0" kern="1200" dirty="0" err="1">
                  <a:solidFill>
                    <a:schemeClr val="tx1"/>
                  </a:solidFill>
                </a:rPr>
                <a:t>sacar</a:t>
              </a:r>
              <a:r>
                <a:rPr lang="en-US" sz="900" b="0" i="0" kern="1200" dirty="0">
                  <a:solidFill>
                    <a:schemeClr val="tx1"/>
                  </a:solidFill>
                </a:rPr>
                <a:t> </a:t>
              </a:r>
              <a:r>
                <a:rPr lang="en-US" sz="900" b="0" i="0" kern="1200" dirty="0" err="1">
                  <a:solidFill>
                    <a:schemeClr val="tx1"/>
                  </a:solidFill>
                </a:rPr>
                <a:t>métodos</a:t>
              </a:r>
              <a:r>
                <a:rPr lang="en-US" sz="900" b="0" i="0" kern="1200" dirty="0">
                  <a:solidFill>
                    <a:schemeClr val="tx1"/>
                  </a:solidFill>
                </a:rPr>
                <a:t> del constructor para </a:t>
              </a:r>
              <a:r>
                <a:rPr lang="en-US" sz="900" b="0" i="0" kern="1200" dirty="0" err="1">
                  <a:solidFill>
                    <a:schemeClr val="tx1"/>
                  </a:solidFill>
                </a:rPr>
                <a:t>crear</a:t>
              </a:r>
              <a:r>
                <a:rPr lang="en-US" sz="900" b="0" i="0" kern="1200" dirty="0">
                  <a:solidFill>
                    <a:schemeClr val="tx1"/>
                  </a:solidFill>
                </a:rPr>
                <a:t> </a:t>
              </a:r>
              <a:r>
                <a:rPr lang="en-US" sz="900" b="0" i="0" kern="1200" dirty="0" err="1">
                  <a:solidFill>
                    <a:schemeClr val="tx1"/>
                  </a:solidFill>
                </a:rPr>
                <a:t>el</a:t>
              </a:r>
              <a:r>
                <a:rPr lang="en-US" sz="900" b="0" i="0" kern="1200" dirty="0">
                  <a:solidFill>
                    <a:schemeClr val="tx1"/>
                  </a:solidFill>
                </a:rPr>
                <a:t> </a:t>
              </a:r>
              <a:r>
                <a:rPr lang="en-US" sz="900" b="0" i="0" kern="1200" dirty="0" err="1">
                  <a:solidFill>
                    <a:schemeClr val="tx1"/>
                  </a:solidFill>
                </a:rPr>
                <a:t>objeto</a:t>
              </a:r>
              <a:r>
                <a:rPr lang="en-US" sz="900" b="0" i="0" kern="1200" dirty="0">
                  <a:solidFill>
                    <a:schemeClr val="tx1"/>
                  </a:solidFill>
                </a:rPr>
                <a:t>.</a:t>
              </a:r>
              <a:endParaRPr lang="es-EC" sz="900" kern="1200" dirty="0">
                <a:solidFill>
                  <a:schemeClr val="tx1"/>
                </a:solidFill>
              </a:endParaRPr>
            </a:p>
          </p:txBody>
        </p:sp>
        <p:sp>
          <p:nvSpPr>
            <p:cNvPr id="104" name="Forma libre: forma 103">
              <a:extLst>
                <a:ext uri="{FF2B5EF4-FFF2-40B4-BE49-F238E27FC236}">
                  <a16:creationId xmlns:a16="http://schemas.microsoft.com/office/drawing/2014/main" id="{E1C008C3-741C-FE75-7432-99047B4B9DB8}"/>
                </a:ext>
              </a:extLst>
            </p:cNvPr>
            <p:cNvSpPr/>
            <p:nvPr/>
          </p:nvSpPr>
          <p:spPr>
            <a:xfrm>
              <a:off x="5799176" y="4190138"/>
              <a:ext cx="1696311" cy="553086"/>
            </a:xfrm>
            <a:custGeom>
              <a:avLst/>
              <a:gdLst>
                <a:gd name="connsiteX0" fmla="*/ 0 w 1194003"/>
                <a:gd name="connsiteY0" fmla="*/ 50925 h 509249"/>
                <a:gd name="connsiteX1" fmla="*/ 50925 w 1194003"/>
                <a:gd name="connsiteY1" fmla="*/ 0 h 509249"/>
                <a:gd name="connsiteX2" fmla="*/ 1143078 w 1194003"/>
                <a:gd name="connsiteY2" fmla="*/ 0 h 509249"/>
                <a:gd name="connsiteX3" fmla="*/ 1194003 w 1194003"/>
                <a:gd name="connsiteY3" fmla="*/ 50925 h 509249"/>
                <a:gd name="connsiteX4" fmla="*/ 1194003 w 1194003"/>
                <a:gd name="connsiteY4" fmla="*/ 458324 h 509249"/>
                <a:gd name="connsiteX5" fmla="*/ 1143078 w 1194003"/>
                <a:gd name="connsiteY5" fmla="*/ 509249 h 509249"/>
                <a:gd name="connsiteX6" fmla="*/ 50925 w 1194003"/>
                <a:gd name="connsiteY6" fmla="*/ 509249 h 509249"/>
                <a:gd name="connsiteX7" fmla="*/ 0 w 1194003"/>
                <a:gd name="connsiteY7" fmla="*/ 458324 h 509249"/>
                <a:gd name="connsiteX8" fmla="*/ 0 w 1194003"/>
                <a:gd name="connsiteY8" fmla="*/ 50925 h 50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003" h="509249">
                  <a:moveTo>
                    <a:pt x="0" y="50925"/>
                  </a:moveTo>
                  <a:cubicBezTo>
                    <a:pt x="0" y="22800"/>
                    <a:pt x="22800" y="0"/>
                    <a:pt x="50925" y="0"/>
                  </a:cubicBezTo>
                  <a:lnTo>
                    <a:pt x="1143078" y="0"/>
                  </a:lnTo>
                  <a:cubicBezTo>
                    <a:pt x="1171203" y="0"/>
                    <a:pt x="1194003" y="22800"/>
                    <a:pt x="1194003" y="50925"/>
                  </a:cubicBezTo>
                  <a:lnTo>
                    <a:pt x="1194003" y="458324"/>
                  </a:lnTo>
                  <a:cubicBezTo>
                    <a:pt x="1194003" y="486449"/>
                    <a:pt x="1171203" y="509249"/>
                    <a:pt x="1143078" y="509249"/>
                  </a:cubicBezTo>
                  <a:lnTo>
                    <a:pt x="50925" y="509249"/>
                  </a:lnTo>
                  <a:cubicBezTo>
                    <a:pt x="22800" y="509249"/>
                    <a:pt x="0" y="486449"/>
                    <a:pt x="0" y="458324"/>
                  </a:cubicBezTo>
                  <a:lnTo>
                    <a:pt x="0" y="50925"/>
                  </a:lnTo>
                  <a:close/>
                </a:path>
              </a:pathLst>
            </a:custGeom>
            <a:noFill/>
            <a:ln>
              <a:solidFill>
                <a:schemeClr val="accent1">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585" tIns="41585" rIns="41585" bIns="41585" numCol="1" spcCol="1270" anchor="ctr" anchorCtr="0">
              <a:noAutofit/>
            </a:bodyPr>
            <a:lstStyle/>
            <a:p>
              <a:pPr marL="0" lvl="0" indent="0" algn="ctr" defTabSz="311150">
                <a:lnSpc>
                  <a:spcPct val="90000"/>
                </a:lnSpc>
                <a:spcBef>
                  <a:spcPct val="0"/>
                </a:spcBef>
                <a:spcAft>
                  <a:spcPct val="35000"/>
                </a:spcAft>
                <a:buNone/>
              </a:pPr>
              <a:r>
                <a:rPr lang="es-ES" sz="900" dirty="0">
                  <a:solidFill>
                    <a:schemeClr val="tx1"/>
                  </a:solidFill>
                </a:rPr>
                <a:t>C</a:t>
              </a:r>
              <a:r>
                <a:rPr lang="es-ES" sz="900" i="0" kern="1200" dirty="0">
                  <a:solidFill>
                    <a:schemeClr val="tx1"/>
                  </a:solidFill>
                </a:rPr>
                <a:t>onstruir objetos paso a paso, utilizando tan solo los pasos necesarios</a:t>
              </a:r>
              <a:endParaRPr lang="es-EC" sz="900" kern="1200" dirty="0">
                <a:solidFill>
                  <a:schemeClr val="tx1"/>
                </a:solidFill>
              </a:endParaRPr>
            </a:p>
          </p:txBody>
        </p:sp>
        <p:sp>
          <p:nvSpPr>
            <p:cNvPr id="107" name="Forma libre: forma 106">
              <a:extLst>
                <a:ext uri="{FF2B5EF4-FFF2-40B4-BE49-F238E27FC236}">
                  <a16:creationId xmlns:a16="http://schemas.microsoft.com/office/drawing/2014/main" id="{728C2296-A6DB-6ECC-DEBA-8A95244F9BFD}"/>
                </a:ext>
              </a:extLst>
            </p:cNvPr>
            <p:cNvSpPr/>
            <p:nvPr/>
          </p:nvSpPr>
          <p:spPr>
            <a:xfrm>
              <a:off x="5726610" y="4867616"/>
              <a:ext cx="929246" cy="1056775"/>
            </a:xfrm>
            <a:custGeom>
              <a:avLst/>
              <a:gdLst>
                <a:gd name="connsiteX0" fmla="*/ 0 w 999835"/>
                <a:gd name="connsiteY0" fmla="*/ 66656 h 666556"/>
                <a:gd name="connsiteX1" fmla="*/ 66656 w 999835"/>
                <a:gd name="connsiteY1" fmla="*/ 0 h 666556"/>
                <a:gd name="connsiteX2" fmla="*/ 933179 w 999835"/>
                <a:gd name="connsiteY2" fmla="*/ 0 h 666556"/>
                <a:gd name="connsiteX3" fmla="*/ 999835 w 999835"/>
                <a:gd name="connsiteY3" fmla="*/ 66656 h 666556"/>
                <a:gd name="connsiteX4" fmla="*/ 999835 w 999835"/>
                <a:gd name="connsiteY4" fmla="*/ 599900 h 666556"/>
                <a:gd name="connsiteX5" fmla="*/ 933179 w 999835"/>
                <a:gd name="connsiteY5" fmla="*/ 666556 h 666556"/>
                <a:gd name="connsiteX6" fmla="*/ 66656 w 999835"/>
                <a:gd name="connsiteY6" fmla="*/ 666556 h 666556"/>
                <a:gd name="connsiteX7" fmla="*/ 0 w 999835"/>
                <a:gd name="connsiteY7" fmla="*/ 599900 h 666556"/>
                <a:gd name="connsiteX8" fmla="*/ 0 w 999835"/>
                <a:gd name="connsiteY8" fmla="*/ 66656 h 66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666556">
                  <a:moveTo>
                    <a:pt x="0" y="66656"/>
                  </a:moveTo>
                  <a:cubicBezTo>
                    <a:pt x="0" y="29843"/>
                    <a:pt x="29843" y="0"/>
                    <a:pt x="66656" y="0"/>
                  </a:cubicBezTo>
                  <a:lnTo>
                    <a:pt x="933179" y="0"/>
                  </a:lnTo>
                  <a:cubicBezTo>
                    <a:pt x="969992" y="0"/>
                    <a:pt x="999835" y="29843"/>
                    <a:pt x="999835" y="66656"/>
                  </a:cubicBezTo>
                  <a:lnTo>
                    <a:pt x="999835" y="599900"/>
                  </a:lnTo>
                  <a:cubicBezTo>
                    <a:pt x="999835" y="636713"/>
                    <a:pt x="969992" y="666556"/>
                    <a:pt x="933179" y="666556"/>
                  </a:cubicBezTo>
                  <a:lnTo>
                    <a:pt x="66656" y="666556"/>
                  </a:lnTo>
                  <a:cubicBezTo>
                    <a:pt x="29843" y="666556"/>
                    <a:pt x="0" y="636713"/>
                    <a:pt x="0" y="599900"/>
                  </a:cubicBezTo>
                  <a:lnTo>
                    <a:pt x="0" y="66656"/>
                  </a:lnTo>
                  <a:close/>
                </a:path>
              </a:pathLst>
            </a:custGeom>
            <a:noFill/>
            <a:ln>
              <a:solidFill>
                <a:schemeClr val="accent1">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93" tIns="46193" rIns="46193" bIns="46193" numCol="1" spcCol="1270" anchor="ctr" anchorCtr="0">
              <a:noAutofit/>
            </a:bodyPr>
            <a:lstStyle/>
            <a:p>
              <a:pPr marL="0" lvl="0" indent="0" algn="ctr" defTabSz="311150">
                <a:lnSpc>
                  <a:spcPct val="90000"/>
                </a:lnSpc>
                <a:spcBef>
                  <a:spcPct val="0"/>
                </a:spcBef>
                <a:spcAft>
                  <a:spcPct val="35000"/>
                </a:spcAft>
                <a:buNone/>
              </a:pPr>
              <a:r>
                <a:rPr lang="es-ES" sz="900" dirty="0">
                  <a:solidFill>
                    <a:schemeClr val="tx1"/>
                  </a:solidFill>
                </a:rPr>
                <a:t>C</a:t>
              </a:r>
              <a:r>
                <a:rPr lang="es-ES" sz="900" b="0" i="0" kern="1200" dirty="0">
                  <a:solidFill>
                    <a:schemeClr val="tx1"/>
                  </a:solidFill>
                </a:rPr>
                <a:t>onstruir objetos paso a paso</a:t>
              </a:r>
              <a:endParaRPr lang="es-EC" sz="900" kern="1200" dirty="0">
                <a:solidFill>
                  <a:schemeClr val="tx1"/>
                </a:solidFill>
              </a:endParaRPr>
            </a:p>
          </p:txBody>
        </p:sp>
        <p:sp>
          <p:nvSpPr>
            <p:cNvPr id="109" name="Forma libre: forma 108">
              <a:extLst>
                <a:ext uri="{FF2B5EF4-FFF2-40B4-BE49-F238E27FC236}">
                  <a16:creationId xmlns:a16="http://schemas.microsoft.com/office/drawing/2014/main" id="{4A44F4C2-E9D1-E716-1062-AFEA0926F62D}"/>
                </a:ext>
              </a:extLst>
            </p:cNvPr>
            <p:cNvSpPr/>
            <p:nvPr/>
          </p:nvSpPr>
          <p:spPr>
            <a:xfrm>
              <a:off x="6783133" y="4863865"/>
              <a:ext cx="929246" cy="1056777"/>
            </a:xfrm>
            <a:custGeom>
              <a:avLst/>
              <a:gdLst>
                <a:gd name="connsiteX0" fmla="*/ 0 w 999835"/>
                <a:gd name="connsiteY0" fmla="*/ 66656 h 666556"/>
                <a:gd name="connsiteX1" fmla="*/ 66656 w 999835"/>
                <a:gd name="connsiteY1" fmla="*/ 0 h 666556"/>
                <a:gd name="connsiteX2" fmla="*/ 933179 w 999835"/>
                <a:gd name="connsiteY2" fmla="*/ 0 h 666556"/>
                <a:gd name="connsiteX3" fmla="*/ 999835 w 999835"/>
                <a:gd name="connsiteY3" fmla="*/ 66656 h 666556"/>
                <a:gd name="connsiteX4" fmla="*/ 999835 w 999835"/>
                <a:gd name="connsiteY4" fmla="*/ 599900 h 666556"/>
                <a:gd name="connsiteX5" fmla="*/ 933179 w 999835"/>
                <a:gd name="connsiteY5" fmla="*/ 666556 h 666556"/>
                <a:gd name="connsiteX6" fmla="*/ 66656 w 999835"/>
                <a:gd name="connsiteY6" fmla="*/ 666556 h 666556"/>
                <a:gd name="connsiteX7" fmla="*/ 0 w 999835"/>
                <a:gd name="connsiteY7" fmla="*/ 599900 h 666556"/>
                <a:gd name="connsiteX8" fmla="*/ 0 w 999835"/>
                <a:gd name="connsiteY8" fmla="*/ 66656 h 66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666556">
                  <a:moveTo>
                    <a:pt x="0" y="66656"/>
                  </a:moveTo>
                  <a:cubicBezTo>
                    <a:pt x="0" y="29843"/>
                    <a:pt x="29843" y="0"/>
                    <a:pt x="66656" y="0"/>
                  </a:cubicBezTo>
                  <a:lnTo>
                    <a:pt x="933179" y="0"/>
                  </a:lnTo>
                  <a:cubicBezTo>
                    <a:pt x="969992" y="0"/>
                    <a:pt x="999835" y="29843"/>
                    <a:pt x="999835" y="66656"/>
                  </a:cubicBezTo>
                  <a:lnTo>
                    <a:pt x="999835" y="599900"/>
                  </a:lnTo>
                  <a:cubicBezTo>
                    <a:pt x="999835" y="636713"/>
                    <a:pt x="969992" y="666556"/>
                    <a:pt x="933179" y="666556"/>
                  </a:cubicBezTo>
                  <a:lnTo>
                    <a:pt x="66656" y="666556"/>
                  </a:lnTo>
                  <a:cubicBezTo>
                    <a:pt x="29843" y="666556"/>
                    <a:pt x="0" y="636713"/>
                    <a:pt x="0" y="599900"/>
                  </a:cubicBezTo>
                  <a:lnTo>
                    <a:pt x="0" y="66656"/>
                  </a:lnTo>
                  <a:close/>
                </a:path>
              </a:pathLst>
            </a:custGeom>
            <a:noFill/>
            <a:ln>
              <a:solidFill>
                <a:schemeClr val="accent1">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93" tIns="46193" rIns="46193" bIns="46193" numCol="1" spcCol="1270" anchor="ctr" anchorCtr="0">
              <a:noAutofit/>
            </a:bodyPr>
            <a:lstStyle/>
            <a:p>
              <a:pPr marL="0" lvl="0" indent="0" algn="ctr" defTabSz="311150">
                <a:lnSpc>
                  <a:spcPct val="90000"/>
                </a:lnSpc>
                <a:spcBef>
                  <a:spcPct val="0"/>
                </a:spcBef>
                <a:spcAft>
                  <a:spcPct val="35000"/>
                </a:spcAft>
                <a:buNone/>
              </a:pPr>
              <a:r>
                <a:rPr lang="es-ES" sz="900" b="0" i="0" kern="1200" dirty="0">
                  <a:solidFill>
                    <a:schemeClr val="tx1"/>
                  </a:solidFill>
                </a:rPr>
                <a:t>Varias clases nuevas</a:t>
              </a:r>
              <a:endParaRPr lang="es-EC" sz="900" kern="1200" dirty="0">
                <a:solidFill>
                  <a:schemeClr val="tx1"/>
                </a:solidFill>
              </a:endParaRPr>
            </a:p>
          </p:txBody>
        </p:sp>
        <p:sp>
          <p:nvSpPr>
            <p:cNvPr id="110" name="Forma libre: forma 109">
              <a:extLst>
                <a:ext uri="{FF2B5EF4-FFF2-40B4-BE49-F238E27FC236}">
                  <a16:creationId xmlns:a16="http://schemas.microsoft.com/office/drawing/2014/main" id="{32A29693-1056-6E8A-751E-C34852185E8A}"/>
                </a:ext>
              </a:extLst>
            </p:cNvPr>
            <p:cNvSpPr/>
            <p:nvPr/>
          </p:nvSpPr>
          <p:spPr>
            <a:xfrm>
              <a:off x="8003436" y="2005204"/>
              <a:ext cx="1696311" cy="606740"/>
            </a:xfrm>
            <a:custGeom>
              <a:avLst/>
              <a:gdLst>
                <a:gd name="connsiteX0" fmla="*/ 0 w 1202022"/>
                <a:gd name="connsiteY0" fmla="*/ 49356 h 493558"/>
                <a:gd name="connsiteX1" fmla="*/ 49356 w 1202022"/>
                <a:gd name="connsiteY1" fmla="*/ 0 h 493558"/>
                <a:gd name="connsiteX2" fmla="*/ 1152666 w 1202022"/>
                <a:gd name="connsiteY2" fmla="*/ 0 h 493558"/>
                <a:gd name="connsiteX3" fmla="*/ 1202022 w 1202022"/>
                <a:gd name="connsiteY3" fmla="*/ 49356 h 493558"/>
                <a:gd name="connsiteX4" fmla="*/ 1202022 w 1202022"/>
                <a:gd name="connsiteY4" fmla="*/ 444202 h 493558"/>
                <a:gd name="connsiteX5" fmla="*/ 1152666 w 1202022"/>
                <a:gd name="connsiteY5" fmla="*/ 493558 h 493558"/>
                <a:gd name="connsiteX6" fmla="*/ 49356 w 1202022"/>
                <a:gd name="connsiteY6" fmla="*/ 493558 h 493558"/>
                <a:gd name="connsiteX7" fmla="*/ 0 w 1202022"/>
                <a:gd name="connsiteY7" fmla="*/ 444202 h 493558"/>
                <a:gd name="connsiteX8" fmla="*/ 0 w 1202022"/>
                <a:gd name="connsiteY8" fmla="*/ 49356 h 493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2022" h="493558">
                  <a:moveTo>
                    <a:pt x="0" y="49356"/>
                  </a:moveTo>
                  <a:cubicBezTo>
                    <a:pt x="0" y="22097"/>
                    <a:pt x="22097" y="0"/>
                    <a:pt x="49356" y="0"/>
                  </a:cubicBezTo>
                  <a:lnTo>
                    <a:pt x="1152666" y="0"/>
                  </a:lnTo>
                  <a:cubicBezTo>
                    <a:pt x="1179925" y="0"/>
                    <a:pt x="1202022" y="22097"/>
                    <a:pt x="1202022" y="49356"/>
                  </a:cubicBezTo>
                  <a:lnTo>
                    <a:pt x="1202022" y="444202"/>
                  </a:lnTo>
                  <a:cubicBezTo>
                    <a:pt x="1202022" y="471461"/>
                    <a:pt x="1179925" y="493558"/>
                    <a:pt x="1152666" y="493558"/>
                  </a:cubicBezTo>
                  <a:lnTo>
                    <a:pt x="49356" y="493558"/>
                  </a:lnTo>
                  <a:cubicBezTo>
                    <a:pt x="22097" y="493558"/>
                    <a:pt x="0" y="471461"/>
                    <a:pt x="0" y="444202"/>
                  </a:cubicBezTo>
                  <a:lnTo>
                    <a:pt x="0" y="49356"/>
                  </a:lnTo>
                  <a:close/>
                </a:path>
              </a:pathLst>
            </a:custGeom>
            <a:noFill/>
            <a:ln>
              <a:solidFill>
                <a:schemeClr val="accent1">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366" tIns="56366" rIns="56366" bIns="56366" numCol="1" spcCol="1270" anchor="ctr" anchorCtr="0">
              <a:noAutofit/>
            </a:bodyPr>
            <a:lstStyle/>
            <a:p>
              <a:pPr marL="0" lvl="0" indent="0" algn="ctr" defTabSz="488950">
                <a:lnSpc>
                  <a:spcPct val="90000"/>
                </a:lnSpc>
                <a:spcBef>
                  <a:spcPct val="0"/>
                </a:spcBef>
                <a:spcAft>
                  <a:spcPct val="35000"/>
                </a:spcAft>
                <a:buNone/>
              </a:pPr>
              <a:r>
                <a:rPr lang="es-ES" sz="900" b="0" i="0" kern="1200" dirty="0">
                  <a:solidFill>
                    <a:schemeClr val="tx1"/>
                  </a:solidFill>
                </a:rPr>
                <a:t> Copiar objetos existentes sin que el código dependa de sus clases</a:t>
              </a:r>
              <a:endParaRPr lang="es-EC" sz="900" kern="1200" dirty="0">
                <a:solidFill>
                  <a:schemeClr val="tx1"/>
                </a:solidFill>
              </a:endParaRPr>
            </a:p>
          </p:txBody>
        </p:sp>
        <p:sp>
          <p:nvSpPr>
            <p:cNvPr id="112" name="Forma libre: forma 111">
              <a:extLst>
                <a:ext uri="{FF2B5EF4-FFF2-40B4-BE49-F238E27FC236}">
                  <a16:creationId xmlns:a16="http://schemas.microsoft.com/office/drawing/2014/main" id="{EE8F9D13-1CFE-FBA7-5ABB-D00676DD9A60}"/>
                </a:ext>
              </a:extLst>
            </p:cNvPr>
            <p:cNvSpPr/>
            <p:nvPr/>
          </p:nvSpPr>
          <p:spPr>
            <a:xfrm>
              <a:off x="8006137" y="2774267"/>
              <a:ext cx="1696311" cy="459315"/>
            </a:xfrm>
            <a:custGeom>
              <a:avLst/>
              <a:gdLst>
                <a:gd name="connsiteX0" fmla="*/ 0 w 1201212"/>
                <a:gd name="connsiteY0" fmla="*/ 42291 h 422910"/>
                <a:gd name="connsiteX1" fmla="*/ 42291 w 1201212"/>
                <a:gd name="connsiteY1" fmla="*/ 0 h 422910"/>
                <a:gd name="connsiteX2" fmla="*/ 1158921 w 1201212"/>
                <a:gd name="connsiteY2" fmla="*/ 0 h 422910"/>
                <a:gd name="connsiteX3" fmla="*/ 1201212 w 1201212"/>
                <a:gd name="connsiteY3" fmla="*/ 42291 h 422910"/>
                <a:gd name="connsiteX4" fmla="*/ 1201212 w 1201212"/>
                <a:gd name="connsiteY4" fmla="*/ 380619 h 422910"/>
                <a:gd name="connsiteX5" fmla="*/ 1158921 w 1201212"/>
                <a:gd name="connsiteY5" fmla="*/ 422910 h 422910"/>
                <a:gd name="connsiteX6" fmla="*/ 42291 w 1201212"/>
                <a:gd name="connsiteY6" fmla="*/ 422910 h 422910"/>
                <a:gd name="connsiteX7" fmla="*/ 0 w 1201212"/>
                <a:gd name="connsiteY7" fmla="*/ 380619 h 422910"/>
                <a:gd name="connsiteX8" fmla="*/ 0 w 1201212"/>
                <a:gd name="connsiteY8" fmla="*/ 42291 h 42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1212" h="422910">
                  <a:moveTo>
                    <a:pt x="0" y="42291"/>
                  </a:moveTo>
                  <a:cubicBezTo>
                    <a:pt x="0" y="18934"/>
                    <a:pt x="18934" y="0"/>
                    <a:pt x="42291" y="0"/>
                  </a:cubicBezTo>
                  <a:lnTo>
                    <a:pt x="1158921" y="0"/>
                  </a:lnTo>
                  <a:cubicBezTo>
                    <a:pt x="1182278" y="0"/>
                    <a:pt x="1201212" y="18934"/>
                    <a:pt x="1201212" y="42291"/>
                  </a:cubicBezTo>
                  <a:lnTo>
                    <a:pt x="1201212" y="380619"/>
                  </a:lnTo>
                  <a:cubicBezTo>
                    <a:pt x="1201212" y="403976"/>
                    <a:pt x="1182278" y="422910"/>
                    <a:pt x="1158921" y="422910"/>
                  </a:cubicBezTo>
                  <a:lnTo>
                    <a:pt x="42291" y="422910"/>
                  </a:lnTo>
                  <a:cubicBezTo>
                    <a:pt x="18934" y="422910"/>
                    <a:pt x="0" y="403976"/>
                    <a:pt x="0" y="380619"/>
                  </a:cubicBezTo>
                  <a:lnTo>
                    <a:pt x="0" y="42291"/>
                  </a:lnTo>
                  <a:close/>
                </a:path>
              </a:pathLst>
            </a:custGeom>
            <a:noFill/>
            <a:ln>
              <a:solidFill>
                <a:schemeClr val="accent1">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297" tIns="54297" rIns="54297" bIns="54297" numCol="1" spcCol="1270" anchor="ctr" anchorCtr="0">
              <a:noAutofit/>
            </a:bodyPr>
            <a:lstStyle/>
            <a:p>
              <a:pPr marL="0" lvl="0" indent="0" algn="ctr" defTabSz="488950">
                <a:lnSpc>
                  <a:spcPct val="90000"/>
                </a:lnSpc>
                <a:spcBef>
                  <a:spcPct val="0"/>
                </a:spcBef>
                <a:spcAft>
                  <a:spcPct val="35000"/>
                </a:spcAft>
                <a:buNone/>
              </a:pPr>
              <a:r>
                <a:rPr lang="es-ES" sz="900" b="0" i="0" kern="1200" dirty="0">
                  <a:solidFill>
                    <a:schemeClr val="tx1"/>
                  </a:solidFill>
                </a:rPr>
                <a:t>Crear una copia exact</a:t>
              </a:r>
              <a:r>
                <a:rPr lang="es-ES" sz="900" dirty="0">
                  <a:solidFill>
                    <a:schemeClr val="tx1"/>
                  </a:solidFill>
                </a:rPr>
                <a:t>a de un objeto</a:t>
              </a:r>
              <a:endParaRPr lang="es-EC" sz="900" kern="1200" dirty="0">
                <a:solidFill>
                  <a:schemeClr val="tx1"/>
                </a:solidFill>
              </a:endParaRPr>
            </a:p>
          </p:txBody>
        </p:sp>
        <p:sp>
          <p:nvSpPr>
            <p:cNvPr id="114" name="Forma libre: forma 113">
              <a:extLst>
                <a:ext uri="{FF2B5EF4-FFF2-40B4-BE49-F238E27FC236}">
                  <a16:creationId xmlns:a16="http://schemas.microsoft.com/office/drawing/2014/main" id="{BB0A79D2-C588-6C34-ED2D-FB53C06F072A}"/>
                </a:ext>
              </a:extLst>
            </p:cNvPr>
            <p:cNvSpPr/>
            <p:nvPr/>
          </p:nvSpPr>
          <p:spPr>
            <a:xfrm>
              <a:off x="8006137" y="3418738"/>
              <a:ext cx="1696311" cy="553086"/>
            </a:xfrm>
            <a:custGeom>
              <a:avLst/>
              <a:gdLst>
                <a:gd name="connsiteX0" fmla="*/ 0 w 1194003"/>
                <a:gd name="connsiteY0" fmla="*/ 50925 h 509249"/>
                <a:gd name="connsiteX1" fmla="*/ 50925 w 1194003"/>
                <a:gd name="connsiteY1" fmla="*/ 0 h 509249"/>
                <a:gd name="connsiteX2" fmla="*/ 1143078 w 1194003"/>
                <a:gd name="connsiteY2" fmla="*/ 0 h 509249"/>
                <a:gd name="connsiteX3" fmla="*/ 1194003 w 1194003"/>
                <a:gd name="connsiteY3" fmla="*/ 50925 h 509249"/>
                <a:gd name="connsiteX4" fmla="*/ 1194003 w 1194003"/>
                <a:gd name="connsiteY4" fmla="*/ 458324 h 509249"/>
                <a:gd name="connsiteX5" fmla="*/ 1143078 w 1194003"/>
                <a:gd name="connsiteY5" fmla="*/ 509249 h 509249"/>
                <a:gd name="connsiteX6" fmla="*/ 50925 w 1194003"/>
                <a:gd name="connsiteY6" fmla="*/ 509249 h 509249"/>
                <a:gd name="connsiteX7" fmla="*/ 0 w 1194003"/>
                <a:gd name="connsiteY7" fmla="*/ 458324 h 509249"/>
                <a:gd name="connsiteX8" fmla="*/ 0 w 1194003"/>
                <a:gd name="connsiteY8" fmla="*/ 50925 h 50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003" h="509249">
                  <a:moveTo>
                    <a:pt x="0" y="50925"/>
                  </a:moveTo>
                  <a:cubicBezTo>
                    <a:pt x="0" y="22800"/>
                    <a:pt x="22800" y="0"/>
                    <a:pt x="50925" y="0"/>
                  </a:cubicBezTo>
                  <a:lnTo>
                    <a:pt x="1143078" y="0"/>
                  </a:lnTo>
                  <a:cubicBezTo>
                    <a:pt x="1171203" y="0"/>
                    <a:pt x="1194003" y="22800"/>
                    <a:pt x="1194003" y="50925"/>
                  </a:cubicBezTo>
                  <a:lnTo>
                    <a:pt x="1194003" y="458324"/>
                  </a:lnTo>
                  <a:cubicBezTo>
                    <a:pt x="1194003" y="486449"/>
                    <a:pt x="1171203" y="509249"/>
                    <a:pt x="1143078" y="509249"/>
                  </a:cubicBezTo>
                  <a:lnTo>
                    <a:pt x="50925" y="509249"/>
                  </a:lnTo>
                  <a:cubicBezTo>
                    <a:pt x="22800" y="509249"/>
                    <a:pt x="0" y="486449"/>
                    <a:pt x="0" y="458324"/>
                  </a:cubicBezTo>
                  <a:lnTo>
                    <a:pt x="0" y="50925"/>
                  </a:lnTo>
                  <a:close/>
                </a:path>
              </a:pathLst>
            </a:custGeom>
            <a:noFill/>
            <a:ln>
              <a:solidFill>
                <a:schemeClr val="accent1">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825" tIns="56825" rIns="56825" bIns="56825" numCol="1" spcCol="1270" anchor="ctr" anchorCtr="0">
              <a:noAutofit/>
            </a:bodyPr>
            <a:lstStyle/>
            <a:p>
              <a:pPr marL="0" lvl="0" indent="0" algn="ctr" defTabSz="488950">
                <a:lnSpc>
                  <a:spcPct val="90000"/>
                </a:lnSpc>
                <a:spcBef>
                  <a:spcPct val="0"/>
                </a:spcBef>
                <a:spcAft>
                  <a:spcPct val="35000"/>
                </a:spcAft>
                <a:buNone/>
              </a:pPr>
              <a:r>
                <a:rPr lang="en-US" sz="900" b="0" i="0" kern="1200" dirty="0" err="1">
                  <a:solidFill>
                    <a:schemeClr val="tx1"/>
                  </a:solidFill>
                </a:rPr>
                <a:t>Delegar</a:t>
              </a:r>
              <a:r>
                <a:rPr lang="en-US" sz="900" b="0" i="0" kern="1200" dirty="0">
                  <a:solidFill>
                    <a:schemeClr val="tx1"/>
                  </a:solidFill>
                </a:rPr>
                <a:t> </a:t>
              </a:r>
              <a:r>
                <a:rPr lang="en-US" sz="900" b="0" i="0" kern="1200" dirty="0" err="1">
                  <a:solidFill>
                    <a:schemeClr val="tx1"/>
                  </a:solidFill>
                </a:rPr>
                <a:t>el</a:t>
              </a:r>
              <a:r>
                <a:rPr lang="en-US" sz="900" b="0" i="0" kern="1200" dirty="0">
                  <a:solidFill>
                    <a:schemeClr val="tx1"/>
                  </a:solidFill>
                </a:rPr>
                <a:t> </a:t>
              </a:r>
              <a:r>
                <a:rPr lang="en-US" sz="900" b="0" i="0" kern="1200" dirty="0" err="1">
                  <a:solidFill>
                    <a:schemeClr val="tx1"/>
                  </a:solidFill>
                </a:rPr>
                <a:t>copiado</a:t>
              </a:r>
              <a:r>
                <a:rPr lang="en-US" sz="900" b="0" i="0" kern="1200" dirty="0">
                  <a:solidFill>
                    <a:schemeClr val="tx1"/>
                  </a:solidFill>
                </a:rPr>
                <a:t> al </a:t>
              </a:r>
              <a:r>
                <a:rPr lang="en-US" sz="900" b="0" i="0" kern="1200" dirty="0" err="1">
                  <a:solidFill>
                    <a:schemeClr val="tx1"/>
                  </a:solidFill>
                </a:rPr>
                <a:t>propio</a:t>
              </a:r>
              <a:r>
                <a:rPr lang="en-US" sz="900" b="0" i="0" kern="1200" dirty="0">
                  <a:solidFill>
                    <a:schemeClr val="tx1"/>
                  </a:solidFill>
                </a:rPr>
                <a:t> </a:t>
              </a:r>
              <a:r>
                <a:rPr lang="en-US" sz="900" b="0" i="0" kern="1200" dirty="0" err="1">
                  <a:solidFill>
                    <a:schemeClr val="tx1"/>
                  </a:solidFill>
                </a:rPr>
                <a:t>objeto</a:t>
              </a:r>
              <a:endParaRPr lang="es-EC" sz="900" kern="1200" dirty="0">
                <a:solidFill>
                  <a:schemeClr val="tx1"/>
                </a:solidFill>
              </a:endParaRPr>
            </a:p>
          </p:txBody>
        </p:sp>
        <p:sp>
          <p:nvSpPr>
            <p:cNvPr id="115" name="Forma libre: forma 114">
              <a:extLst>
                <a:ext uri="{FF2B5EF4-FFF2-40B4-BE49-F238E27FC236}">
                  <a16:creationId xmlns:a16="http://schemas.microsoft.com/office/drawing/2014/main" id="{8999B861-898B-E0E2-4246-A85BBEEAC374}"/>
                </a:ext>
              </a:extLst>
            </p:cNvPr>
            <p:cNvSpPr/>
            <p:nvPr/>
          </p:nvSpPr>
          <p:spPr>
            <a:xfrm>
              <a:off x="8002120" y="4177062"/>
              <a:ext cx="1696311" cy="553086"/>
            </a:xfrm>
            <a:custGeom>
              <a:avLst/>
              <a:gdLst>
                <a:gd name="connsiteX0" fmla="*/ 0 w 1194003"/>
                <a:gd name="connsiteY0" fmla="*/ 50925 h 509249"/>
                <a:gd name="connsiteX1" fmla="*/ 50925 w 1194003"/>
                <a:gd name="connsiteY1" fmla="*/ 0 h 509249"/>
                <a:gd name="connsiteX2" fmla="*/ 1143078 w 1194003"/>
                <a:gd name="connsiteY2" fmla="*/ 0 h 509249"/>
                <a:gd name="connsiteX3" fmla="*/ 1194003 w 1194003"/>
                <a:gd name="connsiteY3" fmla="*/ 50925 h 509249"/>
                <a:gd name="connsiteX4" fmla="*/ 1194003 w 1194003"/>
                <a:gd name="connsiteY4" fmla="*/ 458324 h 509249"/>
                <a:gd name="connsiteX5" fmla="*/ 1143078 w 1194003"/>
                <a:gd name="connsiteY5" fmla="*/ 509249 h 509249"/>
                <a:gd name="connsiteX6" fmla="*/ 50925 w 1194003"/>
                <a:gd name="connsiteY6" fmla="*/ 509249 h 509249"/>
                <a:gd name="connsiteX7" fmla="*/ 0 w 1194003"/>
                <a:gd name="connsiteY7" fmla="*/ 458324 h 509249"/>
                <a:gd name="connsiteX8" fmla="*/ 0 w 1194003"/>
                <a:gd name="connsiteY8" fmla="*/ 50925 h 50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003" h="509249">
                  <a:moveTo>
                    <a:pt x="0" y="50925"/>
                  </a:moveTo>
                  <a:cubicBezTo>
                    <a:pt x="0" y="22800"/>
                    <a:pt x="22800" y="0"/>
                    <a:pt x="50925" y="0"/>
                  </a:cubicBezTo>
                  <a:lnTo>
                    <a:pt x="1143078" y="0"/>
                  </a:lnTo>
                  <a:cubicBezTo>
                    <a:pt x="1171203" y="0"/>
                    <a:pt x="1194003" y="22800"/>
                    <a:pt x="1194003" y="50925"/>
                  </a:cubicBezTo>
                  <a:lnTo>
                    <a:pt x="1194003" y="458324"/>
                  </a:lnTo>
                  <a:cubicBezTo>
                    <a:pt x="1194003" y="486449"/>
                    <a:pt x="1171203" y="509249"/>
                    <a:pt x="1143078" y="509249"/>
                  </a:cubicBezTo>
                  <a:lnTo>
                    <a:pt x="50925" y="509249"/>
                  </a:lnTo>
                  <a:cubicBezTo>
                    <a:pt x="22800" y="509249"/>
                    <a:pt x="0" y="486449"/>
                    <a:pt x="0" y="458324"/>
                  </a:cubicBezTo>
                  <a:lnTo>
                    <a:pt x="0" y="50925"/>
                  </a:lnTo>
                  <a:close/>
                </a:path>
              </a:pathLst>
            </a:custGeom>
            <a:noFill/>
            <a:ln>
              <a:solidFill>
                <a:schemeClr val="accent1">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585" tIns="41585" rIns="41585" bIns="41585" numCol="1" spcCol="1270" anchor="ctr" anchorCtr="0">
              <a:noAutofit/>
            </a:bodyPr>
            <a:lstStyle/>
            <a:p>
              <a:pPr marL="0" lvl="0" indent="0" algn="ctr" defTabSz="311150">
                <a:lnSpc>
                  <a:spcPct val="90000"/>
                </a:lnSpc>
                <a:spcBef>
                  <a:spcPct val="0"/>
                </a:spcBef>
                <a:spcAft>
                  <a:spcPct val="35000"/>
                </a:spcAft>
                <a:buNone/>
              </a:pPr>
              <a:r>
                <a:rPr lang="es-ES" sz="900" dirty="0">
                  <a:solidFill>
                    <a:schemeClr val="tx1"/>
                  </a:solidFill>
                </a:rPr>
                <a:t>N</a:t>
              </a:r>
              <a:r>
                <a:rPr lang="es-ES" sz="900" i="0" kern="1200" dirty="0">
                  <a:solidFill>
                    <a:schemeClr val="tx1"/>
                  </a:solidFill>
                </a:rPr>
                <a:t>o depender de las clases concretas de objetos que se copian</a:t>
              </a:r>
              <a:endParaRPr lang="es-EC" sz="900" kern="1200" dirty="0">
                <a:solidFill>
                  <a:schemeClr val="tx1"/>
                </a:solidFill>
              </a:endParaRPr>
            </a:p>
          </p:txBody>
        </p:sp>
        <p:sp>
          <p:nvSpPr>
            <p:cNvPr id="118" name="Forma libre: forma 117">
              <a:extLst>
                <a:ext uri="{FF2B5EF4-FFF2-40B4-BE49-F238E27FC236}">
                  <a16:creationId xmlns:a16="http://schemas.microsoft.com/office/drawing/2014/main" id="{3298C082-F3A3-5ABA-A5B7-1B35EA7A3440}"/>
                </a:ext>
              </a:extLst>
            </p:cNvPr>
            <p:cNvSpPr/>
            <p:nvPr/>
          </p:nvSpPr>
          <p:spPr>
            <a:xfrm>
              <a:off x="7918355" y="4867616"/>
              <a:ext cx="929246" cy="1056775"/>
            </a:xfrm>
            <a:custGeom>
              <a:avLst/>
              <a:gdLst>
                <a:gd name="connsiteX0" fmla="*/ 0 w 999835"/>
                <a:gd name="connsiteY0" fmla="*/ 66656 h 666556"/>
                <a:gd name="connsiteX1" fmla="*/ 66656 w 999835"/>
                <a:gd name="connsiteY1" fmla="*/ 0 h 666556"/>
                <a:gd name="connsiteX2" fmla="*/ 933179 w 999835"/>
                <a:gd name="connsiteY2" fmla="*/ 0 h 666556"/>
                <a:gd name="connsiteX3" fmla="*/ 999835 w 999835"/>
                <a:gd name="connsiteY3" fmla="*/ 66656 h 666556"/>
                <a:gd name="connsiteX4" fmla="*/ 999835 w 999835"/>
                <a:gd name="connsiteY4" fmla="*/ 599900 h 666556"/>
                <a:gd name="connsiteX5" fmla="*/ 933179 w 999835"/>
                <a:gd name="connsiteY5" fmla="*/ 666556 h 666556"/>
                <a:gd name="connsiteX6" fmla="*/ 66656 w 999835"/>
                <a:gd name="connsiteY6" fmla="*/ 666556 h 666556"/>
                <a:gd name="connsiteX7" fmla="*/ 0 w 999835"/>
                <a:gd name="connsiteY7" fmla="*/ 599900 h 666556"/>
                <a:gd name="connsiteX8" fmla="*/ 0 w 999835"/>
                <a:gd name="connsiteY8" fmla="*/ 66656 h 66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666556">
                  <a:moveTo>
                    <a:pt x="0" y="66656"/>
                  </a:moveTo>
                  <a:cubicBezTo>
                    <a:pt x="0" y="29843"/>
                    <a:pt x="29843" y="0"/>
                    <a:pt x="66656" y="0"/>
                  </a:cubicBezTo>
                  <a:lnTo>
                    <a:pt x="933179" y="0"/>
                  </a:lnTo>
                  <a:cubicBezTo>
                    <a:pt x="969992" y="0"/>
                    <a:pt x="999835" y="29843"/>
                    <a:pt x="999835" y="66656"/>
                  </a:cubicBezTo>
                  <a:lnTo>
                    <a:pt x="999835" y="599900"/>
                  </a:lnTo>
                  <a:cubicBezTo>
                    <a:pt x="999835" y="636713"/>
                    <a:pt x="969992" y="666556"/>
                    <a:pt x="933179" y="666556"/>
                  </a:cubicBezTo>
                  <a:lnTo>
                    <a:pt x="66656" y="666556"/>
                  </a:lnTo>
                  <a:cubicBezTo>
                    <a:pt x="29843" y="666556"/>
                    <a:pt x="0" y="636713"/>
                    <a:pt x="0" y="599900"/>
                  </a:cubicBezTo>
                  <a:lnTo>
                    <a:pt x="0" y="66656"/>
                  </a:lnTo>
                  <a:close/>
                </a:path>
              </a:pathLst>
            </a:custGeom>
            <a:noFill/>
            <a:ln>
              <a:solidFill>
                <a:schemeClr val="accent1">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93" tIns="46193" rIns="46193" bIns="46193" numCol="1" spcCol="1270" anchor="ctr" anchorCtr="0">
              <a:noAutofit/>
            </a:bodyPr>
            <a:lstStyle/>
            <a:p>
              <a:pPr marL="0" lvl="0" indent="0" algn="ctr" defTabSz="311150">
                <a:lnSpc>
                  <a:spcPct val="90000"/>
                </a:lnSpc>
                <a:spcBef>
                  <a:spcPct val="0"/>
                </a:spcBef>
                <a:spcAft>
                  <a:spcPct val="35000"/>
                </a:spcAft>
                <a:buNone/>
              </a:pPr>
              <a:r>
                <a:rPr lang="es-ES" sz="900" dirty="0">
                  <a:solidFill>
                    <a:schemeClr val="tx1"/>
                  </a:solidFill>
                </a:rPr>
                <a:t>C</a:t>
              </a:r>
              <a:r>
                <a:rPr lang="es-ES" sz="900" b="0" i="0" kern="1200" dirty="0">
                  <a:solidFill>
                    <a:schemeClr val="tx1"/>
                  </a:solidFill>
                </a:rPr>
                <a:t>lonar objetos sin acoplarlos a sus clases concretas</a:t>
              </a:r>
              <a:endParaRPr lang="es-EC" sz="900" kern="1200" dirty="0">
                <a:solidFill>
                  <a:schemeClr val="tx1"/>
                </a:solidFill>
              </a:endParaRPr>
            </a:p>
          </p:txBody>
        </p:sp>
        <p:sp>
          <p:nvSpPr>
            <p:cNvPr id="119" name="Forma libre: forma 118">
              <a:extLst>
                <a:ext uri="{FF2B5EF4-FFF2-40B4-BE49-F238E27FC236}">
                  <a16:creationId xmlns:a16="http://schemas.microsoft.com/office/drawing/2014/main" id="{02AE567F-41F6-DC2B-2776-B47FEB07312A}"/>
                </a:ext>
              </a:extLst>
            </p:cNvPr>
            <p:cNvSpPr/>
            <p:nvPr/>
          </p:nvSpPr>
          <p:spPr>
            <a:xfrm>
              <a:off x="8932380" y="4882915"/>
              <a:ext cx="929246" cy="1056777"/>
            </a:xfrm>
            <a:custGeom>
              <a:avLst/>
              <a:gdLst>
                <a:gd name="connsiteX0" fmla="*/ 0 w 999835"/>
                <a:gd name="connsiteY0" fmla="*/ 66656 h 666556"/>
                <a:gd name="connsiteX1" fmla="*/ 66656 w 999835"/>
                <a:gd name="connsiteY1" fmla="*/ 0 h 666556"/>
                <a:gd name="connsiteX2" fmla="*/ 933179 w 999835"/>
                <a:gd name="connsiteY2" fmla="*/ 0 h 666556"/>
                <a:gd name="connsiteX3" fmla="*/ 999835 w 999835"/>
                <a:gd name="connsiteY3" fmla="*/ 66656 h 666556"/>
                <a:gd name="connsiteX4" fmla="*/ 999835 w 999835"/>
                <a:gd name="connsiteY4" fmla="*/ 599900 h 666556"/>
                <a:gd name="connsiteX5" fmla="*/ 933179 w 999835"/>
                <a:gd name="connsiteY5" fmla="*/ 666556 h 666556"/>
                <a:gd name="connsiteX6" fmla="*/ 66656 w 999835"/>
                <a:gd name="connsiteY6" fmla="*/ 666556 h 666556"/>
                <a:gd name="connsiteX7" fmla="*/ 0 w 999835"/>
                <a:gd name="connsiteY7" fmla="*/ 599900 h 666556"/>
                <a:gd name="connsiteX8" fmla="*/ 0 w 999835"/>
                <a:gd name="connsiteY8" fmla="*/ 66656 h 66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666556">
                  <a:moveTo>
                    <a:pt x="0" y="66656"/>
                  </a:moveTo>
                  <a:cubicBezTo>
                    <a:pt x="0" y="29843"/>
                    <a:pt x="29843" y="0"/>
                    <a:pt x="66656" y="0"/>
                  </a:cubicBezTo>
                  <a:lnTo>
                    <a:pt x="933179" y="0"/>
                  </a:lnTo>
                  <a:cubicBezTo>
                    <a:pt x="969992" y="0"/>
                    <a:pt x="999835" y="29843"/>
                    <a:pt x="999835" y="66656"/>
                  </a:cubicBezTo>
                  <a:lnTo>
                    <a:pt x="999835" y="599900"/>
                  </a:lnTo>
                  <a:cubicBezTo>
                    <a:pt x="999835" y="636713"/>
                    <a:pt x="969992" y="666556"/>
                    <a:pt x="933179" y="666556"/>
                  </a:cubicBezTo>
                  <a:lnTo>
                    <a:pt x="66656" y="666556"/>
                  </a:lnTo>
                  <a:cubicBezTo>
                    <a:pt x="29843" y="666556"/>
                    <a:pt x="0" y="636713"/>
                    <a:pt x="0" y="599900"/>
                  </a:cubicBezTo>
                  <a:lnTo>
                    <a:pt x="0" y="66656"/>
                  </a:lnTo>
                  <a:close/>
                </a:path>
              </a:pathLst>
            </a:custGeom>
            <a:noFill/>
            <a:ln>
              <a:solidFill>
                <a:schemeClr val="accent1">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93" tIns="46193" rIns="46193" bIns="46193" numCol="1" spcCol="1270" anchor="ctr" anchorCtr="0">
              <a:noAutofit/>
            </a:bodyPr>
            <a:lstStyle/>
            <a:p>
              <a:pPr marL="0" lvl="0" indent="0" algn="ctr" defTabSz="311150">
                <a:lnSpc>
                  <a:spcPct val="90000"/>
                </a:lnSpc>
                <a:spcBef>
                  <a:spcPct val="0"/>
                </a:spcBef>
                <a:spcAft>
                  <a:spcPct val="35000"/>
                </a:spcAft>
                <a:buNone/>
              </a:pPr>
              <a:r>
                <a:rPr lang="es-ES" sz="900" b="0" i="0" kern="1200" dirty="0">
                  <a:solidFill>
                    <a:schemeClr val="tx1"/>
                  </a:solidFill>
                </a:rPr>
                <a:t>Clonar objetos complejos con referencias circulares</a:t>
              </a:r>
              <a:endParaRPr lang="es-EC" sz="900" kern="1200" dirty="0">
                <a:solidFill>
                  <a:schemeClr val="tx1"/>
                </a:solidFill>
              </a:endParaRPr>
            </a:p>
          </p:txBody>
        </p:sp>
        <p:sp>
          <p:nvSpPr>
            <p:cNvPr id="121" name="Forma libre: forma 120">
              <a:extLst>
                <a:ext uri="{FF2B5EF4-FFF2-40B4-BE49-F238E27FC236}">
                  <a16:creationId xmlns:a16="http://schemas.microsoft.com/office/drawing/2014/main" id="{48D3FAD9-64B1-B933-E0AC-2FC9821EE544}"/>
                </a:ext>
              </a:extLst>
            </p:cNvPr>
            <p:cNvSpPr/>
            <p:nvPr/>
          </p:nvSpPr>
          <p:spPr>
            <a:xfrm>
              <a:off x="10181989" y="2005204"/>
              <a:ext cx="1696311" cy="606740"/>
            </a:xfrm>
            <a:custGeom>
              <a:avLst/>
              <a:gdLst>
                <a:gd name="connsiteX0" fmla="*/ 0 w 1202022"/>
                <a:gd name="connsiteY0" fmla="*/ 49356 h 493558"/>
                <a:gd name="connsiteX1" fmla="*/ 49356 w 1202022"/>
                <a:gd name="connsiteY1" fmla="*/ 0 h 493558"/>
                <a:gd name="connsiteX2" fmla="*/ 1152666 w 1202022"/>
                <a:gd name="connsiteY2" fmla="*/ 0 h 493558"/>
                <a:gd name="connsiteX3" fmla="*/ 1202022 w 1202022"/>
                <a:gd name="connsiteY3" fmla="*/ 49356 h 493558"/>
                <a:gd name="connsiteX4" fmla="*/ 1202022 w 1202022"/>
                <a:gd name="connsiteY4" fmla="*/ 444202 h 493558"/>
                <a:gd name="connsiteX5" fmla="*/ 1152666 w 1202022"/>
                <a:gd name="connsiteY5" fmla="*/ 493558 h 493558"/>
                <a:gd name="connsiteX6" fmla="*/ 49356 w 1202022"/>
                <a:gd name="connsiteY6" fmla="*/ 493558 h 493558"/>
                <a:gd name="connsiteX7" fmla="*/ 0 w 1202022"/>
                <a:gd name="connsiteY7" fmla="*/ 444202 h 493558"/>
                <a:gd name="connsiteX8" fmla="*/ 0 w 1202022"/>
                <a:gd name="connsiteY8" fmla="*/ 49356 h 493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2022" h="493558">
                  <a:moveTo>
                    <a:pt x="0" y="49356"/>
                  </a:moveTo>
                  <a:cubicBezTo>
                    <a:pt x="0" y="22097"/>
                    <a:pt x="22097" y="0"/>
                    <a:pt x="49356" y="0"/>
                  </a:cubicBezTo>
                  <a:lnTo>
                    <a:pt x="1152666" y="0"/>
                  </a:lnTo>
                  <a:cubicBezTo>
                    <a:pt x="1179925" y="0"/>
                    <a:pt x="1202022" y="22097"/>
                    <a:pt x="1202022" y="49356"/>
                  </a:cubicBezTo>
                  <a:lnTo>
                    <a:pt x="1202022" y="444202"/>
                  </a:lnTo>
                  <a:cubicBezTo>
                    <a:pt x="1202022" y="471461"/>
                    <a:pt x="1179925" y="493558"/>
                    <a:pt x="1152666" y="493558"/>
                  </a:cubicBezTo>
                  <a:lnTo>
                    <a:pt x="49356" y="493558"/>
                  </a:lnTo>
                  <a:cubicBezTo>
                    <a:pt x="22097" y="493558"/>
                    <a:pt x="0" y="471461"/>
                    <a:pt x="0" y="444202"/>
                  </a:cubicBezTo>
                  <a:lnTo>
                    <a:pt x="0" y="49356"/>
                  </a:lnTo>
                  <a:close/>
                </a:path>
              </a:pathLst>
            </a:custGeom>
            <a:noFill/>
            <a:ln>
              <a:solidFill>
                <a:schemeClr val="accent1">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366" tIns="56366" rIns="56366" bIns="56366" numCol="1" spcCol="1270" anchor="ctr" anchorCtr="0">
              <a:noAutofit/>
            </a:bodyPr>
            <a:lstStyle/>
            <a:p>
              <a:pPr marL="0" lvl="0" indent="0" algn="ctr" defTabSz="488950">
                <a:lnSpc>
                  <a:spcPct val="90000"/>
                </a:lnSpc>
                <a:spcBef>
                  <a:spcPct val="0"/>
                </a:spcBef>
                <a:spcAft>
                  <a:spcPct val="35000"/>
                </a:spcAft>
                <a:buNone/>
              </a:pPr>
              <a:r>
                <a:rPr lang="es-ES" sz="900" b="0" i="0" kern="1200" dirty="0">
                  <a:solidFill>
                    <a:schemeClr val="tx1"/>
                  </a:solidFill>
                </a:rPr>
                <a:t>Una clase tenga una única instancia</a:t>
              </a:r>
              <a:endParaRPr lang="es-EC" sz="900" kern="1200" dirty="0">
                <a:solidFill>
                  <a:schemeClr val="tx1"/>
                </a:solidFill>
              </a:endParaRPr>
            </a:p>
          </p:txBody>
        </p:sp>
        <p:sp>
          <p:nvSpPr>
            <p:cNvPr id="123" name="Forma libre: forma 122">
              <a:extLst>
                <a:ext uri="{FF2B5EF4-FFF2-40B4-BE49-F238E27FC236}">
                  <a16:creationId xmlns:a16="http://schemas.microsoft.com/office/drawing/2014/main" id="{400E9820-F6EF-644D-4D86-43F323424E37}"/>
                </a:ext>
              </a:extLst>
            </p:cNvPr>
            <p:cNvSpPr/>
            <p:nvPr/>
          </p:nvSpPr>
          <p:spPr>
            <a:xfrm>
              <a:off x="10183970" y="2793373"/>
              <a:ext cx="1696311" cy="459315"/>
            </a:xfrm>
            <a:custGeom>
              <a:avLst/>
              <a:gdLst>
                <a:gd name="connsiteX0" fmla="*/ 0 w 1201212"/>
                <a:gd name="connsiteY0" fmla="*/ 42291 h 422910"/>
                <a:gd name="connsiteX1" fmla="*/ 42291 w 1201212"/>
                <a:gd name="connsiteY1" fmla="*/ 0 h 422910"/>
                <a:gd name="connsiteX2" fmla="*/ 1158921 w 1201212"/>
                <a:gd name="connsiteY2" fmla="*/ 0 h 422910"/>
                <a:gd name="connsiteX3" fmla="*/ 1201212 w 1201212"/>
                <a:gd name="connsiteY3" fmla="*/ 42291 h 422910"/>
                <a:gd name="connsiteX4" fmla="*/ 1201212 w 1201212"/>
                <a:gd name="connsiteY4" fmla="*/ 380619 h 422910"/>
                <a:gd name="connsiteX5" fmla="*/ 1158921 w 1201212"/>
                <a:gd name="connsiteY5" fmla="*/ 422910 h 422910"/>
                <a:gd name="connsiteX6" fmla="*/ 42291 w 1201212"/>
                <a:gd name="connsiteY6" fmla="*/ 422910 h 422910"/>
                <a:gd name="connsiteX7" fmla="*/ 0 w 1201212"/>
                <a:gd name="connsiteY7" fmla="*/ 380619 h 422910"/>
                <a:gd name="connsiteX8" fmla="*/ 0 w 1201212"/>
                <a:gd name="connsiteY8" fmla="*/ 42291 h 42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1212" h="422910">
                  <a:moveTo>
                    <a:pt x="0" y="42291"/>
                  </a:moveTo>
                  <a:cubicBezTo>
                    <a:pt x="0" y="18934"/>
                    <a:pt x="18934" y="0"/>
                    <a:pt x="42291" y="0"/>
                  </a:cubicBezTo>
                  <a:lnTo>
                    <a:pt x="1158921" y="0"/>
                  </a:lnTo>
                  <a:cubicBezTo>
                    <a:pt x="1182278" y="0"/>
                    <a:pt x="1201212" y="18934"/>
                    <a:pt x="1201212" y="42291"/>
                  </a:cubicBezTo>
                  <a:lnTo>
                    <a:pt x="1201212" y="380619"/>
                  </a:lnTo>
                  <a:cubicBezTo>
                    <a:pt x="1201212" y="403976"/>
                    <a:pt x="1182278" y="422910"/>
                    <a:pt x="1158921" y="422910"/>
                  </a:cubicBezTo>
                  <a:lnTo>
                    <a:pt x="42291" y="422910"/>
                  </a:lnTo>
                  <a:cubicBezTo>
                    <a:pt x="18934" y="422910"/>
                    <a:pt x="0" y="403976"/>
                    <a:pt x="0" y="380619"/>
                  </a:cubicBezTo>
                  <a:lnTo>
                    <a:pt x="0" y="42291"/>
                  </a:lnTo>
                  <a:close/>
                </a:path>
              </a:pathLst>
            </a:custGeom>
            <a:noFill/>
            <a:ln>
              <a:solidFill>
                <a:schemeClr val="accent1">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297" tIns="54297" rIns="54297" bIns="54297" numCol="1" spcCol="1270" anchor="ctr" anchorCtr="0">
              <a:noAutofit/>
            </a:bodyPr>
            <a:lstStyle/>
            <a:p>
              <a:pPr marL="0" lvl="0" indent="0" algn="ctr" defTabSz="488950">
                <a:lnSpc>
                  <a:spcPct val="90000"/>
                </a:lnSpc>
                <a:spcBef>
                  <a:spcPct val="0"/>
                </a:spcBef>
                <a:spcAft>
                  <a:spcPct val="35000"/>
                </a:spcAft>
                <a:buNone/>
              </a:pPr>
              <a:r>
                <a:rPr lang="es-ES" sz="900" b="0" i="0" kern="1200" dirty="0">
                  <a:solidFill>
                    <a:schemeClr val="tx1"/>
                  </a:solidFill>
                </a:rPr>
                <a:t>Garantizar que una clase tenga una única instancia</a:t>
              </a:r>
              <a:endParaRPr lang="es-EC" sz="900" kern="1200" dirty="0">
                <a:solidFill>
                  <a:schemeClr val="tx1"/>
                </a:solidFill>
              </a:endParaRPr>
            </a:p>
          </p:txBody>
        </p:sp>
        <p:sp>
          <p:nvSpPr>
            <p:cNvPr id="124" name="Forma libre: forma 123">
              <a:extLst>
                <a:ext uri="{FF2B5EF4-FFF2-40B4-BE49-F238E27FC236}">
                  <a16:creationId xmlns:a16="http://schemas.microsoft.com/office/drawing/2014/main" id="{0E45AEB3-F1EC-741E-6707-46935F4FEED8}"/>
                </a:ext>
              </a:extLst>
            </p:cNvPr>
            <p:cNvSpPr/>
            <p:nvPr/>
          </p:nvSpPr>
          <p:spPr>
            <a:xfrm>
              <a:off x="10181986" y="3418738"/>
              <a:ext cx="1696311" cy="553086"/>
            </a:xfrm>
            <a:custGeom>
              <a:avLst/>
              <a:gdLst>
                <a:gd name="connsiteX0" fmla="*/ 0 w 1194003"/>
                <a:gd name="connsiteY0" fmla="*/ 50925 h 509249"/>
                <a:gd name="connsiteX1" fmla="*/ 50925 w 1194003"/>
                <a:gd name="connsiteY1" fmla="*/ 0 h 509249"/>
                <a:gd name="connsiteX2" fmla="*/ 1143078 w 1194003"/>
                <a:gd name="connsiteY2" fmla="*/ 0 h 509249"/>
                <a:gd name="connsiteX3" fmla="*/ 1194003 w 1194003"/>
                <a:gd name="connsiteY3" fmla="*/ 50925 h 509249"/>
                <a:gd name="connsiteX4" fmla="*/ 1194003 w 1194003"/>
                <a:gd name="connsiteY4" fmla="*/ 458324 h 509249"/>
                <a:gd name="connsiteX5" fmla="*/ 1143078 w 1194003"/>
                <a:gd name="connsiteY5" fmla="*/ 509249 h 509249"/>
                <a:gd name="connsiteX6" fmla="*/ 50925 w 1194003"/>
                <a:gd name="connsiteY6" fmla="*/ 509249 h 509249"/>
                <a:gd name="connsiteX7" fmla="*/ 0 w 1194003"/>
                <a:gd name="connsiteY7" fmla="*/ 458324 h 509249"/>
                <a:gd name="connsiteX8" fmla="*/ 0 w 1194003"/>
                <a:gd name="connsiteY8" fmla="*/ 50925 h 50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003" h="509249">
                  <a:moveTo>
                    <a:pt x="0" y="50925"/>
                  </a:moveTo>
                  <a:cubicBezTo>
                    <a:pt x="0" y="22800"/>
                    <a:pt x="22800" y="0"/>
                    <a:pt x="50925" y="0"/>
                  </a:cubicBezTo>
                  <a:lnTo>
                    <a:pt x="1143078" y="0"/>
                  </a:lnTo>
                  <a:cubicBezTo>
                    <a:pt x="1171203" y="0"/>
                    <a:pt x="1194003" y="22800"/>
                    <a:pt x="1194003" y="50925"/>
                  </a:cubicBezTo>
                  <a:lnTo>
                    <a:pt x="1194003" y="458324"/>
                  </a:lnTo>
                  <a:cubicBezTo>
                    <a:pt x="1194003" y="486449"/>
                    <a:pt x="1171203" y="509249"/>
                    <a:pt x="1143078" y="509249"/>
                  </a:cubicBezTo>
                  <a:lnTo>
                    <a:pt x="50925" y="509249"/>
                  </a:lnTo>
                  <a:cubicBezTo>
                    <a:pt x="22800" y="509249"/>
                    <a:pt x="0" y="486449"/>
                    <a:pt x="0" y="458324"/>
                  </a:cubicBezTo>
                  <a:lnTo>
                    <a:pt x="0" y="50925"/>
                  </a:lnTo>
                  <a:close/>
                </a:path>
              </a:pathLst>
            </a:custGeom>
            <a:noFill/>
            <a:ln>
              <a:solidFill>
                <a:schemeClr val="accent1">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825" tIns="56825" rIns="56825" bIns="56825" numCol="1" spcCol="1270" anchor="ctr" anchorCtr="0">
              <a:noAutofit/>
            </a:bodyPr>
            <a:lstStyle/>
            <a:p>
              <a:pPr marL="0" lvl="0" indent="0" algn="ctr" defTabSz="488950">
                <a:lnSpc>
                  <a:spcPct val="90000"/>
                </a:lnSpc>
                <a:spcBef>
                  <a:spcPct val="0"/>
                </a:spcBef>
                <a:spcAft>
                  <a:spcPct val="35000"/>
                </a:spcAft>
                <a:buNone/>
              </a:pPr>
              <a:r>
                <a:rPr lang="es-ES" sz="900" dirty="0">
                  <a:solidFill>
                    <a:schemeClr val="tx1"/>
                  </a:solidFill>
                </a:rPr>
                <a:t>Hacer privado el constructor por defecto, crear un método de creación estático</a:t>
              </a:r>
              <a:endParaRPr lang="es-EC" sz="900" dirty="0">
                <a:solidFill>
                  <a:schemeClr val="tx1"/>
                </a:solidFill>
              </a:endParaRPr>
            </a:p>
          </p:txBody>
        </p:sp>
        <p:sp>
          <p:nvSpPr>
            <p:cNvPr id="125" name="Forma libre: forma 124">
              <a:extLst>
                <a:ext uri="{FF2B5EF4-FFF2-40B4-BE49-F238E27FC236}">
                  <a16:creationId xmlns:a16="http://schemas.microsoft.com/office/drawing/2014/main" id="{7431CE26-1212-3526-B0EC-27EC06B15961}"/>
                </a:ext>
              </a:extLst>
            </p:cNvPr>
            <p:cNvSpPr/>
            <p:nvPr/>
          </p:nvSpPr>
          <p:spPr>
            <a:xfrm>
              <a:off x="10150511" y="4206353"/>
              <a:ext cx="1696311" cy="553086"/>
            </a:xfrm>
            <a:custGeom>
              <a:avLst/>
              <a:gdLst>
                <a:gd name="connsiteX0" fmla="*/ 0 w 1194003"/>
                <a:gd name="connsiteY0" fmla="*/ 50925 h 509249"/>
                <a:gd name="connsiteX1" fmla="*/ 50925 w 1194003"/>
                <a:gd name="connsiteY1" fmla="*/ 0 h 509249"/>
                <a:gd name="connsiteX2" fmla="*/ 1143078 w 1194003"/>
                <a:gd name="connsiteY2" fmla="*/ 0 h 509249"/>
                <a:gd name="connsiteX3" fmla="*/ 1194003 w 1194003"/>
                <a:gd name="connsiteY3" fmla="*/ 50925 h 509249"/>
                <a:gd name="connsiteX4" fmla="*/ 1194003 w 1194003"/>
                <a:gd name="connsiteY4" fmla="*/ 458324 h 509249"/>
                <a:gd name="connsiteX5" fmla="*/ 1143078 w 1194003"/>
                <a:gd name="connsiteY5" fmla="*/ 509249 h 509249"/>
                <a:gd name="connsiteX6" fmla="*/ 50925 w 1194003"/>
                <a:gd name="connsiteY6" fmla="*/ 509249 h 509249"/>
                <a:gd name="connsiteX7" fmla="*/ 0 w 1194003"/>
                <a:gd name="connsiteY7" fmla="*/ 458324 h 509249"/>
                <a:gd name="connsiteX8" fmla="*/ 0 w 1194003"/>
                <a:gd name="connsiteY8" fmla="*/ 50925 h 50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003" h="509249">
                  <a:moveTo>
                    <a:pt x="0" y="50925"/>
                  </a:moveTo>
                  <a:cubicBezTo>
                    <a:pt x="0" y="22800"/>
                    <a:pt x="22800" y="0"/>
                    <a:pt x="50925" y="0"/>
                  </a:cubicBezTo>
                  <a:lnTo>
                    <a:pt x="1143078" y="0"/>
                  </a:lnTo>
                  <a:cubicBezTo>
                    <a:pt x="1171203" y="0"/>
                    <a:pt x="1194003" y="22800"/>
                    <a:pt x="1194003" y="50925"/>
                  </a:cubicBezTo>
                  <a:lnTo>
                    <a:pt x="1194003" y="458324"/>
                  </a:lnTo>
                  <a:cubicBezTo>
                    <a:pt x="1194003" y="486449"/>
                    <a:pt x="1171203" y="509249"/>
                    <a:pt x="1143078" y="509249"/>
                  </a:cubicBezTo>
                  <a:lnTo>
                    <a:pt x="50925" y="509249"/>
                  </a:lnTo>
                  <a:cubicBezTo>
                    <a:pt x="22800" y="509249"/>
                    <a:pt x="0" y="486449"/>
                    <a:pt x="0" y="458324"/>
                  </a:cubicBezTo>
                  <a:lnTo>
                    <a:pt x="0" y="50925"/>
                  </a:lnTo>
                  <a:close/>
                </a:path>
              </a:pathLst>
            </a:custGeom>
            <a:noFill/>
            <a:ln>
              <a:solidFill>
                <a:schemeClr val="accent1">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585" tIns="41585" rIns="41585" bIns="41585" numCol="1" spcCol="1270" anchor="ctr" anchorCtr="0">
              <a:noAutofit/>
            </a:bodyPr>
            <a:lstStyle/>
            <a:p>
              <a:pPr marL="0" lvl="0" indent="0" algn="ctr" defTabSz="311150">
                <a:lnSpc>
                  <a:spcPct val="90000"/>
                </a:lnSpc>
                <a:spcBef>
                  <a:spcPct val="0"/>
                </a:spcBef>
                <a:spcAft>
                  <a:spcPct val="35000"/>
                </a:spcAft>
                <a:buNone/>
              </a:pPr>
              <a:r>
                <a:rPr lang="es-ES" sz="900" i="0" kern="1200" dirty="0">
                  <a:solidFill>
                    <a:schemeClr val="tx1"/>
                  </a:solidFill>
                </a:rPr>
                <a:t>Una clase tan solo deba tener una instancia</a:t>
              </a:r>
              <a:endParaRPr lang="es-EC" sz="900" kern="1200" dirty="0">
                <a:solidFill>
                  <a:schemeClr val="tx1"/>
                </a:solidFill>
              </a:endParaRPr>
            </a:p>
          </p:txBody>
        </p:sp>
        <p:sp>
          <p:nvSpPr>
            <p:cNvPr id="126" name="Forma libre: forma 125">
              <a:extLst>
                <a:ext uri="{FF2B5EF4-FFF2-40B4-BE49-F238E27FC236}">
                  <a16:creationId xmlns:a16="http://schemas.microsoft.com/office/drawing/2014/main" id="{BB8AA8C9-060E-FFAC-6B06-99755BC1B3B9}"/>
                </a:ext>
              </a:extLst>
            </p:cNvPr>
            <p:cNvSpPr/>
            <p:nvPr/>
          </p:nvSpPr>
          <p:spPr>
            <a:xfrm>
              <a:off x="10021656" y="4889446"/>
              <a:ext cx="929246" cy="1056775"/>
            </a:xfrm>
            <a:custGeom>
              <a:avLst/>
              <a:gdLst>
                <a:gd name="connsiteX0" fmla="*/ 0 w 999835"/>
                <a:gd name="connsiteY0" fmla="*/ 66656 h 666556"/>
                <a:gd name="connsiteX1" fmla="*/ 66656 w 999835"/>
                <a:gd name="connsiteY1" fmla="*/ 0 h 666556"/>
                <a:gd name="connsiteX2" fmla="*/ 933179 w 999835"/>
                <a:gd name="connsiteY2" fmla="*/ 0 h 666556"/>
                <a:gd name="connsiteX3" fmla="*/ 999835 w 999835"/>
                <a:gd name="connsiteY3" fmla="*/ 66656 h 666556"/>
                <a:gd name="connsiteX4" fmla="*/ 999835 w 999835"/>
                <a:gd name="connsiteY4" fmla="*/ 599900 h 666556"/>
                <a:gd name="connsiteX5" fmla="*/ 933179 w 999835"/>
                <a:gd name="connsiteY5" fmla="*/ 666556 h 666556"/>
                <a:gd name="connsiteX6" fmla="*/ 66656 w 999835"/>
                <a:gd name="connsiteY6" fmla="*/ 666556 h 666556"/>
                <a:gd name="connsiteX7" fmla="*/ 0 w 999835"/>
                <a:gd name="connsiteY7" fmla="*/ 599900 h 666556"/>
                <a:gd name="connsiteX8" fmla="*/ 0 w 999835"/>
                <a:gd name="connsiteY8" fmla="*/ 66656 h 66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666556">
                  <a:moveTo>
                    <a:pt x="0" y="66656"/>
                  </a:moveTo>
                  <a:cubicBezTo>
                    <a:pt x="0" y="29843"/>
                    <a:pt x="29843" y="0"/>
                    <a:pt x="66656" y="0"/>
                  </a:cubicBezTo>
                  <a:lnTo>
                    <a:pt x="933179" y="0"/>
                  </a:lnTo>
                  <a:cubicBezTo>
                    <a:pt x="969992" y="0"/>
                    <a:pt x="999835" y="29843"/>
                    <a:pt x="999835" y="66656"/>
                  </a:cubicBezTo>
                  <a:lnTo>
                    <a:pt x="999835" y="599900"/>
                  </a:lnTo>
                  <a:cubicBezTo>
                    <a:pt x="999835" y="636713"/>
                    <a:pt x="969992" y="666556"/>
                    <a:pt x="933179" y="666556"/>
                  </a:cubicBezTo>
                  <a:lnTo>
                    <a:pt x="66656" y="666556"/>
                  </a:lnTo>
                  <a:cubicBezTo>
                    <a:pt x="29843" y="666556"/>
                    <a:pt x="0" y="636713"/>
                    <a:pt x="0" y="599900"/>
                  </a:cubicBezTo>
                  <a:lnTo>
                    <a:pt x="0" y="66656"/>
                  </a:lnTo>
                  <a:close/>
                </a:path>
              </a:pathLst>
            </a:custGeom>
            <a:noFill/>
            <a:ln>
              <a:solidFill>
                <a:schemeClr val="accent1">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93" tIns="46193" rIns="46193" bIns="46193" numCol="1" spcCol="1270" anchor="ctr" anchorCtr="0">
              <a:noAutofit/>
            </a:bodyPr>
            <a:lstStyle/>
            <a:p>
              <a:pPr marL="0" lvl="0" indent="0" algn="ctr" defTabSz="311150">
                <a:lnSpc>
                  <a:spcPct val="90000"/>
                </a:lnSpc>
                <a:spcBef>
                  <a:spcPct val="0"/>
                </a:spcBef>
                <a:spcAft>
                  <a:spcPct val="35000"/>
                </a:spcAft>
                <a:buNone/>
              </a:pPr>
              <a:r>
                <a:rPr lang="es-ES" sz="900" dirty="0">
                  <a:solidFill>
                    <a:schemeClr val="tx1"/>
                  </a:solidFill>
                </a:rPr>
                <a:t>C</a:t>
              </a:r>
              <a:r>
                <a:rPr lang="es-ES" sz="900" b="0" i="0" kern="1200" dirty="0">
                  <a:solidFill>
                    <a:schemeClr val="tx1"/>
                  </a:solidFill>
                </a:rPr>
                <a:t>erteza de que una clase tiene una única instancia</a:t>
              </a:r>
              <a:endParaRPr lang="es-EC" sz="900" kern="1200" dirty="0">
                <a:solidFill>
                  <a:schemeClr val="tx1"/>
                </a:solidFill>
              </a:endParaRPr>
            </a:p>
          </p:txBody>
        </p:sp>
        <p:sp>
          <p:nvSpPr>
            <p:cNvPr id="127" name="Forma libre: forma 126">
              <a:extLst>
                <a:ext uri="{FF2B5EF4-FFF2-40B4-BE49-F238E27FC236}">
                  <a16:creationId xmlns:a16="http://schemas.microsoft.com/office/drawing/2014/main" id="{5C3F2F61-BA33-F04D-0D64-3E4D2F59C378}"/>
                </a:ext>
              </a:extLst>
            </p:cNvPr>
            <p:cNvSpPr/>
            <p:nvPr/>
          </p:nvSpPr>
          <p:spPr>
            <a:xfrm>
              <a:off x="11008002" y="4867616"/>
              <a:ext cx="998850" cy="1056775"/>
            </a:xfrm>
            <a:custGeom>
              <a:avLst/>
              <a:gdLst>
                <a:gd name="connsiteX0" fmla="*/ 0 w 999835"/>
                <a:gd name="connsiteY0" fmla="*/ 66656 h 666556"/>
                <a:gd name="connsiteX1" fmla="*/ 66656 w 999835"/>
                <a:gd name="connsiteY1" fmla="*/ 0 h 666556"/>
                <a:gd name="connsiteX2" fmla="*/ 933179 w 999835"/>
                <a:gd name="connsiteY2" fmla="*/ 0 h 666556"/>
                <a:gd name="connsiteX3" fmla="*/ 999835 w 999835"/>
                <a:gd name="connsiteY3" fmla="*/ 66656 h 666556"/>
                <a:gd name="connsiteX4" fmla="*/ 999835 w 999835"/>
                <a:gd name="connsiteY4" fmla="*/ 599900 h 666556"/>
                <a:gd name="connsiteX5" fmla="*/ 933179 w 999835"/>
                <a:gd name="connsiteY5" fmla="*/ 666556 h 666556"/>
                <a:gd name="connsiteX6" fmla="*/ 66656 w 999835"/>
                <a:gd name="connsiteY6" fmla="*/ 666556 h 666556"/>
                <a:gd name="connsiteX7" fmla="*/ 0 w 999835"/>
                <a:gd name="connsiteY7" fmla="*/ 599900 h 666556"/>
                <a:gd name="connsiteX8" fmla="*/ 0 w 999835"/>
                <a:gd name="connsiteY8" fmla="*/ 66656 h 66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666556">
                  <a:moveTo>
                    <a:pt x="0" y="66656"/>
                  </a:moveTo>
                  <a:cubicBezTo>
                    <a:pt x="0" y="29843"/>
                    <a:pt x="29843" y="0"/>
                    <a:pt x="66656" y="0"/>
                  </a:cubicBezTo>
                  <a:lnTo>
                    <a:pt x="933179" y="0"/>
                  </a:lnTo>
                  <a:cubicBezTo>
                    <a:pt x="969992" y="0"/>
                    <a:pt x="999835" y="29843"/>
                    <a:pt x="999835" y="66656"/>
                  </a:cubicBezTo>
                  <a:lnTo>
                    <a:pt x="999835" y="599900"/>
                  </a:lnTo>
                  <a:cubicBezTo>
                    <a:pt x="999835" y="636713"/>
                    <a:pt x="969992" y="666556"/>
                    <a:pt x="933179" y="666556"/>
                  </a:cubicBezTo>
                  <a:lnTo>
                    <a:pt x="66656" y="666556"/>
                  </a:lnTo>
                  <a:cubicBezTo>
                    <a:pt x="29843" y="666556"/>
                    <a:pt x="0" y="636713"/>
                    <a:pt x="0" y="599900"/>
                  </a:cubicBezTo>
                  <a:lnTo>
                    <a:pt x="0" y="66656"/>
                  </a:lnTo>
                  <a:close/>
                </a:path>
              </a:pathLst>
            </a:custGeom>
            <a:noFill/>
            <a:ln>
              <a:solidFill>
                <a:schemeClr val="accent1">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93" tIns="46193" rIns="46193" bIns="46193" numCol="1" spcCol="1270" anchor="ctr" anchorCtr="0">
              <a:noAutofit/>
            </a:bodyPr>
            <a:lstStyle/>
            <a:p>
              <a:pPr marL="0" lvl="0" indent="0" algn="ctr" defTabSz="311150">
                <a:lnSpc>
                  <a:spcPct val="90000"/>
                </a:lnSpc>
                <a:spcBef>
                  <a:spcPct val="0"/>
                </a:spcBef>
                <a:spcAft>
                  <a:spcPct val="35000"/>
                </a:spcAft>
                <a:buNone/>
              </a:pPr>
              <a:r>
                <a:rPr lang="es-ES" sz="900" b="0" i="0" kern="1200" dirty="0">
                  <a:solidFill>
                    <a:schemeClr val="tx1"/>
                  </a:solidFill>
                </a:rPr>
                <a:t>Vulnera el Principio de responsabilidad única. </a:t>
              </a:r>
              <a:endParaRPr lang="es-EC" sz="900" kern="1200" dirty="0">
                <a:solidFill>
                  <a:schemeClr val="tx1"/>
                </a:solidFill>
              </a:endParaRPr>
            </a:p>
          </p:txBody>
        </p:sp>
      </p:grpSp>
      <p:sp>
        <p:nvSpPr>
          <p:cNvPr id="131" name="CuadroTexto 130">
            <a:extLst>
              <a:ext uri="{FF2B5EF4-FFF2-40B4-BE49-F238E27FC236}">
                <a16:creationId xmlns:a16="http://schemas.microsoft.com/office/drawing/2014/main" id="{B4358263-0303-C3E2-ECF1-B5184DDCEACE}"/>
              </a:ext>
            </a:extLst>
          </p:cNvPr>
          <p:cNvSpPr txBox="1"/>
          <p:nvPr/>
        </p:nvSpPr>
        <p:spPr>
          <a:xfrm>
            <a:off x="5507618" y="333399"/>
            <a:ext cx="6096000" cy="341632"/>
          </a:xfrm>
          <a:prstGeom prst="rect">
            <a:avLst/>
          </a:prstGeom>
          <a:noFill/>
        </p:spPr>
        <p:txBody>
          <a:bodyPr wrap="square">
            <a:spAutoFit/>
          </a:bodyPr>
          <a:lstStyle/>
          <a:p>
            <a:pPr marL="0" lvl="0" indent="0" algn="ctr" defTabSz="488950">
              <a:lnSpc>
                <a:spcPct val="90000"/>
              </a:lnSpc>
              <a:spcBef>
                <a:spcPct val="0"/>
              </a:spcBef>
              <a:spcAft>
                <a:spcPct val="35000"/>
              </a:spcAft>
              <a:buNone/>
            </a:pPr>
            <a:r>
              <a:rPr lang="es-ES" sz="1800" b="1" i="0" kern="1200" dirty="0"/>
              <a:t>Definición: Mecanismos de creación de objetos</a:t>
            </a:r>
            <a:endParaRPr lang="es-EC" sz="1800" b="1" kern="1200" dirty="0"/>
          </a:p>
        </p:txBody>
      </p:sp>
      <p:sp>
        <p:nvSpPr>
          <p:cNvPr id="132" name="Title 1">
            <a:extLst>
              <a:ext uri="{FF2B5EF4-FFF2-40B4-BE49-F238E27FC236}">
                <a16:creationId xmlns:a16="http://schemas.microsoft.com/office/drawing/2014/main" id="{E1A9F7A5-176E-98CF-393C-3F4798C04B29}"/>
              </a:ext>
            </a:extLst>
          </p:cNvPr>
          <p:cNvSpPr txBox="1">
            <a:spLocks/>
          </p:cNvSpPr>
          <p:nvPr/>
        </p:nvSpPr>
        <p:spPr>
          <a:xfrm>
            <a:off x="426345" y="860428"/>
            <a:ext cx="1837935" cy="45031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2400" b="1" dirty="0" err="1">
                <a:solidFill>
                  <a:srgbClr val="002060"/>
                </a:solidFill>
              </a:rPr>
              <a:t>Clasificación</a:t>
            </a:r>
            <a:r>
              <a:rPr lang="en-US" sz="2400" b="1" dirty="0">
                <a:solidFill>
                  <a:srgbClr val="002060"/>
                </a:solidFill>
              </a:rPr>
              <a:t>:</a:t>
            </a:r>
          </a:p>
        </p:txBody>
      </p:sp>
    </p:spTree>
    <p:extLst>
      <p:ext uri="{BB962C8B-B14F-4D97-AF65-F5344CB8AC3E}">
        <p14:creationId xmlns:p14="http://schemas.microsoft.com/office/powerpoint/2010/main" val="755159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 name="Grupo 134">
            <a:extLst>
              <a:ext uri="{FF2B5EF4-FFF2-40B4-BE49-F238E27FC236}">
                <a16:creationId xmlns:a16="http://schemas.microsoft.com/office/drawing/2014/main" id="{550E5764-647C-D884-9E0A-ABE20AFB132A}"/>
              </a:ext>
            </a:extLst>
          </p:cNvPr>
          <p:cNvGrpSpPr/>
          <p:nvPr/>
        </p:nvGrpSpPr>
        <p:grpSpPr>
          <a:xfrm>
            <a:off x="762723" y="1541279"/>
            <a:ext cx="10478360" cy="3827624"/>
            <a:chOff x="282226" y="1429762"/>
            <a:chExt cx="11724626" cy="4516460"/>
          </a:xfrm>
        </p:grpSpPr>
        <p:sp>
          <p:nvSpPr>
            <p:cNvPr id="136" name="Forma libre: forma 135">
              <a:extLst>
                <a:ext uri="{FF2B5EF4-FFF2-40B4-BE49-F238E27FC236}">
                  <a16:creationId xmlns:a16="http://schemas.microsoft.com/office/drawing/2014/main" id="{54250B5C-1373-22BA-B1DE-6027FC1345B5}"/>
                </a:ext>
              </a:extLst>
            </p:cNvPr>
            <p:cNvSpPr/>
            <p:nvPr/>
          </p:nvSpPr>
          <p:spPr>
            <a:xfrm>
              <a:off x="313700" y="4882917"/>
              <a:ext cx="11533122" cy="1056777"/>
            </a:xfrm>
            <a:custGeom>
              <a:avLst/>
              <a:gdLst>
                <a:gd name="connsiteX0" fmla="*/ 0 w 12507301"/>
                <a:gd name="connsiteY0" fmla="*/ 65302 h 653017"/>
                <a:gd name="connsiteX1" fmla="*/ 65302 w 12507301"/>
                <a:gd name="connsiteY1" fmla="*/ 0 h 653017"/>
                <a:gd name="connsiteX2" fmla="*/ 12441999 w 12507301"/>
                <a:gd name="connsiteY2" fmla="*/ 0 h 653017"/>
                <a:gd name="connsiteX3" fmla="*/ 12507301 w 12507301"/>
                <a:gd name="connsiteY3" fmla="*/ 65302 h 653017"/>
                <a:gd name="connsiteX4" fmla="*/ 12507301 w 12507301"/>
                <a:gd name="connsiteY4" fmla="*/ 587715 h 653017"/>
                <a:gd name="connsiteX5" fmla="*/ 12441999 w 12507301"/>
                <a:gd name="connsiteY5" fmla="*/ 653017 h 653017"/>
                <a:gd name="connsiteX6" fmla="*/ 65302 w 12507301"/>
                <a:gd name="connsiteY6" fmla="*/ 653017 h 653017"/>
                <a:gd name="connsiteX7" fmla="*/ 0 w 12507301"/>
                <a:gd name="connsiteY7" fmla="*/ 587715 h 653017"/>
                <a:gd name="connsiteX8" fmla="*/ 0 w 12507301"/>
                <a:gd name="connsiteY8" fmla="*/ 65302 h 6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07301" h="653017">
                  <a:moveTo>
                    <a:pt x="0" y="65302"/>
                  </a:moveTo>
                  <a:cubicBezTo>
                    <a:pt x="0" y="29237"/>
                    <a:pt x="29237" y="0"/>
                    <a:pt x="65302" y="0"/>
                  </a:cubicBezTo>
                  <a:lnTo>
                    <a:pt x="12441999" y="0"/>
                  </a:lnTo>
                  <a:cubicBezTo>
                    <a:pt x="12478064" y="0"/>
                    <a:pt x="12507301" y="29237"/>
                    <a:pt x="12507301" y="65302"/>
                  </a:cubicBezTo>
                  <a:lnTo>
                    <a:pt x="12507301" y="587715"/>
                  </a:lnTo>
                  <a:cubicBezTo>
                    <a:pt x="12507301" y="623780"/>
                    <a:pt x="12478064" y="653017"/>
                    <a:pt x="12441999" y="653017"/>
                  </a:cubicBezTo>
                  <a:lnTo>
                    <a:pt x="65302" y="653017"/>
                  </a:lnTo>
                  <a:cubicBezTo>
                    <a:pt x="29237" y="653017"/>
                    <a:pt x="0" y="623780"/>
                    <a:pt x="0" y="587715"/>
                  </a:cubicBezTo>
                  <a:lnTo>
                    <a:pt x="0" y="65302"/>
                  </a:lnTo>
                  <a:close/>
                </a:path>
              </a:pathLst>
            </a:custGeom>
            <a:solidFill>
              <a:srgbClr val="E7EAF5"/>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13792" tIns="113792" rIns="8868903" bIns="113792" numCol="1" spcCol="1270" anchor="ctr" anchorCtr="0">
              <a:noAutofit/>
            </a:bodyPr>
            <a:lstStyle/>
            <a:p>
              <a:pPr marL="0" lvl="0" indent="0" algn="l" defTabSz="711200">
                <a:lnSpc>
                  <a:spcPct val="90000"/>
                </a:lnSpc>
                <a:spcBef>
                  <a:spcPct val="0"/>
                </a:spcBef>
                <a:spcAft>
                  <a:spcPct val="35000"/>
                </a:spcAft>
                <a:buNone/>
              </a:pPr>
              <a:r>
                <a:rPr lang="es-EC" sz="1200" b="1" kern="1200" dirty="0"/>
                <a:t>Pros y </a:t>
              </a:r>
            </a:p>
            <a:p>
              <a:pPr marL="0" lvl="0" indent="0" algn="l" defTabSz="711200">
                <a:lnSpc>
                  <a:spcPct val="90000"/>
                </a:lnSpc>
                <a:spcBef>
                  <a:spcPct val="0"/>
                </a:spcBef>
                <a:spcAft>
                  <a:spcPct val="35000"/>
                </a:spcAft>
                <a:buNone/>
              </a:pPr>
              <a:r>
                <a:rPr lang="es-EC" sz="1200" b="1" kern="1200" dirty="0"/>
                <a:t>Contras</a:t>
              </a:r>
            </a:p>
          </p:txBody>
        </p:sp>
        <p:sp>
          <p:nvSpPr>
            <p:cNvPr id="137" name="Forma libre: forma 136">
              <a:extLst>
                <a:ext uri="{FF2B5EF4-FFF2-40B4-BE49-F238E27FC236}">
                  <a16:creationId xmlns:a16="http://schemas.microsoft.com/office/drawing/2014/main" id="{11CC49E8-FFAE-F00F-5DCF-2E2AE518D2EF}"/>
                </a:ext>
              </a:extLst>
            </p:cNvPr>
            <p:cNvSpPr/>
            <p:nvPr/>
          </p:nvSpPr>
          <p:spPr>
            <a:xfrm>
              <a:off x="282226" y="4190138"/>
              <a:ext cx="11564596" cy="520592"/>
            </a:xfrm>
            <a:custGeom>
              <a:avLst/>
              <a:gdLst>
                <a:gd name="connsiteX0" fmla="*/ 0 w 12507301"/>
                <a:gd name="connsiteY0" fmla="*/ 65302 h 653017"/>
                <a:gd name="connsiteX1" fmla="*/ 65302 w 12507301"/>
                <a:gd name="connsiteY1" fmla="*/ 0 h 653017"/>
                <a:gd name="connsiteX2" fmla="*/ 12441999 w 12507301"/>
                <a:gd name="connsiteY2" fmla="*/ 0 h 653017"/>
                <a:gd name="connsiteX3" fmla="*/ 12507301 w 12507301"/>
                <a:gd name="connsiteY3" fmla="*/ 65302 h 653017"/>
                <a:gd name="connsiteX4" fmla="*/ 12507301 w 12507301"/>
                <a:gd name="connsiteY4" fmla="*/ 587715 h 653017"/>
                <a:gd name="connsiteX5" fmla="*/ 12441999 w 12507301"/>
                <a:gd name="connsiteY5" fmla="*/ 653017 h 653017"/>
                <a:gd name="connsiteX6" fmla="*/ 65302 w 12507301"/>
                <a:gd name="connsiteY6" fmla="*/ 653017 h 653017"/>
                <a:gd name="connsiteX7" fmla="*/ 0 w 12507301"/>
                <a:gd name="connsiteY7" fmla="*/ 587715 h 653017"/>
                <a:gd name="connsiteX8" fmla="*/ 0 w 12507301"/>
                <a:gd name="connsiteY8" fmla="*/ 65302 h 6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07301" h="653017">
                  <a:moveTo>
                    <a:pt x="0" y="65302"/>
                  </a:moveTo>
                  <a:cubicBezTo>
                    <a:pt x="0" y="29237"/>
                    <a:pt x="29237" y="0"/>
                    <a:pt x="65302" y="0"/>
                  </a:cubicBezTo>
                  <a:lnTo>
                    <a:pt x="12441999" y="0"/>
                  </a:lnTo>
                  <a:cubicBezTo>
                    <a:pt x="12478064" y="0"/>
                    <a:pt x="12507301" y="29237"/>
                    <a:pt x="12507301" y="65302"/>
                  </a:cubicBezTo>
                  <a:lnTo>
                    <a:pt x="12507301" y="587715"/>
                  </a:lnTo>
                  <a:cubicBezTo>
                    <a:pt x="12507301" y="623780"/>
                    <a:pt x="12478064" y="653017"/>
                    <a:pt x="12441999" y="653017"/>
                  </a:cubicBezTo>
                  <a:lnTo>
                    <a:pt x="65302" y="653017"/>
                  </a:lnTo>
                  <a:cubicBezTo>
                    <a:pt x="29237" y="653017"/>
                    <a:pt x="0" y="623780"/>
                    <a:pt x="0" y="587715"/>
                  </a:cubicBezTo>
                  <a:lnTo>
                    <a:pt x="0" y="65302"/>
                  </a:lnTo>
                  <a:close/>
                </a:path>
              </a:pathLst>
            </a:custGeom>
            <a:solidFill>
              <a:srgbClr val="E7EAF5"/>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13792" tIns="113792" rIns="8868903" bIns="113792" numCol="1" spcCol="1270" anchor="ctr" anchorCtr="0">
              <a:noAutofit/>
            </a:bodyPr>
            <a:lstStyle/>
            <a:p>
              <a:pPr marL="0" lvl="0" indent="0" algn="l" defTabSz="711200">
                <a:lnSpc>
                  <a:spcPct val="90000"/>
                </a:lnSpc>
                <a:spcBef>
                  <a:spcPct val="0"/>
                </a:spcBef>
                <a:spcAft>
                  <a:spcPct val="35000"/>
                </a:spcAft>
                <a:buNone/>
              </a:pPr>
              <a:r>
                <a:rPr lang="es-EC" sz="1200" b="1" dirty="0"/>
                <a:t>Razón</a:t>
              </a:r>
              <a:endParaRPr lang="es-EC" sz="1200" b="1" kern="1200" dirty="0"/>
            </a:p>
          </p:txBody>
        </p:sp>
        <p:sp>
          <p:nvSpPr>
            <p:cNvPr id="138" name="Forma libre: forma 137">
              <a:extLst>
                <a:ext uri="{FF2B5EF4-FFF2-40B4-BE49-F238E27FC236}">
                  <a16:creationId xmlns:a16="http://schemas.microsoft.com/office/drawing/2014/main" id="{7F7BB381-9ED3-FD44-056E-9ECCCAD16274}"/>
                </a:ext>
              </a:extLst>
            </p:cNvPr>
            <p:cNvSpPr/>
            <p:nvPr/>
          </p:nvSpPr>
          <p:spPr>
            <a:xfrm>
              <a:off x="313703" y="3416862"/>
              <a:ext cx="11564596" cy="553086"/>
            </a:xfrm>
            <a:custGeom>
              <a:avLst/>
              <a:gdLst>
                <a:gd name="connsiteX0" fmla="*/ 0 w 12507301"/>
                <a:gd name="connsiteY0" fmla="*/ 65302 h 653017"/>
                <a:gd name="connsiteX1" fmla="*/ 65302 w 12507301"/>
                <a:gd name="connsiteY1" fmla="*/ 0 h 653017"/>
                <a:gd name="connsiteX2" fmla="*/ 12441999 w 12507301"/>
                <a:gd name="connsiteY2" fmla="*/ 0 h 653017"/>
                <a:gd name="connsiteX3" fmla="*/ 12507301 w 12507301"/>
                <a:gd name="connsiteY3" fmla="*/ 65302 h 653017"/>
                <a:gd name="connsiteX4" fmla="*/ 12507301 w 12507301"/>
                <a:gd name="connsiteY4" fmla="*/ 587715 h 653017"/>
                <a:gd name="connsiteX5" fmla="*/ 12441999 w 12507301"/>
                <a:gd name="connsiteY5" fmla="*/ 653017 h 653017"/>
                <a:gd name="connsiteX6" fmla="*/ 65302 w 12507301"/>
                <a:gd name="connsiteY6" fmla="*/ 653017 h 653017"/>
                <a:gd name="connsiteX7" fmla="*/ 0 w 12507301"/>
                <a:gd name="connsiteY7" fmla="*/ 587715 h 653017"/>
                <a:gd name="connsiteX8" fmla="*/ 0 w 12507301"/>
                <a:gd name="connsiteY8" fmla="*/ 65302 h 6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07301" h="653017">
                  <a:moveTo>
                    <a:pt x="0" y="65302"/>
                  </a:moveTo>
                  <a:cubicBezTo>
                    <a:pt x="0" y="29237"/>
                    <a:pt x="29237" y="0"/>
                    <a:pt x="65302" y="0"/>
                  </a:cubicBezTo>
                  <a:lnTo>
                    <a:pt x="12441999" y="0"/>
                  </a:lnTo>
                  <a:cubicBezTo>
                    <a:pt x="12478064" y="0"/>
                    <a:pt x="12507301" y="29237"/>
                    <a:pt x="12507301" y="65302"/>
                  </a:cubicBezTo>
                  <a:lnTo>
                    <a:pt x="12507301" y="587715"/>
                  </a:lnTo>
                  <a:cubicBezTo>
                    <a:pt x="12507301" y="623780"/>
                    <a:pt x="12478064" y="653017"/>
                    <a:pt x="12441999" y="653017"/>
                  </a:cubicBezTo>
                  <a:lnTo>
                    <a:pt x="65302" y="653017"/>
                  </a:lnTo>
                  <a:cubicBezTo>
                    <a:pt x="29237" y="653017"/>
                    <a:pt x="0" y="623780"/>
                    <a:pt x="0" y="587715"/>
                  </a:cubicBezTo>
                  <a:lnTo>
                    <a:pt x="0" y="65302"/>
                  </a:lnTo>
                  <a:close/>
                </a:path>
              </a:pathLst>
            </a:custGeom>
            <a:solidFill>
              <a:srgbClr val="E7EAF5"/>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13792" tIns="113792" rIns="8868903" bIns="113792" numCol="1" spcCol="1270" anchor="ctr" anchorCtr="0">
              <a:noAutofit/>
            </a:bodyPr>
            <a:lstStyle/>
            <a:p>
              <a:pPr marL="0" lvl="0" indent="0" algn="l" defTabSz="711200">
                <a:lnSpc>
                  <a:spcPct val="90000"/>
                </a:lnSpc>
                <a:spcBef>
                  <a:spcPct val="0"/>
                </a:spcBef>
                <a:spcAft>
                  <a:spcPct val="35000"/>
                </a:spcAft>
                <a:buNone/>
              </a:pPr>
              <a:r>
                <a:rPr lang="es-EC" sz="1200" b="1" kern="1200" dirty="0"/>
                <a:t>Solución</a:t>
              </a:r>
            </a:p>
          </p:txBody>
        </p:sp>
        <p:sp>
          <p:nvSpPr>
            <p:cNvPr id="139" name="Forma libre: forma 138">
              <a:extLst>
                <a:ext uri="{FF2B5EF4-FFF2-40B4-BE49-F238E27FC236}">
                  <a16:creationId xmlns:a16="http://schemas.microsoft.com/office/drawing/2014/main" id="{A151B4A0-50A2-67CC-B3A1-1E1721176F4F}"/>
                </a:ext>
              </a:extLst>
            </p:cNvPr>
            <p:cNvSpPr/>
            <p:nvPr/>
          </p:nvSpPr>
          <p:spPr>
            <a:xfrm>
              <a:off x="313702" y="2784131"/>
              <a:ext cx="11564597" cy="452342"/>
            </a:xfrm>
            <a:custGeom>
              <a:avLst/>
              <a:gdLst>
                <a:gd name="connsiteX0" fmla="*/ 0 w 12507301"/>
                <a:gd name="connsiteY0" fmla="*/ 65302 h 653017"/>
                <a:gd name="connsiteX1" fmla="*/ 65302 w 12507301"/>
                <a:gd name="connsiteY1" fmla="*/ 0 h 653017"/>
                <a:gd name="connsiteX2" fmla="*/ 12441999 w 12507301"/>
                <a:gd name="connsiteY2" fmla="*/ 0 h 653017"/>
                <a:gd name="connsiteX3" fmla="*/ 12507301 w 12507301"/>
                <a:gd name="connsiteY3" fmla="*/ 65302 h 653017"/>
                <a:gd name="connsiteX4" fmla="*/ 12507301 w 12507301"/>
                <a:gd name="connsiteY4" fmla="*/ 587715 h 653017"/>
                <a:gd name="connsiteX5" fmla="*/ 12441999 w 12507301"/>
                <a:gd name="connsiteY5" fmla="*/ 653017 h 653017"/>
                <a:gd name="connsiteX6" fmla="*/ 65302 w 12507301"/>
                <a:gd name="connsiteY6" fmla="*/ 653017 h 653017"/>
                <a:gd name="connsiteX7" fmla="*/ 0 w 12507301"/>
                <a:gd name="connsiteY7" fmla="*/ 587715 h 653017"/>
                <a:gd name="connsiteX8" fmla="*/ 0 w 12507301"/>
                <a:gd name="connsiteY8" fmla="*/ 65302 h 6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07301" h="653017">
                  <a:moveTo>
                    <a:pt x="0" y="65302"/>
                  </a:moveTo>
                  <a:cubicBezTo>
                    <a:pt x="0" y="29237"/>
                    <a:pt x="29237" y="0"/>
                    <a:pt x="65302" y="0"/>
                  </a:cubicBezTo>
                  <a:lnTo>
                    <a:pt x="12441999" y="0"/>
                  </a:lnTo>
                  <a:cubicBezTo>
                    <a:pt x="12478064" y="0"/>
                    <a:pt x="12507301" y="29237"/>
                    <a:pt x="12507301" y="65302"/>
                  </a:cubicBezTo>
                  <a:lnTo>
                    <a:pt x="12507301" y="587715"/>
                  </a:lnTo>
                  <a:cubicBezTo>
                    <a:pt x="12507301" y="623780"/>
                    <a:pt x="12478064" y="653017"/>
                    <a:pt x="12441999" y="653017"/>
                  </a:cubicBezTo>
                  <a:lnTo>
                    <a:pt x="65302" y="653017"/>
                  </a:lnTo>
                  <a:cubicBezTo>
                    <a:pt x="29237" y="653017"/>
                    <a:pt x="0" y="623780"/>
                    <a:pt x="0" y="587715"/>
                  </a:cubicBezTo>
                  <a:lnTo>
                    <a:pt x="0" y="65302"/>
                  </a:lnTo>
                  <a:close/>
                </a:path>
              </a:pathLst>
            </a:custGeom>
            <a:solidFill>
              <a:srgbClr val="E7EAF5"/>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13792" tIns="113792" rIns="8868903" bIns="113792" numCol="1" spcCol="1270" anchor="ctr" anchorCtr="0">
              <a:noAutofit/>
            </a:bodyPr>
            <a:lstStyle/>
            <a:p>
              <a:pPr marL="0" lvl="0" indent="0" algn="l" defTabSz="711200">
                <a:lnSpc>
                  <a:spcPct val="90000"/>
                </a:lnSpc>
                <a:spcBef>
                  <a:spcPct val="0"/>
                </a:spcBef>
                <a:spcAft>
                  <a:spcPct val="35000"/>
                </a:spcAft>
                <a:buNone/>
              </a:pPr>
              <a:r>
                <a:rPr lang="es-EC" sz="1200" b="1" kern="1200" dirty="0"/>
                <a:t>Problema</a:t>
              </a:r>
            </a:p>
          </p:txBody>
        </p:sp>
        <p:sp>
          <p:nvSpPr>
            <p:cNvPr id="140" name="Forma libre: forma 139">
              <a:extLst>
                <a:ext uri="{FF2B5EF4-FFF2-40B4-BE49-F238E27FC236}">
                  <a16:creationId xmlns:a16="http://schemas.microsoft.com/office/drawing/2014/main" id="{0779C70A-61F6-AF6A-2403-54C5EA9A33B9}"/>
                </a:ext>
              </a:extLst>
            </p:cNvPr>
            <p:cNvSpPr/>
            <p:nvPr/>
          </p:nvSpPr>
          <p:spPr>
            <a:xfrm>
              <a:off x="313700" y="1991114"/>
              <a:ext cx="11595710" cy="655969"/>
            </a:xfrm>
            <a:custGeom>
              <a:avLst/>
              <a:gdLst>
                <a:gd name="connsiteX0" fmla="*/ 0 w 12507301"/>
                <a:gd name="connsiteY0" fmla="*/ 65302 h 653017"/>
                <a:gd name="connsiteX1" fmla="*/ 65302 w 12507301"/>
                <a:gd name="connsiteY1" fmla="*/ 0 h 653017"/>
                <a:gd name="connsiteX2" fmla="*/ 12441999 w 12507301"/>
                <a:gd name="connsiteY2" fmla="*/ 0 h 653017"/>
                <a:gd name="connsiteX3" fmla="*/ 12507301 w 12507301"/>
                <a:gd name="connsiteY3" fmla="*/ 65302 h 653017"/>
                <a:gd name="connsiteX4" fmla="*/ 12507301 w 12507301"/>
                <a:gd name="connsiteY4" fmla="*/ 587715 h 653017"/>
                <a:gd name="connsiteX5" fmla="*/ 12441999 w 12507301"/>
                <a:gd name="connsiteY5" fmla="*/ 653017 h 653017"/>
                <a:gd name="connsiteX6" fmla="*/ 65302 w 12507301"/>
                <a:gd name="connsiteY6" fmla="*/ 653017 h 653017"/>
                <a:gd name="connsiteX7" fmla="*/ 0 w 12507301"/>
                <a:gd name="connsiteY7" fmla="*/ 587715 h 653017"/>
                <a:gd name="connsiteX8" fmla="*/ 0 w 12507301"/>
                <a:gd name="connsiteY8" fmla="*/ 65302 h 6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07301" h="653017">
                  <a:moveTo>
                    <a:pt x="0" y="65302"/>
                  </a:moveTo>
                  <a:cubicBezTo>
                    <a:pt x="0" y="29237"/>
                    <a:pt x="29237" y="0"/>
                    <a:pt x="65302" y="0"/>
                  </a:cubicBezTo>
                  <a:lnTo>
                    <a:pt x="12441999" y="0"/>
                  </a:lnTo>
                  <a:cubicBezTo>
                    <a:pt x="12478064" y="0"/>
                    <a:pt x="12507301" y="29237"/>
                    <a:pt x="12507301" y="65302"/>
                  </a:cubicBezTo>
                  <a:lnTo>
                    <a:pt x="12507301" y="587715"/>
                  </a:lnTo>
                  <a:cubicBezTo>
                    <a:pt x="12507301" y="623780"/>
                    <a:pt x="12478064" y="653017"/>
                    <a:pt x="12441999" y="653017"/>
                  </a:cubicBezTo>
                  <a:lnTo>
                    <a:pt x="65302" y="653017"/>
                  </a:lnTo>
                  <a:cubicBezTo>
                    <a:pt x="29237" y="653017"/>
                    <a:pt x="0" y="623780"/>
                    <a:pt x="0" y="587715"/>
                  </a:cubicBezTo>
                  <a:lnTo>
                    <a:pt x="0" y="65302"/>
                  </a:lnTo>
                  <a:close/>
                </a:path>
              </a:pathLst>
            </a:custGeom>
            <a:solidFill>
              <a:srgbClr val="E7EAF5"/>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13792" tIns="113792" rIns="8868903" bIns="113792" numCol="1" spcCol="1270" anchor="ctr" anchorCtr="0">
              <a:noAutofit/>
            </a:bodyPr>
            <a:lstStyle/>
            <a:p>
              <a:pPr marL="0" lvl="0" indent="0" algn="l" defTabSz="711200">
                <a:lnSpc>
                  <a:spcPct val="90000"/>
                </a:lnSpc>
                <a:spcBef>
                  <a:spcPct val="0"/>
                </a:spcBef>
                <a:spcAft>
                  <a:spcPct val="35000"/>
                </a:spcAft>
                <a:buNone/>
              </a:pPr>
              <a:r>
                <a:rPr lang="es-EC" sz="1200" b="1" kern="1200" dirty="0"/>
                <a:t>Propósito</a:t>
              </a:r>
            </a:p>
          </p:txBody>
        </p:sp>
        <p:sp>
          <p:nvSpPr>
            <p:cNvPr id="142" name="Forma libre: forma 141">
              <a:extLst>
                <a:ext uri="{FF2B5EF4-FFF2-40B4-BE49-F238E27FC236}">
                  <a16:creationId xmlns:a16="http://schemas.microsoft.com/office/drawing/2014/main" id="{BB48D6F0-76F5-FACD-EC92-F0987717BC8A}"/>
                </a:ext>
              </a:extLst>
            </p:cNvPr>
            <p:cNvSpPr/>
            <p:nvPr/>
          </p:nvSpPr>
          <p:spPr>
            <a:xfrm>
              <a:off x="313700" y="1460871"/>
              <a:ext cx="11484000" cy="399966"/>
            </a:xfrm>
            <a:custGeom>
              <a:avLst/>
              <a:gdLst>
                <a:gd name="connsiteX0" fmla="*/ 0 w 12507301"/>
                <a:gd name="connsiteY0" fmla="*/ 65302 h 653017"/>
                <a:gd name="connsiteX1" fmla="*/ 65302 w 12507301"/>
                <a:gd name="connsiteY1" fmla="*/ 0 h 653017"/>
                <a:gd name="connsiteX2" fmla="*/ 12441999 w 12507301"/>
                <a:gd name="connsiteY2" fmla="*/ 0 h 653017"/>
                <a:gd name="connsiteX3" fmla="*/ 12507301 w 12507301"/>
                <a:gd name="connsiteY3" fmla="*/ 65302 h 653017"/>
                <a:gd name="connsiteX4" fmla="*/ 12507301 w 12507301"/>
                <a:gd name="connsiteY4" fmla="*/ 587715 h 653017"/>
                <a:gd name="connsiteX5" fmla="*/ 12441999 w 12507301"/>
                <a:gd name="connsiteY5" fmla="*/ 653017 h 653017"/>
                <a:gd name="connsiteX6" fmla="*/ 65302 w 12507301"/>
                <a:gd name="connsiteY6" fmla="*/ 653017 h 653017"/>
                <a:gd name="connsiteX7" fmla="*/ 0 w 12507301"/>
                <a:gd name="connsiteY7" fmla="*/ 587715 h 653017"/>
                <a:gd name="connsiteX8" fmla="*/ 0 w 12507301"/>
                <a:gd name="connsiteY8" fmla="*/ 65302 h 6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07301" h="653017">
                  <a:moveTo>
                    <a:pt x="0" y="65302"/>
                  </a:moveTo>
                  <a:cubicBezTo>
                    <a:pt x="0" y="29237"/>
                    <a:pt x="29237" y="0"/>
                    <a:pt x="65302" y="0"/>
                  </a:cubicBezTo>
                  <a:lnTo>
                    <a:pt x="12441999" y="0"/>
                  </a:lnTo>
                  <a:cubicBezTo>
                    <a:pt x="12478064" y="0"/>
                    <a:pt x="12507301" y="29237"/>
                    <a:pt x="12507301" y="65302"/>
                  </a:cubicBezTo>
                  <a:lnTo>
                    <a:pt x="12507301" y="587715"/>
                  </a:lnTo>
                  <a:cubicBezTo>
                    <a:pt x="12507301" y="623780"/>
                    <a:pt x="12478064" y="653017"/>
                    <a:pt x="12441999" y="653017"/>
                  </a:cubicBezTo>
                  <a:lnTo>
                    <a:pt x="65302" y="653017"/>
                  </a:lnTo>
                  <a:cubicBezTo>
                    <a:pt x="29237" y="653017"/>
                    <a:pt x="0" y="623780"/>
                    <a:pt x="0" y="587715"/>
                  </a:cubicBezTo>
                  <a:lnTo>
                    <a:pt x="0" y="65302"/>
                  </a:lnTo>
                  <a:close/>
                </a:path>
              </a:pathLst>
            </a:custGeom>
            <a:solidFill>
              <a:srgbClr val="E7EAF5"/>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13792" tIns="113792" rIns="8868903" bIns="113792" numCol="1" spcCol="1270" anchor="ctr" anchorCtr="0">
              <a:noAutofit/>
            </a:bodyPr>
            <a:lstStyle/>
            <a:p>
              <a:pPr marL="0" lvl="0" indent="0" algn="l" defTabSz="711200">
                <a:lnSpc>
                  <a:spcPct val="90000"/>
                </a:lnSpc>
                <a:spcBef>
                  <a:spcPct val="0"/>
                </a:spcBef>
                <a:spcAft>
                  <a:spcPct val="35000"/>
                </a:spcAft>
                <a:buNone/>
              </a:pPr>
              <a:r>
                <a:rPr lang="es-EC" sz="1200" b="1" kern="1200" dirty="0"/>
                <a:t>Patrón</a:t>
              </a:r>
            </a:p>
          </p:txBody>
        </p:sp>
        <p:sp>
          <p:nvSpPr>
            <p:cNvPr id="143" name="Forma libre: forma 142">
              <a:extLst>
                <a:ext uri="{FF2B5EF4-FFF2-40B4-BE49-F238E27FC236}">
                  <a16:creationId xmlns:a16="http://schemas.microsoft.com/office/drawing/2014/main" id="{373A9A47-112A-D44C-A730-1FD76E921AF0}"/>
                </a:ext>
              </a:extLst>
            </p:cNvPr>
            <p:cNvSpPr/>
            <p:nvPr/>
          </p:nvSpPr>
          <p:spPr>
            <a:xfrm>
              <a:off x="1385254" y="1429762"/>
              <a:ext cx="1696311" cy="449498"/>
            </a:xfrm>
            <a:custGeom>
              <a:avLst/>
              <a:gdLst>
                <a:gd name="connsiteX0" fmla="*/ 0 w 999835"/>
                <a:gd name="connsiteY0" fmla="*/ 41387 h 413871"/>
                <a:gd name="connsiteX1" fmla="*/ 41387 w 999835"/>
                <a:gd name="connsiteY1" fmla="*/ 0 h 413871"/>
                <a:gd name="connsiteX2" fmla="*/ 958448 w 999835"/>
                <a:gd name="connsiteY2" fmla="*/ 0 h 413871"/>
                <a:gd name="connsiteX3" fmla="*/ 999835 w 999835"/>
                <a:gd name="connsiteY3" fmla="*/ 41387 h 413871"/>
                <a:gd name="connsiteX4" fmla="*/ 999835 w 999835"/>
                <a:gd name="connsiteY4" fmla="*/ 372484 h 413871"/>
                <a:gd name="connsiteX5" fmla="*/ 958448 w 999835"/>
                <a:gd name="connsiteY5" fmla="*/ 413871 h 413871"/>
                <a:gd name="connsiteX6" fmla="*/ 41387 w 999835"/>
                <a:gd name="connsiteY6" fmla="*/ 413871 h 413871"/>
                <a:gd name="connsiteX7" fmla="*/ 0 w 999835"/>
                <a:gd name="connsiteY7" fmla="*/ 372484 h 413871"/>
                <a:gd name="connsiteX8" fmla="*/ 0 w 999835"/>
                <a:gd name="connsiteY8" fmla="*/ 41387 h 413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413871">
                  <a:moveTo>
                    <a:pt x="0" y="41387"/>
                  </a:moveTo>
                  <a:cubicBezTo>
                    <a:pt x="0" y="18530"/>
                    <a:pt x="18530" y="0"/>
                    <a:pt x="41387" y="0"/>
                  </a:cubicBezTo>
                  <a:lnTo>
                    <a:pt x="958448" y="0"/>
                  </a:lnTo>
                  <a:cubicBezTo>
                    <a:pt x="981305" y="0"/>
                    <a:pt x="999835" y="18530"/>
                    <a:pt x="999835" y="41387"/>
                  </a:cubicBezTo>
                  <a:lnTo>
                    <a:pt x="999835" y="372484"/>
                  </a:lnTo>
                  <a:cubicBezTo>
                    <a:pt x="999835" y="395341"/>
                    <a:pt x="981305" y="413871"/>
                    <a:pt x="958448" y="413871"/>
                  </a:cubicBezTo>
                  <a:lnTo>
                    <a:pt x="41387" y="413871"/>
                  </a:lnTo>
                  <a:cubicBezTo>
                    <a:pt x="18530" y="413871"/>
                    <a:pt x="0" y="395341"/>
                    <a:pt x="0" y="372484"/>
                  </a:cubicBezTo>
                  <a:lnTo>
                    <a:pt x="0" y="41387"/>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032" tIns="54032" rIns="54032" bIns="54032" numCol="1" spcCol="1270" anchor="ctr" anchorCtr="0">
              <a:noAutofit/>
            </a:bodyPr>
            <a:lstStyle/>
            <a:p>
              <a:pPr marL="0" lvl="0" indent="0" algn="ctr" defTabSz="488950">
                <a:lnSpc>
                  <a:spcPct val="90000"/>
                </a:lnSpc>
                <a:spcBef>
                  <a:spcPct val="0"/>
                </a:spcBef>
                <a:spcAft>
                  <a:spcPct val="35000"/>
                </a:spcAft>
                <a:buNone/>
              </a:pPr>
              <a:r>
                <a:rPr lang="es-EC" sz="1200" b="1" kern="1200" dirty="0"/>
                <a:t>Adapter</a:t>
              </a:r>
            </a:p>
          </p:txBody>
        </p:sp>
        <p:sp>
          <p:nvSpPr>
            <p:cNvPr id="145" name="Forma libre: forma 144">
              <a:extLst>
                <a:ext uri="{FF2B5EF4-FFF2-40B4-BE49-F238E27FC236}">
                  <a16:creationId xmlns:a16="http://schemas.microsoft.com/office/drawing/2014/main" id="{2780EB71-DD92-F9D6-1234-A1826C5DB9FC}"/>
                </a:ext>
              </a:extLst>
            </p:cNvPr>
            <p:cNvSpPr/>
            <p:nvPr/>
          </p:nvSpPr>
          <p:spPr>
            <a:xfrm>
              <a:off x="1385254" y="2033023"/>
              <a:ext cx="1696311" cy="606740"/>
            </a:xfrm>
            <a:custGeom>
              <a:avLst/>
              <a:gdLst>
                <a:gd name="connsiteX0" fmla="*/ 0 w 1202022"/>
                <a:gd name="connsiteY0" fmla="*/ 49356 h 493558"/>
                <a:gd name="connsiteX1" fmla="*/ 49356 w 1202022"/>
                <a:gd name="connsiteY1" fmla="*/ 0 h 493558"/>
                <a:gd name="connsiteX2" fmla="*/ 1152666 w 1202022"/>
                <a:gd name="connsiteY2" fmla="*/ 0 h 493558"/>
                <a:gd name="connsiteX3" fmla="*/ 1202022 w 1202022"/>
                <a:gd name="connsiteY3" fmla="*/ 49356 h 493558"/>
                <a:gd name="connsiteX4" fmla="*/ 1202022 w 1202022"/>
                <a:gd name="connsiteY4" fmla="*/ 444202 h 493558"/>
                <a:gd name="connsiteX5" fmla="*/ 1152666 w 1202022"/>
                <a:gd name="connsiteY5" fmla="*/ 493558 h 493558"/>
                <a:gd name="connsiteX6" fmla="*/ 49356 w 1202022"/>
                <a:gd name="connsiteY6" fmla="*/ 493558 h 493558"/>
                <a:gd name="connsiteX7" fmla="*/ 0 w 1202022"/>
                <a:gd name="connsiteY7" fmla="*/ 444202 h 493558"/>
                <a:gd name="connsiteX8" fmla="*/ 0 w 1202022"/>
                <a:gd name="connsiteY8" fmla="*/ 49356 h 493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2022" h="493558">
                  <a:moveTo>
                    <a:pt x="0" y="49356"/>
                  </a:moveTo>
                  <a:cubicBezTo>
                    <a:pt x="0" y="22097"/>
                    <a:pt x="22097" y="0"/>
                    <a:pt x="49356" y="0"/>
                  </a:cubicBezTo>
                  <a:lnTo>
                    <a:pt x="1152666" y="0"/>
                  </a:lnTo>
                  <a:cubicBezTo>
                    <a:pt x="1179925" y="0"/>
                    <a:pt x="1202022" y="22097"/>
                    <a:pt x="1202022" y="49356"/>
                  </a:cubicBezTo>
                  <a:lnTo>
                    <a:pt x="1202022" y="444202"/>
                  </a:lnTo>
                  <a:cubicBezTo>
                    <a:pt x="1202022" y="471461"/>
                    <a:pt x="1179925" y="493558"/>
                    <a:pt x="1152666" y="493558"/>
                  </a:cubicBezTo>
                  <a:lnTo>
                    <a:pt x="49356" y="493558"/>
                  </a:lnTo>
                  <a:cubicBezTo>
                    <a:pt x="22097" y="493558"/>
                    <a:pt x="0" y="471461"/>
                    <a:pt x="0" y="444202"/>
                  </a:cubicBezTo>
                  <a:lnTo>
                    <a:pt x="0" y="49356"/>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366" tIns="56366" rIns="56366" bIns="56366" numCol="1" spcCol="1270" anchor="ctr" anchorCtr="0">
              <a:noAutofit/>
            </a:bodyPr>
            <a:lstStyle/>
            <a:p>
              <a:pPr marL="0" lvl="0" indent="0" algn="ctr" defTabSz="488950">
                <a:lnSpc>
                  <a:spcPct val="90000"/>
                </a:lnSpc>
                <a:spcBef>
                  <a:spcPct val="0"/>
                </a:spcBef>
                <a:spcAft>
                  <a:spcPct val="35000"/>
                </a:spcAft>
                <a:buNone/>
              </a:pPr>
              <a:r>
                <a:rPr lang="es-ES" sz="900" dirty="0">
                  <a:solidFill>
                    <a:schemeClr val="tx1"/>
                  </a:solidFill>
                </a:rPr>
                <a:t>C</a:t>
              </a:r>
              <a:r>
                <a:rPr lang="es-ES" sz="900" b="0" i="0" kern="1200" dirty="0">
                  <a:solidFill>
                    <a:schemeClr val="tx1"/>
                  </a:solidFill>
                </a:rPr>
                <a:t>olaboración entre objetos con interfaces incompatibles</a:t>
              </a:r>
              <a:endParaRPr lang="es-EC" sz="900" kern="1200" dirty="0">
                <a:solidFill>
                  <a:schemeClr val="tx1"/>
                </a:solidFill>
              </a:endParaRPr>
            </a:p>
          </p:txBody>
        </p:sp>
        <p:sp>
          <p:nvSpPr>
            <p:cNvPr id="146" name="Forma libre: forma 145">
              <a:extLst>
                <a:ext uri="{FF2B5EF4-FFF2-40B4-BE49-F238E27FC236}">
                  <a16:creationId xmlns:a16="http://schemas.microsoft.com/office/drawing/2014/main" id="{E2666E59-4D53-FF38-23F3-B02FB4137A06}"/>
                </a:ext>
              </a:extLst>
            </p:cNvPr>
            <p:cNvSpPr/>
            <p:nvPr/>
          </p:nvSpPr>
          <p:spPr>
            <a:xfrm>
              <a:off x="1384566" y="2777158"/>
              <a:ext cx="1696311" cy="459315"/>
            </a:xfrm>
            <a:custGeom>
              <a:avLst/>
              <a:gdLst>
                <a:gd name="connsiteX0" fmla="*/ 0 w 1201212"/>
                <a:gd name="connsiteY0" fmla="*/ 42291 h 422910"/>
                <a:gd name="connsiteX1" fmla="*/ 42291 w 1201212"/>
                <a:gd name="connsiteY1" fmla="*/ 0 h 422910"/>
                <a:gd name="connsiteX2" fmla="*/ 1158921 w 1201212"/>
                <a:gd name="connsiteY2" fmla="*/ 0 h 422910"/>
                <a:gd name="connsiteX3" fmla="*/ 1201212 w 1201212"/>
                <a:gd name="connsiteY3" fmla="*/ 42291 h 422910"/>
                <a:gd name="connsiteX4" fmla="*/ 1201212 w 1201212"/>
                <a:gd name="connsiteY4" fmla="*/ 380619 h 422910"/>
                <a:gd name="connsiteX5" fmla="*/ 1158921 w 1201212"/>
                <a:gd name="connsiteY5" fmla="*/ 422910 h 422910"/>
                <a:gd name="connsiteX6" fmla="*/ 42291 w 1201212"/>
                <a:gd name="connsiteY6" fmla="*/ 422910 h 422910"/>
                <a:gd name="connsiteX7" fmla="*/ 0 w 1201212"/>
                <a:gd name="connsiteY7" fmla="*/ 380619 h 422910"/>
                <a:gd name="connsiteX8" fmla="*/ 0 w 1201212"/>
                <a:gd name="connsiteY8" fmla="*/ 42291 h 42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1212" h="422910">
                  <a:moveTo>
                    <a:pt x="0" y="42291"/>
                  </a:moveTo>
                  <a:cubicBezTo>
                    <a:pt x="0" y="18934"/>
                    <a:pt x="18934" y="0"/>
                    <a:pt x="42291" y="0"/>
                  </a:cubicBezTo>
                  <a:lnTo>
                    <a:pt x="1158921" y="0"/>
                  </a:lnTo>
                  <a:cubicBezTo>
                    <a:pt x="1182278" y="0"/>
                    <a:pt x="1201212" y="18934"/>
                    <a:pt x="1201212" y="42291"/>
                  </a:cubicBezTo>
                  <a:lnTo>
                    <a:pt x="1201212" y="380619"/>
                  </a:lnTo>
                  <a:cubicBezTo>
                    <a:pt x="1201212" y="403976"/>
                    <a:pt x="1182278" y="422910"/>
                    <a:pt x="1158921" y="422910"/>
                  </a:cubicBezTo>
                  <a:lnTo>
                    <a:pt x="42291" y="422910"/>
                  </a:lnTo>
                  <a:cubicBezTo>
                    <a:pt x="18934" y="422910"/>
                    <a:pt x="0" y="403976"/>
                    <a:pt x="0" y="380619"/>
                  </a:cubicBezTo>
                  <a:lnTo>
                    <a:pt x="0" y="42291"/>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297" tIns="54297" rIns="54297" bIns="54297" numCol="1" spcCol="1270" anchor="ctr" anchorCtr="0">
              <a:noAutofit/>
            </a:bodyPr>
            <a:lstStyle/>
            <a:p>
              <a:pPr marL="0" lvl="0" indent="0" algn="ctr" defTabSz="488950">
                <a:lnSpc>
                  <a:spcPct val="90000"/>
                </a:lnSpc>
                <a:spcBef>
                  <a:spcPct val="0"/>
                </a:spcBef>
                <a:spcAft>
                  <a:spcPct val="35000"/>
                </a:spcAft>
                <a:buNone/>
              </a:pPr>
              <a:r>
                <a:rPr lang="es-ES" sz="900" b="0" i="0" kern="1200" dirty="0">
                  <a:solidFill>
                    <a:schemeClr val="tx1"/>
                  </a:solidFill>
                </a:rPr>
                <a:t>componentes que necesitan colaborar, diseñados de manera diferente</a:t>
              </a:r>
              <a:endParaRPr lang="es-EC" sz="900" kern="1200" dirty="0">
                <a:solidFill>
                  <a:schemeClr val="tx1"/>
                </a:solidFill>
              </a:endParaRPr>
            </a:p>
          </p:txBody>
        </p:sp>
        <p:sp>
          <p:nvSpPr>
            <p:cNvPr id="147" name="Forma libre: forma 146">
              <a:extLst>
                <a:ext uri="{FF2B5EF4-FFF2-40B4-BE49-F238E27FC236}">
                  <a16:creationId xmlns:a16="http://schemas.microsoft.com/office/drawing/2014/main" id="{3C9EFE7D-BF49-30A8-3F6E-5E4A87C65703}"/>
                </a:ext>
              </a:extLst>
            </p:cNvPr>
            <p:cNvSpPr/>
            <p:nvPr/>
          </p:nvSpPr>
          <p:spPr>
            <a:xfrm>
              <a:off x="1385254" y="3424560"/>
              <a:ext cx="1696311" cy="553086"/>
            </a:xfrm>
            <a:custGeom>
              <a:avLst/>
              <a:gdLst>
                <a:gd name="connsiteX0" fmla="*/ 0 w 1194003"/>
                <a:gd name="connsiteY0" fmla="*/ 50925 h 509249"/>
                <a:gd name="connsiteX1" fmla="*/ 50925 w 1194003"/>
                <a:gd name="connsiteY1" fmla="*/ 0 h 509249"/>
                <a:gd name="connsiteX2" fmla="*/ 1143078 w 1194003"/>
                <a:gd name="connsiteY2" fmla="*/ 0 h 509249"/>
                <a:gd name="connsiteX3" fmla="*/ 1194003 w 1194003"/>
                <a:gd name="connsiteY3" fmla="*/ 50925 h 509249"/>
                <a:gd name="connsiteX4" fmla="*/ 1194003 w 1194003"/>
                <a:gd name="connsiteY4" fmla="*/ 458324 h 509249"/>
                <a:gd name="connsiteX5" fmla="*/ 1143078 w 1194003"/>
                <a:gd name="connsiteY5" fmla="*/ 509249 h 509249"/>
                <a:gd name="connsiteX6" fmla="*/ 50925 w 1194003"/>
                <a:gd name="connsiteY6" fmla="*/ 509249 h 509249"/>
                <a:gd name="connsiteX7" fmla="*/ 0 w 1194003"/>
                <a:gd name="connsiteY7" fmla="*/ 458324 h 509249"/>
                <a:gd name="connsiteX8" fmla="*/ 0 w 1194003"/>
                <a:gd name="connsiteY8" fmla="*/ 50925 h 50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003" h="509249">
                  <a:moveTo>
                    <a:pt x="0" y="50925"/>
                  </a:moveTo>
                  <a:cubicBezTo>
                    <a:pt x="0" y="22800"/>
                    <a:pt x="22800" y="0"/>
                    <a:pt x="50925" y="0"/>
                  </a:cubicBezTo>
                  <a:lnTo>
                    <a:pt x="1143078" y="0"/>
                  </a:lnTo>
                  <a:cubicBezTo>
                    <a:pt x="1171203" y="0"/>
                    <a:pt x="1194003" y="22800"/>
                    <a:pt x="1194003" y="50925"/>
                  </a:cubicBezTo>
                  <a:lnTo>
                    <a:pt x="1194003" y="458324"/>
                  </a:lnTo>
                  <a:cubicBezTo>
                    <a:pt x="1194003" y="486449"/>
                    <a:pt x="1171203" y="509249"/>
                    <a:pt x="1143078" y="509249"/>
                  </a:cubicBezTo>
                  <a:lnTo>
                    <a:pt x="50925" y="509249"/>
                  </a:lnTo>
                  <a:cubicBezTo>
                    <a:pt x="22800" y="509249"/>
                    <a:pt x="0" y="486449"/>
                    <a:pt x="0" y="458324"/>
                  </a:cubicBezTo>
                  <a:lnTo>
                    <a:pt x="0" y="50925"/>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825" tIns="56825" rIns="56825" bIns="56825" numCol="1" spcCol="1270" anchor="ctr" anchorCtr="0">
              <a:noAutofit/>
            </a:bodyPr>
            <a:lstStyle/>
            <a:p>
              <a:pPr marL="0" lvl="0" indent="0" algn="ctr" defTabSz="488950">
                <a:lnSpc>
                  <a:spcPct val="90000"/>
                </a:lnSpc>
                <a:spcBef>
                  <a:spcPct val="0"/>
                </a:spcBef>
                <a:spcAft>
                  <a:spcPct val="35000"/>
                </a:spcAft>
                <a:buNone/>
              </a:pPr>
              <a:r>
                <a:rPr lang="es-ES" sz="900" b="0" i="0" dirty="0">
                  <a:solidFill>
                    <a:srgbClr val="444444"/>
                  </a:solidFill>
                  <a:effectLst/>
                  <a:latin typeface="PT Sans" panose="020B0503020203020204" pitchFamily="34" charset="0"/>
                </a:rPr>
                <a:t> </a:t>
              </a:r>
              <a:r>
                <a:rPr lang="es-ES" sz="900" b="0" i="0" dirty="0">
                  <a:solidFill>
                    <a:srgbClr val="0D0D0D"/>
                  </a:solidFill>
                  <a:effectLst/>
                  <a:latin typeface="Söhne"/>
                </a:rPr>
                <a:t>O</a:t>
              </a:r>
              <a:r>
                <a:rPr lang="es-ES" sz="900" dirty="0">
                  <a:solidFill>
                    <a:srgbClr val="0D0D0D"/>
                  </a:solidFill>
                  <a:latin typeface="Söhne"/>
                </a:rPr>
                <a:t>bjeto especial que convierte la interfaz de un objeto, de forma que otro objeto pueda comprenderla</a:t>
              </a:r>
              <a:endParaRPr lang="es-EC" sz="900" dirty="0">
                <a:solidFill>
                  <a:srgbClr val="0D0D0D"/>
                </a:solidFill>
                <a:latin typeface="Söhne"/>
              </a:endParaRPr>
            </a:p>
          </p:txBody>
        </p:sp>
        <p:sp>
          <p:nvSpPr>
            <p:cNvPr id="148" name="Forma libre: forma 147">
              <a:extLst>
                <a:ext uri="{FF2B5EF4-FFF2-40B4-BE49-F238E27FC236}">
                  <a16:creationId xmlns:a16="http://schemas.microsoft.com/office/drawing/2014/main" id="{93673F03-7B1A-DD99-9849-255E95A75DDF}"/>
                </a:ext>
              </a:extLst>
            </p:cNvPr>
            <p:cNvSpPr/>
            <p:nvPr/>
          </p:nvSpPr>
          <p:spPr>
            <a:xfrm>
              <a:off x="1384566" y="4173234"/>
              <a:ext cx="1696311" cy="553086"/>
            </a:xfrm>
            <a:custGeom>
              <a:avLst/>
              <a:gdLst>
                <a:gd name="connsiteX0" fmla="*/ 0 w 1194003"/>
                <a:gd name="connsiteY0" fmla="*/ 50925 h 509249"/>
                <a:gd name="connsiteX1" fmla="*/ 50925 w 1194003"/>
                <a:gd name="connsiteY1" fmla="*/ 0 h 509249"/>
                <a:gd name="connsiteX2" fmla="*/ 1143078 w 1194003"/>
                <a:gd name="connsiteY2" fmla="*/ 0 h 509249"/>
                <a:gd name="connsiteX3" fmla="*/ 1194003 w 1194003"/>
                <a:gd name="connsiteY3" fmla="*/ 50925 h 509249"/>
                <a:gd name="connsiteX4" fmla="*/ 1194003 w 1194003"/>
                <a:gd name="connsiteY4" fmla="*/ 458324 h 509249"/>
                <a:gd name="connsiteX5" fmla="*/ 1143078 w 1194003"/>
                <a:gd name="connsiteY5" fmla="*/ 509249 h 509249"/>
                <a:gd name="connsiteX6" fmla="*/ 50925 w 1194003"/>
                <a:gd name="connsiteY6" fmla="*/ 509249 h 509249"/>
                <a:gd name="connsiteX7" fmla="*/ 0 w 1194003"/>
                <a:gd name="connsiteY7" fmla="*/ 458324 h 509249"/>
                <a:gd name="connsiteX8" fmla="*/ 0 w 1194003"/>
                <a:gd name="connsiteY8" fmla="*/ 50925 h 50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003" h="509249">
                  <a:moveTo>
                    <a:pt x="0" y="50925"/>
                  </a:moveTo>
                  <a:cubicBezTo>
                    <a:pt x="0" y="22800"/>
                    <a:pt x="22800" y="0"/>
                    <a:pt x="50925" y="0"/>
                  </a:cubicBezTo>
                  <a:lnTo>
                    <a:pt x="1143078" y="0"/>
                  </a:lnTo>
                  <a:cubicBezTo>
                    <a:pt x="1171203" y="0"/>
                    <a:pt x="1194003" y="22800"/>
                    <a:pt x="1194003" y="50925"/>
                  </a:cubicBezTo>
                  <a:lnTo>
                    <a:pt x="1194003" y="458324"/>
                  </a:lnTo>
                  <a:cubicBezTo>
                    <a:pt x="1194003" y="486449"/>
                    <a:pt x="1171203" y="509249"/>
                    <a:pt x="1143078" y="509249"/>
                  </a:cubicBezTo>
                  <a:lnTo>
                    <a:pt x="50925" y="509249"/>
                  </a:lnTo>
                  <a:cubicBezTo>
                    <a:pt x="22800" y="509249"/>
                    <a:pt x="0" y="486449"/>
                    <a:pt x="0" y="458324"/>
                  </a:cubicBezTo>
                  <a:lnTo>
                    <a:pt x="0" y="50925"/>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585" tIns="41585" rIns="41585" bIns="41585" numCol="1" spcCol="1270" anchor="ctr" anchorCtr="0">
              <a:noAutofit/>
            </a:bodyPr>
            <a:lstStyle/>
            <a:p>
              <a:pPr marL="0" lvl="0" indent="0" algn="ctr" defTabSz="311150">
                <a:lnSpc>
                  <a:spcPct val="90000"/>
                </a:lnSpc>
                <a:spcBef>
                  <a:spcPct val="0"/>
                </a:spcBef>
                <a:spcAft>
                  <a:spcPct val="35000"/>
                </a:spcAft>
                <a:buNone/>
              </a:pPr>
              <a:r>
                <a:rPr lang="es-ES" sz="900" dirty="0">
                  <a:solidFill>
                    <a:schemeClr val="tx1"/>
                  </a:solidFill>
                </a:rPr>
                <a:t>U</a:t>
              </a:r>
              <a:r>
                <a:rPr lang="es-ES" sz="900" i="0" kern="1200" dirty="0">
                  <a:solidFill>
                    <a:schemeClr val="tx1"/>
                  </a:solidFill>
                </a:rPr>
                <a:t>sar una clase existente, pero cuya interfaz no sea compatible con el resto del código</a:t>
              </a:r>
              <a:endParaRPr lang="es-EC" sz="900" kern="1200" dirty="0">
                <a:solidFill>
                  <a:schemeClr val="tx1"/>
                </a:solidFill>
              </a:endParaRPr>
            </a:p>
          </p:txBody>
        </p:sp>
        <p:sp>
          <p:nvSpPr>
            <p:cNvPr id="149" name="Forma libre: forma 148">
              <a:extLst>
                <a:ext uri="{FF2B5EF4-FFF2-40B4-BE49-F238E27FC236}">
                  <a16:creationId xmlns:a16="http://schemas.microsoft.com/office/drawing/2014/main" id="{2C02D24B-DB32-B21D-EAE7-EFD3E7F8E3F5}"/>
                </a:ext>
              </a:extLst>
            </p:cNvPr>
            <p:cNvSpPr/>
            <p:nvPr/>
          </p:nvSpPr>
          <p:spPr>
            <a:xfrm>
              <a:off x="1222389" y="4882917"/>
              <a:ext cx="929246" cy="1056775"/>
            </a:xfrm>
            <a:custGeom>
              <a:avLst/>
              <a:gdLst>
                <a:gd name="connsiteX0" fmla="*/ 0 w 999835"/>
                <a:gd name="connsiteY0" fmla="*/ 66656 h 666556"/>
                <a:gd name="connsiteX1" fmla="*/ 66656 w 999835"/>
                <a:gd name="connsiteY1" fmla="*/ 0 h 666556"/>
                <a:gd name="connsiteX2" fmla="*/ 933179 w 999835"/>
                <a:gd name="connsiteY2" fmla="*/ 0 h 666556"/>
                <a:gd name="connsiteX3" fmla="*/ 999835 w 999835"/>
                <a:gd name="connsiteY3" fmla="*/ 66656 h 666556"/>
                <a:gd name="connsiteX4" fmla="*/ 999835 w 999835"/>
                <a:gd name="connsiteY4" fmla="*/ 599900 h 666556"/>
                <a:gd name="connsiteX5" fmla="*/ 933179 w 999835"/>
                <a:gd name="connsiteY5" fmla="*/ 666556 h 666556"/>
                <a:gd name="connsiteX6" fmla="*/ 66656 w 999835"/>
                <a:gd name="connsiteY6" fmla="*/ 666556 h 666556"/>
                <a:gd name="connsiteX7" fmla="*/ 0 w 999835"/>
                <a:gd name="connsiteY7" fmla="*/ 599900 h 666556"/>
                <a:gd name="connsiteX8" fmla="*/ 0 w 999835"/>
                <a:gd name="connsiteY8" fmla="*/ 66656 h 66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666556">
                  <a:moveTo>
                    <a:pt x="0" y="66656"/>
                  </a:moveTo>
                  <a:cubicBezTo>
                    <a:pt x="0" y="29843"/>
                    <a:pt x="29843" y="0"/>
                    <a:pt x="66656" y="0"/>
                  </a:cubicBezTo>
                  <a:lnTo>
                    <a:pt x="933179" y="0"/>
                  </a:lnTo>
                  <a:cubicBezTo>
                    <a:pt x="969992" y="0"/>
                    <a:pt x="999835" y="29843"/>
                    <a:pt x="999835" y="66656"/>
                  </a:cubicBezTo>
                  <a:lnTo>
                    <a:pt x="999835" y="599900"/>
                  </a:lnTo>
                  <a:cubicBezTo>
                    <a:pt x="999835" y="636713"/>
                    <a:pt x="969992" y="666556"/>
                    <a:pt x="933179" y="666556"/>
                  </a:cubicBezTo>
                  <a:lnTo>
                    <a:pt x="66656" y="666556"/>
                  </a:lnTo>
                  <a:cubicBezTo>
                    <a:pt x="29843" y="666556"/>
                    <a:pt x="0" y="636713"/>
                    <a:pt x="0" y="599900"/>
                  </a:cubicBezTo>
                  <a:lnTo>
                    <a:pt x="0" y="66656"/>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93" tIns="46193" rIns="46193" bIns="46193" numCol="1" spcCol="1270" anchor="ctr" anchorCtr="0">
              <a:noAutofit/>
            </a:bodyPr>
            <a:lstStyle/>
            <a:p>
              <a:pPr marL="0" lvl="0" indent="0" algn="ctr" defTabSz="311150">
                <a:lnSpc>
                  <a:spcPct val="90000"/>
                </a:lnSpc>
                <a:spcBef>
                  <a:spcPct val="0"/>
                </a:spcBef>
                <a:spcAft>
                  <a:spcPct val="35000"/>
                </a:spcAft>
                <a:buNone/>
              </a:pPr>
              <a:r>
                <a:rPr lang="es-ES" sz="900" dirty="0">
                  <a:solidFill>
                    <a:schemeClr val="tx1"/>
                  </a:solidFill>
                </a:rPr>
                <a:t>S</a:t>
              </a:r>
              <a:r>
                <a:rPr lang="es-ES" sz="900" b="0" i="0" kern="1200" dirty="0">
                  <a:solidFill>
                    <a:schemeClr val="tx1"/>
                  </a:solidFill>
                </a:rPr>
                <a:t>eparar la interfaz o el código de conversión</a:t>
              </a:r>
              <a:endParaRPr lang="es-EC" sz="900" kern="1200" dirty="0">
                <a:solidFill>
                  <a:schemeClr val="tx1"/>
                </a:solidFill>
              </a:endParaRPr>
            </a:p>
          </p:txBody>
        </p:sp>
        <p:sp>
          <p:nvSpPr>
            <p:cNvPr id="150" name="Forma libre: forma 149">
              <a:extLst>
                <a:ext uri="{FF2B5EF4-FFF2-40B4-BE49-F238E27FC236}">
                  <a16:creationId xmlns:a16="http://schemas.microsoft.com/office/drawing/2014/main" id="{F91BC6E7-791E-F7CD-CEC1-A7C8FDCDD21B}"/>
                </a:ext>
              </a:extLst>
            </p:cNvPr>
            <p:cNvSpPr/>
            <p:nvPr/>
          </p:nvSpPr>
          <p:spPr>
            <a:xfrm>
              <a:off x="2264280" y="4882917"/>
              <a:ext cx="929246" cy="1056777"/>
            </a:xfrm>
            <a:custGeom>
              <a:avLst/>
              <a:gdLst>
                <a:gd name="connsiteX0" fmla="*/ 0 w 999835"/>
                <a:gd name="connsiteY0" fmla="*/ 66656 h 666556"/>
                <a:gd name="connsiteX1" fmla="*/ 66656 w 999835"/>
                <a:gd name="connsiteY1" fmla="*/ 0 h 666556"/>
                <a:gd name="connsiteX2" fmla="*/ 933179 w 999835"/>
                <a:gd name="connsiteY2" fmla="*/ 0 h 666556"/>
                <a:gd name="connsiteX3" fmla="*/ 999835 w 999835"/>
                <a:gd name="connsiteY3" fmla="*/ 66656 h 666556"/>
                <a:gd name="connsiteX4" fmla="*/ 999835 w 999835"/>
                <a:gd name="connsiteY4" fmla="*/ 599900 h 666556"/>
                <a:gd name="connsiteX5" fmla="*/ 933179 w 999835"/>
                <a:gd name="connsiteY5" fmla="*/ 666556 h 666556"/>
                <a:gd name="connsiteX6" fmla="*/ 66656 w 999835"/>
                <a:gd name="connsiteY6" fmla="*/ 666556 h 666556"/>
                <a:gd name="connsiteX7" fmla="*/ 0 w 999835"/>
                <a:gd name="connsiteY7" fmla="*/ 599900 h 666556"/>
                <a:gd name="connsiteX8" fmla="*/ 0 w 999835"/>
                <a:gd name="connsiteY8" fmla="*/ 66656 h 66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666556">
                  <a:moveTo>
                    <a:pt x="0" y="66656"/>
                  </a:moveTo>
                  <a:cubicBezTo>
                    <a:pt x="0" y="29843"/>
                    <a:pt x="29843" y="0"/>
                    <a:pt x="66656" y="0"/>
                  </a:cubicBezTo>
                  <a:lnTo>
                    <a:pt x="933179" y="0"/>
                  </a:lnTo>
                  <a:cubicBezTo>
                    <a:pt x="969992" y="0"/>
                    <a:pt x="999835" y="29843"/>
                    <a:pt x="999835" y="66656"/>
                  </a:cubicBezTo>
                  <a:lnTo>
                    <a:pt x="999835" y="599900"/>
                  </a:lnTo>
                  <a:cubicBezTo>
                    <a:pt x="999835" y="636713"/>
                    <a:pt x="969992" y="666556"/>
                    <a:pt x="933179" y="666556"/>
                  </a:cubicBezTo>
                  <a:lnTo>
                    <a:pt x="66656" y="666556"/>
                  </a:lnTo>
                  <a:cubicBezTo>
                    <a:pt x="29843" y="666556"/>
                    <a:pt x="0" y="636713"/>
                    <a:pt x="0" y="599900"/>
                  </a:cubicBezTo>
                  <a:lnTo>
                    <a:pt x="0" y="66656"/>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93" tIns="46193" rIns="46193" bIns="46193" numCol="1" spcCol="1270" anchor="ctr" anchorCtr="0">
              <a:noAutofit/>
            </a:bodyPr>
            <a:lstStyle/>
            <a:p>
              <a:pPr marL="0" lvl="0" indent="0" algn="ctr" defTabSz="311150">
                <a:lnSpc>
                  <a:spcPct val="90000"/>
                </a:lnSpc>
                <a:spcBef>
                  <a:spcPct val="0"/>
                </a:spcBef>
                <a:spcAft>
                  <a:spcPct val="35000"/>
                </a:spcAft>
                <a:buNone/>
              </a:pPr>
              <a:r>
                <a:rPr lang="es-ES" sz="900" dirty="0">
                  <a:solidFill>
                    <a:schemeClr val="tx1"/>
                  </a:solidFill>
                </a:rPr>
                <a:t>Introducir un grupo de nuevas interfaces y clases</a:t>
              </a:r>
              <a:endParaRPr lang="es-EC" sz="900" kern="1200" dirty="0">
                <a:solidFill>
                  <a:schemeClr val="tx1"/>
                </a:solidFill>
              </a:endParaRPr>
            </a:p>
          </p:txBody>
        </p:sp>
        <p:sp>
          <p:nvSpPr>
            <p:cNvPr id="151" name="Forma libre: forma 150">
              <a:extLst>
                <a:ext uri="{FF2B5EF4-FFF2-40B4-BE49-F238E27FC236}">
                  <a16:creationId xmlns:a16="http://schemas.microsoft.com/office/drawing/2014/main" id="{B4A669F3-E1DF-A39D-DFC7-DC94D9457F08}"/>
                </a:ext>
              </a:extLst>
            </p:cNvPr>
            <p:cNvSpPr/>
            <p:nvPr/>
          </p:nvSpPr>
          <p:spPr>
            <a:xfrm>
              <a:off x="3590866" y="1430906"/>
              <a:ext cx="1697661" cy="449498"/>
            </a:xfrm>
            <a:custGeom>
              <a:avLst/>
              <a:gdLst>
                <a:gd name="connsiteX0" fmla="*/ 0 w 999835"/>
                <a:gd name="connsiteY0" fmla="*/ 41387 h 413871"/>
                <a:gd name="connsiteX1" fmla="*/ 41387 w 999835"/>
                <a:gd name="connsiteY1" fmla="*/ 0 h 413871"/>
                <a:gd name="connsiteX2" fmla="*/ 958448 w 999835"/>
                <a:gd name="connsiteY2" fmla="*/ 0 h 413871"/>
                <a:gd name="connsiteX3" fmla="*/ 999835 w 999835"/>
                <a:gd name="connsiteY3" fmla="*/ 41387 h 413871"/>
                <a:gd name="connsiteX4" fmla="*/ 999835 w 999835"/>
                <a:gd name="connsiteY4" fmla="*/ 372484 h 413871"/>
                <a:gd name="connsiteX5" fmla="*/ 958448 w 999835"/>
                <a:gd name="connsiteY5" fmla="*/ 413871 h 413871"/>
                <a:gd name="connsiteX6" fmla="*/ 41387 w 999835"/>
                <a:gd name="connsiteY6" fmla="*/ 413871 h 413871"/>
                <a:gd name="connsiteX7" fmla="*/ 0 w 999835"/>
                <a:gd name="connsiteY7" fmla="*/ 372484 h 413871"/>
                <a:gd name="connsiteX8" fmla="*/ 0 w 999835"/>
                <a:gd name="connsiteY8" fmla="*/ 41387 h 413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413871">
                  <a:moveTo>
                    <a:pt x="0" y="41387"/>
                  </a:moveTo>
                  <a:cubicBezTo>
                    <a:pt x="0" y="18530"/>
                    <a:pt x="18530" y="0"/>
                    <a:pt x="41387" y="0"/>
                  </a:cubicBezTo>
                  <a:lnTo>
                    <a:pt x="958448" y="0"/>
                  </a:lnTo>
                  <a:cubicBezTo>
                    <a:pt x="981305" y="0"/>
                    <a:pt x="999835" y="18530"/>
                    <a:pt x="999835" y="41387"/>
                  </a:cubicBezTo>
                  <a:lnTo>
                    <a:pt x="999835" y="372484"/>
                  </a:lnTo>
                  <a:cubicBezTo>
                    <a:pt x="999835" y="395341"/>
                    <a:pt x="981305" y="413871"/>
                    <a:pt x="958448" y="413871"/>
                  </a:cubicBezTo>
                  <a:lnTo>
                    <a:pt x="41387" y="413871"/>
                  </a:lnTo>
                  <a:cubicBezTo>
                    <a:pt x="18530" y="413871"/>
                    <a:pt x="0" y="395341"/>
                    <a:pt x="0" y="372484"/>
                  </a:cubicBezTo>
                  <a:lnTo>
                    <a:pt x="0" y="41387"/>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032" tIns="54032" rIns="54032" bIns="54032" numCol="1" spcCol="1270" anchor="ctr" anchorCtr="0">
              <a:noAutofit/>
            </a:bodyPr>
            <a:lstStyle/>
            <a:p>
              <a:pPr marL="0" lvl="0" indent="0" algn="ctr" defTabSz="488950">
                <a:lnSpc>
                  <a:spcPct val="90000"/>
                </a:lnSpc>
                <a:spcBef>
                  <a:spcPct val="0"/>
                </a:spcBef>
                <a:spcAft>
                  <a:spcPct val="35000"/>
                </a:spcAft>
                <a:buNone/>
              </a:pPr>
              <a:r>
                <a:rPr lang="en-US" sz="1200" b="1" i="0" kern="1200" dirty="0"/>
                <a:t>Bridge</a:t>
              </a:r>
            </a:p>
          </p:txBody>
        </p:sp>
        <p:sp>
          <p:nvSpPr>
            <p:cNvPr id="152" name="Forma libre: forma 151">
              <a:extLst>
                <a:ext uri="{FF2B5EF4-FFF2-40B4-BE49-F238E27FC236}">
                  <a16:creationId xmlns:a16="http://schemas.microsoft.com/office/drawing/2014/main" id="{A116A9A0-9285-B520-4F6B-296D4AD7C2DA}"/>
                </a:ext>
              </a:extLst>
            </p:cNvPr>
            <p:cNvSpPr/>
            <p:nvPr/>
          </p:nvSpPr>
          <p:spPr>
            <a:xfrm>
              <a:off x="5797826" y="1444486"/>
              <a:ext cx="1697661" cy="449498"/>
            </a:xfrm>
            <a:custGeom>
              <a:avLst/>
              <a:gdLst>
                <a:gd name="connsiteX0" fmla="*/ 0 w 999835"/>
                <a:gd name="connsiteY0" fmla="*/ 41387 h 413871"/>
                <a:gd name="connsiteX1" fmla="*/ 41387 w 999835"/>
                <a:gd name="connsiteY1" fmla="*/ 0 h 413871"/>
                <a:gd name="connsiteX2" fmla="*/ 958448 w 999835"/>
                <a:gd name="connsiteY2" fmla="*/ 0 h 413871"/>
                <a:gd name="connsiteX3" fmla="*/ 999835 w 999835"/>
                <a:gd name="connsiteY3" fmla="*/ 41387 h 413871"/>
                <a:gd name="connsiteX4" fmla="*/ 999835 w 999835"/>
                <a:gd name="connsiteY4" fmla="*/ 372484 h 413871"/>
                <a:gd name="connsiteX5" fmla="*/ 958448 w 999835"/>
                <a:gd name="connsiteY5" fmla="*/ 413871 h 413871"/>
                <a:gd name="connsiteX6" fmla="*/ 41387 w 999835"/>
                <a:gd name="connsiteY6" fmla="*/ 413871 h 413871"/>
                <a:gd name="connsiteX7" fmla="*/ 0 w 999835"/>
                <a:gd name="connsiteY7" fmla="*/ 372484 h 413871"/>
                <a:gd name="connsiteX8" fmla="*/ 0 w 999835"/>
                <a:gd name="connsiteY8" fmla="*/ 41387 h 413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413871">
                  <a:moveTo>
                    <a:pt x="0" y="41387"/>
                  </a:moveTo>
                  <a:cubicBezTo>
                    <a:pt x="0" y="18530"/>
                    <a:pt x="18530" y="0"/>
                    <a:pt x="41387" y="0"/>
                  </a:cubicBezTo>
                  <a:lnTo>
                    <a:pt x="958448" y="0"/>
                  </a:lnTo>
                  <a:cubicBezTo>
                    <a:pt x="981305" y="0"/>
                    <a:pt x="999835" y="18530"/>
                    <a:pt x="999835" y="41387"/>
                  </a:cubicBezTo>
                  <a:lnTo>
                    <a:pt x="999835" y="372484"/>
                  </a:lnTo>
                  <a:cubicBezTo>
                    <a:pt x="999835" y="395341"/>
                    <a:pt x="981305" y="413871"/>
                    <a:pt x="958448" y="413871"/>
                  </a:cubicBezTo>
                  <a:lnTo>
                    <a:pt x="41387" y="413871"/>
                  </a:lnTo>
                  <a:cubicBezTo>
                    <a:pt x="18530" y="413871"/>
                    <a:pt x="0" y="395341"/>
                    <a:pt x="0" y="372484"/>
                  </a:cubicBezTo>
                  <a:lnTo>
                    <a:pt x="0" y="41387"/>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032" tIns="54032" rIns="54032" bIns="54032" numCol="1" spcCol="1270" anchor="ctr" anchorCtr="0">
              <a:noAutofit/>
            </a:bodyPr>
            <a:lstStyle/>
            <a:p>
              <a:pPr marL="0" lvl="0" indent="0" algn="ctr" defTabSz="488950">
                <a:lnSpc>
                  <a:spcPct val="90000"/>
                </a:lnSpc>
                <a:spcBef>
                  <a:spcPct val="0"/>
                </a:spcBef>
                <a:spcAft>
                  <a:spcPct val="35000"/>
                </a:spcAft>
                <a:buNone/>
              </a:pPr>
              <a:r>
                <a:rPr lang="en-US" sz="1200" b="1" i="0" kern="1200" dirty="0"/>
                <a:t>Composite</a:t>
              </a:r>
            </a:p>
          </p:txBody>
        </p:sp>
        <p:sp>
          <p:nvSpPr>
            <p:cNvPr id="153" name="Forma libre: forma 152">
              <a:extLst>
                <a:ext uri="{FF2B5EF4-FFF2-40B4-BE49-F238E27FC236}">
                  <a16:creationId xmlns:a16="http://schemas.microsoft.com/office/drawing/2014/main" id="{FFC3560F-500F-BF58-1389-580567D4A5DC}"/>
                </a:ext>
              </a:extLst>
            </p:cNvPr>
            <p:cNvSpPr/>
            <p:nvPr/>
          </p:nvSpPr>
          <p:spPr>
            <a:xfrm>
              <a:off x="8004787" y="1444486"/>
              <a:ext cx="1697661" cy="449498"/>
            </a:xfrm>
            <a:custGeom>
              <a:avLst/>
              <a:gdLst>
                <a:gd name="connsiteX0" fmla="*/ 0 w 999835"/>
                <a:gd name="connsiteY0" fmla="*/ 41387 h 413871"/>
                <a:gd name="connsiteX1" fmla="*/ 41387 w 999835"/>
                <a:gd name="connsiteY1" fmla="*/ 0 h 413871"/>
                <a:gd name="connsiteX2" fmla="*/ 958448 w 999835"/>
                <a:gd name="connsiteY2" fmla="*/ 0 h 413871"/>
                <a:gd name="connsiteX3" fmla="*/ 999835 w 999835"/>
                <a:gd name="connsiteY3" fmla="*/ 41387 h 413871"/>
                <a:gd name="connsiteX4" fmla="*/ 999835 w 999835"/>
                <a:gd name="connsiteY4" fmla="*/ 372484 h 413871"/>
                <a:gd name="connsiteX5" fmla="*/ 958448 w 999835"/>
                <a:gd name="connsiteY5" fmla="*/ 413871 h 413871"/>
                <a:gd name="connsiteX6" fmla="*/ 41387 w 999835"/>
                <a:gd name="connsiteY6" fmla="*/ 413871 h 413871"/>
                <a:gd name="connsiteX7" fmla="*/ 0 w 999835"/>
                <a:gd name="connsiteY7" fmla="*/ 372484 h 413871"/>
                <a:gd name="connsiteX8" fmla="*/ 0 w 999835"/>
                <a:gd name="connsiteY8" fmla="*/ 41387 h 413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413871">
                  <a:moveTo>
                    <a:pt x="0" y="41387"/>
                  </a:moveTo>
                  <a:cubicBezTo>
                    <a:pt x="0" y="18530"/>
                    <a:pt x="18530" y="0"/>
                    <a:pt x="41387" y="0"/>
                  </a:cubicBezTo>
                  <a:lnTo>
                    <a:pt x="958448" y="0"/>
                  </a:lnTo>
                  <a:cubicBezTo>
                    <a:pt x="981305" y="0"/>
                    <a:pt x="999835" y="18530"/>
                    <a:pt x="999835" y="41387"/>
                  </a:cubicBezTo>
                  <a:lnTo>
                    <a:pt x="999835" y="372484"/>
                  </a:lnTo>
                  <a:cubicBezTo>
                    <a:pt x="999835" y="395341"/>
                    <a:pt x="981305" y="413871"/>
                    <a:pt x="958448" y="413871"/>
                  </a:cubicBezTo>
                  <a:lnTo>
                    <a:pt x="41387" y="413871"/>
                  </a:lnTo>
                  <a:cubicBezTo>
                    <a:pt x="18530" y="413871"/>
                    <a:pt x="0" y="395341"/>
                    <a:pt x="0" y="372484"/>
                  </a:cubicBezTo>
                  <a:lnTo>
                    <a:pt x="0" y="41387"/>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032" tIns="54032" rIns="54032" bIns="54032" numCol="1" spcCol="1270" anchor="ctr" anchorCtr="0">
              <a:noAutofit/>
            </a:bodyPr>
            <a:lstStyle/>
            <a:p>
              <a:pPr marL="0" lvl="0" indent="0" algn="ctr" defTabSz="488950">
                <a:lnSpc>
                  <a:spcPct val="90000"/>
                </a:lnSpc>
                <a:spcBef>
                  <a:spcPct val="0"/>
                </a:spcBef>
                <a:spcAft>
                  <a:spcPct val="35000"/>
                </a:spcAft>
                <a:buNone/>
              </a:pPr>
              <a:r>
                <a:rPr lang="en-US" sz="1200" b="1" i="0" kern="1200" dirty="0"/>
                <a:t>Decorator</a:t>
              </a:r>
            </a:p>
          </p:txBody>
        </p:sp>
        <p:sp>
          <p:nvSpPr>
            <p:cNvPr id="154" name="Forma libre: forma 153">
              <a:extLst>
                <a:ext uri="{FF2B5EF4-FFF2-40B4-BE49-F238E27FC236}">
                  <a16:creationId xmlns:a16="http://schemas.microsoft.com/office/drawing/2014/main" id="{1BC5CB58-5F28-C14B-7134-9DAD22DA6B5D}"/>
                </a:ext>
              </a:extLst>
            </p:cNvPr>
            <p:cNvSpPr/>
            <p:nvPr/>
          </p:nvSpPr>
          <p:spPr>
            <a:xfrm>
              <a:off x="10211749" y="1444486"/>
              <a:ext cx="1697661" cy="449498"/>
            </a:xfrm>
            <a:custGeom>
              <a:avLst/>
              <a:gdLst>
                <a:gd name="connsiteX0" fmla="*/ 0 w 999835"/>
                <a:gd name="connsiteY0" fmla="*/ 41387 h 413871"/>
                <a:gd name="connsiteX1" fmla="*/ 41387 w 999835"/>
                <a:gd name="connsiteY1" fmla="*/ 0 h 413871"/>
                <a:gd name="connsiteX2" fmla="*/ 958448 w 999835"/>
                <a:gd name="connsiteY2" fmla="*/ 0 h 413871"/>
                <a:gd name="connsiteX3" fmla="*/ 999835 w 999835"/>
                <a:gd name="connsiteY3" fmla="*/ 41387 h 413871"/>
                <a:gd name="connsiteX4" fmla="*/ 999835 w 999835"/>
                <a:gd name="connsiteY4" fmla="*/ 372484 h 413871"/>
                <a:gd name="connsiteX5" fmla="*/ 958448 w 999835"/>
                <a:gd name="connsiteY5" fmla="*/ 413871 h 413871"/>
                <a:gd name="connsiteX6" fmla="*/ 41387 w 999835"/>
                <a:gd name="connsiteY6" fmla="*/ 413871 h 413871"/>
                <a:gd name="connsiteX7" fmla="*/ 0 w 999835"/>
                <a:gd name="connsiteY7" fmla="*/ 372484 h 413871"/>
                <a:gd name="connsiteX8" fmla="*/ 0 w 999835"/>
                <a:gd name="connsiteY8" fmla="*/ 41387 h 413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413871">
                  <a:moveTo>
                    <a:pt x="0" y="41387"/>
                  </a:moveTo>
                  <a:cubicBezTo>
                    <a:pt x="0" y="18530"/>
                    <a:pt x="18530" y="0"/>
                    <a:pt x="41387" y="0"/>
                  </a:cubicBezTo>
                  <a:lnTo>
                    <a:pt x="958448" y="0"/>
                  </a:lnTo>
                  <a:cubicBezTo>
                    <a:pt x="981305" y="0"/>
                    <a:pt x="999835" y="18530"/>
                    <a:pt x="999835" y="41387"/>
                  </a:cubicBezTo>
                  <a:lnTo>
                    <a:pt x="999835" y="372484"/>
                  </a:lnTo>
                  <a:cubicBezTo>
                    <a:pt x="999835" y="395341"/>
                    <a:pt x="981305" y="413871"/>
                    <a:pt x="958448" y="413871"/>
                  </a:cubicBezTo>
                  <a:lnTo>
                    <a:pt x="41387" y="413871"/>
                  </a:lnTo>
                  <a:cubicBezTo>
                    <a:pt x="18530" y="413871"/>
                    <a:pt x="0" y="395341"/>
                    <a:pt x="0" y="372484"/>
                  </a:cubicBezTo>
                  <a:lnTo>
                    <a:pt x="0" y="41387"/>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032" tIns="54032" rIns="54032" bIns="54032" numCol="1" spcCol="1270" anchor="ctr" anchorCtr="0">
              <a:noAutofit/>
            </a:bodyPr>
            <a:lstStyle/>
            <a:p>
              <a:pPr marL="0" lvl="0" indent="0" algn="ctr" defTabSz="488950">
                <a:lnSpc>
                  <a:spcPct val="90000"/>
                </a:lnSpc>
                <a:spcBef>
                  <a:spcPct val="0"/>
                </a:spcBef>
                <a:spcAft>
                  <a:spcPct val="35000"/>
                </a:spcAft>
                <a:buNone/>
              </a:pPr>
              <a:r>
                <a:rPr lang="en-US" sz="1200" b="1" i="0" kern="1200" dirty="0"/>
                <a:t>Facade</a:t>
              </a:r>
            </a:p>
          </p:txBody>
        </p:sp>
        <p:sp>
          <p:nvSpPr>
            <p:cNvPr id="155" name="Forma libre: forma 154">
              <a:extLst>
                <a:ext uri="{FF2B5EF4-FFF2-40B4-BE49-F238E27FC236}">
                  <a16:creationId xmlns:a16="http://schemas.microsoft.com/office/drawing/2014/main" id="{97CFA329-BF68-265D-E4D3-AE6CA9C56F7E}"/>
                </a:ext>
              </a:extLst>
            </p:cNvPr>
            <p:cNvSpPr/>
            <p:nvPr/>
          </p:nvSpPr>
          <p:spPr>
            <a:xfrm>
              <a:off x="3592216" y="2044303"/>
              <a:ext cx="1696311" cy="606740"/>
            </a:xfrm>
            <a:custGeom>
              <a:avLst/>
              <a:gdLst>
                <a:gd name="connsiteX0" fmla="*/ 0 w 1202022"/>
                <a:gd name="connsiteY0" fmla="*/ 49356 h 493558"/>
                <a:gd name="connsiteX1" fmla="*/ 49356 w 1202022"/>
                <a:gd name="connsiteY1" fmla="*/ 0 h 493558"/>
                <a:gd name="connsiteX2" fmla="*/ 1152666 w 1202022"/>
                <a:gd name="connsiteY2" fmla="*/ 0 h 493558"/>
                <a:gd name="connsiteX3" fmla="*/ 1202022 w 1202022"/>
                <a:gd name="connsiteY3" fmla="*/ 49356 h 493558"/>
                <a:gd name="connsiteX4" fmla="*/ 1202022 w 1202022"/>
                <a:gd name="connsiteY4" fmla="*/ 444202 h 493558"/>
                <a:gd name="connsiteX5" fmla="*/ 1152666 w 1202022"/>
                <a:gd name="connsiteY5" fmla="*/ 493558 h 493558"/>
                <a:gd name="connsiteX6" fmla="*/ 49356 w 1202022"/>
                <a:gd name="connsiteY6" fmla="*/ 493558 h 493558"/>
                <a:gd name="connsiteX7" fmla="*/ 0 w 1202022"/>
                <a:gd name="connsiteY7" fmla="*/ 444202 h 493558"/>
                <a:gd name="connsiteX8" fmla="*/ 0 w 1202022"/>
                <a:gd name="connsiteY8" fmla="*/ 49356 h 493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2022" h="493558">
                  <a:moveTo>
                    <a:pt x="0" y="49356"/>
                  </a:moveTo>
                  <a:cubicBezTo>
                    <a:pt x="0" y="22097"/>
                    <a:pt x="22097" y="0"/>
                    <a:pt x="49356" y="0"/>
                  </a:cubicBezTo>
                  <a:lnTo>
                    <a:pt x="1152666" y="0"/>
                  </a:lnTo>
                  <a:cubicBezTo>
                    <a:pt x="1179925" y="0"/>
                    <a:pt x="1202022" y="22097"/>
                    <a:pt x="1202022" y="49356"/>
                  </a:cubicBezTo>
                  <a:lnTo>
                    <a:pt x="1202022" y="444202"/>
                  </a:lnTo>
                  <a:cubicBezTo>
                    <a:pt x="1202022" y="471461"/>
                    <a:pt x="1179925" y="493558"/>
                    <a:pt x="1152666" y="493558"/>
                  </a:cubicBezTo>
                  <a:lnTo>
                    <a:pt x="49356" y="493558"/>
                  </a:lnTo>
                  <a:cubicBezTo>
                    <a:pt x="22097" y="493558"/>
                    <a:pt x="0" y="471461"/>
                    <a:pt x="0" y="444202"/>
                  </a:cubicBezTo>
                  <a:lnTo>
                    <a:pt x="0" y="49356"/>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366" tIns="56366" rIns="56366" bIns="56366" numCol="1" spcCol="1270" anchor="ctr" anchorCtr="0">
              <a:noAutofit/>
            </a:bodyPr>
            <a:lstStyle/>
            <a:p>
              <a:pPr marL="0" lvl="0" indent="0" algn="ctr" defTabSz="488950">
                <a:lnSpc>
                  <a:spcPct val="90000"/>
                </a:lnSpc>
                <a:spcBef>
                  <a:spcPct val="0"/>
                </a:spcBef>
                <a:spcAft>
                  <a:spcPct val="35000"/>
                </a:spcAft>
                <a:buNone/>
              </a:pPr>
              <a:r>
                <a:rPr lang="es-ES" sz="900" dirty="0">
                  <a:solidFill>
                    <a:schemeClr val="tx1"/>
                  </a:solidFill>
                </a:rPr>
                <a:t>D</a:t>
              </a:r>
              <a:r>
                <a:rPr lang="es-ES" sz="900" b="0" i="0" kern="1200" dirty="0">
                  <a:solidFill>
                    <a:schemeClr val="tx1"/>
                  </a:solidFill>
                </a:rPr>
                <a:t>ividir una clase grande, en dos jerarquías separadas</a:t>
              </a:r>
              <a:endParaRPr lang="es-EC" sz="900" kern="1200" dirty="0">
                <a:solidFill>
                  <a:schemeClr val="tx1"/>
                </a:solidFill>
              </a:endParaRPr>
            </a:p>
          </p:txBody>
        </p:sp>
        <p:sp>
          <p:nvSpPr>
            <p:cNvPr id="156" name="Forma libre: forma 155">
              <a:extLst>
                <a:ext uri="{FF2B5EF4-FFF2-40B4-BE49-F238E27FC236}">
                  <a16:creationId xmlns:a16="http://schemas.microsoft.com/office/drawing/2014/main" id="{B473E863-B391-776B-7269-BCA039908BCD}"/>
                </a:ext>
              </a:extLst>
            </p:cNvPr>
            <p:cNvSpPr/>
            <p:nvPr/>
          </p:nvSpPr>
          <p:spPr>
            <a:xfrm>
              <a:off x="3592216" y="2793373"/>
              <a:ext cx="1696311" cy="459315"/>
            </a:xfrm>
            <a:custGeom>
              <a:avLst/>
              <a:gdLst>
                <a:gd name="connsiteX0" fmla="*/ 0 w 1201212"/>
                <a:gd name="connsiteY0" fmla="*/ 42291 h 422910"/>
                <a:gd name="connsiteX1" fmla="*/ 42291 w 1201212"/>
                <a:gd name="connsiteY1" fmla="*/ 0 h 422910"/>
                <a:gd name="connsiteX2" fmla="*/ 1158921 w 1201212"/>
                <a:gd name="connsiteY2" fmla="*/ 0 h 422910"/>
                <a:gd name="connsiteX3" fmla="*/ 1201212 w 1201212"/>
                <a:gd name="connsiteY3" fmla="*/ 42291 h 422910"/>
                <a:gd name="connsiteX4" fmla="*/ 1201212 w 1201212"/>
                <a:gd name="connsiteY4" fmla="*/ 380619 h 422910"/>
                <a:gd name="connsiteX5" fmla="*/ 1158921 w 1201212"/>
                <a:gd name="connsiteY5" fmla="*/ 422910 h 422910"/>
                <a:gd name="connsiteX6" fmla="*/ 42291 w 1201212"/>
                <a:gd name="connsiteY6" fmla="*/ 422910 h 422910"/>
                <a:gd name="connsiteX7" fmla="*/ 0 w 1201212"/>
                <a:gd name="connsiteY7" fmla="*/ 380619 h 422910"/>
                <a:gd name="connsiteX8" fmla="*/ 0 w 1201212"/>
                <a:gd name="connsiteY8" fmla="*/ 42291 h 42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1212" h="422910">
                  <a:moveTo>
                    <a:pt x="0" y="42291"/>
                  </a:moveTo>
                  <a:cubicBezTo>
                    <a:pt x="0" y="18934"/>
                    <a:pt x="18934" y="0"/>
                    <a:pt x="42291" y="0"/>
                  </a:cubicBezTo>
                  <a:lnTo>
                    <a:pt x="1158921" y="0"/>
                  </a:lnTo>
                  <a:cubicBezTo>
                    <a:pt x="1182278" y="0"/>
                    <a:pt x="1201212" y="18934"/>
                    <a:pt x="1201212" y="42291"/>
                  </a:cubicBezTo>
                  <a:lnTo>
                    <a:pt x="1201212" y="380619"/>
                  </a:lnTo>
                  <a:cubicBezTo>
                    <a:pt x="1201212" y="403976"/>
                    <a:pt x="1182278" y="422910"/>
                    <a:pt x="1158921" y="422910"/>
                  </a:cubicBezTo>
                  <a:lnTo>
                    <a:pt x="42291" y="422910"/>
                  </a:lnTo>
                  <a:cubicBezTo>
                    <a:pt x="18934" y="422910"/>
                    <a:pt x="0" y="403976"/>
                    <a:pt x="0" y="380619"/>
                  </a:cubicBezTo>
                  <a:lnTo>
                    <a:pt x="0" y="42291"/>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297" tIns="54297" rIns="54297" bIns="54297" numCol="1" spcCol="1270" anchor="ctr" anchorCtr="0">
              <a:noAutofit/>
            </a:bodyPr>
            <a:lstStyle/>
            <a:p>
              <a:pPr marL="0" lvl="0" indent="0" algn="ctr" defTabSz="488950">
                <a:lnSpc>
                  <a:spcPct val="90000"/>
                </a:lnSpc>
                <a:spcBef>
                  <a:spcPct val="0"/>
                </a:spcBef>
                <a:spcAft>
                  <a:spcPct val="35000"/>
                </a:spcAft>
                <a:buNone/>
              </a:pPr>
              <a:r>
                <a:rPr lang="es-ES" sz="900" dirty="0">
                  <a:solidFill>
                    <a:schemeClr val="tx1"/>
                  </a:solidFill>
                </a:rPr>
                <a:t>Separar la interfaz de una clase de su implementación subyacente</a:t>
              </a:r>
              <a:endParaRPr lang="es-EC" sz="900" kern="1200" dirty="0">
                <a:solidFill>
                  <a:schemeClr val="tx1"/>
                </a:solidFill>
              </a:endParaRPr>
            </a:p>
          </p:txBody>
        </p:sp>
        <p:sp>
          <p:nvSpPr>
            <p:cNvPr id="157" name="Forma libre: forma 156">
              <a:extLst>
                <a:ext uri="{FF2B5EF4-FFF2-40B4-BE49-F238E27FC236}">
                  <a16:creationId xmlns:a16="http://schemas.microsoft.com/office/drawing/2014/main" id="{23BB8B10-A54A-4A65-8C8E-A7BE92CED8DD}"/>
                </a:ext>
              </a:extLst>
            </p:cNvPr>
            <p:cNvSpPr/>
            <p:nvPr/>
          </p:nvSpPr>
          <p:spPr>
            <a:xfrm>
              <a:off x="3592443" y="3429601"/>
              <a:ext cx="1696311" cy="553086"/>
            </a:xfrm>
            <a:custGeom>
              <a:avLst/>
              <a:gdLst>
                <a:gd name="connsiteX0" fmla="*/ 0 w 1194003"/>
                <a:gd name="connsiteY0" fmla="*/ 50925 h 509249"/>
                <a:gd name="connsiteX1" fmla="*/ 50925 w 1194003"/>
                <a:gd name="connsiteY1" fmla="*/ 0 h 509249"/>
                <a:gd name="connsiteX2" fmla="*/ 1143078 w 1194003"/>
                <a:gd name="connsiteY2" fmla="*/ 0 h 509249"/>
                <a:gd name="connsiteX3" fmla="*/ 1194003 w 1194003"/>
                <a:gd name="connsiteY3" fmla="*/ 50925 h 509249"/>
                <a:gd name="connsiteX4" fmla="*/ 1194003 w 1194003"/>
                <a:gd name="connsiteY4" fmla="*/ 458324 h 509249"/>
                <a:gd name="connsiteX5" fmla="*/ 1143078 w 1194003"/>
                <a:gd name="connsiteY5" fmla="*/ 509249 h 509249"/>
                <a:gd name="connsiteX6" fmla="*/ 50925 w 1194003"/>
                <a:gd name="connsiteY6" fmla="*/ 509249 h 509249"/>
                <a:gd name="connsiteX7" fmla="*/ 0 w 1194003"/>
                <a:gd name="connsiteY7" fmla="*/ 458324 h 509249"/>
                <a:gd name="connsiteX8" fmla="*/ 0 w 1194003"/>
                <a:gd name="connsiteY8" fmla="*/ 50925 h 50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003" h="509249">
                  <a:moveTo>
                    <a:pt x="0" y="50925"/>
                  </a:moveTo>
                  <a:cubicBezTo>
                    <a:pt x="0" y="22800"/>
                    <a:pt x="22800" y="0"/>
                    <a:pt x="50925" y="0"/>
                  </a:cubicBezTo>
                  <a:lnTo>
                    <a:pt x="1143078" y="0"/>
                  </a:lnTo>
                  <a:cubicBezTo>
                    <a:pt x="1171203" y="0"/>
                    <a:pt x="1194003" y="22800"/>
                    <a:pt x="1194003" y="50925"/>
                  </a:cubicBezTo>
                  <a:lnTo>
                    <a:pt x="1194003" y="458324"/>
                  </a:lnTo>
                  <a:cubicBezTo>
                    <a:pt x="1194003" y="486449"/>
                    <a:pt x="1171203" y="509249"/>
                    <a:pt x="1143078" y="509249"/>
                  </a:cubicBezTo>
                  <a:lnTo>
                    <a:pt x="50925" y="509249"/>
                  </a:lnTo>
                  <a:cubicBezTo>
                    <a:pt x="22800" y="509249"/>
                    <a:pt x="0" y="486449"/>
                    <a:pt x="0" y="458324"/>
                  </a:cubicBezTo>
                  <a:lnTo>
                    <a:pt x="0" y="50925"/>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825" tIns="56825" rIns="56825" bIns="56825" numCol="1" spcCol="1270" anchor="ctr" anchorCtr="0">
              <a:noAutofit/>
            </a:bodyPr>
            <a:lstStyle/>
            <a:p>
              <a:pPr marL="0" lvl="0" indent="0" algn="ctr" defTabSz="488950">
                <a:lnSpc>
                  <a:spcPct val="90000"/>
                </a:lnSpc>
                <a:spcBef>
                  <a:spcPct val="0"/>
                </a:spcBef>
                <a:spcAft>
                  <a:spcPct val="35000"/>
                </a:spcAft>
                <a:buNone/>
              </a:pPr>
              <a:r>
                <a:rPr lang="es-ES" sz="900" dirty="0">
                  <a:solidFill>
                    <a:schemeClr val="tx1"/>
                  </a:solidFill>
                </a:rPr>
                <a:t> Extrae una de las dimensiones a una jerarquía de clases separada</a:t>
              </a:r>
              <a:endParaRPr lang="es-EC" sz="900" dirty="0">
                <a:solidFill>
                  <a:schemeClr val="tx1"/>
                </a:solidFill>
              </a:endParaRPr>
            </a:p>
          </p:txBody>
        </p:sp>
        <p:sp>
          <p:nvSpPr>
            <p:cNvPr id="158" name="Forma libre: forma 157">
              <a:extLst>
                <a:ext uri="{FF2B5EF4-FFF2-40B4-BE49-F238E27FC236}">
                  <a16:creationId xmlns:a16="http://schemas.microsoft.com/office/drawing/2014/main" id="{D73AE822-C7B6-560D-0C87-E29905F93059}"/>
                </a:ext>
              </a:extLst>
            </p:cNvPr>
            <p:cNvSpPr/>
            <p:nvPr/>
          </p:nvSpPr>
          <p:spPr>
            <a:xfrm>
              <a:off x="3590405" y="4179764"/>
              <a:ext cx="1696311" cy="553086"/>
            </a:xfrm>
            <a:custGeom>
              <a:avLst/>
              <a:gdLst>
                <a:gd name="connsiteX0" fmla="*/ 0 w 1194003"/>
                <a:gd name="connsiteY0" fmla="*/ 50925 h 509249"/>
                <a:gd name="connsiteX1" fmla="*/ 50925 w 1194003"/>
                <a:gd name="connsiteY1" fmla="*/ 0 h 509249"/>
                <a:gd name="connsiteX2" fmla="*/ 1143078 w 1194003"/>
                <a:gd name="connsiteY2" fmla="*/ 0 h 509249"/>
                <a:gd name="connsiteX3" fmla="*/ 1194003 w 1194003"/>
                <a:gd name="connsiteY3" fmla="*/ 50925 h 509249"/>
                <a:gd name="connsiteX4" fmla="*/ 1194003 w 1194003"/>
                <a:gd name="connsiteY4" fmla="*/ 458324 h 509249"/>
                <a:gd name="connsiteX5" fmla="*/ 1143078 w 1194003"/>
                <a:gd name="connsiteY5" fmla="*/ 509249 h 509249"/>
                <a:gd name="connsiteX6" fmla="*/ 50925 w 1194003"/>
                <a:gd name="connsiteY6" fmla="*/ 509249 h 509249"/>
                <a:gd name="connsiteX7" fmla="*/ 0 w 1194003"/>
                <a:gd name="connsiteY7" fmla="*/ 458324 h 509249"/>
                <a:gd name="connsiteX8" fmla="*/ 0 w 1194003"/>
                <a:gd name="connsiteY8" fmla="*/ 50925 h 50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003" h="509249">
                  <a:moveTo>
                    <a:pt x="0" y="50925"/>
                  </a:moveTo>
                  <a:cubicBezTo>
                    <a:pt x="0" y="22800"/>
                    <a:pt x="22800" y="0"/>
                    <a:pt x="50925" y="0"/>
                  </a:cubicBezTo>
                  <a:lnTo>
                    <a:pt x="1143078" y="0"/>
                  </a:lnTo>
                  <a:cubicBezTo>
                    <a:pt x="1171203" y="0"/>
                    <a:pt x="1194003" y="22800"/>
                    <a:pt x="1194003" y="50925"/>
                  </a:cubicBezTo>
                  <a:lnTo>
                    <a:pt x="1194003" y="458324"/>
                  </a:lnTo>
                  <a:cubicBezTo>
                    <a:pt x="1194003" y="486449"/>
                    <a:pt x="1171203" y="509249"/>
                    <a:pt x="1143078" y="509249"/>
                  </a:cubicBezTo>
                  <a:lnTo>
                    <a:pt x="50925" y="509249"/>
                  </a:lnTo>
                  <a:cubicBezTo>
                    <a:pt x="22800" y="509249"/>
                    <a:pt x="0" y="486449"/>
                    <a:pt x="0" y="458324"/>
                  </a:cubicBezTo>
                  <a:lnTo>
                    <a:pt x="0" y="50925"/>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585" tIns="41585" rIns="41585" bIns="41585" numCol="1" spcCol="1270" anchor="ctr" anchorCtr="0">
              <a:noAutofit/>
            </a:bodyPr>
            <a:lstStyle/>
            <a:p>
              <a:pPr marL="0" lvl="0" indent="0" algn="ctr" defTabSz="311150">
                <a:lnSpc>
                  <a:spcPct val="90000"/>
                </a:lnSpc>
                <a:spcBef>
                  <a:spcPct val="0"/>
                </a:spcBef>
                <a:spcAft>
                  <a:spcPct val="35000"/>
                </a:spcAft>
                <a:buNone/>
              </a:pPr>
              <a:r>
                <a:rPr lang="es-ES" sz="900" dirty="0">
                  <a:solidFill>
                    <a:schemeClr val="tx1"/>
                  </a:solidFill>
                </a:rPr>
                <a:t>Dividir y organizar una clase monolítica que tenga muchas variantes de una sola funcionalidad</a:t>
              </a:r>
              <a:endParaRPr lang="es-EC" sz="900" dirty="0">
                <a:solidFill>
                  <a:schemeClr val="tx1"/>
                </a:solidFill>
              </a:endParaRPr>
            </a:p>
          </p:txBody>
        </p:sp>
        <p:sp>
          <p:nvSpPr>
            <p:cNvPr id="159" name="Forma libre: forma 158">
              <a:extLst>
                <a:ext uri="{FF2B5EF4-FFF2-40B4-BE49-F238E27FC236}">
                  <a16:creationId xmlns:a16="http://schemas.microsoft.com/office/drawing/2014/main" id="{05BBA5A1-53D8-3305-04BC-536958686469}"/>
                </a:ext>
              </a:extLst>
            </p:cNvPr>
            <p:cNvSpPr/>
            <p:nvPr/>
          </p:nvSpPr>
          <p:spPr>
            <a:xfrm>
              <a:off x="3450137" y="4889447"/>
              <a:ext cx="988423" cy="1056775"/>
            </a:xfrm>
            <a:custGeom>
              <a:avLst/>
              <a:gdLst>
                <a:gd name="connsiteX0" fmla="*/ 0 w 999835"/>
                <a:gd name="connsiteY0" fmla="*/ 66656 h 666556"/>
                <a:gd name="connsiteX1" fmla="*/ 66656 w 999835"/>
                <a:gd name="connsiteY1" fmla="*/ 0 h 666556"/>
                <a:gd name="connsiteX2" fmla="*/ 933179 w 999835"/>
                <a:gd name="connsiteY2" fmla="*/ 0 h 666556"/>
                <a:gd name="connsiteX3" fmla="*/ 999835 w 999835"/>
                <a:gd name="connsiteY3" fmla="*/ 66656 h 666556"/>
                <a:gd name="connsiteX4" fmla="*/ 999835 w 999835"/>
                <a:gd name="connsiteY4" fmla="*/ 599900 h 666556"/>
                <a:gd name="connsiteX5" fmla="*/ 933179 w 999835"/>
                <a:gd name="connsiteY5" fmla="*/ 666556 h 666556"/>
                <a:gd name="connsiteX6" fmla="*/ 66656 w 999835"/>
                <a:gd name="connsiteY6" fmla="*/ 666556 h 666556"/>
                <a:gd name="connsiteX7" fmla="*/ 0 w 999835"/>
                <a:gd name="connsiteY7" fmla="*/ 599900 h 666556"/>
                <a:gd name="connsiteX8" fmla="*/ 0 w 999835"/>
                <a:gd name="connsiteY8" fmla="*/ 66656 h 66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666556">
                  <a:moveTo>
                    <a:pt x="0" y="66656"/>
                  </a:moveTo>
                  <a:cubicBezTo>
                    <a:pt x="0" y="29843"/>
                    <a:pt x="29843" y="0"/>
                    <a:pt x="66656" y="0"/>
                  </a:cubicBezTo>
                  <a:lnTo>
                    <a:pt x="933179" y="0"/>
                  </a:lnTo>
                  <a:cubicBezTo>
                    <a:pt x="969992" y="0"/>
                    <a:pt x="999835" y="29843"/>
                    <a:pt x="999835" y="66656"/>
                  </a:cubicBezTo>
                  <a:lnTo>
                    <a:pt x="999835" y="599900"/>
                  </a:lnTo>
                  <a:cubicBezTo>
                    <a:pt x="999835" y="636713"/>
                    <a:pt x="969992" y="666556"/>
                    <a:pt x="933179" y="666556"/>
                  </a:cubicBezTo>
                  <a:lnTo>
                    <a:pt x="66656" y="666556"/>
                  </a:lnTo>
                  <a:cubicBezTo>
                    <a:pt x="29843" y="666556"/>
                    <a:pt x="0" y="636713"/>
                    <a:pt x="0" y="599900"/>
                  </a:cubicBezTo>
                  <a:lnTo>
                    <a:pt x="0" y="66656"/>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93" tIns="46193" rIns="46193" bIns="46193" numCol="1" spcCol="1270" anchor="ctr" anchorCtr="0">
              <a:noAutofit/>
            </a:bodyPr>
            <a:lstStyle/>
            <a:p>
              <a:pPr marL="0" lvl="0" indent="0" algn="ctr" defTabSz="311150">
                <a:lnSpc>
                  <a:spcPct val="90000"/>
                </a:lnSpc>
                <a:spcBef>
                  <a:spcPct val="0"/>
                </a:spcBef>
                <a:spcAft>
                  <a:spcPct val="35000"/>
                </a:spcAft>
                <a:buNone/>
              </a:pPr>
              <a:r>
                <a:rPr lang="es-ES" sz="900" dirty="0">
                  <a:solidFill>
                    <a:schemeClr val="tx1"/>
                  </a:solidFill>
                </a:rPr>
                <a:t>C</a:t>
              </a:r>
              <a:r>
                <a:rPr lang="es-ES" sz="900" b="0" i="0" kern="1200" dirty="0">
                  <a:solidFill>
                    <a:schemeClr val="tx1"/>
                  </a:solidFill>
                </a:rPr>
                <a:t>rear clases y aplicaciones independientes de plataforma</a:t>
              </a:r>
              <a:endParaRPr lang="es-EC" sz="900" kern="1200" dirty="0">
                <a:solidFill>
                  <a:schemeClr val="tx1"/>
                </a:solidFill>
              </a:endParaRPr>
            </a:p>
          </p:txBody>
        </p:sp>
        <p:sp>
          <p:nvSpPr>
            <p:cNvPr id="160" name="Forma libre: forma 159">
              <a:extLst>
                <a:ext uri="{FF2B5EF4-FFF2-40B4-BE49-F238E27FC236}">
                  <a16:creationId xmlns:a16="http://schemas.microsoft.com/office/drawing/2014/main" id="{17291ADE-08AA-A1C9-25D3-4AD6E92F7D1C}"/>
                </a:ext>
              </a:extLst>
            </p:cNvPr>
            <p:cNvSpPr/>
            <p:nvPr/>
          </p:nvSpPr>
          <p:spPr>
            <a:xfrm>
              <a:off x="4540753" y="4882917"/>
              <a:ext cx="929246" cy="1056775"/>
            </a:xfrm>
            <a:custGeom>
              <a:avLst/>
              <a:gdLst>
                <a:gd name="connsiteX0" fmla="*/ 0 w 999835"/>
                <a:gd name="connsiteY0" fmla="*/ 66656 h 666556"/>
                <a:gd name="connsiteX1" fmla="*/ 66656 w 999835"/>
                <a:gd name="connsiteY1" fmla="*/ 0 h 666556"/>
                <a:gd name="connsiteX2" fmla="*/ 933179 w 999835"/>
                <a:gd name="connsiteY2" fmla="*/ 0 h 666556"/>
                <a:gd name="connsiteX3" fmla="*/ 999835 w 999835"/>
                <a:gd name="connsiteY3" fmla="*/ 66656 h 666556"/>
                <a:gd name="connsiteX4" fmla="*/ 999835 w 999835"/>
                <a:gd name="connsiteY4" fmla="*/ 599900 h 666556"/>
                <a:gd name="connsiteX5" fmla="*/ 933179 w 999835"/>
                <a:gd name="connsiteY5" fmla="*/ 666556 h 666556"/>
                <a:gd name="connsiteX6" fmla="*/ 66656 w 999835"/>
                <a:gd name="connsiteY6" fmla="*/ 666556 h 666556"/>
                <a:gd name="connsiteX7" fmla="*/ 0 w 999835"/>
                <a:gd name="connsiteY7" fmla="*/ 599900 h 666556"/>
                <a:gd name="connsiteX8" fmla="*/ 0 w 999835"/>
                <a:gd name="connsiteY8" fmla="*/ 66656 h 66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666556">
                  <a:moveTo>
                    <a:pt x="0" y="66656"/>
                  </a:moveTo>
                  <a:cubicBezTo>
                    <a:pt x="0" y="29843"/>
                    <a:pt x="29843" y="0"/>
                    <a:pt x="66656" y="0"/>
                  </a:cubicBezTo>
                  <a:lnTo>
                    <a:pt x="933179" y="0"/>
                  </a:lnTo>
                  <a:cubicBezTo>
                    <a:pt x="969992" y="0"/>
                    <a:pt x="999835" y="29843"/>
                    <a:pt x="999835" y="66656"/>
                  </a:cubicBezTo>
                  <a:lnTo>
                    <a:pt x="999835" y="599900"/>
                  </a:lnTo>
                  <a:cubicBezTo>
                    <a:pt x="999835" y="636713"/>
                    <a:pt x="969992" y="666556"/>
                    <a:pt x="933179" y="666556"/>
                  </a:cubicBezTo>
                  <a:lnTo>
                    <a:pt x="66656" y="666556"/>
                  </a:lnTo>
                  <a:cubicBezTo>
                    <a:pt x="29843" y="666556"/>
                    <a:pt x="0" y="636713"/>
                    <a:pt x="0" y="599900"/>
                  </a:cubicBezTo>
                  <a:lnTo>
                    <a:pt x="0" y="66656"/>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93" tIns="46193" rIns="46193" bIns="46193" numCol="1" spcCol="1270" anchor="ctr" anchorCtr="0">
              <a:noAutofit/>
            </a:bodyPr>
            <a:lstStyle/>
            <a:p>
              <a:pPr marL="0" lvl="0" indent="0" algn="ctr" defTabSz="311150">
                <a:lnSpc>
                  <a:spcPct val="90000"/>
                </a:lnSpc>
                <a:spcBef>
                  <a:spcPct val="0"/>
                </a:spcBef>
                <a:spcAft>
                  <a:spcPct val="35000"/>
                </a:spcAft>
                <a:buNone/>
              </a:pPr>
              <a:r>
                <a:rPr lang="es-ES" sz="900" b="0" i="0" kern="1200" dirty="0">
                  <a:solidFill>
                    <a:schemeClr val="tx1"/>
                  </a:solidFill>
                </a:rPr>
                <a:t> Clase muy cohesionada</a:t>
              </a:r>
              <a:endParaRPr lang="es-EC" sz="900" kern="1200" dirty="0">
                <a:solidFill>
                  <a:schemeClr val="tx1"/>
                </a:solidFill>
              </a:endParaRPr>
            </a:p>
          </p:txBody>
        </p:sp>
        <p:sp>
          <p:nvSpPr>
            <p:cNvPr id="161" name="Forma libre: forma 160">
              <a:extLst>
                <a:ext uri="{FF2B5EF4-FFF2-40B4-BE49-F238E27FC236}">
                  <a16:creationId xmlns:a16="http://schemas.microsoft.com/office/drawing/2014/main" id="{66F01F3C-F650-00FF-3A6C-899AE5E1D31F}"/>
                </a:ext>
              </a:extLst>
            </p:cNvPr>
            <p:cNvSpPr/>
            <p:nvPr/>
          </p:nvSpPr>
          <p:spPr>
            <a:xfrm>
              <a:off x="5797826" y="2025624"/>
              <a:ext cx="1696311" cy="606740"/>
            </a:xfrm>
            <a:custGeom>
              <a:avLst/>
              <a:gdLst>
                <a:gd name="connsiteX0" fmla="*/ 0 w 1202022"/>
                <a:gd name="connsiteY0" fmla="*/ 49356 h 493558"/>
                <a:gd name="connsiteX1" fmla="*/ 49356 w 1202022"/>
                <a:gd name="connsiteY1" fmla="*/ 0 h 493558"/>
                <a:gd name="connsiteX2" fmla="*/ 1152666 w 1202022"/>
                <a:gd name="connsiteY2" fmla="*/ 0 h 493558"/>
                <a:gd name="connsiteX3" fmla="*/ 1202022 w 1202022"/>
                <a:gd name="connsiteY3" fmla="*/ 49356 h 493558"/>
                <a:gd name="connsiteX4" fmla="*/ 1202022 w 1202022"/>
                <a:gd name="connsiteY4" fmla="*/ 444202 h 493558"/>
                <a:gd name="connsiteX5" fmla="*/ 1152666 w 1202022"/>
                <a:gd name="connsiteY5" fmla="*/ 493558 h 493558"/>
                <a:gd name="connsiteX6" fmla="*/ 49356 w 1202022"/>
                <a:gd name="connsiteY6" fmla="*/ 493558 h 493558"/>
                <a:gd name="connsiteX7" fmla="*/ 0 w 1202022"/>
                <a:gd name="connsiteY7" fmla="*/ 444202 h 493558"/>
                <a:gd name="connsiteX8" fmla="*/ 0 w 1202022"/>
                <a:gd name="connsiteY8" fmla="*/ 49356 h 493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2022" h="493558">
                  <a:moveTo>
                    <a:pt x="0" y="49356"/>
                  </a:moveTo>
                  <a:cubicBezTo>
                    <a:pt x="0" y="22097"/>
                    <a:pt x="22097" y="0"/>
                    <a:pt x="49356" y="0"/>
                  </a:cubicBezTo>
                  <a:lnTo>
                    <a:pt x="1152666" y="0"/>
                  </a:lnTo>
                  <a:cubicBezTo>
                    <a:pt x="1179925" y="0"/>
                    <a:pt x="1202022" y="22097"/>
                    <a:pt x="1202022" y="49356"/>
                  </a:cubicBezTo>
                  <a:lnTo>
                    <a:pt x="1202022" y="444202"/>
                  </a:lnTo>
                  <a:cubicBezTo>
                    <a:pt x="1202022" y="471461"/>
                    <a:pt x="1179925" y="493558"/>
                    <a:pt x="1152666" y="493558"/>
                  </a:cubicBezTo>
                  <a:lnTo>
                    <a:pt x="49356" y="493558"/>
                  </a:lnTo>
                  <a:cubicBezTo>
                    <a:pt x="22097" y="493558"/>
                    <a:pt x="0" y="471461"/>
                    <a:pt x="0" y="444202"/>
                  </a:cubicBezTo>
                  <a:lnTo>
                    <a:pt x="0" y="49356"/>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366" tIns="56366" rIns="56366" bIns="56366" numCol="1" spcCol="1270" anchor="ctr" anchorCtr="0">
              <a:noAutofit/>
            </a:bodyPr>
            <a:lstStyle/>
            <a:p>
              <a:pPr marL="0" lvl="0" indent="0" algn="ctr" defTabSz="488950">
                <a:lnSpc>
                  <a:spcPct val="90000"/>
                </a:lnSpc>
                <a:spcBef>
                  <a:spcPct val="0"/>
                </a:spcBef>
                <a:spcAft>
                  <a:spcPct val="35000"/>
                </a:spcAft>
                <a:buNone/>
              </a:pPr>
              <a:r>
                <a:rPr lang="es-ES" sz="900" dirty="0">
                  <a:solidFill>
                    <a:schemeClr val="tx1"/>
                  </a:solidFill>
                </a:rPr>
                <a:t>Componer objetos en estructuras de árbol</a:t>
              </a:r>
              <a:endParaRPr lang="es-EC" sz="900" dirty="0">
                <a:solidFill>
                  <a:schemeClr val="tx1"/>
                </a:solidFill>
              </a:endParaRPr>
            </a:p>
          </p:txBody>
        </p:sp>
        <p:sp>
          <p:nvSpPr>
            <p:cNvPr id="162" name="Forma libre: forma 161">
              <a:extLst>
                <a:ext uri="{FF2B5EF4-FFF2-40B4-BE49-F238E27FC236}">
                  <a16:creationId xmlns:a16="http://schemas.microsoft.com/office/drawing/2014/main" id="{D46B11B9-5281-A656-5E88-795B688F2DFC}"/>
                </a:ext>
              </a:extLst>
            </p:cNvPr>
            <p:cNvSpPr/>
            <p:nvPr/>
          </p:nvSpPr>
          <p:spPr>
            <a:xfrm>
              <a:off x="5797825" y="2774267"/>
              <a:ext cx="1696311" cy="459315"/>
            </a:xfrm>
            <a:custGeom>
              <a:avLst/>
              <a:gdLst>
                <a:gd name="connsiteX0" fmla="*/ 0 w 1201212"/>
                <a:gd name="connsiteY0" fmla="*/ 42291 h 422910"/>
                <a:gd name="connsiteX1" fmla="*/ 42291 w 1201212"/>
                <a:gd name="connsiteY1" fmla="*/ 0 h 422910"/>
                <a:gd name="connsiteX2" fmla="*/ 1158921 w 1201212"/>
                <a:gd name="connsiteY2" fmla="*/ 0 h 422910"/>
                <a:gd name="connsiteX3" fmla="*/ 1201212 w 1201212"/>
                <a:gd name="connsiteY3" fmla="*/ 42291 h 422910"/>
                <a:gd name="connsiteX4" fmla="*/ 1201212 w 1201212"/>
                <a:gd name="connsiteY4" fmla="*/ 380619 h 422910"/>
                <a:gd name="connsiteX5" fmla="*/ 1158921 w 1201212"/>
                <a:gd name="connsiteY5" fmla="*/ 422910 h 422910"/>
                <a:gd name="connsiteX6" fmla="*/ 42291 w 1201212"/>
                <a:gd name="connsiteY6" fmla="*/ 422910 h 422910"/>
                <a:gd name="connsiteX7" fmla="*/ 0 w 1201212"/>
                <a:gd name="connsiteY7" fmla="*/ 380619 h 422910"/>
                <a:gd name="connsiteX8" fmla="*/ 0 w 1201212"/>
                <a:gd name="connsiteY8" fmla="*/ 42291 h 42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1212" h="422910">
                  <a:moveTo>
                    <a:pt x="0" y="42291"/>
                  </a:moveTo>
                  <a:cubicBezTo>
                    <a:pt x="0" y="18934"/>
                    <a:pt x="18934" y="0"/>
                    <a:pt x="42291" y="0"/>
                  </a:cubicBezTo>
                  <a:lnTo>
                    <a:pt x="1158921" y="0"/>
                  </a:lnTo>
                  <a:cubicBezTo>
                    <a:pt x="1182278" y="0"/>
                    <a:pt x="1201212" y="18934"/>
                    <a:pt x="1201212" y="42291"/>
                  </a:cubicBezTo>
                  <a:lnTo>
                    <a:pt x="1201212" y="380619"/>
                  </a:lnTo>
                  <a:cubicBezTo>
                    <a:pt x="1201212" y="403976"/>
                    <a:pt x="1182278" y="422910"/>
                    <a:pt x="1158921" y="422910"/>
                  </a:cubicBezTo>
                  <a:lnTo>
                    <a:pt x="42291" y="422910"/>
                  </a:lnTo>
                  <a:cubicBezTo>
                    <a:pt x="18934" y="422910"/>
                    <a:pt x="0" y="403976"/>
                    <a:pt x="0" y="380619"/>
                  </a:cubicBezTo>
                  <a:lnTo>
                    <a:pt x="0" y="42291"/>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297" tIns="54297" rIns="54297" bIns="54297" numCol="1" spcCol="1270" anchor="ctr" anchorCtr="0">
              <a:noAutofit/>
            </a:bodyPr>
            <a:lstStyle/>
            <a:p>
              <a:pPr marL="0" lvl="0" indent="0" algn="ctr" defTabSz="488950">
                <a:lnSpc>
                  <a:spcPct val="90000"/>
                </a:lnSpc>
                <a:spcBef>
                  <a:spcPct val="0"/>
                </a:spcBef>
                <a:spcAft>
                  <a:spcPct val="35000"/>
                </a:spcAft>
                <a:buNone/>
              </a:pPr>
              <a:r>
                <a:rPr lang="es-ES" sz="900" dirty="0">
                  <a:solidFill>
                    <a:srgbClr val="0D0D0D"/>
                  </a:solidFill>
                  <a:latin typeface="Söhne"/>
                </a:rPr>
                <a:t>C</a:t>
              </a:r>
              <a:r>
                <a:rPr lang="es-ES" sz="900" b="0" i="0" dirty="0">
                  <a:solidFill>
                    <a:srgbClr val="0D0D0D"/>
                  </a:solidFill>
                  <a:effectLst/>
                  <a:latin typeface="Söhne"/>
                </a:rPr>
                <a:t>ómo manejar la composición de objetos de manera uniforme</a:t>
              </a:r>
              <a:endParaRPr lang="es-EC" sz="900" kern="1200" dirty="0">
                <a:solidFill>
                  <a:schemeClr val="tx1"/>
                </a:solidFill>
              </a:endParaRPr>
            </a:p>
          </p:txBody>
        </p:sp>
        <p:sp>
          <p:nvSpPr>
            <p:cNvPr id="163" name="Forma libre: forma 162">
              <a:extLst>
                <a:ext uri="{FF2B5EF4-FFF2-40B4-BE49-F238E27FC236}">
                  <a16:creationId xmlns:a16="http://schemas.microsoft.com/office/drawing/2014/main" id="{582329AB-529E-14D9-6328-3C9BAFA8BA09}"/>
                </a:ext>
              </a:extLst>
            </p:cNvPr>
            <p:cNvSpPr/>
            <p:nvPr/>
          </p:nvSpPr>
          <p:spPr>
            <a:xfrm>
              <a:off x="5807701" y="3429601"/>
              <a:ext cx="1696311" cy="553086"/>
            </a:xfrm>
            <a:custGeom>
              <a:avLst/>
              <a:gdLst>
                <a:gd name="connsiteX0" fmla="*/ 0 w 1194003"/>
                <a:gd name="connsiteY0" fmla="*/ 50925 h 509249"/>
                <a:gd name="connsiteX1" fmla="*/ 50925 w 1194003"/>
                <a:gd name="connsiteY1" fmla="*/ 0 h 509249"/>
                <a:gd name="connsiteX2" fmla="*/ 1143078 w 1194003"/>
                <a:gd name="connsiteY2" fmla="*/ 0 h 509249"/>
                <a:gd name="connsiteX3" fmla="*/ 1194003 w 1194003"/>
                <a:gd name="connsiteY3" fmla="*/ 50925 h 509249"/>
                <a:gd name="connsiteX4" fmla="*/ 1194003 w 1194003"/>
                <a:gd name="connsiteY4" fmla="*/ 458324 h 509249"/>
                <a:gd name="connsiteX5" fmla="*/ 1143078 w 1194003"/>
                <a:gd name="connsiteY5" fmla="*/ 509249 h 509249"/>
                <a:gd name="connsiteX6" fmla="*/ 50925 w 1194003"/>
                <a:gd name="connsiteY6" fmla="*/ 509249 h 509249"/>
                <a:gd name="connsiteX7" fmla="*/ 0 w 1194003"/>
                <a:gd name="connsiteY7" fmla="*/ 458324 h 509249"/>
                <a:gd name="connsiteX8" fmla="*/ 0 w 1194003"/>
                <a:gd name="connsiteY8" fmla="*/ 50925 h 50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003" h="509249">
                  <a:moveTo>
                    <a:pt x="0" y="50925"/>
                  </a:moveTo>
                  <a:cubicBezTo>
                    <a:pt x="0" y="22800"/>
                    <a:pt x="22800" y="0"/>
                    <a:pt x="50925" y="0"/>
                  </a:cubicBezTo>
                  <a:lnTo>
                    <a:pt x="1143078" y="0"/>
                  </a:lnTo>
                  <a:cubicBezTo>
                    <a:pt x="1171203" y="0"/>
                    <a:pt x="1194003" y="22800"/>
                    <a:pt x="1194003" y="50925"/>
                  </a:cubicBezTo>
                  <a:lnTo>
                    <a:pt x="1194003" y="458324"/>
                  </a:lnTo>
                  <a:cubicBezTo>
                    <a:pt x="1194003" y="486449"/>
                    <a:pt x="1171203" y="509249"/>
                    <a:pt x="1143078" y="509249"/>
                  </a:cubicBezTo>
                  <a:lnTo>
                    <a:pt x="50925" y="509249"/>
                  </a:lnTo>
                  <a:cubicBezTo>
                    <a:pt x="22800" y="509249"/>
                    <a:pt x="0" y="486449"/>
                    <a:pt x="0" y="458324"/>
                  </a:cubicBezTo>
                  <a:lnTo>
                    <a:pt x="0" y="50925"/>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825" tIns="56825" rIns="56825" bIns="56825" numCol="1" spcCol="1270" anchor="ctr" anchorCtr="0">
              <a:noAutofit/>
            </a:bodyPr>
            <a:lstStyle/>
            <a:p>
              <a:pPr marL="0" lvl="0" indent="0" algn="ctr" defTabSz="488950">
                <a:lnSpc>
                  <a:spcPct val="90000"/>
                </a:lnSpc>
                <a:spcBef>
                  <a:spcPct val="0"/>
                </a:spcBef>
                <a:spcAft>
                  <a:spcPct val="35000"/>
                </a:spcAft>
                <a:buNone/>
              </a:pPr>
              <a:r>
                <a:rPr lang="es-ES" sz="900" dirty="0">
                  <a:solidFill>
                    <a:schemeClr val="tx1"/>
                  </a:solidFill>
                </a:rPr>
                <a:t>L</a:t>
              </a:r>
              <a:r>
                <a:rPr lang="es-ES" sz="900" b="0" i="0" kern="1200" dirty="0">
                  <a:solidFill>
                    <a:schemeClr val="tx1"/>
                  </a:solidFill>
                </a:rPr>
                <a:t>os objetos individuales y las agrupaciones de objetos deben tratarse de manera homogénea</a:t>
              </a:r>
              <a:endParaRPr lang="es-EC" sz="900" kern="1200" dirty="0">
                <a:solidFill>
                  <a:schemeClr val="tx1"/>
                </a:solidFill>
              </a:endParaRPr>
            </a:p>
          </p:txBody>
        </p:sp>
        <p:sp>
          <p:nvSpPr>
            <p:cNvPr id="164" name="Forma libre: forma 163">
              <a:extLst>
                <a:ext uri="{FF2B5EF4-FFF2-40B4-BE49-F238E27FC236}">
                  <a16:creationId xmlns:a16="http://schemas.microsoft.com/office/drawing/2014/main" id="{BA8E863C-06FC-8F2A-F9AA-8E1F0639468E}"/>
                </a:ext>
              </a:extLst>
            </p:cNvPr>
            <p:cNvSpPr/>
            <p:nvPr/>
          </p:nvSpPr>
          <p:spPr>
            <a:xfrm>
              <a:off x="5799176" y="4190138"/>
              <a:ext cx="1696311" cy="553086"/>
            </a:xfrm>
            <a:custGeom>
              <a:avLst/>
              <a:gdLst>
                <a:gd name="connsiteX0" fmla="*/ 0 w 1194003"/>
                <a:gd name="connsiteY0" fmla="*/ 50925 h 509249"/>
                <a:gd name="connsiteX1" fmla="*/ 50925 w 1194003"/>
                <a:gd name="connsiteY1" fmla="*/ 0 h 509249"/>
                <a:gd name="connsiteX2" fmla="*/ 1143078 w 1194003"/>
                <a:gd name="connsiteY2" fmla="*/ 0 h 509249"/>
                <a:gd name="connsiteX3" fmla="*/ 1194003 w 1194003"/>
                <a:gd name="connsiteY3" fmla="*/ 50925 h 509249"/>
                <a:gd name="connsiteX4" fmla="*/ 1194003 w 1194003"/>
                <a:gd name="connsiteY4" fmla="*/ 458324 h 509249"/>
                <a:gd name="connsiteX5" fmla="*/ 1143078 w 1194003"/>
                <a:gd name="connsiteY5" fmla="*/ 509249 h 509249"/>
                <a:gd name="connsiteX6" fmla="*/ 50925 w 1194003"/>
                <a:gd name="connsiteY6" fmla="*/ 509249 h 509249"/>
                <a:gd name="connsiteX7" fmla="*/ 0 w 1194003"/>
                <a:gd name="connsiteY7" fmla="*/ 458324 h 509249"/>
                <a:gd name="connsiteX8" fmla="*/ 0 w 1194003"/>
                <a:gd name="connsiteY8" fmla="*/ 50925 h 50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003" h="509249">
                  <a:moveTo>
                    <a:pt x="0" y="50925"/>
                  </a:moveTo>
                  <a:cubicBezTo>
                    <a:pt x="0" y="22800"/>
                    <a:pt x="22800" y="0"/>
                    <a:pt x="50925" y="0"/>
                  </a:cubicBezTo>
                  <a:lnTo>
                    <a:pt x="1143078" y="0"/>
                  </a:lnTo>
                  <a:cubicBezTo>
                    <a:pt x="1171203" y="0"/>
                    <a:pt x="1194003" y="22800"/>
                    <a:pt x="1194003" y="50925"/>
                  </a:cubicBezTo>
                  <a:lnTo>
                    <a:pt x="1194003" y="458324"/>
                  </a:lnTo>
                  <a:cubicBezTo>
                    <a:pt x="1194003" y="486449"/>
                    <a:pt x="1171203" y="509249"/>
                    <a:pt x="1143078" y="509249"/>
                  </a:cubicBezTo>
                  <a:lnTo>
                    <a:pt x="50925" y="509249"/>
                  </a:lnTo>
                  <a:cubicBezTo>
                    <a:pt x="22800" y="509249"/>
                    <a:pt x="0" y="486449"/>
                    <a:pt x="0" y="458324"/>
                  </a:cubicBezTo>
                  <a:lnTo>
                    <a:pt x="0" y="50925"/>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585" tIns="41585" rIns="41585" bIns="41585" numCol="1" spcCol="1270" anchor="ctr" anchorCtr="0">
              <a:noAutofit/>
            </a:bodyPr>
            <a:lstStyle/>
            <a:p>
              <a:pPr marL="0" lvl="0" indent="0" algn="ctr" defTabSz="311150">
                <a:lnSpc>
                  <a:spcPct val="90000"/>
                </a:lnSpc>
                <a:spcBef>
                  <a:spcPct val="0"/>
                </a:spcBef>
                <a:spcAft>
                  <a:spcPct val="35000"/>
                </a:spcAft>
                <a:buNone/>
              </a:pPr>
              <a:r>
                <a:rPr lang="es-ES" sz="900" dirty="0">
                  <a:solidFill>
                    <a:schemeClr val="tx1"/>
                  </a:solidFill>
                </a:rPr>
                <a:t>Implementar una estructura de objetos con forma de árbol.</a:t>
              </a:r>
              <a:endParaRPr lang="es-EC" sz="900" dirty="0">
                <a:solidFill>
                  <a:schemeClr val="tx1"/>
                </a:solidFill>
              </a:endParaRPr>
            </a:p>
          </p:txBody>
        </p:sp>
        <p:sp>
          <p:nvSpPr>
            <p:cNvPr id="165" name="Forma libre: forma 164">
              <a:extLst>
                <a:ext uri="{FF2B5EF4-FFF2-40B4-BE49-F238E27FC236}">
                  <a16:creationId xmlns:a16="http://schemas.microsoft.com/office/drawing/2014/main" id="{20B19143-0E31-B257-E74F-CD4898B52534}"/>
                </a:ext>
              </a:extLst>
            </p:cNvPr>
            <p:cNvSpPr/>
            <p:nvPr/>
          </p:nvSpPr>
          <p:spPr>
            <a:xfrm>
              <a:off x="5726610" y="4867616"/>
              <a:ext cx="929246" cy="1056775"/>
            </a:xfrm>
            <a:custGeom>
              <a:avLst/>
              <a:gdLst>
                <a:gd name="connsiteX0" fmla="*/ 0 w 999835"/>
                <a:gd name="connsiteY0" fmla="*/ 66656 h 666556"/>
                <a:gd name="connsiteX1" fmla="*/ 66656 w 999835"/>
                <a:gd name="connsiteY1" fmla="*/ 0 h 666556"/>
                <a:gd name="connsiteX2" fmla="*/ 933179 w 999835"/>
                <a:gd name="connsiteY2" fmla="*/ 0 h 666556"/>
                <a:gd name="connsiteX3" fmla="*/ 999835 w 999835"/>
                <a:gd name="connsiteY3" fmla="*/ 66656 h 666556"/>
                <a:gd name="connsiteX4" fmla="*/ 999835 w 999835"/>
                <a:gd name="connsiteY4" fmla="*/ 599900 h 666556"/>
                <a:gd name="connsiteX5" fmla="*/ 933179 w 999835"/>
                <a:gd name="connsiteY5" fmla="*/ 666556 h 666556"/>
                <a:gd name="connsiteX6" fmla="*/ 66656 w 999835"/>
                <a:gd name="connsiteY6" fmla="*/ 666556 h 666556"/>
                <a:gd name="connsiteX7" fmla="*/ 0 w 999835"/>
                <a:gd name="connsiteY7" fmla="*/ 599900 h 666556"/>
                <a:gd name="connsiteX8" fmla="*/ 0 w 999835"/>
                <a:gd name="connsiteY8" fmla="*/ 66656 h 66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666556">
                  <a:moveTo>
                    <a:pt x="0" y="66656"/>
                  </a:moveTo>
                  <a:cubicBezTo>
                    <a:pt x="0" y="29843"/>
                    <a:pt x="29843" y="0"/>
                    <a:pt x="66656" y="0"/>
                  </a:cubicBezTo>
                  <a:lnTo>
                    <a:pt x="933179" y="0"/>
                  </a:lnTo>
                  <a:cubicBezTo>
                    <a:pt x="969992" y="0"/>
                    <a:pt x="999835" y="29843"/>
                    <a:pt x="999835" y="66656"/>
                  </a:cubicBezTo>
                  <a:lnTo>
                    <a:pt x="999835" y="599900"/>
                  </a:lnTo>
                  <a:cubicBezTo>
                    <a:pt x="999835" y="636713"/>
                    <a:pt x="969992" y="666556"/>
                    <a:pt x="933179" y="666556"/>
                  </a:cubicBezTo>
                  <a:lnTo>
                    <a:pt x="66656" y="666556"/>
                  </a:lnTo>
                  <a:cubicBezTo>
                    <a:pt x="29843" y="666556"/>
                    <a:pt x="0" y="636713"/>
                    <a:pt x="0" y="599900"/>
                  </a:cubicBezTo>
                  <a:lnTo>
                    <a:pt x="0" y="66656"/>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93" tIns="46193" rIns="46193" bIns="46193" numCol="1" spcCol="1270" anchor="ctr" anchorCtr="0">
              <a:noAutofit/>
            </a:bodyPr>
            <a:lstStyle/>
            <a:p>
              <a:pPr marL="0" lvl="0" indent="0" algn="ctr" defTabSz="311150">
                <a:lnSpc>
                  <a:spcPct val="90000"/>
                </a:lnSpc>
                <a:spcBef>
                  <a:spcPct val="0"/>
                </a:spcBef>
                <a:spcAft>
                  <a:spcPct val="35000"/>
                </a:spcAft>
                <a:buNone/>
              </a:pPr>
              <a:r>
                <a:rPr lang="es-ES" sz="900" b="0" i="0" dirty="0">
                  <a:solidFill>
                    <a:srgbClr val="444444"/>
                  </a:solidFill>
                  <a:effectLst/>
                  <a:latin typeface="PT Sans" panose="020B0503020203020204" pitchFamily="34" charset="0"/>
                </a:rPr>
                <a:t> </a:t>
              </a:r>
              <a:r>
                <a:rPr lang="es-ES" sz="900" b="0" i="0" dirty="0">
                  <a:solidFill>
                    <a:schemeClr val="tx1"/>
                  </a:solidFill>
                  <a:effectLst/>
                  <a:latin typeface="PT Sans" panose="020B0503020203020204" pitchFamily="34" charset="0"/>
                </a:rPr>
                <a:t>T</a:t>
              </a:r>
              <a:r>
                <a:rPr lang="es-ES" sz="900" dirty="0">
                  <a:solidFill>
                    <a:schemeClr val="tx1"/>
                  </a:solidFill>
                </a:rPr>
                <a:t>rabajar con estructuras de árbol complejas con mayor comodidad</a:t>
              </a:r>
              <a:endParaRPr lang="es-EC" sz="900" dirty="0">
                <a:solidFill>
                  <a:schemeClr val="tx1"/>
                </a:solidFill>
              </a:endParaRPr>
            </a:p>
          </p:txBody>
        </p:sp>
        <p:sp>
          <p:nvSpPr>
            <p:cNvPr id="166" name="Forma libre: forma 165">
              <a:extLst>
                <a:ext uri="{FF2B5EF4-FFF2-40B4-BE49-F238E27FC236}">
                  <a16:creationId xmlns:a16="http://schemas.microsoft.com/office/drawing/2014/main" id="{09AFBABD-F32B-3A61-3780-899A2DC78AD3}"/>
                </a:ext>
              </a:extLst>
            </p:cNvPr>
            <p:cNvSpPr/>
            <p:nvPr/>
          </p:nvSpPr>
          <p:spPr>
            <a:xfrm>
              <a:off x="6783133" y="4863865"/>
              <a:ext cx="929246" cy="1056777"/>
            </a:xfrm>
            <a:custGeom>
              <a:avLst/>
              <a:gdLst>
                <a:gd name="connsiteX0" fmla="*/ 0 w 999835"/>
                <a:gd name="connsiteY0" fmla="*/ 66656 h 666556"/>
                <a:gd name="connsiteX1" fmla="*/ 66656 w 999835"/>
                <a:gd name="connsiteY1" fmla="*/ 0 h 666556"/>
                <a:gd name="connsiteX2" fmla="*/ 933179 w 999835"/>
                <a:gd name="connsiteY2" fmla="*/ 0 h 666556"/>
                <a:gd name="connsiteX3" fmla="*/ 999835 w 999835"/>
                <a:gd name="connsiteY3" fmla="*/ 66656 h 666556"/>
                <a:gd name="connsiteX4" fmla="*/ 999835 w 999835"/>
                <a:gd name="connsiteY4" fmla="*/ 599900 h 666556"/>
                <a:gd name="connsiteX5" fmla="*/ 933179 w 999835"/>
                <a:gd name="connsiteY5" fmla="*/ 666556 h 666556"/>
                <a:gd name="connsiteX6" fmla="*/ 66656 w 999835"/>
                <a:gd name="connsiteY6" fmla="*/ 666556 h 666556"/>
                <a:gd name="connsiteX7" fmla="*/ 0 w 999835"/>
                <a:gd name="connsiteY7" fmla="*/ 599900 h 666556"/>
                <a:gd name="connsiteX8" fmla="*/ 0 w 999835"/>
                <a:gd name="connsiteY8" fmla="*/ 66656 h 66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666556">
                  <a:moveTo>
                    <a:pt x="0" y="66656"/>
                  </a:moveTo>
                  <a:cubicBezTo>
                    <a:pt x="0" y="29843"/>
                    <a:pt x="29843" y="0"/>
                    <a:pt x="66656" y="0"/>
                  </a:cubicBezTo>
                  <a:lnTo>
                    <a:pt x="933179" y="0"/>
                  </a:lnTo>
                  <a:cubicBezTo>
                    <a:pt x="969992" y="0"/>
                    <a:pt x="999835" y="29843"/>
                    <a:pt x="999835" y="66656"/>
                  </a:cubicBezTo>
                  <a:lnTo>
                    <a:pt x="999835" y="599900"/>
                  </a:lnTo>
                  <a:cubicBezTo>
                    <a:pt x="999835" y="636713"/>
                    <a:pt x="969992" y="666556"/>
                    <a:pt x="933179" y="666556"/>
                  </a:cubicBezTo>
                  <a:lnTo>
                    <a:pt x="66656" y="666556"/>
                  </a:lnTo>
                  <a:cubicBezTo>
                    <a:pt x="29843" y="666556"/>
                    <a:pt x="0" y="636713"/>
                    <a:pt x="0" y="599900"/>
                  </a:cubicBezTo>
                  <a:lnTo>
                    <a:pt x="0" y="66656"/>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93" tIns="46193" rIns="46193" bIns="46193" numCol="1" spcCol="1270" anchor="ctr" anchorCtr="0">
              <a:noAutofit/>
            </a:bodyPr>
            <a:lstStyle/>
            <a:p>
              <a:pPr marL="0" lvl="0" indent="0" algn="ctr" defTabSz="311150">
                <a:lnSpc>
                  <a:spcPct val="90000"/>
                </a:lnSpc>
                <a:spcBef>
                  <a:spcPct val="0"/>
                </a:spcBef>
                <a:spcAft>
                  <a:spcPct val="35000"/>
                </a:spcAft>
                <a:buNone/>
              </a:pPr>
              <a:r>
                <a:rPr lang="es-ES" sz="900" dirty="0">
                  <a:solidFill>
                    <a:schemeClr val="tx1"/>
                  </a:solidFill>
                </a:rPr>
                <a:t>P</a:t>
              </a:r>
              <a:r>
                <a:rPr lang="es-ES" sz="900" b="0" i="0" kern="1200" dirty="0">
                  <a:solidFill>
                    <a:schemeClr val="tx1"/>
                  </a:solidFill>
                </a:rPr>
                <a:t>roporcionar una interfaz común</a:t>
              </a:r>
              <a:endParaRPr lang="es-EC" sz="900" kern="1200" dirty="0">
                <a:solidFill>
                  <a:schemeClr val="tx1"/>
                </a:solidFill>
              </a:endParaRPr>
            </a:p>
          </p:txBody>
        </p:sp>
        <p:sp>
          <p:nvSpPr>
            <p:cNvPr id="167" name="Forma libre: forma 166">
              <a:extLst>
                <a:ext uri="{FF2B5EF4-FFF2-40B4-BE49-F238E27FC236}">
                  <a16:creationId xmlns:a16="http://schemas.microsoft.com/office/drawing/2014/main" id="{C7DA33AD-CF71-473A-905E-ABB29B1270EA}"/>
                </a:ext>
              </a:extLst>
            </p:cNvPr>
            <p:cNvSpPr/>
            <p:nvPr/>
          </p:nvSpPr>
          <p:spPr>
            <a:xfrm>
              <a:off x="8003436" y="2005204"/>
              <a:ext cx="1696311" cy="606740"/>
            </a:xfrm>
            <a:custGeom>
              <a:avLst/>
              <a:gdLst>
                <a:gd name="connsiteX0" fmla="*/ 0 w 1202022"/>
                <a:gd name="connsiteY0" fmla="*/ 49356 h 493558"/>
                <a:gd name="connsiteX1" fmla="*/ 49356 w 1202022"/>
                <a:gd name="connsiteY1" fmla="*/ 0 h 493558"/>
                <a:gd name="connsiteX2" fmla="*/ 1152666 w 1202022"/>
                <a:gd name="connsiteY2" fmla="*/ 0 h 493558"/>
                <a:gd name="connsiteX3" fmla="*/ 1202022 w 1202022"/>
                <a:gd name="connsiteY3" fmla="*/ 49356 h 493558"/>
                <a:gd name="connsiteX4" fmla="*/ 1202022 w 1202022"/>
                <a:gd name="connsiteY4" fmla="*/ 444202 h 493558"/>
                <a:gd name="connsiteX5" fmla="*/ 1152666 w 1202022"/>
                <a:gd name="connsiteY5" fmla="*/ 493558 h 493558"/>
                <a:gd name="connsiteX6" fmla="*/ 49356 w 1202022"/>
                <a:gd name="connsiteY6" fmla="*/ 493558 h 493558"/>
                <a:gd name="connsiteX7" fmla="*/ 0 w 1202022"/>
                <a:gd name="connsiteY7" fmla="*/ 444202 h 493558"/>
                <a:gd name="connsiteX8" fmla="*/ 0 w 1202022"/>
                <a:gd name="connsiteY8" fmla="*/ 49356 h 493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2022" h="493558">
                  <a:moveTo>
                    <a:pt x="0" y="49356"/>
                  </a:moveTo>
                  <a:cubicBezTo>
                    <a:pt x="0" y="22097"/>
                    <a:pt x="22097" y="0"/>
                    <a:pt x="49356" y="0"/>
                  </a:cubicBezTo>
                  <a:lnTo>
                    <a:pt x="1152666" y="0"/>
                  </a:lnTo>
                  <a:cubicBezTo>
                    <a:pt x="1179925" y="0"/>
                    <a:pt x="1202022" y="22097"/>
                    <a:pt x="1202022" y="49356"/>
                  </a:cubicBezTo>
                  <a:lnTo>
                    <a:pt x="1202022" y="444202"/>
                  </a:lnTo>
                  <a:cubicBezTo>
                    <a:pt x="1202022" y="471461"/>
                    <a:pt x="1179925" y="493558"/>
                    <a:pt x="1152666" y="493558"/>
                  </a:cubicBezTo>
                  <a:lnTo>
                    <a:pt x="49356" y="493558"/>
                  </a:lnTo>
                  <a:cubicBezTo>
                    <a:pt x="22097" y="493558"/>
                    <a:pt x="0" y="471461"/>
                    <a:pt x="0" y="444202"/>
                  </a:cubicBezTo>
                  <a:lnTo>
                    <a:pt x="0" y="49356"/>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366" tIns="56366" rIns="56366" bIns="56366" numCol="1" spcCol="1270" anchor="ctr" anchorCtr="0">
              <a:noAutofit/>
            </a:bodyPr>
            <a:lstStyle/>
            <a:p>
              <a:pPr marL="0" lvl="0" indent="0" algn="ctr" defTabSz="488950">
                <a:lnSpc>
                  <a:spcPct val="90000"/>
                </a:lnSpc>
                <a:spcBef>
                  <a:spcPct val="0"/>
                </a:spcBef>
                <a:spcAft>
                  <a:spcPct val="35000"/>
                </a:spcAft>
                <a:buNone/>
              </a:pPr>
              <a:r>
                <a:rPr lang="es-ES" sz="900" dirty="0">
                  <a:solidFill>
                    <a:schemeClr val="tx1"/>
                  </a:solidFill>
                </a:rPr>
                <a:t>A</a:t>
              </a:r>
              <a:r>
                <a:rPr lang="es-ES" sz="900" b="0" i="0" kern="1200" dirty="0">
                  <a:solidFill>
                    <a:schemeClr val="tx1"/>
                  </a:solidFill>
                </a:rPr>
                <a:t>ñadir funcionalidades a objetos colocando estos objetos dentro de objetos encapsuladores</a:t>
              </a:r>
              <a:endParaRPr lang="es-EC" sz="900" kern="1200" dirty="0">
                <a:solidFill>
                  <a:schemeClr val="tx1"/>
                </a:solidFill>
              </a:endParaRPr>
            </a:p>
          </p:txBody>
        </p:sp>
        <p:sp>
          <p:nvSpPr>
            <p:cNvPr id="168" name="Forma libre: forma 167">
              <a:extLst>
                <a:ext uri="{FF2B5EF4-FFF2-40B4-BE49-F238E27FC236}">
                  <a16:creationId xmlns:a16="http://schemas.microsoft.com/office/drawing/2014/main" id="{84279AFE-C595-7C57-CB01-8BDF4ED5961A}"/>
                </a:ext>
              </a:extLst>
            </p:cNvPr>
            <p:cNvSpPr/>
            <p:nvPr/>
          </p:nvSpPr>
          <p:spPr>
            <a:xfrm>
              <a:off x="8006137" y="2774267"/>
              <a:ext cx="1696311" cy="459315"/>
            </a:xfrm>
            <a:custGeom>
              <a:avLst/>
              <a:gdLst>
                <a:gd name="connsiteX0" fmla="*/ 0 w 1201212"/>
                <a:gd name="connsiteY0" fmla="*/ 42291 h 422910"/>
                <a:gd name="connsiteX1" fmla="*/ 42291 w 1201212"/>
                <a:gd name="connsiteY1" fmla="*/ 0 h 422910"/>
                <a:gd name="connsiteX2" fmla="*/ 1158921 w 1201212"/>
                <a:gd name="connsiteY2" fmla="*/ 0 h 422910"/>
                <a:gd name="connsiteX3" fmla="*/ 1201212 w 1201212"/>
                <a:gd name="connsiteY3" fmla="*/ 42291 h 422910"/>
                <a:gd name="connsiteX4" fmla="*/ 1201212 w 1201212"/>
                <a:gd name="connsiteY4" fmla="*/ 380619 h 422910"/>
                <a:gd name="connsiteX5" fmla="*/ 1158921 w 1201212"/>
                <a:gd name="connsiteY5" fmla="*/ 422910 h 422910"/>
                <a:gd name="connsiteX6" fmla="*/ 42291 w 1201212"/>
                <a:gd name="connsiteY6" fmla="*/ 422910 h 422910"/>
                <a:gd name="connsiteX7" fmla="*/ 0 w 1201212"/>
                <a:gd name="connsiteY7" fmla="*/ 380619 h 422910"/>
                <a:gd name="connsiteX8" fmla="*/ 0 w 1201212"/>
                <a:gd name="connsiteY8" fmla="*/ 42291 h 42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1212" h="422910">
                  <a:moveTo>
                    <a:pt x="0" y="42291"/>
                  </a:moveTo>
                  <a:cubicBezTo>
                    <a:pt x="0" y="18934"/>
                    <a:pt x="18934" y="0"/>
                    <a:pt x="42291" y="0"/>
                  </a:cubicBezTo>
                  <a:lnTo>
                    <a:pt x="1158921" y="0"/>
                  </a:lnTo>
                  <a:cubicBezTo>
                    <a:pt x="1182278" y="0"/>
                    <a:pt x="1201212" y="18934"/>
                    <a:pt x="1201212" y="42291"/>
                  </a:cubicBezTo>
                  <a:lnTo>
                    <a:pt x="1201212" y="380619"/>
                  </a:lnTo>
                  <a:cubicBezTo>
                    <a:pt x="1201212" y="403976"/>
                    <a:pt x="1182278" y="422910"/>
                    <a:pt x="1158921" y="422910"/>
                  </a:cubicBezTo>
                  <a:lnTo>
                    <a:pt x="42291" y="422910"/>
                  </a:lnTo>
                  <a:cubicBezTo>
                    <a:pt x="18934" y="422910"/>
                    <a:pt x="0" y="403976"/>
                    <a:pt x="0" y="380619"/>
                  </a:cubicBezTo>
                  <a:lnTo>
                    <a:pt x="0" y="42291"/>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297" tIns="54297" rIns="54297" bIns="54297" numCol="1" spcCol="1270" anchor="ctr" anchorCtr="0">
              <a:noAutofit/>
            </a:bodyPr>
            <a:lstStyle/>
            <a:p>
              <a:pPr marL="0" lvl="0" indent="0" algn="ctr" defTabSz="488950">
                <a:lnSpc>
                  <a:spcPct val="90000"/>
                </a:lnSpc>
                <a:spcBef>
                  <a:spcPct val="0"/>
                </a:spcBef>
                <a:spcAft>
                  <a:spcPct val="35000"/>
                </a:spcAft>
                <a:buNone/>
              </a:pPr>
              <a:r>
                <a:rPr lang="es-ES" sz="900" dirty="0">
                  <a:solidFill>
                    <a:srgbClr val="0D0D0D"/>
                  </a:solidFill>
                  <a:latin typeface="Söhne"/>
                </a:rPr>
                <a:t>C</a:t>
              </a:r>
              <a:r>
                <a:rPr lang="es-ES" sz="900" b="0" i="0" dirty="0">
                  <a:solidFill>
                    <a:srgbClr val="0D0D0D"/>
                  </a:solidFill>
                  <a:effectLst/>
                  <a:latin typeface="Söhne"/>
                </a:rPr>
                <a:t>ómo extender la funcionalidad de un objeto sin tener que crear subclases </a:t>
              </a:r>
              <a:endParaRPr lang="es-EC" sz="900" kern="1200" dirty="0">
                <a:solidFill>
                  <a:schemeClr val="tx1"/>
                </a:solidFill>
              </a:endParaRPr>
            </a:p>
          </p:txBody>
        </p:sp>
        <p:sp>
          <p:nvSpPr>
            <p:cNvPr id="169" name="Forma libre: forma 168">
              <a:extLst>
                <a:ext uri="{FF2B5EF4-FFF2-40B4-BE49-F238E27FC236}">
                  <a16:creationId xmlns:a16="http://schemas.microsoft.com/office/drawing/2014/main" id="{4F6C4852-6218-3C25-CEDD-D43BB3FB654A}"/>
                </a:ext>
              </a:extLst>
            </p:cNvPr>
            <p:cNvSpPr/>
            <p:nvPr/>
          </p:nvSpPr>
          <p:spPr>
            <a:xfrm>
              <a:off x="8006137" y="3418738"/>
              <a:ext cx="1696311" cy="553086"/>
            </a:xfrm>
            <a:custGeom>
              <a:avLst/>
              <a:gdLst>
                <a:gd name="connsiteX0" fmla="*/ 0 w 1194003"/>
                <a:gd name="connsiteY0" fmla="*/ 50925 h 509249"/>
                <a:gd name="connsiteX1" fmla="*/ 50925 w 1194003"/>
                <a:gd name="connsiteY1" fmla="*/ 0 h 509249"/>
                <a:gd name="connsiteX2" fmla="*/ 1143078 w 1194003"/>
                <a:gd name="connsiteY2" fmla="*/ 0 h 509249"/>
                <a:gd name="connsiteX3" fmla="*/ 1194003 w 1194003"/>
                <a:gd name="connsiteY3" fmla="*/ 50925 h 509249"/>
                <a:gd name="connsiteX4" fmla="*/ 1194003 w 1194003"/>
                <a:gd name="connsiteY4" fmla="*/ 458324 h 509249"/>
                <a:gd name="connsiteX5" fmla="*/ 1143078 w 1194003"/>
                <a:gd name="connsiteY5" fmla="*/ 509249 h 509249"/>
                <a:gd name="connsiteX6" fmla="*/ 50925 w 1194003"/>
                <a:gd name="connsiteY6" fmla="*/ 509249 h 509249"/>
                <a:gd name="connsiteX7" fmla="*/ 0 w 1194003"/>
                <a:gd name="connsiteY7" fmla="*/ 458324 h 509249"/>
                <a:gd name="connsiteX8" fmla="*/ 0 w 1194003"/>
                <a:gd name="connsiteY8" fmla="*/ 50925 h 50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003" h="509249">
                  <a:moveTo>
                    <a:pt x="0" y="50925"/>
                  </a:moveTo>
                  <a:cubicBezTo>
                    <a:pt x="0" y="22800"/>
                    <a:pt x="22800" y="0"/>
                    <a:pt x="50925" y="0"/>
                  </a:cubicBezTo>
                  <a:lnTo>
                    <a:pt x="1143078" y="0"/>
                  </a:lnTo>
                  <a:cubicBezTo>
                    <a:pt x="1171203" y="0"/>
                    <a:pt x="1194003" y="22800"/>
                    <a:pt x="1194003" y="50925"/>
                  </a:cubicBezTo>
                  <a:lnTo>
                    <a:pt x="1194003" y="458324"/>
                  </a:lnTo>
                  <a:cubicBezTo>
                    <a:pt x="1194003" y="486449"/>
                    <a:pt x="1171203" y="509249"/>
                    <a:pt x="1143078" y="509249"/>
                  </a:cubicBezTo>
                  <a:lnTo>
                    <a:pt x="50925" y="509249"/>
                  </a:lnTo>
                  <a:cubicBezTo>
                    <a:pt x="22800" y="509249"/>
                    <a:pt x="0" y="486449"/>
                    <a:pt x="0" y="458324"/>
                  </a:cubicBezTo>
                  <a:lnTo>
                    <a:pt x="0" y="50925"/>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825" tIns="56825" rIns="56825" bIns="56825" numCol="1" spcCol="1270" anchor="ctr" anchorCtr="0">
              <a:noAutofit/>
            </a:bodyPr>
            <a:lstStyle/>
            <a:p>
              <a:pPr marL="0" lvl="0" indent="0" algn="ctr" defTabSz="488950">
                <a:lnSpc>
                  <a:spcPct val="90000"/>
                </a:lnSpc>
                <a:spcBef>
                  <a:spcPct val="0"/>
                </a:spcBef>
                <a:spcAft>
                  <a:spcPct val="35000"/>
                </a:spcAft>
                <a:buNone/>
              </a:pPr>
              <a:r>
                <a:rPr lang="es-ES" sz="900" dirty="0">
                  <a:solidFill>
                    <a:srgbClr val="0D0D0D"/>
                  </a:solidFill>
                  <a:latin typeface="Söhne"/>
                </a:rPr>
                <a:t>D</a:t>
              </a:r>
              <a:r>
                <a:rPr lang="es-ES" sz="900" b="0" i="0" dirty="0">
                  <a:solidFill>
                    <a:srgbClr val="0D0D0D"/>
                  </a:solidFill>
                  <a:effectLst/>
                  <a:latin typeface="Söhne"/>
                </a:rPr>
                <a:t>efinir una serie de clases de "decorador" que envuelven al objeto original y agregan funcionalidad</a:t>
              </a:r>
              <a:endParaRPr lang="es-EC" sz="900" kern="1200" dirty="0">
                <a:solidFill>
                  <a:schemeClr val="tx1"/>
                </a:solidFill>
              </a:endParaRPr>
            </a:p>
          </p:txBody>
        </p:sp>
        <p:sp>
          <p:nvSpPr>
            <p:cNvPr id="170" name="Forma libre: forma 169">
              <a:extLst>
                <a:ext uri="{FF2B5EF4-FFF2-40B4-BE49-F238E27FC236}">
                  <a16:creationId xmlns:a16="http://schemas.microsoft.com/office/drawing/2014/main" id="{1DDB5C54-4C5D-3849-6F6A-8855BDC03EBD}"/>
                </a:ext>
              </a:extLst>
            </p:cNvPr>
            <p:cNvSpPr/>
            <p:nvPr/>
          </p:nvSpPr>
          <p:spPr>
            <a:xfrm>
              <a:off x="8002120" y="4177062"/>
              <a:ext cx="1696311" cy="553086"/>
            </a:xfrm>
            <a:custGeom>
              <a:avLst/>
              <a:gdLst>
                <a:gd name="connsiteX0" fmla="*/ 0 w 1194003"/>
                <a:gd name="connsiteY0" fmla="*/ 50925 h 509249"/>
                <a:gd name="connsiteX1" fmla="*/ 50925 w 1194003"/>
                <a:gd name="connsiteY1" fmla="*/ 0 h 509249"/>
                <a:gd name="connsiteX2" fmla="*/ 1143078 w 1194003"/>
                <a:gd name="connsiteY2" fmla="*/ 0 h 509249"/>
                <a:gd name="connsiteX3" fmla="*/ 1194003 w 1194003"/>
                <a:gd name="connsiteY3" fmla="*/ 50925 h 509249"/>
                <a:gd name="connsiteX4" fmla="*/ 1194003 w 1194003"/>
                <a:gd name="connsiteY4" fmla="*/ 458324 h 509249"/>
                <a:gd name="connsiteX5" fmla="*/ 1143078 w 1194003"/>
                <a:gd name="connsiteY5" fmla="*/ 509249 h 509249"/>
                <a:gd name="connsiteX6" fmla="*/ 50925 w 1194003"/>
                <a:gd name="connsiteY6" fmla="*/ 509249 h 509249"/>
                <a:gd name="connsiteX7" fmla="*/ 0 w 1194003"/>
                <a:gd name="connsiteY7" fmla="*/ 458324 h 509249"/>
                <a:gd name="connsiteX8" fmla="*/ 0 w 1194003"/>
                <a:gd name="connsiteY8" fmla="*/ 50925 h 50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003" h="509249">
                  <a:moveTo>
                    <a:pt x="0" y="50925"/>
                  </a:moveTo>
                  <a:cubicBezTo>
                    <a:pt x="0" y="22800"/>
                    <a:pt x="22800" y="0"/>
                    <a:pt x="50925" y="0"/>
                  </a:cubicBezTo>
                  <a:lnTo>
                    <a:pt x="1143078" y="0"/>
                  </a:lnTo>
                  <a:cubicBezTo>
                    <a:pt x="1171203" y="0"/>
                    <a:pt x="1194003" y="22800"/>
                    <a:pt x="1194003" y="50925"/>
                  </a:cubicBezTo>
                  <a:lnTo>
                    <a:pt x="1194003" y="458324"/>
                  </a:lnTo>
                  <a:cubicBezTo>
                    <a:pt x="1194003" y="486449"/>
                    <a:pt x="1171203" y="509249"/>
                    <a:pt x="1143078" y="509249"/>
                  </a:cubicBezTo>
                  <a:lnTo>
                    <a:pt x="50925" y="509249"/>
                  </a:lnTo>
                  <a:cubicBezTo>
                    <a:pt x="22800" y="509249"/>
                    <a:pt x="0" y="486449"/>
                    <a:pt x="0" y="458324"/>
                  </a:cubicBezTo>
                  <a:lnTo>
                    <a:pt x="0" y="50925"/>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585" tIns="41585" rIns="41585" bIns="41585" numCol="1" spcCol="1270" anchor="ctr" anchorCtr="0">
              <a:noAutofit/>
            </a:bodyPr>
            <a:lstStyle/>
            <a:p>
              <a:pPr marL="0" lvl="0" indent="0" algn="ctr" defTabSz="311150">
                <a:lnSpc>
                  <a:spcPct val="90000"/>
                </a:lnSpc>
                <a:spcBef>
                  <a:spcPct val="0"/>
                </a:spcBef>
                <a:spcAft>
                  <a:spcPct val="35000"/>
                </a:spcAft>
                <a:buNone/>
              </a:pPr>
              <a:r>
                <a:rPr lang="es-ES" sz="900" dirty="0">
                  <a:solidFill>
                    <a:schemeClr val="tx1"/>
                  </a:solidFill>
                </a:rPr>
                <a:t>Asignar funcionalidades adicionales a objetos durante el tiempo de ejecución </a:t>
              </a:r>
              <a:endParaRPr lang="es-EC" sz="900" kern="1200" dirty="0">
                <a:solidFill>
                  <a:schemeClr val="tx1"/>
                </a:solidFill>
              </a:endParaRPr>
            </a:p>
          </p:txBody>
        </p:sp>
        <p:sp>
          <p:nvSpPr>
            <p:cNvPr id="171" name="Forma libre: forma 170">
              <a:extLst>
                <a:ext uri="{FF2B5EF4-FFF2-40B4-BE49-F238E27FC236}">
                  <a16:creationId xmlns:a16="http://schemas.microsoft.com/office/drawing/2014/main" id="{ED34C135-7FBA-C6C1-A8B9-059D4D7B628E}"/>
                </a:ext>
              </a:extLst>
            </p:cNvPr>
            <p:cNvSpPr/>
            <p:nvPr/>
          </p:nvSpPr>
          <p:spPr>
            <a:xfrm>
              <a:off x="7918355" y="4867616"/>
              <a:ext cx="929246" cy="1056775"/>
            </a:xfrm>
            <a:custGeom>
              <a:avLst/>
              <a:gdLst>
                <a:gd name="connsiteX0" fmla="*/ 0 w 999835"/>
                <a:gd name="connsiteY0" fmla="*/ 66656 h 666556"/>
                <a:gd name="connsiteX1" fmla="*/ 66656 w 999835"/>
                <a:gd name="connsiteY1" fmla="*/ 0 h 666556"/>
                <a:gd name="connsiteX2" fmla="*/ 933179 w 999835"/>
                <a:gd name="connsiteY2" fmla="*/ 0 h 666556"/>
                <a:gd name="connsiteX3" fmla="*/ 999835 w 999835"/>
                <a:gd name="connsiteY3" fmla="*/ 66656 h 666556"/>
                <a:gd name="connsiteX4" fmla="*/ 999835 w 999835"/>
                <a:gd name="connsiteY4" fmla="*/ 599900 h 666556"/>
                <a:gd name="connsiteX5" fmla="*/ 933179 w 999835"/>
                <a:gd name="connsiteY5" fmla="*/ 666556 h 666556"/>
                <a:gd name="connsiteX6" fmla="*/ 66656 w 999835"/>
                <a:gd name="connsiteY6" fmla="*/ 666556 h 666556"/>
                <a:gd name="connsiteX7" fmla="*/ 0 w 999835"/>
                <a:gd name="connsiteY7" fmla="*/ 599900 h 666556"/>
                <a:gd name="connsiteX8" fmla="*/ 0 w 999835"/>
                <a:gd name="connsiteY8" fmla="*/ 66656 h 66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666556">
                  <a:moveTo>
                    <a:pt x="0" y="66656"/>
                  </a:moveTo>
                  <a:cubicBezTo>
                    <a:pt x="0" y="29843"/>
                    <a:pt x="29843" y="0"/>
                    <a:pt x="66656" y="0"/>
                  </a:cubicBezTo>
                  <a:lnTo>
                    <a:pt x="933179" y="0"/>
                  </a:lnTo>
                  <a:cubicBezTo>
                    <a:pt x="969992" y="0"/>
                    <a:pt x="999835" y="29843"/>
                    <a:pt x="999835" y="66656"/>
                  </a:cubicBezTo>
                  <a:lnTo>
                    <a:pt x="999835" y="599900"/>
                  </a:lnTo>
                  <a:cubicBezTo>
                    <a:pt x="999835" y="636713"/>
                    <a:pt x="969992" y="666556"/>
                    <a:pt x="933179" y="666556"/>
                  </a:cubicBezTo>
                  <a:lnTo>
                    <a:pt x="66656" y="666556"/>
                  </a:lnTo>
                  <a:cubicBezTo>
                    <a:pt x="29843" y="666556"/>
                    <a:pt x="0" y="636713"/>
                    <a:pt x="0" y="599900"/>
                  </a:cubicBezTo>
                  <a:lnTo>
                    <a:pt x="0" y="66656"/>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93" tIns="46193" rIns="46193" bIns="46193" numCol="1" spcCol="1270" anchor="ctr" anchorCtr="0">
              <a:noAutofit/>
            </a:bodyPr>
            <a:lstStyle/>
            <a:p>
              <a:pPr marL="0" lvl="0" indent="0" algn="ctr" defTabSz="311150">
                <a:lnSpc>
                  <a:spcPct val="90000"/>
                </a:lnSpc>
                <a:spcBef>
                  <a:spcPct val="0"/>
                </a:spcBef>
                <a:spcAft>
                  <a:spcPct val="35000"/>
                </a:spcAft>
                <a:buNone/>
              </a:pPr>
              <a:r>
                <a:rPr lang="es-ES" sz="900" dirty="0">
                  <a:solidFill>
                    <a:schemeClr val="tx1"/>
                  </a:solidFill>
                </a:rPr>
                <a:t> Extender el comportamiento de un objeto sin crear una nueva subclase</a:t>
              </a:r>
              <a:endParaRPr lang="es-EC" sz="900" kern="1200" dirty="0">
                <a:solidFill>
                  <a:schemeClr val="tx1"/>
                </a:solidFill>
              </a:endParaRPr>
            </a:p>
          </p:txBody>
        </p:sp>
        <p:sp>
          <p:nvSpPr>
            <p:cNvPr id="172" name="Forma libre: forma 171">
              <a:extLst>
                <a:ext uri="{FF2B5EF4-FFF2-40B4-BE49-F238E27FC236}">
                  <a16:creationId xmlns:a16="http://schemas.microsoft.com/office/drawing/2014/main" id="{64989B8A-A788-0FF3-31C2-3EB995D00E9B}"/>
                </a:ext>
              </a:extLst>
            </p:cNvPr>
            <p:cNvSpPr/>
            <p:nvPr/>
          </p:nvSpPr>
          <p:spPr>
            <a:xfrm>
              <a:off x="8932380" y="4882915"/>
              <a:ext cx="929246" cy="1056777"/>
            </a:xfrm>
            <a:custGeom>
              <a:avLst/>
              <a:gdLst>
                <a:gd name="connsiteX0" fmla="*/ 0 w 999835"/>
                <a:gd name="connsiteY0" fmla="*/ 66656 h 666556"/>
                <a:gd name="connsiteX1" fmla="*/ 66656 w 999835"/>
                <a:gd name="connsiteY1" fmla="*/ 0 h 666556"/>
                <a:gd name="connsiteX2" fmla="*/ 933179 w 999835"/>
                <a:gd name="connsiteY2" fmla="*/ 0 h 666556"/>
                <a:gd name="connsiteX3" fmla="*/ 999835 w 999835"/>
                <a:gd name="connsiteY3" fmla="*/ 66656 h 666556"/>
                <a:gd name="connsiteX4" fmla="*/ 999835 w 999835"/>
                <a:gd name="connsiteY4" fmla="*/ 599900 h 666556"/>
                <a:gd name="connsiteX5" fmla="*/ 933179 w 999835"/>
                <a:gd name="connsiteY5" fmla="*/ 666556 h 666556"/>
                <a:gd name="connsiteX6" fmla="*/ 66656 w 999835"/>
                <a:gd name="connsiteY6" fmla="*/ 666556 h 666556"/>
                <a:gd name="connsiteX7" fmla="*/ 0 w 999835"/>
                <a:gd name="connsiteY7" fmla="*/ 599900 h 666556"/>
                <a:gd name="connsiteX8" fmla="*/ 0 w 999835"/>
                <a:gd name="connsiteY8" fmla="*/ 66656 h 66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666556">
                  <a:moveTo>
                    <a:pt x="0" y="66656"/>
                  </a:moveTo>
                  <a:cubicBezTo>
                    <a:pt x="0" y="29843"/>
                    <a:pt x="29843" y="0"/>
                    <a:pt x="66656" y="0"/>
                  </a:cubicBezTo>
                  <a:lnTo>
                    <a:pt x="933179" y="0"/>
                  </a:lnTo>
                  <a:cubicBezTo>
                    <a:pt x="969992" y="0"/>
                    <a:pt x="999835" y="29843"/>
                    <a:pt x="999835" y="66656"/>
                  </a:cubicBezTo>
                  <a:lnTo>
                    <a:pt x="999835" y="599900"/>
                  </a:lnTo>
                  <a:cubicBezTo>
                    <a:pt x="999835" y="636713"/>
                    <a:pt x="969992" y="666556"/>
                    <a:pt x="933179" y="666556"/>
                  </a:cubicBezTo>
                  <a:lnTo>
                    <a:pt x="66656" y="666556"/>
                  </a:lnTo>
                  <a:cubicBezTo>
                    <a:pt x="29843" y="666556"/>
                    <a:pt x="0" y="636713"/>
                    <a:pt x="0" y="599900"/>
                  </a:cubicBezTo>
                  <a:lnTo>
                    <a:pt x="0" y="66656"/>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93" tIns="46193" rIns="46193" bIns="46193" numCol="1" spcCol="1270" anchor="ctr" anchorCtr="0">
              <a:noAutofit/>
            </a:bodyPr>
            <a:lstStyle/>
            <a:p>
              <a:pPr marL="0" lvl="0" indent="0" algn="ctr" defTabSz="311150">
                <a:lnSpc>
                  <a:spcPct val="90000"/>
                </a:lnSpc>
                <a:spcBef>
                  <a:spcPct val="0"/>
                </a:spcBef>
                <a:spcAft>
                  <a:spcPct val="35000"/>
                </a:spcAft>
                <a:buNone/>
              </a:pPr>
              <a:r>
                <a:rPr lang="es-ES" sz="900" dirty="0">
                  <a:solidFill>
                    <a:schemeClr val="tx1"/>
                  </a:solidFill>
                </a:rPr>
                <a:t>D</a:t>
              </a:r>
              <a:r>
                <a:rPr lang="es-ES" sz="900" b="0" i="0" kern="1200" dirty="0">
                  <a:solidFill>
                    <a:schemeClr val="tx1"/>
                  </a:solidFill>
                </a:rPr>
                <a:t>ependa del orden en la pila de decoradores</a:t>
              </a:r>
              <a:endParaRPr lang="es-EC" sz="900" kern="1200" dirty="0">
                <a:solidFill>
                  <a:schemeClr val="tx1"/>
                </a:solidFill>
              </a:endParaRPr>
            </a:p>
          </p:txBody>
        </p:sp>
        <p:sp>
          <p:nvSpPr>
            <p:cNvPr id="173" name="Forma libre: forma 172">
              <a:extLst>
                <a:ext uri="{FF2B5EF4-FFF2-40B4-BE49-F238E27FC236}">
                  <a16:creationId xmlns:a16="http://schemas.microsoft.com/office/drawing/2014/main" id="{526D1A4F-EEA0-F0B6-5906-D1424D6950D3}"/>
                </a:ext>
              </a:extLst>
            </p:cNvPr>
            <p:cNvSpPr/>
            <p:nvPr/>
          </p:nvSpPr>
          <p:spPr>
            <a:xfrm>
              <a:off x="10181989" y="2005204"/>
              <a:ext cx="1696311" cy="606740"/>
            </a:xfrm>
            <a:custGeom>
              <a:avLst/>
              <a:gdLst>
                <a:gd name="connsiteX0" fmla="*/ 0 w 1202022"/>
                <a:gd name="connsiteY0" fmla="*/ 49356 h 493558"/>
                <a:gd name="connsiteX1" fmla="*/ 49356 w 1202022"/>
                <a:gd name="connsiteY1" fmla="*/ 0 h 493558"/>
                <a:gd name="connsiteX2" fmla="*/ 1152666 w 1202022"/>
                <a:gd name="connsiteY2" fmla="*/ 0 h 493558"/>
                <a:gd name="connsiteX3" fmla="*/ 1202022 w 1202022"/>
                <a:gd name="connsiteY3" fmla="*/ 49356 h 493558"/>
                <a:gd name="connsiteX4" fmla="*/ 1202022 w 1202022"/>
                <a:gd name="connsiteY4" fmla="*/ 444202 h 493558"/>
                <a:gd name="connsiteX5" fmla="*/ 1152666 w 1202022"/>
                <a:gd name="connsiteY5" fmla="*/ 493558 h 493558"/>
                <a:gd name="connsiteX6" fmla="*/ 49356 w 1202022"/>
                <a:gd name="connsiteY6" fmla="*/ 493558 h 493558"/>
                <a:gd name="connsiteX7" fmla="*/ 0 w 1202022"/>
                <a:gd name="connsiteY7" fmla="*/ 444202 h 493558"/>
                <a:gd name="connsiteX8" fmla="*/ 0 w 1202022"/>
                <a:gd name="connsiteY8" fmla="*/ 49356 h 493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2022" h="493558">
                  <a:moveTo>
                    <a:pt x="0" y="49356"/>
                  </a:moveTo>
                  <a:cubicBezTo>
                    <a:pt x="0" y="22097"/>
                    <a:pt x="22097" y="0"/>
                    <a:pt x="49356" y="0"/>
                  </a:cubicBezTo>
                  <a:lnTo>
                    <a:pt x="1152666" y="0"/>
                  </a:lnTo>
                  <a:cubicBezTo>
                    <a:pt x="1179925" y="0"/>
                    <a:pt x="1202022" y="22097"/>
                    <a:pt x="1202022" y="49356"/>
                  </a:cubicBezTo>
                  <a:lnTo>
                    <a:pt x="1202022" y="444202"/>
                  </a:lnTo>
                  <a:cubicBezTo>
                    <a:pt x="1202022" y="471461"/>
                    <a:pt x="1179925" y="493558"/>
                    <a:pt x="1152666" y="493558"/>
                  </a:cubicBezTo>
                  <a:lnTo>
                    <a:pt x="49356" y="493558"/>
                  </a:lnTo>
                  <a:cubicBezTo>
                    <a:pt x="22097" y="493558"/>
                    <a:pt x="0" y="471461"/>
                    <a:pt x="0" y="444202"/>
                  </a:cubicBezTo>
                  <a:lnTo>
                    <a:pt x="0" y="49356"/>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366" tIns="56366" rIns="56366" bIns="56366" numCol="1" spcCol="1270" anchor="ctr" anchorCtr="0">
              <a:noAutofit/>
            </a:bodyPr>
            <a:lstStyle/>
            <a:p>
              <a:pPr marL="0" lvl="0" indent="0" algn="ctr" defTabSz="488950">
                <a:lnSpc>
                  <a:spcPct val="90000"/>
                </a:lnSpc>
                <a:spcBef>
                  <a:spcPct val="0"/>
                </a:spcBef>
                <a:spcAft>
                  <a:spcPct val="35000"/>
                </a:spcAft>
                <a:buNone/>
              </a:pPr>
              <a:r>
                <a:rPr lang="es-ES" sz="900" b="0" i="0" kern="1200" dirty="0">
                  <a:solidFill>
                    <a:schemeClr val="tx1"/>
                  </a:solidFill>
                </a:rPr>
                <a:t>Proporciona una interfaz simplificada a una biblioteca</a:t>
              </a:r>
              <a:endParaRPr lang="es-EC" sz="900" kern="1200" dirty="0">
                <a:solidFill>
                  <a:schemeClr val="tx1"/>
                </a:solidFill>
              </a:endParaRPr>
            </a:p>
          </p:txBody>
        </p:sp>
        <p:sp>
          <p:nvSpPr>
            <p:cNvPr id="174" name="Forma libre: forma 173">
              <a:extLst>
                <a:ext uri="{FF2B5EF4-FFF2-40B4-BE49-F238E27FC236}">
                  <a16:creationId xmlns:a16="http://schemas.microsoft.com/office/drawing/2014/main" id="{E437813A-9F0E-8C48-B0CE-9765A970BC24}"/>
                </a:ext>
              </a:extLst>
            </p:cNvPr>
            <p:cNvSpPr/>
            <p:nvPr/>
          </p:nvSpPr>
          <p:spPr>
            <a:xfrm>
              <a:off x="10183970" y="2793373"/>
              <a:ext cx="1696311" cy="459315"/>
            </a:xfrm>
            <a:custGeom>
              <a:avLst/>
              <a:gdLst>
                <a:gd name="connsiteX0" fmla="*/ 0 w 1201212"/>
                <a:gd name="connsiteY0" fmla="*/ 42291 h 422910"/>
                <a:gd name="connsiteX1" fmla="*/ 42291 w 1201212"/>
                <a:gd name="connsiteY1" fmla="*/ 0 h 422910"/>
                <a:gd name="connsiteX2" fmla="*/ 1158921 w 1201212"/>
                <a:gd name="connsiteY2" fmla="*/ 0 h 422910"/>
                <a:gd name="connsiteX3" fmla="*/ 1201212 w 1201212"/>
                <a:gd name="connsiteY3" fmla="*/ 42291 h 422910"/>
                <a:gd name="connsiteX4" fmla="*/ 1201212 w 1201212"/>
                <a:gd name="connsiteY4" fmla="*/ 380619 h 422910"/>
                <a:gd name="connsiteX5" fmla="*/ 1158921 w 1201212"/>
                <a:gd name="connsiteY5" fmla="*/ 422910 h 422910"/>
                <a:gd name="connsiteX6" fmla="*/ 42291 w 1201212"/>
                <a:gd name="connsiteY6" fmla="*/ 422910 h 422910"/>
                <a:gd name="connsiteX7" fmla="*/ 0 w 1201212"/>
                <a:gd name="connsiteY7" fmla="*/ 380619 h 422910"/>
                <a:gd name="connsiteX8" fmla="*/ 0 w 1201212"/>
                <a:gd name="connsiteY8" fmla="*/ 42291 h 42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1212" h="422910">
                  <a:moveTo>
                    <a:pt x="0" y="42291"/>
                  </a:moveTo>
                  <a:cubicBezTo>
                    <a:pt x="0" y="18934"/>
                    <a:pt x="18934" y="0"/>
                    <a:pt x="42291" y="0"/>
                  </a:cubicBezTo>
                  <a:lnTo>
                    <a:pt x="1158921" y="0"/>
                  </a:lnTo>
                  <a:cubicBezTo>
                    <a:pt x="1182278" y="0"/>
                    <a:pt x="1201212" y="18934"/>
                    <a:pt x="1201212" y="42291"/>
                  </a:cubicBezTo>
                  <a:lnTo>
                    <a:pt x="1201212" y="380619"/>
                  </a:lnTo>
                  <a:cubicBezTo>
                    <a:pt x="1201212" y="403976"/>
                    <a:pt x="1182278" y="422910"/>
                    <a:pt x="1158921" y="422910"/>
                  </a:cubicBezTo>
                  <a:lnTo>
                    <a:pt x="42291" y="422910"/>
                  </a:lnTo>
                  <a:cubicBezTo>
                    <a:pt x="18934" y="422910"/>
                    <a:pt x="0" y="403976"/>
                    <a:pt x="0" y="380619"/>
                  </a:cubicBezTo>
                  <a:lnTo>
                    <a:pt x="0" y="42291"/>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297" tIns="54297" rIns="54297" bIns="54297" numCol="1" spcCol="1270" anchor="ctr" anchorCtr="0">
              <a:noAutofit/>
            </a:bodyPr>
            <a:lstStyle/>
            <a:p>
              <a:pPr marL="0" lvl="0" indent="0" algn="ctr" defTabSz="488950">
                <a:lnSpc>
                  <a:spcPct val="90000"/>
                </a:lnSpc>
                <a:spcBef>
                  <a:spcPct val="0"/>
                </a:spcBef>
                <a:spcAft>
                  <a:spcPct val="35000"/>
                </a:spcAft>
                <a:buNone/>
              </a:pPr>
              <a:r>
                <a:rPr lang="es-ES" sz="900" b="0" i="0" kern="1200" dirty="0">
                  <a:solidFill>
                    <a:schemeClr val="tx1"/>
                  </a:solidFill>
                </a:rPr>
                <a:t> Reducir la complejidad y la dependencia entre clientes</a:t>
              </a:r>
              <a:endParaRPr lang="es-EC" sz="900" kern="1200" dirty="0">
                <a:solidFill>
                  <a:schemeClr val="tx1"/>
                </a:solidFill>
              </a:endParaRPr>
            </a:p>
          </p:txBody>
        </p:sp>
        <p:sp>
          <p:nvSpPr>
            <p:cNvPr id="175" name="Forma libre: forma 174">
              <a:extLst>
                <a:ext uri="{FF2B5EF4-FFF2-40B4-BE49-F238E27FC236}">
                  <a16:creationId xmlns:a16="http://schemas.microsoft.com/office/drawing/2014/main" id="{5126F8B8-1E47-C6D7-E2CD-B8A87F04A7E2}"/>
                </a:ext>
              </a:extLst>
            </p:cNvPr>
            <p:cNvSpPr/>
            <p:nvPr/>
          </p:nvSpPr>
          <p:spPr>
            <a:xfrm>
              <a:off x="10181986" y="3418738"/>
              <a:ext cx="1696311" cy="553086"/>
            </a:xfrm>
            <a:custGeom>
              <a:avLst/>
              <a:gdLst>
                <a:gd name="connsiteX0" fmla="*/ 0 w 1194003"/>
                <a:gd name="connsiteY0" fmla="*/ 50925 h 509249"/>
                <a:gd name="connsiteX1" fmla="*/ 50925 w 1194003"/>
                <a:gd name="connsiteY1" fmla="*/ 0 h 509249"/>
                <a:gd name="connsiteX2" fmla="*/ 1143078 w 1194003"/>
                <a:gd name="connsiteY2" fmla="*/ 0 h 509249"/>
                <a:gd name="connsiteX3" fmla="*/ 1194003 w 1194003"/>
                <a:gd name="connsiteY3" fmla="*/ 50925 h 509249"/>
                <a:gd name="connsiteX4" fmla="*/ 1194003 w 1194003"/>
                <a:gd name="connsiteY4" fmla="*/ 458324 h 509249"/>
                <a:gd name="connsiteX5" fmla="*/ 1143078 w 1194003"/>
                <a:gd name="connsiteY5" fmla="*/ 509249 h 509249"/>
                <a:gd name="connsiteX6" fmla="*/ 50925 w 1194003"/>
                <a:gd name="connsiteY6" fmla="*/ 509249 h 509249"/>
                <a:gd name="connsiteX7" fmla="*/ 0 w 1194003"/>
                <a:gd name="connsiteY7" fmla="*/ 458324 h 509249"/>
                <a:gd name="connsiteX8" fmla="*/ 0 w 1194003"/>
                <a:gd name="connsiteY8" fmla="*/ 50925 h 50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003" h="509249">
                  <a:moveTo>
                    <a:pt x="0" y="50925"/>
                  </a:moveTo>
                  <a:cubicBezTo>
                    <a:pt x="0" y="22800"/>
                    <a:pt x="22800" y="0"/>
                    <a:pt x="50925" y="0"/>
                  </a:cubicBezTo>
                  <a:lnTo>
                    <a:pt x="1143078" y="0"/>
                  </a:lnTo>
                  <a:cubicBezTo>
                    <a:pt x="1171203" y="0"/>
                    <a:pt x="1194003" y="22800"/>
                    <a:pt x="1194003" y="50925"/>
                  </a:cubicBezTo>
                  <a:lnTo>
                    <a:pt x="1194003" y="458324"/>
                  </a:lnTo>
                  <a:cubicBezTo>
                    <a:pt x="1194003" y="486449"/>
                    <a:pt x="1171203" y="509249"/>
                    <a:pt x="1143078" y="509249"/>
                  </a:cubicBezTo>
                  <a:lnTo>
                    <a:pt x="50925" y="509249"/>
                  </a:lnTo>
                  <a:cubicBezTo>
                    <a:pt x="22800" y="509249"/>
                    <a:pt x="0" y="486449"/>
                    <a:pt x="0" y="458324"/>
                  </a:cubicBezTo>
                  <a:lnTo>
                    <a:pt x="0" y="50925"/>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825" tIns="56825" rIns="56825" bIns="56825" numCol="1" spcCol="1270" anchor="ctr" anchorCtr="0">
              <a:noAutofit/>
            </a:bodyPr>
            <a:lstStyle/>
            <a:p>
              <a:pPr marL="0" lvl="0" indent="0" algn="ctr" defTabSz="488950">
                <a:lnSpc>
                  <a:spcPct val="90000"/>
                </a:lnSpc>
                <a:spcBef>
                  <a:spcPct val="0"/>
                </a:spcBef>
                <a:spcAft>
                  <a:spcPct val="35000"/>
                </a:spcAft>
                <a:buNone/>
              </a:pPr>
              <a:r>
                <a:rPr lang="es-ES" sz="900" dirty="0">
                  <a:solidFill>
                    <a:schemeClr val="tx1"/>
                  </a:solidFill>
                </a:rPr>
                <a:t>Proporcionar una clase "fachada" que envuelve a todo el conjunto de clases o subsistemas</a:t>
              </a:r>
              <a:endParaRPr lang="es-EC" sz="900" dirty="0">
                <a:solidFill>
                  <a:schemeClr val="tx1"/>
                </a:solidFill>
              </a:endParaRPr>
            </a:p>
          </p:txBody>
        </p:sp>
        <p:sp>
          <p:nvSpPr>
            <p:cNvPr id="176" name="Forma libre: forma 175">
              <a:extLst>
                <a:ext uri="{FF2B5EF4-FFF2-40B4-BE49-F238E27FC236}">
                  <a16:creationId xmlns:a16="http://schemas.microsoft.com/office/drawing/2014/main" id="{37992BB1-0EE8-9016-1408-FACAE63781BC}"/>
                </a:ext>
              </a:extLst>
            </p:cNvPr>
            <p:cNvSpPr/>
            <p:nvPr/>
          </p:nvSpPr>
          <p:spPr>
            <a:xfrm>
              <a:off x="10150511" y="4206353"/>
              <a:ext cx="1696311" cy="553086"/>
            </a:xfrm>
            <a:custGeom>
              <a:avLst/>
              <a:gdLst>
                <a:gd name="connsiteX0" fmla="*/ 0 w 1194003"/>
                <a:gd name="connsiteY0" fmla="*/ 50925 h 509249"/>
                <a:gd name="connsiteX1" fmla="*/ 50925 w 1194003"/>
                <a:gd name="connsiteY1" fmla="*/ 0 h 509249"/>
                <a:gd name="connsiteX2" fmla="*/ 1143078 w 1194003"/>
                <a:gd name="connsiteY2" fmla="*/ 0 h 509249"/>
                <a:gd name="connsiteX3" fmla="*/ 1194003 w 1194003"/>
                <a:gd name="connsiteY3" fmla="*/ 50925 h 509249"/>
                <a:gd name="connsiteX4" fmla="*/ 1194003 w 1194003"/>
                <a:gd name="connsiteY4" fmla="*/ 458324 h 509249"/>
                <a:gd name="connsiteX5" fmla="*/ 1143078 w 1194003"/>
                <a:gd name="connsiteY5" fmla="*/ 509249 h 509249"/>
                <a:gd name="connsiteX6" fmla="*/ 50925 w 1194003"/>
                <a:gd name="connsiteY6" fmla="*/ 509249 h 509249"/>
                <a:gd name="connsiteX7" fmla="*/ 0 w 1194003"/>
                <a:gd name="connsiteY7" fmla="*/ 458324 h 509249"/>
                <a:gd name="connsiteX8" fmla="*/ 0 w 1194003"/>
                <a:gd name="connsiteY8" fmla="*/ 50925 h 50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003" h="509249">
                  <a:moveTo>
                    <a:pt x="0" y="50925"/>
                  </a:moveTo>
                  <a:cubicBezTo>
                    <a:pt x="0" y="22800"/>
                    <a:pt x="22800" y="0"/>
                    <a:pt x="50925" y="0"/>
                  </a:cubicBezTo>
                  <a:lnTo>
                    <a:pt x="1143078" y="0"/>
                  </a:lnTo>
                  <a:cubicBezTo>
                    <a:pt x="1171203" y="0"/>
                    <a:pt x="1194003" y="22800"/>
                    <a:pt x="1194003" y="50925"/>
                  </a:cubicBezTo>
                  <a:lnTo>
                    <a:pt x="1194003" y="458324"/>
                  </a:lnTo>
                  <a:cubicBezTo>
                    <a:pt x="1194003" y="486449"/>
                    <a:pt x="1171203" y="509249"/>
                    <a:pt x="1143078" y="509249"/>
                  </a:cubicBezTo>
                  <a:lnTo>
                    <a:pt x="50925" y="509249"/>
                  </a:lnTo>
                  <a:cubicBezTo>
                    <a:pt x="22800" y="509249"/>
                    <a:pt x="0" y="486449"/>
                    <a:pt x="0" y="458324"/>
                  </a:cubicBezTo>
                  <a:lnTo>
                    <a:pt x="0" y="50925"/>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585" tIns="41585" rIns="41585" bIns="41585" numCol="1" spcCol="1270" anchor="ctr" anchorCtr="0">
              <a:noAutofit/>
            </a:bodyPr>
            <a:lstStyle/>
            <a:p>
              <a:pPr marL="0" lvl="0" indent="0" algn="ctr" defTabSz="311150">
                <a:lnSpc>
                  <a:spcPct val="90000"/>
                </a:lnSpc>
                <a:spcBef>
                  <a:spcPct val="0"/>
                </a:spcBef>
                <a:spcAft>
                  <a:spcPct val="35000"/>
                </a:spcAft>
                <a:buNone/>
              </a:pPr>
              <a:r>
                <a:rPr lang="es-ES" sz="900" dirty="0">
                  <a:solidFill>
                    <a:schemeClr val="tx1"/>
                  </a:solidFill>
                </a:rPr>
                <a:t>I</a:t>
              </a:r>
              <a:r>
                <a:rPr lang="es-ES" sz="900" i="0" kern="1200" dirty="0">
                  <a:solidFill>
                    <a:schemeClr val="tx1"/>
                  </a:solidFill>
                </a:rPr>
                <a:t>nterfaz limitada pero directa a un subsistema complejo</a:t>
              </a:r>
              <a:endParaRPr lang="es-EC" sz="900" kern="1200" dirty="0">
                <a:solidFill>
                  <a:schemeClr val="tx1"/>
                </a:solidFill>
              </a:endParaRPr>
            </a:p>
          </p:txBody>
        </p:sp>
        <p:sp>
          <p:nvSpPr>
            <p:cNvPr id="177" name="Forma libre: forma 176">
              <a:extLst>
                <a:ext uri="{FF2B5EF4-FFF2-40B4-BE49-F238E27FC236}">
                  <a16:creationId xmlns:a16="http://schemas.microsoft.com/office/drawing/2014/main" id="{562383E3-27C4-6B43-3FD4-A1299B7F8E14}"/>
                </a:ext>
              </a:extLst>
            </p:cNvPr>
            <p:cNvSpPr/>
            <p:nvPr/>
          </p:nvSpPr>
          <p:spPr>
            <a:xfrm>
              <a:off x="10021656" y="4889446"/>
              <a:ext cx="929246" cy="1056775"/>
            </a:xfrm>
            <a:custGeom>
              <a:avLst/>
              <a:gdLst>
                <a:gd name="connsiteX0" fmla="*/ 0 w 999835"/>
                <a:gd name="connsiteY0" fmla="*/ 66656 h 666556"/>
                <a:gd name="connsiteX1" fmla="*/ 66656 w 999835"/>
                <a:gd name="connsiteY1" fmla="*/ 0 h 666556"/>
                <a:gd name="connsiteX2" fmla="*/ 933179 w 999835"/>
                <a:gd name="connsiteY2" fmla="*/ 0 h 666556"/>
                <a:gd name="connsiteX3" fmla="*/ 999835 w 999835"/>
                <a:gd name="connsiteY3" fmla="*/ 66656 h 666556"/>
                <a:gd name="connsiteX4" fmla="*/ 999835 w 999835"/>
                <a:gd name="connsiteY4" fmla="*/ 599900 h 666556"/>
                <a:gd name="connsiteX5" fmla="*/ 933179 w 999835"/>
                <a:gd name="connsiteY5" fmla="*/ 666556 h 666556"/>
                <a:gd name="connsiteX6" fmla="*/ 66656 w 999835"/>
                <a:gd name="connsiteY6" fmla="*/ 666556 h 666556"/>
                <a:gd name="connsiteX7" fmla="*/ 0 w 999835"/>
                <a:gd name="connsiteY7" fmla="*/ 599900 h 666556"/>
                <a:gd name="connsiteX8" fmla="*/ 0 w 999835"/>
                <a:gd name="connsiteY8" fmla="*/ 66656 h 66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666556">
                  <a:moveTo>
                    <a:pt x="0" y="66656"/>
                  </a:moveTo>
                  <a:cubicBezTo>
                    <a:pt x="0" y="29843"/>
                    <a:pt x="29843" y="0"/>
                    <a:pt x="66656" y="0"/>
                  </a:cubicBezTo>
                  <a:lnTo>
                    <a:pt x="933179" y="0"/>
                  </a:lnTo>
                  <a:cubicBezTo>
                    <a:pt x="969992" y="0"/>
                    <a:pt x="999835" y="29843"/>
                    <a:pt x="999835" y="66656"/>
                  </a:cubicBezTo>
                  <a:lnTo>
                    <a:pt x="999835" y="599900"/>
                  </a:lnTo>
                  <a:cubicBezTo>
                    <a:pt x="999835" y="636713"/>
                    <a:pt x="969992" y="666556"/>
                    <a:pt x="933179" y="666556"/>
                  </a:cubicBezTo>
                  <a:lnTo>
                    <a:pt x="66656" y="666556"/>
                  </a:lnTo>
                  <a:cubicBezTo>
                    <a:pt x="29843" y="666556"/>
                    <a:pt x="0" y="636713"/>
                    <a:pt x="0" y="599900"/>
                  </a:cubicBezTo>
                  <a:lnTo>
                    <a:pt x="0" y="66656"/>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93" tIns="46193" rIns="46193" bIns="46193" numCol="1" spcCol="1270" anchor="ctr" anchorCtr="0">
              <a:noAutofit/>
            </a:bodyPr>
            <a:lstStyle/>
            <a:p>
              <a:pPr marL="0" lvl="0" indent="0" algn="ctr" defTabSz="311150">
                <a:lnSpc>
                  <a:spcPct val="90000"/>
                </a:lnSpc>
                <a:spcBef>
                  <a:spcPct val="0"/>
                </a:spcBef>
                <a:spcAft>
                  <a:spcPct val="35000"/>
                </a:spcAft>
                <a:buNone/>
              </a:pPr>
              <a:r>
                <a:rPr lang="es-ES" sz="900" dirty="0">
                  <a:solidFill>
                    <a:schemeClr val="tx1"/>
                  </a:solidFill>
                </a:rPr>
                <a:t> Aislar tu código de la complejidad de un subsistema</a:t>
              </a:r>
              <a:endParaRPr lang="es-EC" sz="900" kern="1200" dirty="0">
                <a:solidFill>
                  <a:schemeClr val="tx1"/>
                </a:solidFill>
              </a:endParaRPr>
            </a:p>
          </p:txBody>
        </p:sp>
        <p:sp>
          <p:nvSpPr>
            <p:cNvPr id="178" name="Forma libre: forma 177">
              <a:extLst>
                <a:ext uri="{FF2B5EF4-FFF2-40B4-BE49-F238E27FC236}">
                  <a16:creationId xmlns:a16="http://schemas.microsoft.com/office/drawing/2014/main" id="{85C8BCA7-32C8-B02A-D6C0-30AFE8FE0EF2}"/>
                </a:ext>
              </a:extLst>
            </p:cNvPr>
            <p:cNvSpPr/>
            <p:nvPr/>
          </p:nvSpPr>
          <p:spPr>
            <a:xfrm>
              <a:off x="11008002" y="4867616"/>
              <a:ext cx="998850" cy="1056775"/>
            </a:xfrm>
            <a:custGeom>
              <a:avLst/>
              <a:gdLst>
                <a:gd name="connsiteX0" fmla="*/ 0 w 999835"/>
                <a:gd name="connsiteY0" fmla="*/ 66656 h 666556"/>
                <a:gd name="connsiteX1" fmla="*/ 66656 w 999835"/>
                <a:gd name="connsiteY1" fmla="*/ 0 h 666556"/>
                <a:gd name="connsiteX2" fmla="*/ 933179 w 999835"/>
                <a:gd name="connsiteY2" fmla="*/ 0 h 666556"/>
                <a:gd name="connsiteX3" fmla="*/ 999835 w 999835"/>
                <a:gd name="connsiteY3" fmla="*/ 66656 h 666556"/>
                <a:gd name="connsiteX4" fmla="*/ 999835 w 999835"/>
                <a:gd name="connsiteY4" fmla="*/ 599900 h 666556"/>
                <a:gd name="connsiteX5" fmla="*/ 933179 w 999835"/>
                <a:gd name="connsiteY5" fmla="*/ 666556 h 666556"/>
                <a:gd name="connsiteX6" fmla="*/ 66656 w 999835"/>
                <a:gd name="connsiteY6" fmla="*/ 666556 h 666556"/>
                <a:gd name="connsiteX7" fmla="*/ 0 w 999835"/>
                <a:gd name="connsiteY7" fmla="*/ 599900 h 666556"/>
                <a:gd name="connsiteX8" fmla="*/ 0 w 999835"/>
                <a:gd name="connsiteY8" fmla="*/ 66656 h 66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666556">
                  <a:moveTo>
                    <a:pt x="0" y="66656"/>
                  </a:moveTo>
                  <a:cubicBezTo>
                    <a:pt x="0" y="29843"/>
                    <a:pt x="29843" y="0"/>
                    <a:pt x="66656" y="0"/>
                  </a:cubicBezTo>
                  <a:lnTo>
                    <a:pt x="933179" y="0"/>
                  </a:lnTo>
                  <a:cubicBezTo>
                    <a:pt x="969992" y="0"/>
                    <a:pt x="999835" y="29843"/>
                    <a:pt x="999835" y="66656"/>
                  </a:cubicBezTo>
                  <a:lnTo>
                    <a:pt x="999835" y="599900"/>
                  </a:lnTo>
                  <a:cubicBezTo>
                    <a:pt x="999835" y="636713"/>
                    <a:pt x="969992" y="666556"/>
                    <a:pt x="933179" y="666556"/>
                  </a:cubicBezTo>
                  <a:lnTo>
                    <a:pt x="66656" y="666556"/>
                  </a:lnTo>
                  <a:cubicBezTo>
                    <a:pt x="29843" y="666556"/>
                    <a:pt x="0" y="636713"/>
                    <a:pt x="0" y="599900"/>
                  </a:cubicBezTo>
                  <a:lnTo>
                    <a:pt x="0" y="66656"/>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93" tIns="46193" rIns="46193" bIns="46193" numCol="1" spcCol="1270" anchor="ctr" anchorCtr="0">
              <a:noAutofit/>
            </a:bodyPr>
            <a:lstStyle/>
            <a:p>
              <a:pPr marL="0" lvl="0" indent="0" algn="ctr" defTabSz="311150">
                <a:lnSpc>
                  <a:spcPct val="90000"/>
                </a:lnSpc>
                <a:spcBef>
                  <a:spcPct val="0"/>
                </a:spcBef>
                <a:spcAft>
                  <a:spcPct val="35000"/>
                </a:spcAft>
                <a:buNone/>
              </a:pPr>
              <a:r>
                <a:rPr lang="es-ES" sz="900" b="0" i="0" kern="1200" dirty="0">
                  <a:solidFill>
                    <a:schemeClr val="tx1"/>
                  </a:solidFill>
                </a:rPr>
                <a:t>Peligro de acoplar todas las clases de un proyecto</a:t>
              </a:r>
              <a:endParaRPr lang="es-EC" sz="900" kern="1200" dirty="0">
                <a:solidFill>
                  <a:schemeClr val="tx1"/>
                </a:solidFill>
              </a:endParaRPr>
            </a:p>
          </p:txBody>
        </p:sp>
      </p:grpSp>
      <p:sp>
        <p:nvSpPr>
          <p:cNvPr id="2" name="Title 1">
            <a:extLst>
              <a:ext uri="{FF2B5EF4-FFF2-40B4-BE49-F238E27FC236}">
                <a16:creationId xmlns:a16="http://schemas.microsoft.com/office/drawing/2014/main" id="{E03C1AD9-9E97-4F4E-829A-2DFD2488C194}"/>
              </a:ext>
            </a:extLst>
          </p:cNvPr>
          <p:cNvSpPr>
            <a:spLocks noGrp="1"/>
          </p:cNvSpPr>
          <p:nvPr>
            <p:ph type="title"/>
          </p:nvPr>
        </p:nvSpPr>
        <p:spPr>
          <a:xfrm>
            <a:off x="313703" y="-25154"/>
            <a:ext cx="6422740" cy="770709"/>
          </a:xfrm>
        </p:spPr>
        <p:txBody>
          <a:bodyPr>
            <a:normAutofit/>
          </a:bodyPr>
          <a:lstStyle/>
          <a:p>
            <a:r>
              <a:rPr lang="en-US" sz="2900" b="1" dirty="0">
                <a:solidFill>
                  <a:srgbClr val="C00000"/>
                </a:solidFill>
              </a:rPr>
              <a:t>PATRONES ESTRUCTURALES</a:t>
            </a:r>
          </a:p>
        </p:txBody>
      </p:sp>
      <p:pic>
        <p:nvPicPr>
          <p:cNvPr id="5" name="Imagen 1" descr="\\snfile01\Publico\Facultad de Medicina\Syllabus  Medicina\Image_0">
            <a:extLst>
              <a:ext uri="{FF2B5EF4-FFF2-40B4-BE49-F238E27FC236}">
                <a16:creationId xmlns:a16="http://schemas.microsoft.com/office/drawing/2014/main" id="{A057FC75-6D83-B245-A1B2-2BE21DDF70C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504975" y="6391093"/>
            <a:ext cx="970407" cy="421361"/>
          </a:xfrm>
          <a:prstGeom prst="rect">
            <a:avLst/>
          </a:prstGeom>
          <a:noFill/>
          <a:ln>
            <a:noFill/>
          </a:ln>
        </p:spPr>
      </p:pic>
      <p:sp>
        <p:nvSpPr>
          <p:cNvPr id="6" name="TextBox 5">
            <a:extLst>
              <a:ext uri="{FF2B5EF4-FFF2-40B4-BE49-F238E27FC236}">
                <a16:creationId xmlns:a16="http://schemas.microsoft.com/office/drawing/2014/main" id="{B5E7EA67-A6E0-D04F-887D-DEF1058C3EFE}"/>
              </a:ext>
            </a:extLst>
          </p:cNvPr>
          <p:cNvSpPr txBox="1"/>
          <p:nvPr/>
        </p:nvSpPr>
        <p:spPr>
          <a:xfrm>
            <a:off x="350413" y="6345947"/>
            <a:ext cx="6422741" cy="553998"/>
          </a:xfrm>
          <a:prstGeom prst="rect">
            <a:avLst/>
          </a:prstGeom>
          <a:noFill/>
        </p:spPr>
        <p:txBody>
          <a:bodyPr wrap="square" rtlCol="0">
            <a:spAutoFit/>
          </a:bodyPr>
          <a:lstStyle/>
          <a:p>
            <a:r>
              <a:rPr lang="es-EC" sz="1000" b="1" dirty="0"/>
              <a:t>Universidad de Las Américas</a:t>
            </a:r>
            <a:endParaRPr lang="en-US" sz="1000" dirty="0"/>
          </a:p>
          <a:p>
            <a:r>
              <a:rPr lang="es-EC" sz="1000" dirty="0"/>
              <a:t>Facultad de Ingenierías y Ciencias Agropecuarias</a:t>
            </a:r>
            <a:endParaRPr lang="en-US" sz="1000" dirty="0"/>
          </a:p>
          <a:p>
            <a:r>
              <a:rPr lang="es-EC" sz="1000" i="1" dirty="0"/>
              <a:t>Ingeniería de Softwate</a:t>
            </a:r>
            <a:endParaRPr lang="en-US" sz="1000" dirty="0"/>
          </a:p>
        </p:txBody>
      </p:sp>
      <p:cxnSp>
        <p:nvCxnSpPr>
          <p:cNvPr id="141" name="Conector recto 140">
            <a:extLst>
              <a:ext uri="{FF2B5EF4-FFF2-40B4-BE49-F238E27FC236}">
                <a16:creationId xmlns:a16="http://schemas.microsoft.com/office/drawing/2014/main" id="{FDEF4403-F68C-6EAA-EDB6-79E8B9A7A48A}"/>
              </a:ext>
            </a:extLst>
          </p:cNvPr>
          <p:cNvCxnSpPr>
            <a:cxnSpLocks/>
          </p:cNvCxnSpPr>
          <p:nvPr/>
        </p:nvCxnSpPr>
        <p:spPr>
          <a:xfrm>
            <a:off x="313701" y="739651"/>
            <a:ext cx="11564598" cy="0"/>
          </a:xfrm>
          <a:prstGeom prst="line">
            <a:avLst/>
          </a:prstGeom>
          <a:ln w="22225">
            <a:gradFill>
              <a:gsLst>
                <a:gs pos="0">
                  <a:schemeClr val="accent1">
                    <a:lumMod val="5000"/>
                    <a:lumOff val="95000"/>
                  </a:schemeClr>
                </a:gs>
                <a:gs pos="74000">
                  <a:srgbClr val="FF4343"/>
                </a:gs>
                <a:gs pos="83000">
                  <a:srgbClr val="FF4343"/>
                </a:gs>
                <a:gs pos="100000">
                  <a:srgbClr val="FF0000"/>
                </a:gs>
              </a:gsLst>
              <a:lin ang="5400000" scaled="1"/>
            </a:gradFill>
          </a:ln>
        </p:spPr>
        <p:style>
          <a:lnRef idx="3">
            <a:schemeClr val="accent3"/>
          </a:lnRef>
          <a:fillRef idx="0">
            <a:schemeClr val="accent3"/>
          </a:fillRef>
          <a:effectRef idx="2">
            <a:schemeClr val="accent3"/>
          </a:effectRef>
          <a:fontRef idx="minor">
            <a:schemeClr val="tx1"/>
          </a:fontRef>
        </p:style>
      </p:cxnSp>
      <p:cxnSp>
        <p:nvCxnSpPr>
          <p:cNvPr id="144" name="Conector recto 143">
            <a:extLst>
              <a:ext uri="{FF2B5EF4-FFF2-40B4-BE49-F238E27FC236}">
                <a16:creationId xmlns:a16="http://schemas.microsoft.com/office/drawing/2014/main" id="{473FCE1A-A84C-CAF9-F982-2F89559ED52B}"/>
              </a:ext>
            </a:extLst>
          </p:cNvPr>
          <p:cNvCxnSpPr>
            <a:cxnSpLocks/>
          </p:cNvCxnSpPr>
          <p:nvPr/>
        </p:nvCxnSpPr>
        <p:spPr>
          <a:xfrm>
            <a:off x="380317" y="6345947"/>
            <a:ext cx="11564598" cy="0"/>
          </a:xfrm>
          <a:prstGeom prst="line">
            <a:avLst/>
          </a:prstGeom>
          <a:ln w="22225">
            <a:gradFill>
              <a:gsLst>
                <a:gs pos="0">
                  <a:schemeClr val="accent1">
                    <a:lumMod val="5000"/>
                    <a:lumOff val="95000"/>
                  </a:schemeClr>
                </a:gs>
                <a:gs pos="74000">
                  <a:srgbClr val="FF4343"/>
                </a:gs>
                <a:gs pos="83000">
                  <a:srgbClr val="FF4343"/>
                </a:gs>
                <a:gs pos="100000">
                  <a:srgbClr val="FF0000"/>
                </a:gs>
              </a:gsLst>
              <a:lin ang="5400000" scaled="1"/>
            </a:gradFill>
          </a:ln>
        </p:spPr>
        <p:style>
          <a:lnRef idx="3">
            <a:schemeClr val="accent3"/>
          </a:lnRef>
          <a:fillRef idx="0">
            <a:schemeClr val="accent3"/>
          </a:fillRef>
          <a:effectRef idx="2">
            <a:schemeClr val="accent3"/>
          </a:effectRef>
          <a:fontRef idx="minor">
            <a:schemeClr val="tx1"/>
          </a:fontRef>
        </p:style>
      </p:cxnSp>
      <p:sp>
        <p:nvSpPr>
          <p:cNvPr id="131" name="CuadroTexto 130">
            <a:extLst>
              <a:ext uri="{FF2B5EF4-FFF2-40B4-BE49-F238E27FC236}">
                <a16:creationId xmlns:a16="http://schemas.microsoft.com/office/drawing/2014/main" id="{B4358263-0303-C3E2-ECF1-B5184DDCEACE}"/>
              </a:ext>
            </a:extLst>
          </p:cNvPr>
          <p:cNvSpPr txBox="1"/>
          <p:nvPr/>
        </p:nvSpPr>
        <p:spPr>
          <a:xfrm>
            <a:off x="5296624" y="333399"/>
            <a:ext cx="6581675" cy="687881"/>
          </a:xfrm>
          <a:prstGeom prst="rect">
            <a:avLst/>
          </a:prstGeom>
          <a:noFill/>
        </p:spPr>
        <p:txBody>
          <a:bodyPr wrap="square">
            <a:spAutoFit/>
          </a:bodyPr>
          <a:lstStyle/>
          <a:p>
            <a:pPr marL="0" lvl="0" indent="0" algn="ctr" defTabSz="488950">
              <a:lnSpc>
                <a:spcPct val="90000"/>
              </a:lnSpc>
              <a:spcBef>
                <a:spcPct val="0"/>
              </a:spcBef>
              <a:spcAft>
                <a:spcPct val="35000"/>
              </a:spcAft>
              <a:buNone/>
            </a:pPr>
            <a:r>
              <a:rPr lang="es-ES" sz="1800" b="1" i="0" kern="1200" dirty="0"/>
              <a:t>Definición: Ensamblar objetos y clases en estructuras más grandes</a:t>
            </a:r>
          </a:p>
          <a:p>
            <a:pPr marL="0" lvl="0" indent="0" algn="ctr" defTabSz="488950">
              <a:lnSpc>
                <a:spcPct val="90000"/>
              </a:lnSpc>
              <a:spcBef>
                <a:spcPct val="0"/>
              </a:spcBef>
              <a:spcAft>
                <a:spcPct val="35000"/>
              </a:spcAft>
              <a:buNone/>
            </a:pPr>
            <a:endParaRPr lang="es-EC" sz="1800" b="1" kern="1200" dirty="0"/>
          </a:p>
        </p:txBody>
      </p:sp>
      <p:sp>
        <p:nvSpPr>
          <p:cNvPr id="132" name="Title 1">
            <a:extLst>
              <a:ext uri="{FF2B5EF4-FFF2-40B4-BE49-F238E27FC236}">
                <a16:creationId xmlns:a16="http://schemas.microsoft.com/office/drawing/2014/main" id="{E1A9F7A5-176E-98CF-393C-3F4798C04B29}"/>
              </a:ext>
            </a:extLst>
          </p:cNvPr>
          <p:cNvSpPr txBox="1">
            <a:spLocks/>
          </p:cNvSpPr>
          <p:nvPr/>
        </p:nvSpPr>
        <p:spPr>
          <a:xfrm>
            <a:off x="426345" y="860428"/>
            <a:ext cx="1837935" cy="45031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2400" b="1" dirty="0" err="1">
                <a:solidFill>
                  <a:srgbClr val="002060"/>
                </a:solidFill>
              </a:rPr>
              <a:t>Clasificación</a:t>
            </a:r>
            <a:r>
              <a:rPr lang="en-US" sz="2400" b="1" dirty="0">
                <a:solidFill>
                  <a:srgbClr val="002060"/>
                </a:solidFill>
              </a:rPr>
              <a:t>:</a:t>
            </a:r>
          </a:p>
        </p:txBody>
      </p:sp>
    </p:spTree>
    <p:extLst>
      <p:ext uri="{BB962C8B-B14F-4D97-AF65-F5344CB8AC3E}">
        <p14:creationId xmlns:p14="http://schemas.microsoft.com/office/powerpoint/2010/main" val="2519270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2A7B0B4F-9612-9ED6-2ECC-FED083676E8F}"/>
              </a:ext>
            </a:extLst>
          </p:cNvPr>
          <p:cNvGrpSpPr/>
          <p:nvPr/>
        </p:nvGrpSpPr>
        <p:grpSpPr>
          <a:xfrm>
            <a:off x="759025" y="1519854"/>
            <a:ext cx="10345644" cy="3888647"/>
            <a:chOff x="282226" y="1430906"/>
            <a:chExt cx="11515476" cy="4508788"/>
          </a:xfrm>
        </p:grpSpPr>
        <p:sp>
          <p:nvSpPr>
            <p:cNvPr id="4" name="Forma libre: forma 3">
              <a:extLst>
                <a:ext uri="{FF2B5EF4-FFF2-40B4-BE49-F238E27FC236}">
                  <a16:creationId xmlns:a16="http://schemas.microsoft.com/office/drawing/2014/main" id="{2F5313B8-0B6A-4BBA-D335-04A81BE80A72}"/>
                </a:ext>
              </a:extLst>
            </p:cNvPr>
            <p:cNvSpPr/>
            <p:nvPr/>
          </p:nvSpPr>
          <p:spPr>
            <a:xfrm>
              <a:off x="313700" y="4882917"/>
              <a:ext cx="11484002" cy="1056777"/>
            </a:xfrm>
            <a:custGeom>
              <a:avLst/>
              <a:gdLst>
                <a:gd name="connsiteX0" fmla="*/ 0 w 12507301"/>
                <a:gd name="connsiteY0" fmla="*/ 65302 h 653017"/>
                <a:gd name="connsiteX1" fmla="*/ 65302 w 12507301"/>
                <a:gd name="connsiteY1" fmla="*/ 0 h 653017"/>
                <a:gd name="connsiteX2" fmla="*/ 12441999 w 12507301"/>
                <a:gd name="connsiteY2" fmla="*/ 0 h 653017"/>
                <a:gd name="connsiteX3" fmla="*/ 12507301 w 12507301"/>
                <a:gd name="connsiteY3" fmla="*/ 65302 h 653017"/>
                <a:gd name="connsiteX4" fmla="*/ 12507301 w 12507301"/>
                <a:gd name="connsiteY4" fmla="*/ 587715 h 653017"/>
                <a:gd name="connsiteX5" fmla="*/ 12441999 w 12507301"/>
                <a:gd name="connsiteY5" fmla="*/ 653017 h 653017"/>
                <a:gd name="connsiteX6" fmla="*/ 65302 w 12507301"/>
                <a:gd name="connsiteY6" fmla="*/ 653017 h 653017"/>
                <a:gd name="connsiteX7" fmla="*/ 0 w 12507301"/>
                <a:gd name="connsiteY7" fmla="*/ 587715 h 653017"/>
                <a:gd name="connsiteX8" fmla="*/ 0 w 12507301"/>
                <a:gd name="connsiteY8" fmla="*/ 65302 h 6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07301" h="653017">
                  <a:moveTo>
                    <a:pt x="0" y="65302"/>
                  </a:moveTo>
                  <a:cubicBezTo>
                    <a:pt x="0" y="29237"/>
                    <a:pt x="29237" y="0"/>
                    <a:pt x="65302" y="0"/>
                  </a:cubicBezTo>
                  <a:lnTo>
                    <a:pt x="12441999" y="0"/>
                  </a:lnTo>
                  <a:cubicBezTo>
                    <a:pt x="12478064" y="0"/>
                    <a:pt x="12507301" y="29237"/>
                    <a:pt x="12507301" y="65302"/>
                  </a:cubicBezTo>
                  <a:lnTo>
                    <a:pt x="12507301" y="587715"/>
                  </a:lnTo>
                  <a:cubicBezTo>
                    <a:pt x="12507301" y="623780"/>
                    <a:pt x="12478064" y="653017"/>
                    <a:pt x="12441999" y="653017"/>
                  </a:cubicBezTo>
                  <a:lnTo>
                    <a:pt x="65302" y="653017"/>
                  </a:lnTo>
                  <a:cubicBezTo>
                    <a:pt x="29237" y="653017"/>
                    <a:pt x="0" y="623780"/>
                    <a:pt x="0" y="587715"/>
                  </a:cubicBezTo>
                  <a:lnTo>
                    <a:pt x="0" y="65302"/>
                  </a:lnTo>
                  <a:close/>
                </a:path>
              </a:pathLst>
            </a:custGeom>
            <a:solidFill>
              <a:srgbClr val="E7EAF5"/>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13792" tIns="113792" rIns="8868903" bIns="113792" numCol="1" spcCol="1270" anchor="ctr" anchorCtr="0">
              <a:noAutofit/>
            </a:bodyPr>
            <a:lstStyle/>
            <a:p>
              <a:pPr marL="0" lvl="0" indent="0" algn="l" defTabSz="711200">
                <a:lnSpc>
                  <a:spcPct val="90000"/>
                </a:lnSpc>
                <a:spcBef>
                  <a:spcPct val="0"/>
                </a:spcBef>
                <a:spcAft>
                  <a:spcPct val="35000"/>
                </a:spcAft>
                <a:buNone/>
              </a:pPr>
              <a:r>
                <a:rPr lang="es-EC" sz="1200" b="1" kern="1200" dirty="0"/>
                <a:t>Pros y </a:t>
              </a:r>
            </a:p>
            <a:p>
              <a:pPr marL="0" lvl="0" indent="0" algn="l" defTabSz="711200">
                <a:lnSpc>
                  <a:spcPct val="90000"/>
                </a:lnSpc>
                <a:spcBef>
                  <a:spcPct val="0"/>
                </a:spcBef>
                <a:spcAft>
                  <a:spcPct val="35000"/>
                </a:spcAft>
                <a:buNone/>
              </a:pPr>
              <a:r>
                <a:rPr lang="es-EC" sz="1200" b="1" kern="1200" dirty="0"/>
                <a:t>Contras</a:t>
              </a:r>
            </a:p>
          </p:txBody>
        </p:sp>
        <p:sp>
          <p:nvSpPr>
            <p:cNvPr id="7" name="Forma libre: forma 6">
              <a:extLst>
                <a:ext uri="{FF2B5EF4-FFF2-40B4-BE49-F238E27FC236}">
                  <a16:creationId xmlns:a16="http://schemas.microsoft.com/office/drawing/2014/main" id="{36606000-0391-9926-A44F-A2D761AB5FBA}"/>
                </a:ext>
              </a:extLst>
            </p:cNvPr>
            <p:cNvSpPr/>
            <p:nvPr/>
          </p:nvSpPr>
          <p:spPr>
            <a:xfrm>
              <a:off x="282226" y="4190138"/>
              <a:ext cx="11483997" cy="520593"/>
            </a:xfrm>
            <a:custGeom>
              <a:avLst/>
              <a:gdLst>
                <a:gd name="connsiteX0" fmla="*/ 0 w 12507301"/>
                <a:gd name="connsiteY0" fmla="*/ 65302 h 653017"/>
                <a:gd name="connsiteX1" fmla="*/ 65302 w 12507301"/>
                <a:gd name="connsiteY1" fmla="*/ 0 h 653017"/>
                <a:gd name="connsiteX2" fmla="*/ 12441999 w 12507301"/>
                <a:gd name="connsiteY2" fmla="*/ 0 h 653017"/>
                <a:gd name="connsiteX3" fmla="*/ 12507301 w 12507301"/>
                <a:gd name="connsiteY3" fmla="*/ 65302 h 653017"/>
                <a:gd name="connsiteX4" fmla="*/ 12507301 w 12507301"/>
                <a:gd name="connsiteY4" fmla="*/ 587715 h 653017"/>
                <a:gd name="connsiteX5" fmla="*/ 12441999 w 12507301"/>
                <a:gd name="connsiteY5" fmla="*/ 653017 h 653017"/>
                <a:gd name="connsiteX6" fmla="*/ 65302 w 12507301"/>
                <a:gd name="connsiteY6" fmla="*/ 653017 h 653017"/>
                <a:gd name="connsiteX7" fmla="*/ 0 w 12507301"/>
                <a:gd name="connsiteY7" fmla="*/ 587715 h 653017"/>
                <a:gd name="connsiteX8" fmla="*/ 0 w 12507301"/>
                <a:gd name="connsiteY8" fmla="*/ 65302 h 6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07301" h="653017">
                  <a:moveTo>
                    <a:pt x="0" y="65302"/>
                  </a:moveTo>
                  <a:cubicBezTo>
                    <a:pt x="0" y="29237"/>
                    <a:pt x="29237" y="0"/>
                    <a:pt x="65302" y="0"/>
                  </a:cubicBezTo>
                  <a:lnTo>
                    <a:pt x="12441999" y="0"/>
                  </a:lnTo>
                  <a:cubicBezTo>
                    <a:pt x="12478064" y="0"/>
                    <a:pt x="12507301" y="29237"/>
                    <a:pt x="12507301" y="65302"/>
                  </a:cubicBezTo>
                  <a:lnTo>
                    <a:pt x="12507301" y="587715"/>
                  </a:lnTo>
                  <a:cubicBezTo>
                    <a:pt x="12507301" y="623780"/>
                    <a:pt x="12478064" y="653017"/>
                    <a:pt x="12441999" y="653017"/>
                  </a:cubicBezTo>
                  <a:lnTo>
                    <a:pt x="65302" y="653017"/>
                  </a:lnTo>
                  <a:cubicBezTo>
                    <a:pt x="29237" y="653017"/>
                    <a:pt x="0" y="623780"/>
                    <a:pt x="0" y="587715"/>
                  </a:cubicBezTo>
                  <a:lnTo>
                    <a:pt x="0" y="65302"/>
                  </a:lnTo>
                  <a:close/>
                </a:path>
              </a:pathLst>
            </a:custGeom>
            <a:solidFill>
              <a:srgbClr val="E7EAF5"/>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13792" tIns="113792" rIns="8868903" bIns="113792" numCol="1" spcCol="1270" anchor="ctr" anchorCtr="0">
              <a:noAutofit/>
            </a:bodyPr>
            <a:lstStyle/>
            <a:p>
              <a:pPr marL="0" lvl="0" indent="0" algn="l" defTabSz="711200">
                <a:lnSpc>
                  <a:spcPct val="90000"/>
                </a:lnSpc>
                <a:spcBef>
                  <a:spcPct val="0"/>
                </a:spcBef>
                <a:spcAft>
                  <a:spcPct val="35000"/>
                </a:spcAft>
                <a:buNone/>
              </a:pPr>
              <a:r>
                <a:rPr lang="es-EC" sz="1200" b="1" dirty="0"/>
                <a:t>Razón</a:t>
              </a:r>
              <a:endParaRPr lang="es-EC" sz="1200" b="1" kern="1200" dirty="0"/>
            </a:p>
          </p:txBody>
        </p:sp>
        <p:sp>
          <p:nvSpPr>
            <p:cNvPr id="8" name="Forma libre: forma 7">
              <a:extLst>
                <a:ext uri="{FF2B5EF4-FFF2-40B4-BE49-F238E27FC236}">
                  <a16:creationId xmlns:a16="http://schemas.microsoft.com/office/drawing/2014/main" id="{C21A59C1-C484-4DB9-BC44-2E3927A2FB3C}"/>
                </a:ext>
              </a:extLst>
            </p:cNvPr>
            <p:cNvSpPr/>
            <p:nvPr/>
          </p:nvSpPr>
          <p:spPr>
            <a:xfrm>
              <a:off x="313703" y="3416862"/>
              <a:ext cx="11483997" cy="553086"/>
            </a:xfrm>
            <a:custGeom>
              <a:avLst/>
              <a:gdLst>
                <a:gd name="connsiteX0" fmla="*/ 0 w 12507301"/>
                <a:gd name="connsiteY0" fmla="*/ 65302 h 653017"/>
                <a:gd name="connsiteX1" fmla="*/ 65302 w 12507301"/>
                <a:gd name="connsiteY1" fmla="*/ 0 h 653017"/>
                <a:gd name="connsiteX2" fmla="*/ 12441999 w 12507301"/>
                <a:gd name="connsiteY2" fmla="*/ 0 h 653017"/>
                <a:gd name="connsiteX3" fmla="*/ 12507301 w 12507301"/>
                <a:gd name="connsiteY3" fmla="*/ 65302 h 653017"/>
                <a:gd name="connsiteX4" fmla="*/ 12507301 w 12507301"/>
                <a:gd name="connsiteY4" fmla="*/ 587715 h 653017"/>
                <a:gd name="connsiteX5" fmla="*/ 12441999 w 12507301"/>
                <a:gd name="connsiteY5" fmla="*/ 653017 h 653017"/>
                <a:gd name="connsiteX6" fmla="*/ 65302 w 12507301"/>
                <a:gd name="connsiteY6" fmla="*/ 653017 h 653017"/>
                <a:gd name="connsiteX7" fmla="*/ 0 w 12507301"/>
                <a:gd name="connsiteY7" fmla="*/ 587715 h 653017"/>
                <a:gd name="connsiteX8" fmla="*/ 0 w 12507301"/>
                <a:gd name="connsiteY8" fmla="*/ 65302 h 6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07301" h="653017">
                  <a:moveTo>
                    <a:pt x="0" y="65302"/>
                  </a:moveTo>
                  <a:cubicBezTo>
                    <a:pt x="0" y="29237"/>
                    <a:pt x="29237" y="0"/>
                    <a:pt x="65302" y="0"/>
                  </a:cubicBezTo>
                  <a:lnTo>
                    <a:pt x="12441999" y="0"/>
                  </a:lnTo>
                  <a:cubicBezTo>
                    <a:pt x="12478064" y="0"/>
                    <a:pt x="12507301" y="29237"/>
                    <a:pt x="12507301" y="65302"/>
                  </a:cubicBezTo>
                  <a:lnTo>
                    <a:pt x="12507301" y="587715"/>
                  </a:lnTo>
                  <a:cubicBezTo>
                    <a:pt x="12507301" y="623780"/>
                    <a:pt x="12478064" y="653017"/>
                    <a:pt x="12441999" y="653017"/>
                  </a:cubicBezTo>
                  <a:lnTo>
                    <a:pt x="65302" y="653017"/>
                  </a:lnTo>
                  <a:cubicBezTo>
                    <a:pt x="29237" y="653017"/>
                    <a:pt x="0" y="623780"/>
                    <a:pt x="0" y="587715"/>
                  </a:cubicBezTo>
                  <a:lnTo>
                    <a:pt x="0" y="65302"/>
                  </a:lnTo>
                  <a:close/>
                </a:path>
              </a:pathLst>
            </a:custGeom>
            <a:solidFill>
              <a:srgbClr val="E7EAF5"/>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13792" tIns="113792" rIns="8868903" bIns="113792" numCol="1" spcCol="1270" anchor="ctr" anchorCtr="0">
              <a:noAutofit/>
            </a:bodyPr>
            <a:lstStyle/>
            <a:p>
              <a:pPr marL="0" lvl="0" indent="0" algn="l" defTabSz="711200">
                <a:lnSpc>
                  <a:spcPct val="90000"/>
                </a:lnSpc>
                <a:spcBef>
                  <a:spcPct val="0"/>
                </a:spcBef>
                <a:spcAft>
                  <a:spcPct val="35000"/>
                </a:spcAft>
                <a:buNone/>
              </a:pPr>
              <a:r>
                <a:rPr lang="es-EC" sz="1200" b="1" kern="1200" dirty="0"/>
                <a:t>Solución</a:t>
              </a:r>
            </a:p>
          </p:txBody>
        </p:sp>
        <p:sp>
          <p:nvSpPr>
            <p:cNvPr id="9" name="Forma libre: forma 8">
              <a:extLst>
                <a:ext uri="{FF2B5EF4-FFF2-40B4-BE49-F238E27FC236}">
                  <a16:creationId xmlns:a16="http://schemas.microsoft.com/office/drawing/2014/main" id="{9A386541-5504-55E4-311B-5EC2182369C2}"/>
                </a:ext>
              </a:extLst>
            </p:cNvPr>
            <p:cNvSpPr/>
            <p:nvPr/>
          </p:nvSpPr>
          <p:spPr>
            <a:xfrm>
              <a:off x="313703" y="2784131"/>
              <a:ext cx="11483999" cy="452342"/>
            </a:xfrm>
            <a:custGeom>
              <a:avLst/>
              <a:gdLst>
                <a:gd name="connsiteX0" fmla="*/ 0 w 12507301"/>
                <a:gd name="connsiteY0" fmla="*/ 65302 h 653017"/>
                <a:gd name="connsiteX1" fmla="*/ 65302 w 12507301"/>
                <a:gd name="connsiteY1" fmla="*/ 0 h 653017"/>
                <a:gd name="connsiteX2" fmla="*/ 12441999 w 12507301"/>
                <a:gd name="connsiteY2" fmla="*/ 0 h 653017"/>
                <a:gd name="connsiteX3" fmla="*/ 12507301 w 12507301"/>
                <a:gd name="connsiteY3" fmla="*/ 65302 h 653017"/>
                <a:gd name="connsiteX4" fmla="*/ 12507301 w 12507301"/>
                <a:gd name="connsiteY4" fmla="*/ 587715 h 653017"/>
                <a:gd name="connsiteX5" fmla="*/ 12441999 w 12507301"/>
                <a:gd name="connsiteY5" fmla="*/ 653017 h 653017"/>
                <a:gd name="connsiteX6" fmla="*/ 65302 w 12507301"/>
                <a:gd name="connsiteY6" fmla="*/ 653017 h 653017"/>
                <a:gd name="connsiteX7" fmla="*/ 0 w 12507301"/>
                <a:gd name="connsiteY7" fmla="*/ 587715 h 653017"/>
                <a:gd name="connsiteX8" fmla="*/ 0 w 12507301"/>
                <a:gd name="connsiteY8" fmla="*/ 65302 h 6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07301" h="653017">
                  <a:moveTo>
                    <a:pt x="0" y="65302"/>
                  </a:moveTo>
                  <a:cubicBezTo>
                    <a:pt x="0" y="29237"/>
                    <a:pt x="29237" y="0"/>
                    <a:pt x="65302" y="0"/>
                  </a:cubicBezTo>
                  <a:lnTo>
                    <a:pt x="12441999" y="0"/>
                  </a:lnTo>
                  <a:cubicBezTo>
                    <a:pt x="12478064" y="0"/>
                    <a:pt x="12507301" y="29237"/>
                    <a:pt x="12507301" y="65302"/>
                  </a:cubicBezTo>
                  <a:lnTo>
                    <a:pt x="12507301" y="587715"/>
                  </a:lnTo>
                  <a:cubicBezTo>
                    <a:pt x="12507301" y="623780"/>
                    <a:pt x="12478064" y="653017"/>
                    <a:pt x="12441999" y="653017"/>
                  </a:cubicBezTo>
                  <a:lnTo>
                    <a:pt x="65302" y="653017"/>
                  </a:lnTo>
                  <a:cubicBezTo>
                    <a:pt x="29237" y="653017"/>
                    <a:pt x="0" y="623780"/>
                    <a:pt x="0" y="587715"/>
                  </a:cubicBezTo>
                  <a:lnTo>
                    <a:pt x="0" y="65302"/>
                  </a:lnTo>
                  <a:close/>
                </a:path>
              </a:pathLst>
            </a:custGeom>
            <a:solidFill>
              <a:srgbClr val="E7EAF5"/>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13792" tIns="113792" rIns="8868903" bIns="113792" numCol="1" spcCol="1270" anchor="ctr" anchorCtr="0">
              <a:noAutofit/>
            </a:bodyPr>
            <a:lstStyle/>
            <a:p>
              <a:pPr marL="0" lvl="0" indent="0" algn="l" defTabSz="711200">
                <a:lnSpc>
                  <a:spcPct val="90000"/>
                </a:lnSpc>
                <a:spcBef>
                  <a:spcPct val="0"/>
                </a:spcBef>
                <a:spcAft>
                  <a:spcPct val="35000"/>
                </a:spcAft>
                <a:buNone/>
              </a:pPr>
              <a:r>
                <a:rPr lang="es-EC" sz="1200" b="1" kern="1200" dirty="0"/>
                <a:t>Problema</a:t>
              </a:r>
            </a:p>
          </p:txBody>
        </p:sp>
        <p:sp>
          <p:nvSpPr>
            <p:cNvPr id="10" name="Forma libre: forma 9">
              <a:extLst>
                <a:ext uri="{FF2B5EF4-FFF2-40B4-BE49-F238E27FC236}">
                  <a16:creationId xmlns:a16="http://schemas.microsoft.com/office/drawing/2014/main" id="{E5E0402C-A35B-FB3B-4F82-280D5A6F29A8}"/>
                </a:ext>
              </a:extLst>
            </p:cNvPr>
            <p:cNvSpPr/>
            <p:nvPr/>
          </p:nvSpPr>
          <p:spPr>
            <a:xfrm>
              <a:off x="313702" y="1991114"/>
              <a:ext cx="11484000" cy="655969"/>
            </a:xfrm>
            <a:custGeom>
              <a:avLst/>
              <a:gdLst>
                <a:gd name="connsiteX0" fmla="*/ 0 w 12507301"/>
                <a:gd name="connsiteY0" fmla="*/ 65302 h 653017"/>
                <a:gd name="connsiteX1" fmla="*/ 65302 w 12507301"/>
                <a:gd name="connsiteY1" fmla="*/ 0 h 653017"/>
                <a:gd name="connsiteX2" fmla="*/ 12441999 w 12507301"/>
                <a:gd name="connsiteY2" fmla="*/ 0 h 653017"/>
                <a:gd name="connsiteX3" fmla="*/ 12507301 w 12507301"/>
                <a:gd name="connsiteY3" fmla="*/ 65302 h 653017"/>
                <a:gd name="connsiteX4" fmla="*/ 12507301 w 12507301"/>
                <a:gd name="connsiteY4" fmla="*/ 587715 h 653017"/>
                <a:gd name="connsiteX5" fmla="*/ 12441999 w 12507301"/>
                <a:gd name="connsiteY5" fmla="*/ 653017 h 653017"/>
                <a:gd name="connsiteX6" fmla="*/ 65302 w 12507301"/>
                <a:gd name="connsiteY6" fmla="*/ 653017 h 653017"/>
                <a:gd name="connsiteX7" fmla="*/ 0 w 12507301"/>
                <a:gd name="connsiteY7" fmla="*/ 587715 h 653017"/>
                <a:gd name="connsiteX8" fmla="*/ 0 w 12507301"/>
                <a:gd name="connsiteY8" fmla="*/ 65302 h 6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07301" h="653017">
                  <a:moveTo>
                    <a:pt x="0" y="65302"/>
                  </a:moveTo>
                  <a:cubicBezTo>
                    <a:pt x="0" y="29237"/>
                    <a:pt x="29237" y="0"/>
                    <a:pt x="65302" y="0"/>
                  </a:cubicBezTo>
                  <a:lnTo>
                    <a:pt x="12441999" y="0"/>
                  </a:lnTo>
                  <a:cubicBezTo>
                    <a:pt x="12478064" y="0"/>
                    <a:pt x="12507301" y="29237"/>
                    <a:pt x="12507301" y="65302"/>
                  </a:cubicBezTo>
                  <a:lnTo>
                    <a:pt x="12507301" y="587715"/>
                  </a:lnTo>
                  <a:cubicBezTo>
                    <a:pt x="12507301" y="623780"/>
                    <a:pt x="12478064" y="653017"/>
                    <a:pt x="12441999" y="653017"/>
                  </a:cubicBezTo>
                  <a:lnTo>
                    <a:pt x="65302" y="653017"/>
                  </a:lnTo>
                  <a:cubicBezTo>
                    <a:pt x="29237" y="653017"/>
                    <a:pt x="0" y="623780"/>
                    <a:pt x="0" y="587715"/>
                  </a:cubicBezTo>
                  <a:lnTo>
                    <a:pt x="0" y="65302"/>
                  </a:lnTo>
                  <a:close/>
                </a:path>
              </a:pathLst>
            </a:custGeom>
            <a:solidFill>
              <a:srgbClr val="E7EAF5"/>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13792" tIns="113792" rIns="8868903" bIns="113792" numCol="1" spcCol="1270" anchor="ctr" anchorCtr="0">
              <a:noAutofit/>
            </a:bodyPr>
            <a:lstStyle/>
            <a:p>
              <a:pPr marL="0" lvl="0" indent="0" algn="l" defTabSz="711200">
                <a:lnSpc>
                  <a:spcPct val="90000"/>
                </a:lnSpc>
                <a:spcBef>
                  <a:spcPct val="0"/>
                </a:spcBef>
                <a:spcAft>
                  <a:spcPct val="35000"/>
                </a:spcAft>
                <a:buNone/>
              </a:pPr>
              <a:r>
                <a:rPr lang="es-EC" sz="1200" b="1" kern="1200" dirty="0"/>
                <a:t>Propósito</a:t>
              </a:r>
            </a:p>
          </p:txBody>
        </p:sp>
        <p:sp>
          <p:nvSpPr>
            <p:cNvPr id="11" name="Forma libre: forma 10">
              <a:extLst>
                <a:ext uri="{FF2B5EF4-FFF2-40B4-BE49-F238E27FC236}">
                  <a16:creationId xmlns:a16="http://schemas.microsoft.com/office/drawing/2014/main" id="{B41AE9A0-6F5C-FC0D-8DA1-92AD77C300DE}"/>
                </a:ext>
              </a:extLst>
            </p:cNvPr>
            <p:cNvSpPr/>
            <p:nvPr/>
          </p:nvSpPr>
          <p:spPr>
            <a:xfrm>
              <a:off x="313700" y="1460871"/>
              <a:ext cx="11484000" cy="399966"/>
            </a:xfrm>
            <a:custGeom>
              <a:avLst/>
              <a:gdLst>
                <a:gd name="connsiteX0" fmla="*/ 0 w 12507301"/>
                <a:gd name="connsiteY0" fmla="*/ 65302 h 653017"/>
                <a:gd name="connsiteX1" fmla="*/ 65302 w 12507301"/>
                <a:gd name="connsiteY1" fmla="*/ 0 h 653017"/>
                <a:gd name="connsiteX2" fmla="*/ 12441999 w 12507301"/>
                <a:gd name="connsiteY2" fmla="*/ 0 h 653017"/>
                <a:gd name="connsiteX3" fmla="*/ 12507301 w 12507301"/>
                <a:gd name="connsiteY3" fmla="*/ 65302 h 653017"/>
                <a:gd name="connsiteX4" fmla="*/ 12507301 w 12507301"/>
                <a:gd name="connsiteY4" fmla="*/ 587715 h 653017"/>
                <a:gd name="connsiteX5" fmla="*/ 12441999 w 12507301"/>
                <a:gd name="connsiteY5" fmla="*/ 653017 h 653017"/>
                <a:gd name="connsiteX6" fmla="*/ 65302 w 12507301"/>
                <a:gd name="connsiteY6" fmla="*/ 653017 h 653017"/>
                <a:gd name="connsiteX7" fmla="*/ 0 w 12507301"/>
                <a:gd name="connsiteY7" fmla="*/ 587715 h 653017"/>
                <a:gd name="connsiteX8" fmla="*/ 0 w 12507301"/>
                <a:gd name="connsiteY8" fmla="*/ 65302 h 6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07301" h="653017">
                  <a:moveTo>
                    <a:pt x="0" y="65302"/>
                  </a:moveTo>
                  <a:cubicBezTo>
                    <a:pt x="0" y="29237"/>
                    <a:pt x="29237" y="0"/>
                    <a:pt x="65302" y="0"/>
                  </a:cubicBezTo>
                  <a:lnTo>
                    <a:pt x="12441999" y="0"/>
                  </a:lnTo>
                  <a:cubicBezTo>
                    <a:pt x="12478064" y="0"/>
                    <a:pt x="12507301" y="29237"/>
                    <a:pt x="12507301" y="65302"/>
                  </a:cubicBezTo>
                  <a:lnTo>
                    <a:pt x="12507301" y="587715"/>
                  </a:lnTo>
                  <a:cubicBezTo>
                    <a:pt x="12507301" y="623780"/>
                    <a:pt x="12478064" y="653017"/>
                    <a:pt x="12441999" y="653017"/>
                  </a:cubicBezTo>
                  <a:lnTo>
                    <a:pt x="65302" y="653017"/>
                  </a:lnTo>
                  <a:cubicBezTo>
                    <a:pt x="29237" y="653017"/>
                    <a:pt x="0" y="623780"/>
                    <a:pt x="0" y="587715"/>
                  </a:cubicBezTo>
                  <a:lnTo>
                    <a:pt x="0" y="65302"/>
                  </a:lnTo>
                  <a:close/>
                </a:path>
              </a:pathLst>
            </a:custGeom>
            <a:solidFill>
              <a:srgbClr val="E7EAF5"/>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13792" tIns="113792" rIns="8868903" bIns="113792" numCol="1" spcCol="1270" anchor="ctr" anchorCtr="0">
              <a:noAutofit/>
            </a:bodyPr>
            <a:lstStyle/>
            <a:p>
              <a:pPr marL="0" lvl="0" indent="0" algn="l" defTabSz="711200">
                <a:lnSpc>
                  <a:spcPct val="90000"/>
                </a:lnSpc>
                <a:spcBef>
                  <a:spcPct val="0"/>
                </a:spcBef>
                <a:spcAft>
                  <a:spcPct val="35000"/>
                </a:spcAft>
                <a:buNone/>
              </a:pPr>
              <a:r>
                <a:rPr lang="es-EC" sz="1200" b="1" kern="1200" dirty="0"/>
                <a:t>Patrón</a:t>
              </a:r>
            </a:p>
          </p:txBody>
        </p:sp>
        <p:sp>
          <p:nvSpPr>
            <p:cNvPr id="12" name="Forma libre: forma 11">
              <a:extLst>
                <a:ext uri="{FF2B5EF4-FFF2-40B4-BE49-F238E27FC236}">
                  <a16:creationId xmlns:a16="http://schemas.microsoft.com/office/drawing/2014/main" id="{4C1FC785-7C20-AF61-99C3-C6158D48E135}"/>
                </a:ext>
              </a:extLst>
            </p:cNvPr>
            <p:cNvSpPr/>
            <p:nvPr/>
          </p:nvSpPr>
          <p:spPr>
            <a:xfrm>
              <a:off x="1806803" y="1459326"/>
              <a:ext cx="1696311" cy="449498"/>
            </a:xfrm>
            <a:custGeom>
              <a:avLst/>
              <a:gdLst>
                <a:gd name="connsiteX0" fmla="*/ 0 w 999835"/>
                <a:gd name="connsiteY0" fmla="*/ 41387 h 413871"/>
                <a:gd name="connsiteX1" fmla="*/ 41387 w 999835"/>
                <a:gd name="connsiteY1" fmla="*/ 0 h 413871"/>
                <a:gd name="connsiteX2" fmla="*/ 958448 w 999835"/>
                <a:gd name="connsiteY2" fmla="*/ 0 h 413871"/>
                <a:gd name="connsiteX3" fmla="*/ 999835 w 999835"/>
                <a:gd name="connsiteY3" fmla="*/ 41387 h 413871"/>
                <a:gd name="connsiteX4" fmla="*/ 999835 w 999835"/>
                <a:gd name="connsiteY4" fmla="*/ 372484 h 413871"/>
                <a:gd name="connsiteX5" fmla="*/ 958448 w 999835"/>
                <a:gd name="connsiteY5" fmla="*/ 413871 h 413871"/>
                <a:gd name="connsiteX6" fmla="*/ 41387 w 999835"/>
                <a:gd name="connsiteY6" fmla="*/ 413871 h 413871"/>
                <a:gd name="connsiteX7" fmla="*/ 0 w 999835"/>
                <a:gd name="connsiteY7" fmla="*/ 372484 h 413871"/>
                <a:gd name="connsiteX8" fmla="*/ 0 w 999835"/>
                <a:gd name="connsiteY8" fmla="*/ 41387 h 413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413871">
                  <a:moveTo>
                    <a:pt x="0" y="41387"/>
                  </a:moveTo>
                  <a:cubicBezTo>
                    <a:pt x="0" y="18530"/>
                    <a:pt x="18530" y="0"/>
                    <a:pt x="41387" y="0"/>
                  </a:cubicBezTo>
                  <a:lnTo>
                    <a:pt x="958448" y="0"/>
                  </a:lnTo>
                  <a:cubicBezTo>
                    <a:pt x="981305" y="0"/>
                    <a:pt x="999835" y="18530"/>
                    <a:pt x="999835" y="41387"/>
                  </a:cubicBezTo>
                  <a:lnTo>
                    <a:pt x="999835" y="372484"/>
                  </a:lnTo>
                  <a:cubicBezTo>
                    <a:pt x="999835" y="395341"/>
                    <a:pt x="981305" y="413871"/>
                    <a:pt x="958448" y="413871"/>
                  </a:cubicBezTo>
                  <a:lnTo>
                    <a:pt x="41387" y="413871"/>
                  </a:lnTo>
                  <a:cubicBezTo>
                    <a:pt x="18530" y="413871"/>
                    <a:pt x="0" y="395341"/>
                    <a:pt x="0" y="372484"/>
                  </a:cubicBezTo>
                  <a:lnTo>
                    <a:pt x="0" y="41387"/>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032" tIns="54032" rIns="54032" bIns="54032" numCol="1" spcCol="1270" anchor="ctr" anchorCtr="0">
              <a:noAutofit/>
            </a:bodyPr>
            <a:lstStyle/>
            <a:p>
              <a:pPr marL="0" lvl="0" indent="0" algn="ctr" defTabSz="488950">
                <a:lnSpc>
                  <a:spcPct val="90000"/>
                </a:lnSpc>
                <a:spcBef>
                  <a:spcPct val="0"/>
                </a:spcBef>
                <a:spcAft>
                  <a:spcPct val="35000"/>
                </a:spcAft>
                <a:buNone/>
              </a:pPr>
              <a:r>
                <a:rPr lang="es-EC" sz="1200" b="1" kern="1200" dirty="0" err="1"/>
                <a:t>Flyweight</a:t>
              </a:r>
              <a:endParaRPr lang="es-EC" sz="1200" b="1" kern="1200" dirty="0"/>
            </a:p>
          </p:txBody>
        </p:sp>
        <p:sp>
          <p:nvSpPr>
            <p:cNvPr id="13" name="Forma libre: forma 12">
              <a:extLst>
                <a:ext uri="{FF2B5EF4-FFF2-40B4-BE49-F238E27FC236}">
                  <a16:creationId xmlns:a16="http://schemas.microsoft.com/office/drawing/2014/main" id="{5972110B-D6ED-BCF8-C073-BDDD405DEDC7}"/>
                </a:ext>
              </a:extLst>
            </p:cNvPr>
            <p:cNvSpPr/>
            <p:nvPr/>
          </p:nvSpPr>
          <p:spPr>
            <a:xfrm>
              <a:off x="1791114" y="2033024"/>
              <a:ext cx="1696311" cy="606740"/>
            </a:xfrm>
            <a:custGeom>
              <a:avLst/>
              <a:gdLst>
                <a:gd name="connsiteX0" fmla="*/ 0 w 1202022"/>
                <a:gd name="connsiteY0" fmla="*/ 49356 h 493558"/>
                <a:gd name="connsiteX1" fmla="*/ 49356 w 1202022"/>
                <a:gd name="connsiteY1" fmla="*/ 0 h 493558"/>
                <a:gd name="connsiteX2" fmla="*/ 1152666 w 1202022"/>
                <a:gd name="connsiteY2" fmla="*/ 0 h 493558"/>
                <a:gd name="connsiteX3" fmla="*/ 1202022 w 1202022"/>
                <a:gd name="connsiteY3" fmla="*/ 49356 h 493558"/>
                <a:gd name="connsiteX4" fmla="*/ 1202022 w 1202022"/>
                <a:gd name="connsiteY4" fmla="*/ 444202 h 493558"/>
                <a:gd name="connsiteX5" fmla="*/ 1152666 w 1202022"/>
                <a:gd name="connsiteY5" fmla="*/ 493558 h 493558"/>
                <a:gd name="connsiteX6" fmla="*/ 49356 w 1202022"/>
                <a:gd name="connsiteY6" fmla="*/ 493558 h 493558"/>
                <a:gd name="connsiteX7" fmla="*/ 0 w 1202022"/>
                <a:gd name="connsiteY7" fmla="*/ 444202 h 493558"/>
                <a:gd name="connsiteX8" fmla="*/ 0 w 1202022"/>
                <a:gd name="connsiteY8" fmla="*/ 49356 h 493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2022" h="493558">
                  <a:moveTo>
                    <a:pt x="0" y="49356"/>
                  </a:moveTo>
                  <a:cubicBezTo>
                    <a:pt x="0" y="22097"/>
                    <a:pt x="22097" y="0"/>
                    <a:pt x="49356" y="0"/>
                  </a:cubicBezTo>
                  <a:lnTo>
                    <a:pt x="1152666" y="0"/>
                  </a:lnTo>
                  <a:cubicBezTo>
                    <a:pt x="1179925" y="0"/>
                    <a:pt x="1202022" y="22097"/>
                    <a:pt x="1202022" y="49356"/>
                  </a:cubicBezTo>
                  <a:lnTo>
                    <a:pt x="1202022" y="444202"/>
                  </a:lnTo>
                  <a:cubicBezTo>
                    <a:pt x="1202022" y="471461"/>
                    <a:pt x="1179925" y="493558"/>
                    <a:pt x="1152666" y="493558"/>
                  </a:cubicBezTo>
                  <a:lnTo>
                    <a:pt x="49356" y="493558"/>
                  </a:lnTo>
                  <a:cubicBezTo>
                    <a:pt x="22097" y="493558"/>
                    <a:pt x="0" y="471461"/>
                    <a:pt x="0" y="444202"/>
                  </a:cubicBezTo>
                  <a:lnTo>
                    <a:pt x="0" y="49356"/>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366" tIns="56366" rIns="56366" bIns="56366" numCol="1" spcCol="1270" anchor="ctr" anchorCtr="0">
              <a:noAutofit/>
            </a:bodyPr>
            <a:lstStyle/>
            <a:p>
              <a:pPr marL="0" lvl="0" indent="0" algn="ctr" defTabSz="488950">
                <a:lnSpc>
                  <a:spcPct val="90000"/>
                </a:lnSpc>
                <a:spcBef>
                  <a:spcPct val="0"/>
                </a:spcBef>
                <a:spcAft>
                  <a:spcPct val="35000"/>
                </a:spcAft>
                <a:buNone/>
              </a:pPr>
              <a:r>
                <a:rPr lang="es-ES" sz="900" b="0" i="0" kern="1200" dirty="0">
                  <a:solidFill>
                    <a:schemeClr val="tx1"/>
                  </a:solidFill>
                </a:rPr>
                <a:t>Mantener más objetos dentro de la cantidad disponible de RAM</a:t>
              </a:r>
              <a:endParaRPr lang="es-EC" sz="900" kern="1200" dirty="0">
                <a:solidFill>
                  <a:schemeClr val="tx1"/>
                </a:solidFill>
              </a:endParaRPr>
            </a:p>
          </p:txBody>
        </p:sp>
        <p:sp>
          <p:nvSpPr>
            <p:cNvPr id="14" name="Forma libre: forma 13">
              <a:extLst>
                <a:ext uri="{FF2B5EF4-FFF2-40B4-BE49-F238E27FC236}">
                  <a16:creationId xmlns:a16="http://schemas.microsoft.com/office/drawing/2014/main" id="{0A4E978B-464F-669D-501C-5BC6F5A05A71}"/>
                </a:ext>
              </a:extLst>
            </p:cNvPr>
            <p:cNvSpPr/>
            <p:nvPr/>
          </p:nvSpPr>
          <p:spPr>
            <a:xfrm>
              <a:off x="1790424" y="2777158"/>
              <a:ext cx="1696311" cy="459315"/>
            </a:xfrm>
            <a:custGeom>
              <a:avLst/>
              <a:gdLst>
                <a:gd name="connsiteX0" fmla="*/ 0 w 1201212"/>
                <a:gd name="connsiteY0" fmla="*/ 42291 h 422910"/>
                <a:gd name="connsiteX1" fmla="*/ 42291 w 1201212"/>
                <a:gd name="connsiteY1" fmla="*/ 0 h 422910"/>
                <a:gd name="connsiteX2" fmla="*/ 1158921 w 1201212"/>
                <a:gd name="connsiteY2" fmla="*/ 0 h 422910"/>
                <a:gd name="connsiteX3" fmla="*/ 1201212 w 1201212"/>
                <a:gd name="connsiteY3" fmla="*/ 42291 h 422910"/>
                <a:gd name="connsiteX4" fmla="*/ 1201212 w 1201212"/>
                <a:gd name="connsiteY4" fmla="*/ 380619 h 422910"/>
                <a:gd name="connsiteX5" fmla="*/ 1158921 w 1201212"/>
                <a:gd name="connsiteY5" fmla="*/ 422910 h 422910"/>
                <a:gd name="connsiteX6" fmla="*/ 42291 w 1201212"/>
                <a:gd name="connsiteY6" fmla="*/ 422910 h 422910"/>
                <a:gd name="connsiteX7" fmla="*/ 0 w 1201212"/>
                <a:gd name="connsiteY7" fmla="*/ 380619 h 422910"/>
                <a:gd name="connsiteX8" fmla="*/ 0 w 1201212"/>
                <a:gd name="connsiteY8" fmla="*/ 42291 h 42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1212" h="422910">
                  <a:moveTo>
                    <a:pt x="0" y="42291"/>
                  </a:moveTo>
                  <a:cubicBezTo>
                    <a:pt x="0" y="18934"/>
                    <a:pt x="18934" y="0"/>
                    <a:pt x="42291" y="0"/>
                  </a:cubicBezTo>
                  <a:lnTo>
                    <a:pt x="1158921" y="0"/>
                  </a:lnTo>
                  <a:cubicBezTo>
                    <a:pt x="1182278" y="0"/>
                    <a:pt x="1201212" y="18934"/>
                    <a:pt x="1201212" y="42291"/>
                  </a:cubicBezTo>
                  <a:lnTo>
                    <a:pt x="1201212" y="380619"/>
                  </a:lnTo>
                  <a:cubicBezTo>
                    <a:pt x="1201212" y="403976"/>
                    <a:pt x="1182278" y="422910"/>
                    <a:pt x="1158921" y="422910"/>
                  </a:cubicBezTo>
                  <a:lnTo>
                    <a:pt x="42291" y="422910"/>
                  </a:lnTo>
                  <a:cubicBezTo>
                    <a:pt x="18934" y="422910"/>
                    <a:pt x="0" y="403976"/>
                    <a:pt x="0" y="380619"/>
                  </a:cubicBezTo>
                  <a:lnTo>
                    <a:pt x="0" y="42291"/>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297" tIns="54297" rIns="54297" bIns="54297" numCol="1" spcCol="1270" anchor="ctr" anchorCtr="0">
              <a:noAutofit/>
            </a:bodyPr>
            <a:lstStyle/>
            <a:p>
              <a:pPr marL="0" lvl="0" indent="0" algn="ctr" defTabSz="488950">
                <a:lnSpc>
                  <a:spcPct val="90000"/>
                </a:lnSpc>
                <a:spcBef>
                  <a:spcPct val="0"/>
                </a:spcBef>
                <a:spcAft>
                  <a:spcPct val="35000"/>
                </a:spcAft>
                <a:buNone/>
              </a:pPr>
              <a:r>
                <a:rPr lang="es-ES" sz="900" b="0" i="0" dirty="0">
                  <a:solidFill>
                    <a:srgbClr val="0D0D0D"/>
                  </a:solidFill>
                  <a:effectLst/>
                  <a:latin typeface="Söhne"/>
                </a:rPr>
                <a:t>Gran número de objetos similares necesitan ser creados</a:t>
              </a:r>
              <a:endParaRPr lang="es-EC" sz="900" kern="1200" dirty="0">
                <a:solidFill>
                  <a:schemeClr val="tx1"/>
                </a:solidFill>
              </a:endParaRPr>
            </a:p>
          </p:txBody>
        </p:sp>
        <p:sp>
          <p:nvSpPr>
            <p:cNvPr id="15" name="Forma libre: forma 14">
              <a:extLst>
                <a:ext uri="{FF2B5EF4-FFF2-40B4-BE49-F238E27FC236}">
                  <a16:creationId xmlns:a16="http://schemas.microsoft.com/office/drawing/2014/main" id="{9C72B5C7-8DF5-AB61-2619-593DC2D96836}"/>
                </a:ext>
              </a:extLst>
            </p:cNvPr>
            <p:cNvSpPr/>
            <p:nvPr/>
          </p:nvSpPr>
          <p:spPr>
            <a:xfrm>
              <a:off x="1791112" y="3424560"/>
              <a:ext cx="1696311" cy="553086"/>
            </a:xfrm>
            <a:custGeom>
              <a:avLst/>
              <a:gdLst>
                <a:gd name="connsiteX0" fmla="*/ 0 w 1194003"/>
                <a:gd name="connsiteY0" fmla="*/ 50925 h 509249"/>
                <a:gd name="connsiteX1" fmla="*/ 50925 w 1194003"/>
                <a:gd name="connsiteY1" fmla="*/ 0 h 509249"/>
                <a:gd name="connsiteX2" fmla="*/ 1143078 w 1194003"/>
                <a:gd name="connsiteY2" fmla="*/ 0 h 509249"/>
                <a:gd name="connsiteX3" fmla="*/ 1194003 w 1194003"/>
                <a:gd name="connsiteY3" fmla="*/ 50925 h 509249"/>
                <a:gd name="connsiteX4" fmla="*/ 1194003 w 1194003"/>
                <a:gd name="connsiteY4" fmla="*/ 458324 h 509249"/>
                <a:gd name="connsiteX5" fmla="*/ 1143078 w 1194003"/>
                <a:gd name="connsiteY5" fmla="*/ 509249 h 509249"/>
                <a:gd name="connsiteX6" fmla="*/ 50925 w 1194003"/>
                <a:gd name="connsiteY6" fmla="*/ 509249 h 509249"/>
                <a:gd name="connsiteX7" fmla="*/ 0 w 1194003"/>
                <a:gd name="connsiteY7" fmla="*/ 458324 h 509249"/>
                <a:gd name="connsiteX8" fmla="*/ 0 w 1194003"/>
                <a:gd name="connsiteY8" fmla="*/ 50925 h 50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003" h="509249">
                  <a:moveTo>
                    <a:pt x="0" y="50925"/>
                  </a:moveTo>
                  <a:cubicBezTo>
                    <a:pt x="0" y="22800"/>
                    <a:pt x="22800" y="0"/>
                    <a:pt x="50925" y="0"/>
                  </a:cubicBezTo>
                  <a:lnTo>
                    <a:pt x="1143078" y="0"/>
                  </a:lnTo>
                  <a:cubicBezTo>
                    <a:pt x="1171203" y="0"/>
                    <a:pt x="1194003" y="22800"/>
                    <a:pt x="1194003" y="50925"/>
                  </a:cubicBezTo>
                  <a:lnTo>
                    <a:pt x="1194003" y="458324"/>
                  </a:lnTo>
                  <a:cubicBezTo>
                    <a:pt x="1194003" y="486449"/>
                    <a:pt x="1171203" y="509249"/>
                    <a:pt x="1143078" y="509249"/>
                  </a:cubicBezTo>
                  <a:lnTo>
                    <a:pt x="50925" y="509249"/>
                  </a:lnTo>
                  <a:cubicBezTo>
                    <a:pt x="22800" y="509249"/>
                    <a:pt x="0" y="486449"/>
                    <a:pt x="0" y="458324"/>
                  </a:cubicBezTo>
                  <a:lnTo>
                    <a:pt x="0" y="50925"/>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825" tIns="56825" rIns="56825" bIns="56825" numCol="1" spcCol="1270" anchor="ctr" anchorCtr="0">
              <a:noAutofit/>
            </a:bodyPr>
            <a:lstStyle/>
            <a:p>
              <a:pPr marL="0" lvl="0" indent="0" algn="ctr" defTabSz="488950">
                <a:lnSpc>
                  <a:spcPct val="90000"/>
                </a:lnSpc>
                <a:spcBef>
                  <a:spcPct val="0"/>
                </a:spcBef>
                <a:spcAft>
                  <a:spcPct val="35000"/>
                </a:spcAft>
                <a:buNone/>
              </a:pPr>
              <a:r>
                <a:rPr lang="es-ES" sz="900" dirty="0">
                  <a:solidFill>
                    <a:srgbClr val="0D0D0D"/>
                  </a:solidFill>
                  <a:latin typeface="Söhne"/>
                </a:rPr>
                <a:t>D</a:t>
              </a:r>
              <a:r>
                <a:rPr lang="es-ES" sz="900" b="0" i="0" dirty="0">
                  <a:solidFill>
                    <a:srgbClr val="0D0D0D"/>
                  </a:solidFill>
                  <a:effectLst/>
                  <a:latin typeface="Söhne"/>
                </a:rPr>
                <a:t>ividir los objetos en dos partes: el estado intrínseco y el estado extrínseco.</a:t>
              </a:r>
              <a:endParaRPr lang="es-EC" sz="900" kern="1200" dirty="0">
                <a:solidFill>
                  <a:schemeClr val="tx1"/>
                </a:solidFill>
              </a:endParaRPr>
            </a:p>
          </p:txBody>
        </p:sp>
        <p:sp>
          <p:nvSpPr>
            <p:cNvPr id="16" name="Forma libre: forma 15">
              <a:extLst>
                <a:ext uri="{FF2B5EF4-FFF2-40B4-BE49-F238E27FC236}">
                  <a16:creationId xmlns:a16="http://schemas.microsoft.com/office/drawing/2014/main" id="{803B4934-5810-08C9-F64A-4FFAA9CB873E}"/>
                </a:ext>
              </a:extLst>
            </p:cNvPr>
            <p:cNvSpPr/>
            <p:nvPr/>
          </p:nvSpPr>
          <p:spPr>
            <a:xfrm>
              <a:off x="1790424" y="4173234"/>
              <a:ext cx="1696311" cy="553086"/>
            </a:xfrm>
            <a:custGeom>
              <a:avLst/>
              <a:gdLst>
                <a:gd name="connsiteX0" fmla="*/ 0 w 1194003"/>
                <a:gd name="connsiteY0" fmla="*/ 50925 h 509249"/>
                <a:gd name="connsiteX1" fmla="*/ 50925 w 1194003"/>
                <a:gd name="connsiteY1" fmla="*/ 0 h 509249"/>
                <a:gd name="connsiteX2" fmla="*/ 1143078 w 1194003"/>
                <a:gd name="connsiteY2" fmla="*/ 0 h 509249"/>
                <a:gd name="connsiteX3" fmla="*/ 1194003 w 1194003"/>
                <a:gd name="connsiteY3" fmla="*/ 50925 h 509249"/>
                <a:gd name="connsiteX4" fmla="*/ 1194003 w 1194003"/>
                <a:gd name="connsiteY4" fmla="*/ 458324 h 509249"/>
                <a:gd name="connsiteX5" fmla="*/ 1143078 w 1194003"/>
                <a:gd name="connsiteY5" fmla="*/ 509249 h 509249"/>
                <a:gd name="connsiteX6" fmla="*/ 50925 w 1194003"/>
                <a:gd name="connsiteY6" fmla="*/ 509249 h 509249"/>
                <a:gd name="connsiteX7" fmla="*/ 0 w 1194003"/>
                <a:gd name="connsiteY7" fmla="*/ 458324 h 509249"/>
                <a:gd name="connsiteX8" fmla="*/ 0 w 1194003"/>
                <a:gd name="connsiteY8" fmla="*/ 50925 h 50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003" h="509249">
                  <a:moveTo>
                    <a:pt x="0" y="50925"/>
                  </a:moveTo>
                  <a:cubicBezTo>
                    <a:pt x="0" y="22800"/>
                    <a:pt x="22800" y="0"/>
                    <a:pt x="50925" y="0"/>
                  </a:cubicBezTo>
                  <a:lnTo>
                    <a:pt x="1143078" y="0"/>
                  </a:lnTo>
                  <a:cubicBezTo>
                    <a:pt x="1171203" y="0"/>
                    <a:pt x="1194003" y="22800"/>
                    <a:pt x="1194003" y="50925"/>
                  </a:cubicBezTo>
                  <a:lnTo>
                    <a:pt x="1194003" y="458324"/>
                  </a:lnTo>
                  <a:cubicBezTo>
                    <a:pt x="1194003" y="486449"/>
                    <a:pt x="1171203" y="509249"/>
                    <a:pt x="1143078" y="509249"/>
                  </a:cubicBezTo>
                  <a:lnTo>
                    <a:pt x="50925" y="509249"/>
                  </a:lnTo>
                  <a:cubicBezTo>
                    <a:pt x="22800" y="509249"/>
                    <a:pt x="0" y="486449"/>
                    <a:pt x="0" y="458324"/>
                  </a:cubicBezTo>
                  <a:lnTo>
                    <a:pt x="0" y="50925"/>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585" tIns="41585" rIns="41585" bIns="41585" numCol="1" spcCol="1270" anchor="ctr" anchorCtr="0">
              <a:noAutofit/>
            </a:bodyPr>
            <a:lstStyle/>
            <a:p>
              <a:pPr marL="0" lvl="0" indent="0" algn="ctr" defTabSz="311150">
                <a:lnSpc>
                  <a:spcPct val="90000"/>
                </a:lnSpc>
                <a:spcBef>
                  <a:spcPct val="0"/>
                </a:spcBef>
                <a:spcAft>
                  <a:spcPct val="35000"/>
                </a:spcAft>
                <a:buNone/>
              </a:pPr>
              <a:r>
                <a:rPr lang="es-ES" sz="900" i="0" kern="1200" dirty="0">
                  <a:solidFill>
                    <a:schemeClr val="tx1"/>
                  </a:solidFill>
                </a:rPr>
                <a:t> El programa deba soportar una enorme cantidad de objetos </a:t>
              </a:r>
              <a:endParaRPr lang="es-EC" sz="900" kern="1200" dirty="0">
                <a:solidFill>
                  <a:schemeClr val="tx1"/>
                </a:solidFill>
              </a:endParaRPr>
            </a:p>
          </p:txBody>
        </p:sp>
        <p:sp>
          <p:nvSpPr>
            <p:cNvPr id="17" name="Forma libre: forma 16">
              <a:extLst>
                <a:ext uri="{FF2B5EF4-FFF2-40B4-BE49-F238E27FC236}">
                  <a16:creationId xmlns:a16="http://schemas.microsoft.com/office/drawing/2014/main" id="{98BA30CC-D366-7E2C-5485-1C0D176839BE}"/>
                </a:ext>
              </a:extLst>
            </p:cNvPr>
            <p:cNvSpPr/>
            <p:nvPr/>
          </p:nvSpPr>
          <p:spPr>
            <a:xfrm>
              <a:off x="1628247" y="4882917"/>
              <a:ext cx="929246" cy="1056775"/>
            </a:xfrm>
            <a:custGeom>
              <a:avLst/>
              <a:gdLst>
                <a:gd name="connsiteX0" fmla="*/ 0 w 999835"/>
                <a:gd name="connsiteY0" fmla="*/ 66656 h 666556"/>
                <a:gd name="connsiteX1" fmla="*/ 66656 w 999835"/>
                <a:gd name="connsiteY1" fmla="*/ 0 h 666556"/>
                <a:gd name="connsiteX2" fmla="*/ 933179 w 999835"/>
                <a:gd name="connsiteY2" fmla="*/ 0 h 666556"/>
                <a:gd name="connsiteX3" fmla="*/ 999835 w 999835"/>
                <a:gd name="connsiteY3" fmla="*/ 66656 h 666556"/>
                <a:gd name="connsiteX4" fmla="*/ 999835 w 999835"/>
                <a:gd name="connsiteY4" fmla="*/ 599900 h 666556"/>
                <a:gd name="connsiteX5" fmla="*/ 933179 w 999835"/>
                <a:gd name="connsiteY5" fmla="*/ 666556 h 666556"/>
                <a:gd name="connsiteX6" fmla="*/ 66656 w 999835"/>
                <a:gd name="connsiteY6" fmla="*/ 666556 h 666556"/>
                <a:gd name="connsiteX7" fmla="*/ 0 w 999835"/>
                <a:gd name="connsiteY7" fmla="*/ 599900 h 666556"/>
                <a:gd name="connsiteX8" fmla="*/ 0 w 999835"/>
                <a:gd name="connsiteY8" fmla="*/ 66656 h 66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666556">
                  <a:moveTo>
                    <a:pt x="0" y="66656"/>
                  </a:moveTo>
                  <a:cubicBezTo>
                    <a:pt x="0" y="29843"/>
                    <a:pt x="29843" y="0"/>
                    <a:pt x="66656" y="0"/>
                  </a:cubicBezTo>
                  <a:lnTo>
                    <a:pt x="933179" y="0"/>
                  </a:lnTo>
                  <a:cubicBezTo>
                    <a:pt x="969992" y="0"/>
                    <a:pt x="999835" y="29843"/>
                    <a:pt x="999835" y="66656"/>
                  </a:cubicBezTo>
                  <a:lnTo>
                    <a:pt x="999835" y="599900"/>
                  </a:lnTo>
                  <a:cubicBezTo>
                    <a:pt x="999835" y="636713"/>
                    <a:pt x="969992" y="666556"/>
                    <a:pt x="933179" y="666556"/>
                  </a:cubicBezTo>
                  <a:lnTo>
                    <a:pt x="66656" y="666556"/>
                  </a:lnTo>
                  <a:cubicBezTo>
                    <a:pt x="29843" y="666556"/>
                    <a:pt x="0" y="636713"/>
                    <a:pt x="0" y="599900"/>
                  </a:cubicBezTo>
                  <a:lnTo>
                    <a:pt x="0" y="66656"/>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93" tIns="46193" rIns="46193" bIns="46193" numCol="1" spcCol="1270" anchor="ctr" anchorCtr="0">
              <a:noAutofit/>
            </a:bodyPr>
            <a:lstStyle/>
            <a:p>
              <a:pPr marL="0" lvl="0" indent="0" algn="ctr" defTabSz="311150">
                <a:lnSpc>
                  <a:spcPct val="90000"/>
                </a:lnSpc>
                <a:spcBef>
                  <a:spcPct val="0"/>
                </a:spcBef>
                <a:spcAft>
                  <a:spcPct val="35000"/>
                </a:spcAft>
                <a:buNone/>
              </a:pPr>
              <a:r>
                <a:rPr lang="es-ES" sz="900" b="0" i="0" kern="1200" dirty="0">
                  <a:solidFill>
                    <a:schemeClr val="tx1"/>
                  </a:solidFill>
                </a:rPr>
                <a:t>Ahorrar uso de RAM</a:t>
              </a:r>
              <a:endParaRPr lang="es-EC" sz="900" kern="1200" dirty="0">
                <a:solidFill>
                  <a:schemeClr val="tx1"/>
                </a:solidFill>
              </a:endParaRPr>
            </a:p>
          </p:txBody>
        </p:sp>
        <p:sp>
          <p:nvSpPr>
            <p:cNvPr id="18" name="Forma libre: forma 17">
              <a:extLst>
                <a:ext uri="{FF2B5EF4-FFF2-40B4-BE49-F238E27FC236}">
                  <a16:creationId xmlns:a16="http://schemas.microsoft.com/office/drawing/2014/main" id="{BB8D9BC0-89A4-1F38-99BE-FFA8B910975A}"/>
                </a:ext>
              </a:extLst>
            </p:cNvPr>
            <p:cNvSpPr/>
            <p:nvPr/>
          </p:nvSpPr>
          <p:spPr>
            <a:xfrm>
              <a:off x="2670138" y="4882917"/>
              <a:ext cx="929246" cy="1056777"/>
            </a:xfrm>
            <a:custGeom>
              <a:avLst/>
              <a:gdLst>
                <a:gd name="connsiteX0" fmla="*/ 0 w 999835"/>
                <a:gd name="connsiteY0" fmla="*/ 66656 h 666556"/>
                <a:gd name="connsiteX1" fmla="*/ 66656 w 999835"/>
                <a:gd name="connsiteY1" fmla="*/ 0 h 666556"/>
                <a:gd name="connsiteX2" fmla="*/ 933179 w 999835"/>
                <a:gd name="connsiteY2" fmla="*/ 0 h 666556"/>
                <a:gd name="connsiteX3" fmla="*/ 999835 w 999835"/>
                <a:gd name="connsiteY3" fmla="*/ 66656 h 666556"/>
                <a:gd name="connsiteX4" fmla="*/ 999835 w 999835"/>
                <a:gd name="connsiteY4" fmla="*/ 599900 h 666556"/>
                <a:gd name="connsiteX5" fmla="*/ 933179 w 999835"/>
                <a:gd name="connsiteY5" fmla="*/ 666556 h 666556"/>
                <a:gd name="connsiteX6" fmla="*/ 66656 w 999835"/>
                <a:gd name="connsiteY6" fmla="*/ 666556 h 666556"/>
                <a:gd name="connsiteX7" fmla="*/ 0 w 999835"/>
                <a:gd name="connsiteY7" fmla="*/ 599900 h 666556"/>
                <a:gd name="connsiteX8" fmla="*/ 0 w 999835"/>
                <a:gd name="connsiteY8" fmla="*/ 66656 h 66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666556">
                  <a:moveTo>
                    <a:pt x="0" y="66656"/>
                  </a:moveTo>
                  <a:cubicBezTo>
                    <a:pt x="0" y="29843"/>
                    <a:pt x="29843" y="0"/>
                    <a:pt x="66656" y="0"/>
                  </a:cubicBezTo>
                  <a:lnTo>
                    <a:pt x="933179" y="0"/>
                  </a:lnTo>
                  <a:cubicBezTo>
                    <a:pt x="969992" y="0"/>
                    <a:pt x="999835" y="29843"/>
                    <a:pt x="999835" y="66656"/>
                  </a:cubicBezTo>
                  <a:lnTo>
                    <a:pt x="999835" y="599900"/>
                  </a:lnTo>
                  <a:cubicBezTo>
                    <a:pt x="999835" y="636713"/>
                    <a:pt x="969992" y="666556"/>
                    <a:pt x="933179" y="666556"/>
                  </a:cubicBezTo>
                  <a:lnTo>
                    <a:pt x="66656" y="666556"/>
                  </a:lnTo>
                  <a:cubicBezTo>
                    <a:pt x="29843" y="666556"/>
                    <a:pt x="0" y="636713"/>
                    <a:pt x="0" y="599900"/>
                  </a:cubicBezTo>
                  <a:lnTo>
                    <a:pt x="0" y="66656"/>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93" tIns="46193" rIns="46193" bIns="46193" numCol="1" spcCol="1270" anchor="ctr" anchorCtr="0">
              <a:noAutofit/>
            </a:bodyPr>
            <a:lstStyle/>
            <a:p>
              <a:pPr marL="0" lvl="0" indent="0" algn="ctr" defTabSz="311150">
                <a:lnSpc>
                  <a:spcPct val="90000"/>
                </a:lnSpc>
                <a:spcBef>
                  <a:spcPct val="0"/>
                </a:spcBef>
                <a:spcAft>
                  <a:spcPct val="35000"/>
                </a:spcAft>
                <a:buNone/>
              </a:pPr>
              <a:r>
                <a:rPr lang="es-ES" sz="900" dirty="0">
                  <a:solidFill>
                    <a:schemeClr val="tx1"/>
                  </a:solidFill>
                </a:rPr>
                <a:t> RAM por ciclos CPU cuando deba calcularse de nuevo</a:t>
              </a:r>
              <a:endParaRPr lang="es-EC" sz="900" kern="1200" dirty="0">
                <a:solidFill>
                  <a:schemeClr val="tx1"/>
                </a:solidFill>
              </a:endParaRPr>
            </a:p>
          </p:txBody>
        </p:sp>
        <p:sp>
          <p:nvSpPr>
            <p:cNvPr id="19" name="Forma libre: forma 18">
              <a:extLst>
                <a:ext uri="{FF2B5EF4-FFF2-40B4-BE49-F238E27FC236}">
                  <a16:creationId xmlns:a16="http://schemas.microsoft.com/office/drawing/2014/main" id="{CF287A87-CE57-AA11-E47B-766A1055C5F8}"/>
                </a:ext>
              </a:extLst>
            </p:cNvPr>
            <p:cNvSpPr/>
            <p:nvPr/>
          </p:nvSpPr>
          <p:spPr>
            <a:xfrm>
              <a:off x="4104615" y="1430906"/>
              <a:ext cx="1697661" cy="449498"/>
            </a:xfrm>
            <a:custGeom>
              <a:avLst/>
              <a:gdLst>
                <a:gd name="connsiteX0" fmla="*/ 0 w 999835"/>
                <a:gd name="connsiteY0" fmla="*/ 41387 h 413871"/>
                <a:gd name="connsiteX1" fmla="*/ 41387 w 999835"/>
                <a:gd name="connsiteY1" fmla="*/ 0 h 413871"/>
                <a:gd name="connsiteX2" fmla="*/ 958448 w 999835"/>
                <a:gd name="connsiteY2" fmla="*/ 0 h 413871"/>
                <a:gd name="connsiteX3" fmla="*/ 999835 w 999835"/>
                <a:gd name="connsiteY3" fmla="*/ 41387 h 413871"/>
                <a:gd name="connsiteX4" fmla="*/ 999835 w 999835"/>
                <a:gd name="connsiteY4" fmla="*/ 372484 h 413871"/>
                <a:gd name="connsiteX5" fmla="*/ 958448 w 999835"/>
                <a:gd name="connsiteY5" fmla="*/ 413871 h 413871"/>
                <a:gd name="connsiteX6" fmla="*/ 41387 w 999835"/>
                <a:gd name="connsiteY6" fmla="*/ 413871 h 413871"/>
                <a:gd name="connsiteX7" fmla="*/ 0 w 999835"/>
                <a:gd name="connsiteY7" fmla="*/ 372484 h 413871"/>
                <a:gd name="connsiteX8" fmla="*/ 0 w 999835"/>
                <a:gd name="connsiteY8" fmla="*/ 41387 h 413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413871">
                  <a:moveTo>
                    <a:pt x="0" y="41387"/>
                  </a:moveTo>
                  <a:cubicBezTo>
                    <a:pt x="0" y="18530"/>
                    <a:pt x="18530" y="0"/>
                    <a:pt x="41387" y="0"/>
                  </a:cubicBezTo>
                  <a:lnTo>
                    <a:pt x="958448" y="0"/>
                  </a:lnTo>
                  <a:cubicBezTo>
                    <a:pt x="981305" y="0"/>
                    <a:pt x="999835" y="18530"/>
                    <a:pt x="999835" y="41387"/>
                  </a:cubicBezTo>
                  <a:lnTo>
                    <a:pt x="999835" y="372484"/>
                  </a:lnTo>
                  <a:cubicBezTo>
                    <a:pt x="999835" y="395341"/>
                    <a:pt x="981305" y="413871"/>
                    <a:pt x="958448" y="413871"/>
                  </a:cubicBezTo>
                  <a:lnTo>
                    <a:pt x="41387" y="413871"/>
                  </a:lnTo>
                  <a:cubicBezTo>
                    <a:pt x="18530" y="413871"/>
                    <a:pt x="0" y="395341"/>
                    <a:pt x="0" y="372484"/>
                  </a:cubicBezTo>
                  <a:lnTo>
                    <a:pt x="0" y="41387"/>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032" tIns="54032" rIns="54032" bIns="54032" numCol="1" spcCol="1270" anchor="ctr" anchorCtr="0">
              <a:noAutofit/>
            </a:bodyPr>
            <a:lstStyle/>
            <a:p>
              <a:pPr marL="0" lvl="0" indent="0" algn="ctr" defTabSz="488950">
                <a:lnSpc>
                  <a:spcPct val="90000"/>
                </a:lnSpc>
                <a:spcBef>
                  <a:spcPct val="0"/>
                </a:spcBef>
                <a:spcAft>
                  <a:spcPct val="35000"/>
                </a:spcAft>
                <a:buNone/>
              </a:pPr>
              <a:r>
                <a:rPr lang="en-US" sz="1200" b="1" i="0" kern="1200" dirty="0"/>
                <a:t>Proxy</a:t>
              </a:r>
            </a:p>
          </p:txBody>
        </p:sp>
        <p:sp>
          <p:nvSpPr>
            <p:cNvPr id="20" name="Forma libre: forma 19">
              <a:extLst>
                <a:ext uri="{FF2B5EF4-FFF2-40B4-BE49-F238E27FC236}">
                  <a16:creationId xmlns:a16="http://schemas.microsoft.com/office/drawing/2014/main" id="{4CB119E0-7292-A116-AF11-9ADC82C57CED}"/>
                </a:ext>
              </a:extLst>
            </p:cNvPr>
            <p:cNvSpPr/>
            <p:nvPr/>
          </p:nvSpPr>
          <p:spPr>
            <a:xfrm>
              <a:off x="4107778" y="2028088"/>
              <a:ext cx="1696311" cy="606740"/>
            </a:xfrm>
            <a:custGeom>
              <a:avLst/>
              <a:gdLst>
                <a:gd name="connsiteX0" fmla="*/ 0 w 1202022"/>
                <a:gd name="connsiteY0" fmla="*/ 49356 h 493558"/>
                <a:gd name="connsiteX1" fmla="*/ 49356 w 1202022"/>
                <a:gd name="connsiteY1" fmla="*/ 0 h 493558"/>
                <a:gd name="connsiteX2" fmla="*/ 1152666 w 1202022"/>
                <a:gd name="connsiteY2" fmla="*/ 0 h 493558"/>
                <a:gd name="connsiteX3" fmla="*/ 1202022 w 1202022"/>
                <a:gd name="connsiteY3" fmla="*/ 49356 h 493558"/>
                <a:gd name="connsiteX4" fmla="*/ 1202022 w 1202022"/>
                <a:gd name="connsiteY4" fmla="*/ 444202 h 493558"/>
                <a:gd name="connsiteX5" fmla="*/ 1152666 w 1202022"/>
                <a:gd name="connsiteY5" fmla="*/ 493558 h 493558"/>
                <a:gd name="connsiteX6" fmla="*/ 49356 w 1202022"/>
                <a:gd name="connsiteY6" fmla="*/ 493558 h 493558"/>
                <a:gd name="connsiteX7" fmla="*/ 0 w 1202022"/>
                <a:gd name="connsiteY7" fmla="*/ 444202 h 493558"/>
                <a:gd name="connsiteX8" fmla="*/ 0 w 1202022"/>
                <a:gd name="connsiteY8" fmla="*/ 49356 h 493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2022" h="493558">
                  <a:moveTo>
                    <a:pt x="0" y="49356"/>
                  </a:moveTo>
                  <a:cubicBezTo>
                    <a:pt x="0" y="22097"/>
                    <a:pt x="22097" y="0"/>
                    <a:pt x="49356" y="0"/>
                  </a:cubicBezTo>
                  <a:lnTo>
                    <a:pt x="1152666" y="0"/>
                  </a:lnTo>
                  <a:cubicBezTo>
                    <a:pt x="1179925" y="0"/>
                    <a:pt x="1202022" y="22097"/>
                    <a:pt x="1202022" y="49356"/>
                  </a:cubicBezTo>
                  <a:lnTo>
                    <a:pt x="1202022" y="444202"/>
                  </a:lnTo>
                  <a:cubicBezTo>
                    <a:pt x="1202022" y="471461"/>
                    <a:pt x="1179925" y="493558"/>
                    <a:pt x="1152666" y="493558"/>
                  </a:cubicBezTo>
                  <a:lnTo>
                    <a:pt x="49356" y="493558"/>
                  </a:lnTo>
                  <a:cubicBezTo>
                    <a:pt x="22097" y="493558"/>
                    <a:pt x="0" y="471461"/>
                    <a:pt x="0" y="444202"/>
                  </a:cubicBezTo>
                  <a:lnTo>
                    <a:pt x="0" y="49356"/>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366" tIns="56366" rIns="56366" bIns="56366" numCol="1" spcCol="1270" anchor="ctr" anchorCtr="0">
              <a:noAutofit/>
            </a:bodyPr>
            <a:lstStyle/>
            <a:p>
              <a:pPr marL="0" lvl="0" indent="0" algn="ctr" defTabSz="488950">
                <a:lnSpc>
                  <a:spcPct val="90000"/>
                </a:lnSpc>
                <a:spcBef>
                  <a:spcPct val="0"/>
                </a:spcBef>
                <a:spcAft>
                  <a:spcPct val="35000"/>
                </a:spcAft>
                <a:buNone/>
              </a:pPr>
              <a:r>
                <a:rPr lang="es-ES" sz="900" dirty="0">
                  <a:solidFill>
                    <a:schemeClr val="tx1"/>
                  </a:solidFill>
                </a:rPr>
                <a:t>P</a:t>
              </a:r>
              <a:r>
                <a:rPr lang="es-ES" sz="900" b="0" i="0" kern="1200" dirty="0">
                  <a:solidFill>
                    <a:schemeClr val="tx1"/>
                  </a:solidFill>
                </a:rPr>
                <a:t>roporcionar un sustituto o marcador de posición para otro objeto</a:t>
              </a:r>
              <a:endParaRPr lang="es-EC" sz="900" kern="1200" dirty="0">
                <a:solidFill>
                  <a:schemeClr val="tx1"/>
                </a:solidFill>
              </a:endParaRPr>
            </a:p>
          </p:txBody>
        </p:sp>
        <p:sp>
          <p:nvSpPr>
            <p:cNvPr id="21" name="Forma libre: forma 20">
              <a:extLst>
                <a:ext uri="{FF2B5EF4-FFF2-40B4-BE49-F238E27FC236}">
                  <a16:creationId xmlns:a16="http://schemas.microsoft.com/office/drawing/2014/main" id="{96AF4704-F22D-E4D8-E7E7-2991E6F439A9}"/>
                </a:ext>
              </a:extLst>
            </p:cNvPr>
            <p:cNvSpPr/>
            <p:nvPr/>
          </p:nvSpPr>
          <p:spPr>
            <a:xfrm>
              <a:off x="4107778" y="2777158"/>
              <a:ext cx="1696311" cy="459315"/>
            </a:xfrm>
            <a:custGeom>
              <a:avLst/>
              <a:gdLst>
                <a:gd name="connsiteX0" fmla="*/ 0 w 1201212"/>
                <a:gd name="connsiteY0" fmla="*/ 42291 h 422910"/>
                <a:gd name="connsiteX1" fmla="*/ 42291 w 1201212"/>
                <a:gd name="connsiteY1" fmla="*/ 0 h 422910"/>
                <a:gd name="connsiteX2" fmla="*/ 1158921 w 1201212"/>
                <a:gd name="connsiteY2" fmla="*/ 0 h 422910"/>
                <a:gd name="connsiteX3" fmla="*/ 1201212 w 1201212"/>
                <a:gd name="connsiteY3" fmla="*/ 42291 h 422910"/>
                <a:gd name="connsiteX4" fmla="*/ 1201212 w 1201212"/>
                <a:gd name="connsiteY4" fmla="*/ 380619 h 422910"/>
                <a:gd name="connsiteX5" fmla="*/ 1158921 w 1201212"/>
                <a:gd name="connsiteY5" fmla="*/ 422910 h 422910"/>
                <a:gd name="connsiteX6" fmla="*/ 42291 w 1201212"/>
                <a:gd name="connsiteY6" fmla="*/ 422910 h 422910"/>
                <a:gd name="connsiteX7" fmla="*/ 0 w 1201212"/>
                <a:gd name="connsiteY7" fmla="*/ 380619 h 422910"/>
                <a:gd name="connsiteX8" fmla="*/ 0 w 1201212"/>
                <a:gd name="connsiteY8" fmla="*/ 42291 h 42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1212" h="422910">
                  <a:moveTo>
                    <a:pt x="0" y="42291"/>
                  </a:moveTo>
                  <a:cubicBezTo>
                    <a:pt x="0" y="18934"/>
                    <a:pt x="18934" y="0"/>
                    <a:pt x="42291" y="0"/>
                  </a:cubicBezTo>
                  <a:lnTo>
                    <a:pt x="1158921" y="0"/>
                  </a:lnTo>
                  <a:cubicBezTo>
                    <a:pt x="1182278" y="0"/>
                    <a:pt x="1201212" y="18934"/>
                    <a:pt x="1201212" y="42291"/>
                  </a:cubicBezTo>
                  <a:lnTo>
                    <a:pt x="1201212" y="380619"/>
                  </a:lnTo>
                  <a:cubicBezTo>
                    <a:pt x="1201212" y="403976"/>
                    <a:pt x="1182278" y="422910"/>
                    <a:pt x="1158921" y="422910"/>
                  </a:cubicBezTo>
                  <a:lnTo>
                    <a:pt x="42291" y="422910"/>
                  </a:lnTo>
                  <a:cubicBezTo>
                    <a:pt x="18934" y="422910"/>
                    <a:pt x="0" y="403976"/>
                    <a:pt x="0" y="380619"/>
                  </a:cubicBezTo>
                  <a:lnTo>
                    <a:pt x="0" y="42291"/>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297" tIns="54297" rIns="54297" bIns="54297" numCol="1" spcCol="1270" anchor="ctr" anchorCtr="0">
              <a:noAutofit/>
            </a:bodyPr>
            <a:lstStyle/>
            <a:p>
              <a:pPr marL="0" lvl="0" indent="0" algn="ctr" defTabSz="488950">
                <a:lnSpc>
                  <a:spcPct val="90000"/>
                </a:lnSpc>
                <a:spcBef>
                  <a:spcPct val="0"/>
                </a:spcBef>
                <a:spcAft>
                  <a:spcPct val="35000"/>
                </a:spcAft>
                <a:buNone/>
              </a:pPr>
              <a:r>
                <a:rPr lang="es-ES" sz="900" dirty="0">
                  <a:solidFill>
                    <a:schemeClr val="tx1"/>
                  </a:solidFill>
                </a:rPr>
                <a:t>Objeto que consume gran cantidad de recursos, se necesita de vez en cuando</a:t>
              </a:r>
              <a:endParaRPr lang="es-EC" sz="900" kern="1200" dirty="0">
                <a:solidFill>
                  <a:schemeClr val="tx1"/>
                </a:solidFill>
              </a:endParaRPr>
            </a:p>
          </p:txBody>
        </p:sp>
        <p:sp>
          <p:nvSpPr>
            <p:cNvPr id="22" name="Forma libre: forma 21">
              <a:extLst>
                <a:ext uri="{FF2B5EF4-FFF2-40B4-BE49-F238E27FC236}">
                  <a16:creationId xmlns:a16="http://schemas.microsoft.com/office/drawing/2014/main" id="{08CE5974-1F8D-9CBD-4209-9084F700B441}"/>
                </a:ext>
              </a:extLst>
            </p:cNvPr>
            <p:cNvSpPr/>
            <p:nvPr/>
          </p:nvSpPr>
          <p:spPr>
            <a:xfrm>
              <a:off x="4108005" y="3413386"/>
              <a:ext cx="1696311" cy="553086"/>
            </a:xfrm>
            <a:custGeom>
              <a:avLst/>
              <a:gdLst>
                <a:gd name="connsiteX0" fmla="*/ 0 w 1194003"/>
                <a:gd name="connsiteY0" fmla="*/ 50925 h 509249"/>
                <a:gd name="connsiteX1" fmla="*/ 50925 w 1194003"/>
                <a:gd name="connsiteY1" fmla="*/ 0 h 509249"/>
                <a:gd name="connsiteX2" fmla="*/ 1143078 w 1194003"/>
                <a:gd name="connsiteY2" fmla="*/ 0 h 509249"/>
                <a:gd name="connsiteX3" fmla="*/ 1194003 w 1194003"/>
                <a:gd name="connsiteY3" fmla="*/ 50925 h 509249"/>
                <a:gd name="connsiteX4" fmla="*/ 1194003 w 1194003"/>
                <a:gd name="connsiteY4" fmla="*/ 458324 h 509249"/>
                <a:gd name="connsiteX5" fmla="*/ 1143078 w 1194003"/>
                <a:gd name="connsiteY5" fmla="*/ 509249 h 509249"/>
                <a:gd name="connsiteX6" fmla="*/ 50925 w 1194003"/>
                <a:gd name="connsiteY6" fmla="*/ 509249 h 509249"/>
                <a:gd name="connsiteX7" fmla="*/ 0 w 1194003"/>
                <a:gd name="connsiteY7" fmla="*/ 458324 h 509249"/>
                <a:gd name="connsiteX8" fmla="*/ 0 w 1194003"/>
                <a:gd name="connsiteY8" fmla="*/ 50925 h 50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003" h="509249">
                  <a:moveTo>
                    <a:pt x="0" y="50925"/>
                  </a:moveTo>
                  <a:cubicBezTo>
                    <a:pt x="0" y="22800"/>
                    <a:pt x="22800" y="0"/>
                    <a:pt x="50925" y="0"/>
                  </a:cubicBezTo>
                  <a:lnTo>
                    <a:pt x="1143078" y="0"/>
                  </a:lnTo>
                  <a:cubicBezTo>
                    <a:pt x="1171203" y="0"/>
                    <a:pt x="1194003" y="22800"/>
                    <a:pt x="1194003" y="50925"/>
                  </a:cubicBezTo>
                  <a:lnTo>
                    <a:pt x="1194003" y="458324"/>
                  </a:lnTo>
                  <a:cubicBezTo>
                    <a:pt x="1194003" y="486449"/>
                    <a:pt x="1171203" y="509249"/>
                    <a:pt x="1143078" y="509249"/>
                  </a:cubicBezTo>
                  <a:lnTo>
                    <a:pt x="50925" y="509249"/>
                  </a:lnTo>
                  <a:cubicBezTo>
                    <a:pt x="22800" y="509249"/>
                    <a:pt x="0" y="486449"/>
                    <a:pt x="0" y="458324"/>
                  </a:cubicBezTo>
                  <a:lnTo>
                    <a:pt x="0" y="50925"/>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825" tIns="56825" rIns="56825" bIns="56825" numCol="1" spcCol="1270" anchor="ctr" anchorCtr="0">
              <a:noAutofit/>
            </a:bodyPr>
            <a:lstStyle/>
            <a:p>
              <a:pPr marL="0" lvl="0" indent="0" algn="ctr" defTabSz="488950">
                <a:lnSpc>
                  <a:spcPct val="90000"/>
                </a:lnSpc>
                <a:spcBef>
                  <a:spcPct val="0"/>
                </a:spcBef>
                <a:spcAft>
                  <a:spcPct val="35000"/>
                </a:spcAft>
                <a:buNone/>
              </a:pPr>
              <a:r>
                <a:rPr lang="es-ES" sz="900" dirty="0">
                  <a:solidFill>
                    <a:schemeClr val="tx1"/>
                  </a:solidFill>
                </a:rPr>
                <a:t>Nueva clase proxy con la misma interfaz que un objeto de servicio original</a:t>
              </a:r>
              <a:endParaRPr lang="es-EC" sz="900" dirty="0">
                <a:solidFill>
                  <a:schemeClr val="tx1"/>
                </a:solidFill>
              </a:endParaRPr>
            </a:p>
          </p:txBody>
        </p:sp>
        <p:sp>
          <p:nvSpPr>
            <p:cNvPr id="23" name="Forma libre: forma 22">
              <a:extLst>
                <a:ext uri="{FF2B5EF4-FFF2-40B4-BE49-F238E27FC236}">
                  <a16:creationId xmlns:a16="http://schemas.microsoft.com/office/drawing/2014/main" id="{DB56297E-B91B-4BCE-A538-80D7D07BB8BF}"/>
                </a:ext>
              </a:extLst>
            </p:cNvPr>
            <p:cNvSpPr/>
            <p:nvPr/>
          </p:nvSpPr>
          <p:spPr>
            <a:xfrm>
              <a:off x="4105967" y="4163549"/>
              <a:ext cx="1696311" cy="553086"/>
            </a:xfrm>
            <a:custGeom>
              <a:avLst/>
              <a:gdLst>
                <a:gd name="connsiteX0" fmla="*/ 0 w 1194003"/>
                <a:gd name="connsiteY0" fmla="*/ 50925 h 509249"/>
                <a:gd name="connsiteX1" fmla="*/ 50925 w 1194003"/>
                <a:gd name="connsiteY1" fmla="*/ 0 h 509249"/>
                <a:gd name="connsiteX2" fmla="*/ 1143078 w 1194003"/>
                <a:gd name="connsiteY2" fmla="*/ 0 h 509249"/>
                <a:gd name="connsiteX3" fmla="*/ 1194003 w 1194003"/>
                <a:gd name="connsiteY3" fmla="*/ 50925 h 509249"/>
                <a:gd name="connsiteX4" fmla="*/ 1194003 w 1194003"/>
                <a:gd name="connsiteY4" fmla="*/ 458324 h 509249"/>
                <a:gd name="connsiteX5" fmla="*/ 1143078 w 1194003"/>
                <a:gd name="connsiteY5" fmla="*/ 509249 h 509249"/>
                <a:gd name="connsiteX6" fmla="*/ 50925 w 1194003"/>
                <a:gd name="connsiteY6" fmla="*/ 509249 h 509249"/>
                <a:gd name="connsiteX7" fmla="*/ 0 w 1194003"/>
                <a:gd name="connsiteY7" fmla="*/ 458324 h 509249"/>
                <a:gd name="connsiteX8" fmla="*/ 0 w 1194003"/>
                <a:gd name="connsiteY8" fmla="*/ 50925 h 50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003" h="509249">
                  <a:moveTo>
                    <a:pt x="0" y="50925"/>
                  </a:moveTo>
                  <a:cubicBezTo>
                    <a:pt x="0" y="22800"/>
                    <a:pt x="22800" y="0"/>
                    <a:pt x="50925" y="0"/>
                  </a:cubicBezTo>
                  <a:lnTo>
                    <a:pt x="1143078" y="0"/>
                  </a:lnTo>
                  <a:cubicBezTo>
                    <a:pt x="1171203" y="0"/>
                    <a:pt x="1194003" y="22800"/>
                    <a:pt x="1194003" y="50925"/>
                  </a:cubicBezTo>
                  <a:lnTo>
                    <a:pt x="1194003" y="458324"/>
                  </a:lnTo>
                  <a:cubicBezTo>
                    <a:pt x="1194003" y="486449"/>
                    <a:pt x="1171203" y="509249"/>
                    <a:pt x="1143078" y="509249"/>
                  </a:cubicBezTo>
                  <a:lnTo>
                    <a:pt x="50925" y="509249"/>
                  </a:lnTo>
                  <a:cubicBezTo>
                    <a:pt x="22800" y="509249"/>
                    <a:pt x="0" y="486449"/>
                    <a:pt x="0" y="458324"/>
                  </a:cubicBezTo>
                  <a:lnTo>
                    <a:pt x="0" y="50925"/>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585" tIns="41585" rIns="41585" bIns="41585" numCol="1" spcCol="1270" anchor="ctr" anchorCtr="0">
              <a:noAutofit/>
            </a:bodyPr>
            <a:lstStyle/>
            <a:p>
              <a:pPr marL="0" lvl="0" indent="0" algn="ctr" defTabSz="311150">
                <a:lnSpc>
                  <a:spcPct val="90000"/>
                </a:lnSpc>
                <a:spcBef>
                  <a:spcPct val="0"/>
                </a:spcBef>
                <a:spcAft>
                  <a:spcPct val="35000"/>
                </a:spcAft>
                <a:buNone/>
              </a:pPr>
              <a:r>
                <a:rPr lang="es-ES" sz="900" dirty="0">
                  <a:solidFill>
                    <a:schemeClr val="tx1"/>
                  </a:solidFill>
                </a:rPr>
                <a:t>Objeto de servicio muy pesado que utiliza muchos recursos del sistema </a:t>
              </a:r>
              <a:endParaRPr lang="es-EC" sz="900" dirty="0">
                <a:solidFill>
                  <a:schemeClr val="tx1"/>
                </a:solidFill>
              </a:endParaRPr>
            </a:p>
          </p:txBody>
        </p:sp>
        <p:sp>
          <p:nvSpPr>
            <p:cNvPr id="24" name="Forma libre: forma 23">
              <a:extLst>
                <a:ext uri="{FF2B5EF4-FFF2-40B4-BE49-F238E27FC236}">
                  <a16:creationId xmlns:a16="http://schemas.microsoft.com/office/drawing/2014/main" id="{F4F59BF2-FE11-BBFC-B032-41343280DAEF}"/>
                </a:ext>
              </a:extLst>
            </p:cNvPr>
            <p:cNvSpPr/>
            <p:nvPr/>
          </p:nvSpPr>
          <p:spPr>
            <a:xfrm>
              <a:off x="4024875" y="4873232"/>
              <a:ext cx="929246" cy="1056775"/>
            </a:xfrm>
            <a:custGeom>
              <a:avLst/>
              <a:gdLst>
                <a:gd name="connsiteX0" fmla="*/ 0 w 999835"/>
                <a:gd name="connsiteY0" fmla="*/ 66656 h 666556"/>
                <a:gd name="connsiteX1" fmla="*/ 66656 w 999835"/>
                <a:gd name="connsiteY1" fmla="*/ 0 h 666556"/>
                <a:gd name="connsiteX2" fmla="*/ 933179 w 999835"/>
                <a:gd name="connsiteY2" fmla="*/ 0 h 666556"/>
                <a:gd name="connsiteX3" fmla="*/ 999835 w 999835"/>
                <a:gd name="connsiteY3" fmla="*/ 66656 h 666556"/>
                <a:gd name="connsiteX4" fmla="*/ 999835 w 999835"/>
                <a:gd name="connsiteY4" fmla="*/ 599900 h 666556"/>
                <a:gd name="connsiteX5" fmla="*/ 933179 w 999835"/>
                <a:gd name="connsiteY5" fmla="*/ 666556 h 666556"/>
                <a:gd name="connsiteX6" fmla="*/ 66656 w 999835"/>
                <a:gd name="connsiteY6" fmla="*/ 666556 h 666556"/>
                <a:gd name="connsiteX7" fmla="*/ 0 w 999835"/>
                <a:gd name="connsiteY7" fmla="*/ 599900 h 666556"/>
                <a:gd name="connsiteX8" fmla="*/ 0 w 999835"/>
                <a:gd name="connsiteY8" fmla="*/ 66656 h 66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666556">
                  <a:moveTo>
                    <a:pt x="0" y="66656"/>
                  </a:moveTo>
                  <a:cubicBezTo>
                    <a:pt x="0" y="29843"/>
                    <a:pt x="29843" y="0"/>
                    <a:pt x="66656" y="0"/>
                  </a:cubicBezTo>
                  <a:lnTo>
                    <a:pt x="933179" y="0"/>
                  </a:lnTo>
                  <a:cubicBezTo>
                    <a:pt x="969992" y="0"/>
                    <a:pt x="999835" y="29843"/>
                    <a:pt x="999835" y="66656"/>
                  </a:cubicBezTo>
                  <a:lnTo>
                    <a:pt x="999835" y="599900"/>
                  </a:lnTo>
                  <a:cubicBezTo>
                    <a:pt x="999835" y="636713"/>
                    <a:pt x="969992" y="666556"/>
                    <a:pt x="933179" y="666556"/>
                  </a:cubicBezTo>
                  <a:lnTo>
                    <a:pt x="66656" y="666556"/>
                  </a:lnTo>
                  <a:cubicBezTo>
                    <a:pt x="29843" y="666556"/>
                    <a:pt x="0" y="636713"/>
                    <a:pt x="0" y="599900"/>
                  </a:cubicBezTo>
                  <a:lnTo>
                    <a:pt x="0" y="66656"/>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93" tIns="46193" rIns="46193" bIns="46193" numCol="1" spcCol="1270" anchor="ctr" anchorCtr="0">
              <a:noAutofit/>
            </a:bodyPr>
            <a:lstStyle/>
            <a:p>
              <a:pPr marL="0" lvl="0" indent="0" algn="ctr" defTabSz="311150">
                <a:lnSpc>
                  <a:spcPct val="90000"/>
                </a:lnSpc>
                <a:spcBef>
                  <a:spcPct val="0"/>
                </a:spcBef>
                <a:spcAft>
                  <a:spcPct val="35000"/>
                </a:spcAft>
                <a:buNone/>
              </a:pPr>
              <a:r>
                <a:rPr lang="es-ES" sz="900" b="0" i="0" kern="1200" dirty="0">
                  <a:solidFill>
                    <a:schemeClr val="tx1"/>
                  </a:solidFill>
                </a:rPr>
                <a:t>Gestionar el ciclo de vida del objeto de servicio</a:t>
              </a:r>
              <a:endParaRPr lang="es-EC" sz="900" kern="1200" dirty="0">
                <a:solidFill>
                  <a:schemeClr val="tx1"/>
                </a:solidFill>
              </a:endParaRPr>
            </a:p>
          </p:txBody>
        </p:sp>
        <p:sp>
          <p:nvSpPr>
            <p:cNvPr id="25" name="Forma libre: forma 24">
              <a:extLst>
                <a:ext uri="{FF2B5EF4-FFF2-40B4-BE49-F238E27FC236}">
                  <a16:creationId xmlns:a16="http://schemas.microsoft.com/office/drawing/2014/main" id="{5BA94DA4-C9B4-40E4-9B7F-A4A92E37C8F5}"/>
                </a:ext>
              </a:extLst>
            </p:cNvPr>
            <p:cNvSpPr/>
            <p:nvPr/>
          </p:nvSpPr>
          <p:spPr>
            <a:xfrm>
              <a:off x="5056315" y="4847650"/>
              <a:ext cx="929246" cy="1056777"/>
            </a:xfrm>
            <a:custGeom>
              <a:avLst/>
              <a:gdLst>
                <a:gd name="connsiteX0" fmla="*/ 0 w 999835"/>
                <a:gd name="connsiteY0" fmla="*/ 66656 h 666556"/>
                <a:gd name="connsiteX1" fmla="*/ 66656 w 999835"/>
                <a:gd name="connsiteY1" fmla="*/ 0 h 666556"/>
                <a:gd name="connsiteX2" fmla="*/ 933179 w 999835"/>
                <a:gd name="connsiteY2" fmla="*/ 0 h 666556"/>
                <a:gd name="connsiteX3" fmla="*/ 999835 w 999835"/>
                <a:gd name="connsiteY3" fmla="*/ 66656 h 666556"/>
                <a:gd name="connsiteX4" fmla="*/ 999835 w 999835"/>
                <a:gd name="connsiteY4" fmla="*/ 599900 h 666556"/>
                <a:gd name="connsiteX5" fmla="*/ 933179 w 999835"/>
                <a:gd name="connsiteY5" fmla="*/ 666556 h 666556"/>
                <a:gd name="connsiteX6" fmla="*/ 66656 w 999835"/>
                <a:gd name="connsiteY6" fmla="*/ 666556 h 666556"/>
                <a:gd name="connsiteX7" fmla="*/ 0 w 999835"/>
                <a:gd name="connsiteY7" fmla="*/ 599900 h 666556"/>
                <a:gd name="connsiteX8" fmla="*/ 0 w 999835"/>
                <a:gd name="connsiteY8" fmla="*/ 66656 h 66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666556">
                  <a:moveTo>
                    <a:pt x="0" y="66656"/>
                  </a:moveTo>
                  <a:cubicBezTo>
                    <a:pt x="0" y="29843"/>
                    <a:pt x="29843" y="0"/>
                    <a:pt x="66656" y="0"/>
                  </a:cubicBezTo>
                  <a:lnTo>
                    <a:pt x="933179" y="0"/>
                  </a:lnTo>
                  <a:cubicBezTo>
                    <a:pt x="969992" y="0"/>
                    <a:pt x="999835" y="29843"/>
                    <a:pt x="999835" y="66656"/>
                  </a:cubicBezTo>
                  <a:lnTo>
                    <a:pt x="999835" y="599900"/>
                  </a:lnTo>
                  <a:cubicBezTo>
                    <a:pt x="999835" y="636713"/>
                    <a:pt x="969992" y="666556"/>
                    <a:pt x="933179" y="666556"/>
                  </a:cubicBezTo>
                  <a:lnTo>
                    <a:pt x="66656" y="666556"/>
                  </a:lnTo>
                  <a:cubicBezTo>
                    <a:pt x="29843" y="666556"/>
                    <a:pt x="0" y="636713"/>
                    <a:pt x="0" y="599900"/>
                  </a:cubicBezTo>
                  <a:lnTo>
                    <a:pt x="0" y="66656"/>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93" tIns="46193" rIns="46193" bIns="46193" numCol="1" spcCol="1270" anchor="ctr" anchorCtr="0">
              <a:noAutofit/>
            </a:bodyPr>
            <a:lstStyle/>
            <a:p>
              <a:pPr marL="0" lvl="0" indent="0" algn="ctr" defTabSz="311150">
                <a:lnSpc>
                  <a:spcPct val="90000"/>
                </a:lnSpc>
                <a:spcBef>
                  <a:spcPct val="0"/>
                </a:spcBef>
                <a:spcAft>
                  <a:spcPct val="35000"/>
                </a:spcAft>
                <a:buNone/>
              </a:pPr>
              <a:r>
                <a:rPr lang="es-ES" sz="900" b="0" i="0" kern="1200" dirty="0">
                  <a:solidFill>
                    <a:schemeClr val="tx1"/>
                  </a:solidFill>
                </a:rPr>
                <a:t>La respuesta del servicio puede retrasarse</a:t>
              </a:r>
              <a:endParaRPr lang="es-EC" sz="900" kern="1200" dirty="0">
                <a:solidFill>
                  <a:schemeClr val="tx1"/>
                </a:solidFill>
              </a:endParaRPr>
            </a:p>
          </p:txBody>
        </p:sp>
      </p:grpSp>
      <p:sp>
        <p:nvSpPr>
          <p:cNvPr id="2" name="Title 1">
            <a:extLst>
              <a:ext uri="{FF2B5EF4-FFF2-40B4-BE49-F238E27FC236}">
                <a16:creationId xmlns:a16="http://schemas.microsoft.com/office/drawing/2014/main" id="{E03C1AD9-9E97-4F4E-829A-2DFD2488C194}"/>
              </a:ext>
            </a:extLst>
          </p:cNvPr>
          <p:cNvSpPr>
            <a:spLocks noGrp="1"/>
          </p:cNvSpPr>
          <p:nvPr>
            <p:ph type="title"/>
          </p:nvPr>
        </p:nvSpPr>
        <p:spPr>
          <a:xfrm>
            <a:off x="313703" y="-25154"/>
            <a:ext cx="6422740" cy="770709"/>
          </a:xfrm>
        </p:spPr>
        <p:txBody>
          <a:bodyPr>
            <a:normAutofit/>
          </a:bodyPr>
          <a:lstStyle/>
          <a:p>
            <a:r>
              <a:rPr lang="en-US" sz="2900" b="1" dirty="0">
                <a:solidFill>
                  <a:srgbClr val="C00000"/>
                </a:solidFill>
              </a:rPr>
              <a:t>PATRONES ESTRUCTURALES</a:t>
            </a:r>
          </a:p>
        </p:txBody>
      </p:sp>
      <p:pic>
        <p:nvPicPr>
          <p:cNvPr id="5" name="Imagen 1" descr="\\snfile01\Publico\Facultad de Medicina\Syllabus  Medicina\Image_0">
            <a:extLst>
              <a:ext uri="{FF2B5EF4-FFF2-40B4-BE49-F238E27FC236}">
                <a16:creationId xmlns:a16="http://schemas.microsoft.com/office/drawing/2014/main" id="{A057FC75-6D83-B245-A1B2-2BE21DDF70C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504975" y="6391093"/>
            <a:ext cx="970407" cy="421361"/>
          </a:xfrm>
          <a:prstGeom prst="rect">
            <a:avLst/>
          </a:prstGeom>
          <a:noFill/>
          <a:ln>
            <a:noFill/>
          </a:ln>
        </p:spPr>
      </p:pic>
      <p:sp>
        <p:nvSpPr>
          <p:cNvPr id="6" name="TextBox 5">
            <a:extLst>
              <a:ext uri="{FF2B5EF4-FFF2-40B4-BE49-F238E27FC236}">
                <a16:creationId xmlns:a16="http://schemas.microsoft.com/office/drawing/2014/main" id="{B5E7EA67-A6E0-D04F-887D-DEF1058C3EFE}"/>
              </a:ext>
            </a:extLst>
          </p:cNvPr>
          <p:cNvSpPr txBox="1"/>
          <p:nvPr/>
        </p:nvSpPr>
        <p:spPr>
          <a:xfrm>
            <a:off x="350413" y="6345947"/>
            <a:ext cx="6422741" cy="553998"/>
          </a:xfrm>
          <a:prstGeom prst="rect">
            <a:avLst/>
          </a:prstGeom>
          <a:noFill/>
        </p:spPr>
        <p:txBody>
          <a:bodyPr wrap="square" rtlCol="0">
            <a:spAutoFit/>
          </a:bodyPr>
          <a:lstStyle/>
          <a:p>
            <a:r>
              <a:rPr lang="es-EC" sz="1000" b="1" dirty="0"/>
              <a:t>Universidad de Las Américas</a:t>
            </a:r>
            <a:endParaRPr lang="en-US" sz="1000" dirty="0"/>
          </a:p>
          <a:p>
            <a:r>
              <a:rPr lang="es-EC" sz="1000" dirty="0"/>
              <a:t>Facultad de Ingenierías y Ciencias Agropecuarias</a:t>
            </a:r>
            <a:endParaRPr lang="en-US" sz="1000" dirty="0"/>
          </a:p>
          <a:p>
            <a:r>
              <a:rPr lang="es-EC" sz="1000" i="1" dirty="0"/>
              <a:t>Ingeniería de Softwate</a:t>
            </a:r>
            <a:endParaRPr lang="en-US" sz="1000" dirty="0"/>
          </a:p>
        </p:txBody>
      </p:sp>
      <p:cxnSp>
        <p:nvCxnSpPr>
          <p:cNvPr id="141" name="Conector recto 140">
            <a:extLst>
              <a:ext uri="{FF2B5EF4-FFF2-40B4-BE49-F238E27FC236}">
                <a16:creationId xmlns:a16="http://schemas.microsoft.com/office/drawing/2014/main" id="{FDEF4403-F68C-6EAA-EDB6-79E8B9A7A48A}"/>
              </a:ext>
            </a:extLst>
          </p:cNvPr>
          <p:cNvCxnSpPr>
            <a:cxnSpLocks/>
          </p:cNvCxnSpPr>
          <p:nvPr/>
        </p:nvCxnSpPr>
        <p:spPr>
          <a:xfrm>
            <a:off x="313701" y="739651"/>
            <a:ext cx="11564598" cy="0"/>
          </a:xfrm>
          <a:prstGeom prst="line">
            <a:avLst/>
          </a:prstGeom>
          <a:ln w="22225">
            <a:gradFill>
              <a:gsLst>
                <a:gs pos="0">
                  <a:schemeClr val="accent1">
                    <a:lumMod val="5000"/>
                    <a:lumOff val="95000"/>
                  </a:schemeClr>
                </a:gs>
                <a:gs pos="74000">
                  <a:srgbClr val="FF4343"/>
                </a:gs>
                <a:gs pos="83000">
                  <a:srgbClr val="FF4343"/>
                </a:gs>
                <a:gs pos="100000">
                  <a:srgbClr val="FF0000"/>
                </a:gs>
              </a:gsLst>
              <a:lin ang="5400000" scaled="1"/>
            </a:gradFill>
          </a:ln>
        </p:spPr>
        <p:style>
          <a:lnRef idx="3">
            <a:schemeClr val="accent3"/>
          </a:lnRef>
          <a:fillRef idx="0">
            <a:schemeClr val="accent3"/>
          </a:fillRef>
          <a:effectRef idx="2">
            <a:schemeClr val="accent3"/>
          </a:effectRef>
          <a:fontRef idx="minor">
            <a:schemeClr val="tx1"/>
          </a:fontRef>
        </p:style>
      </p:cxnSp>
      <p:cxnSp>
        <p:nvCxnSpPr>
          <p:cNvPr id="144" name="Conector recto 143">
            <a:extLst>
              <a:ext uri="{FF2B5EF4-FFF2-40B4-BE49-F238E27FC236}">
                <a16:creationId xmlns:a16="http://schemas.microsoft.com/office/drawing/2014/main" id="{473FCE1A-A84C-CAF9-F982-2F89559ED52B}"/>
              </a:ext>
            </a:extLst>
          </p:cNvPr>
          <p:cNvCxnSpPr>
            <a:cxnSpLocks/>
          </p:cNvCxnSpPr>
          <p:nvPr/>
        </p:nvCxnSpPr>
        <p:spPr>
          <a:xfrm>
            <a:off x="380317" y="6345947"/>
            <a:ext cx="11564598" cy="0"/>
          </a:xfrm>
          <a:prstGeom prst="line">
            <a:avLst/>
          </a:prstGeom>
          <a:ln w="22225">
            <a:gradFill>
              <a:gsLst>
                <a:gs pos="0">
                  <a:schemeClr val="accent1">
                    <a:lumMod val="5000"/>
                    <a:lumOff val="95000"/>
                  </a:schemeClr>
                </a:gs>
                <a:gs pos="74000">
                  <a:srgbClr val="FF4343"/>
                </a:gs>
                <a:gs pos="83000">
                  <a:srgbClr val="FF4343"/>
                </a:gs>
                <a:gs pos="100000">
                  <a:srgbClr val="FF0000"/>
                </a:gs>
              </a:gsLst>
              <a:lin ang="5400000" scaled="1"/>
            </a:gradFill>
          </a:ln>
        </p:spPr>
        <p:style>
          <a:lnRef idx="3">
            <a:schemeClr val="accent3"/>
          </a:lnRef>
          <a:fillRef idx="0">
            <a:schemeClr val="accent3"/>
          </a:fillRef>
          <a:effectRef idx="2">
            <a:schemeClr val="accent3"/>
          </a:effectRef>
          <a:fontRef idx="minor">
            <a:schemeClr val="tx1"/>
          </a:fontRef>
        </p:style>
      </p:cxnSp>
      <p:sp>
        <p:nvSpPr>
          <p:cNvPr id="131" name="CuadroTexto 130">
            <a:extLst>
              <a:ext uri="{FF2B5EF4-FFF2-40B4-BE49-F238E27FC236}">
                <a16:creationId xmlns:a16="http://schemas.microsoft.com/office/drawing/2014/main" id="{B4358263-0303-C3E2-ECF1-B5184DDCEACE}"/>
              </a:ext>
            </a:extLst>
          </p:cNvPr>
          <p:cNvSpPr txBox="1"/>
          <p:nvPr/>
        </p:nvSpPr>
        <p:spPr>
          <a:xfrm>
            <a:off x="5296624" y="333399"/>
            <a:ext cx="6581675" cy="687881"/>
          </a:xfrm>
          <a:prstGeom prst="rect">
            <a:avLst/>
          </a:prstGeom>
          <a:noFill/>
        </p:spPr>
        <p:txBody>
          <a:bodyPr wrap="square">
            <a:spAutoFit/>
          </a:bodyPr>
          <a:lstStyle/>
          <a:p>
            <a:pPr marL="0" lvl="0" indent="0" algn="ctr" defTabSz="488950">
              <a:lnSpc>
                <a:spcPct val="90000"/>
              </a:lnSpc>
              <a:spcBef>
                <a:spcPct val="0"/>
              </a:spcBef>
              <a:spcAft>
                <a:spcPct val="35000"/>
              </a:spcAft>
              <a:buNone/>
            </a:pPr>
            <a:r>
              <a:rPr lang="es-ES" sz="1800" b="1" i="0" kern="1200" dirty="0"/>
              <a:t>Definición: Ensamblar objetos y clases en estructuras más grandes</a:t>
            </a:r>
          </a:p>
          <a:p>
            <a:pPr marL="0" lvl="0" indent="0" algn="ctr" defTabSz="488950">
              <a:lnSpc>
                <a:spcPct val="90000"/>
              </a:lnSpc>
              <a:spcBef>
                <a:spcPct val="0"/>
              </a:spcBef>
              <a:spcAft>
                <a:spcPct val="35000"/>
              </a:spcAft>
              <a:buNone/>
            </a:pPr>
            <a:endParaRPr lang="es-EC" sz="1800" b="1" kern="1200" dirty="0"/>
          </a:p>
        </p:txBody>
      </p:sp>
      <p:sp>
        <p:nvSpPr>
          <p:cNvPr id="132" name="Title 1">
            <a:extLst>
              <a:ext uri="{FF2B5EF4-FFF2-40B4-BE49-F238E27FC236}">
                <a16:creationId xmlns:a16="http://schemas.microsoft.com/office/drawing/2014/main" id="{E1A9F7A5-176E-98CF-393C-3F4798C04B29}"/>
              </a:ext>
            </a:extLst>
          </p:cNvPr>
          <p:cNvSpPr txBox="1">
            <a:spLocks/>
          </p:cNvSpPr>
          <p:nvPr/>
        </p:nvSpPr>
        <p:spPr>
          <a:xfrm>
            <a:off x="426345" y="860428"/>
            <a:ext cx="1837935" cy="45031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2400" b="1" dirty="0" err="1">
                <a:solidFill>
                  <a:srgbClr val="002060"/>
                </a:solidFill>
              </a:rPr>
              <a:t>Clasificación</a:t>
            </a:r>
            <a:r>
              <a:rPr lang="en-US" sz="2400" b="1" dirty="0">
                <a:solidFill>
                  <a:srgbClr val="002060"/>
                </a:solidFill>
              </a:rPr>
              <a:t>:</a:t>
            </a:r>
          </a:p>
        </p:txBody>
      </p:sp>
    </p:spTree>
    <p:extLst>
      <p:ext uri="{BB962C8B-B14F-4D97-AF65-F5344CB8AC3E}">
        <p14:creationId xmlns:p14="http://schemas.microsoft.com/office/powerpoint/2010/main" val="4054993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 name="Grupo 134">
            <a:extLst>
              <a:ext uri="{FF2B5EF4-FFF2-40B4-BE49-F238E27FC236}">
                <a16:creationId xmlns:a16="http://schemas.microsoft.com/office/drawing/2014/main" id="{550E5764-647C-D884-9E0A-ABE20AFB132A}"/>
              </a:ext>
            </a:extLst>
          </p:cNvPr>
          <p:cNvGrpSpPr/>
          <p:nvPr/>
        </p:nvGrpSpPr>
        <p:grpSpPr>
          <a:xfrm>
            <a:off x="762723" y="1541279"/>
            <a:ext cx="10478360" cy="3827623"/>
            <a:chOff x="282226" y="1429763"/>
            <a:chExt cx="11724626" cy="4516459"/>
          </a:xfrm>
        </p:grpSpPr>
        <p:sp>
          <p:nvSpPr>
            <p:cNvPr id="136" name="Forma libre: forma 135">
              <a:extLst>
                <a:ext uri="{FF2B5EF4-FFF2-40B4-BE49-F238E27FC236}">
                  <a16:creationId xmlns:a16="http://schemas.microsoft.com/office/drawing/2014/main" id="{54250B5C-1373-22BA-B1DE-6027FC1345B5}"/>
                </a:ext>
              </a:extLst>
            </p:cNvPr>
            <p:cNvSpPr/>
            <p:nvPr/>
          </p:nvSpPr>
          <p:spPr>
            <a:xfrm>
              <a:off x="313700" y="4882917"/>
              <a:ext cx="11533122" cy="1056777"/>
            </a:xfrm>
            <a:custGeom>
              <a:avLst/>
              <a:gdLst>
                <a:gd name="connsiteX0" fmla="*/ 0 w 12507301"/>
                <a:gd name="connsiteY0" fmla="*/ 65302 h 653017"/>
                <a:gd name="connsiteX1" fmla="*/ 65302 w 12507301"/>
                <a:gd name="connsiteY1" fmla="*/ 0 h 653017"/>
                <a:gd name="connsiteX2" fmla="*/ 12441999 w 12507301"/>
                <a:gd name="connsiteY2" fmla="*/ 0 h 653017"/>
                <a:gd name="connsiteX3" fmla="*/ 12507301 w 12507301"/>
                <a:gd name="connsiteY3" fmla="*/ 65302 h 653017"/>
                <a:gd name="connsiteX4" fmla="*/ 12507301 w 12507301"/>
                <a:gd name="connsiteY4" fmla="*/ 587715 h 653017"/>
                <a:gd name="connsiteX5" fmla="*/ 12441999 w 12507301"/>
                <a:gd name="connsiteY5" fmla="*/ 653017 h 653017"/>
                <a:gd name="connsiteX6" fmla="*/ 65302 w 12507301"/>
                <a:gd name="connsiteY6" fmla="*/ 653017 h 653017"/>
                <a:gd name="connsiteX7" fmla="*/ 0 w 12507301"/>
                <a:gd name="connsiteY7" fmla="*/ 587715 h 653017"/>
                <a:gd name="connsiteX8" fmla="*/ 0 w 12507301"/>
                <a:gd name="connsiteY8" fmla="*/ 65302 h 6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07301" h="653017">
                  <a:moveTo>
                    <a:pt x="0" y="65302"/>
                  </a:moveTo>
                  <a:cubicBezTo>
                    <a:pt x="0" y="29237"/>
                    <a:pt x="29237" y="0"/>
                    <a:pt x="65302" y="0"/>
                  </a:cubicBezTo>
                  <a:lnTo>
                    <a:pt x="12441999" y="0"/>
                  </a:lnTo>
                  <a:cubicBezTo>
                    <a:pt x="12478064" y="0"/>
                    <a:pt x="12507301" y="29237"/>
                    <a:pt x="12507301" y="65302"/>
                  </a:cubicBezTo>
                  <a:lnTo>
                    <a:pt x="12507301" y="587715"/>
                  </a:lnTo>
                  <a:cubicBezTo>
                    <a:pt x="12507301" y="623780"/>
                    <a:pt x="12478064" y="653017"/>
                    <a:pt x="12441999" y="653017"/>
                  </a:cubicBezTo>
                  <a:lnTo>
                    <a:pt x="65302" y="653017"/>
                  </a:lnTo>
                  <a:cubicBezTo>
                    <a:pt x="29237" y="653017"/>
                    <a:pt x="0" y="623780"/>
                    <a:pt x="0" y="587715"/>
                  </a:cubicBezTo>
                  <a:lnTo>
                    <a:pt x="0" y="65302"/>
                  </a:lnTo>
                  <a:close/>
                </a:path>
              </a:pathLst>
            </a:custGeom>
            <a:solidFill>
              <a:srgbClr val="E7EAF5"/>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13792" tIns="113792" rIns="8868903" bIns="113792" numCol="1" spcCol="1270" anchor="ctr" anchorCtr="0">
              <a:noAutofit/>
            </a:bodyPr>
            <a:lstStyle/>
            <a:p>
              <a:pPr marL="0" lvl="0" indent="0" algn="l" defTabSz="711200">
                <a:lnSpc>
                  <a:spcPct val="90000"/>
                </a:lnSpc>
                <a:spcBef>
                  <a:spcPct val="0"/>
                </a:spcBef>
                <a:spcAft>
                  <a:spcPct val="35000"/>
                </a:spcAft>
                <a:buNone/>
              </a:pPr>
              <a:r>
                <a:rPr lang="es-EC" sz="1200" b="1" kern="1200" dirty="0"/>
                <a:t>Pros y </a:t>
              </a:r>
            </a:p>
            <a:p>
              <a:pPr marL="0" lvl="0" indent="0" algn="l" defTabSz="711200">
                <a:lnSpc>
                  <a:spcPct val="90000"/>
                </a:lnSpc>
                <a:spcBef>
                  <a:spcPct val="0"/>
                </a:spcBef>
                <a:spcAft>
                  <a:spcPct val="35000"/>
                </a:spcAft>
                <a:buNone/>
              </a:pPr>
              <a:r>
                <a:rPr lang="es-EC" sz="1200" b="1" kern="1200" dirty="0"/>
                <a:t>Contras</a:t>
              </a:r>
            </a:p>
          </p:txBody>
        </p:sp>
        <p:sp>
          <p:nvSpPr>
            <p:cNvPr id="137" name="Forma libre: forma 136">
              <a:extLst>
                <a:ext uri="{FF2B5EF4-FFF2-40B4-BE49-F238E27FC236}">
                  <a16:creationId xmlns:a16="http://schemas.microsoft.com/office/drawing/2014/main" id="{11CC49E8-FFAE-F00F-5DCF-2E2AE518D2EF}"/>
                </a:ext>
              </a:extLst>
            </p:cNvPr>
            <p:cNvSpPr/>
            <p:nvPr/>
          </p:nvSpPr>
          <p:spPr>
            <a:xfrm>
              <a:off x="282226" y="4190138"/>
              <a:ext cx="11564596" cy="520592"/>
            </a:xfrm>
            <a:custGeom>
              <a:avLst/>
              <a:gdLst>
                <a:gd name="connsiteX0" fmla="*/ 0 w 12507301"/>
                <a:gd name="connsiteY0" fmla="*/ 65302 h 653017"/>
                <a:gd name="connsiteX1" fmla="*/ 65302 w 12507301"/>
                <a:gd name="connsiteY1" fmla="*/ 0 h 653017"/>
                <a:gd name="connsiteX2" fmla="*/ 12441999 w 12507301"/>
                <a:gd name="connsiteY2" fmla="*/ 0 h 653017"/>
                <a:gd name="connsiteX3" fmla="*/ 12507301 w 12507301"/>
                <a:gd name="connsiteY3" fmla="*/ 65302 h 653017"/>
                <a:gd name="connsiteX4" fmla="*/ 12507301 w 12507301"/>
                <a:gd name="connsiteY4" fmla="*/ 587715 h 653017"/>
                <a:gd name="connsiteX5" fmla="*/ 12441999 w 12507301"/>
                <a:gd name="connsiteY5" fmla="*/ 653017 h 653017"/>
                <a:gd name="connsiteX6" fmla="*/ 65302 w 12507301"/>
                <a:gd name="connsiteY6" fmla="*/ 653017 h 653017"/>
                <a:gd name="connsiteX7" fmla="*/ 0 w 12507301"/>
                <a:gd name="connsiteY7" fmla="*/ 587715 h 653017"/>
                <a:gd name="connsiteX8" fmla="*/ 0 w 12507301"/>
                <a:gd name="connsiteY8" fmla="*/ 65302 h 6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07301" h="653017">
                  <a:moveTo>
                    <a:pt x="0" y="65302"/>
                  </a:moveTo>
                  <a:cubicBezTo>
                    <a:pt x="0" y="29237"/>
                    <a:pt x="29237" y="0"/>
                    <a:pt x="65302" y="0"/>
                  </a:cubicBezTo>
                  <a:lnTo>
                    <a:pt x="12441999" y="0"/>
                  </a:lnTo>
                  <a:cubicBezTo>
                    <a:pt x="12478064" y="0"/>
                    <a:pt x="12507301" y="29237"/>
                    <a:pt x="12507301" y="65302"/>
                  </a:cubicBezTo>
                  <a:lnTo>
                    <a:pt x="12507301" y="587715"/>
                  </a:lnTo>
                  <a:cubicBezTo>
                    <a:pt x="12507301" y="623780"/>
                    <a:pt x="12478064" y="653017"/>
                    <a:pt x="12441999" y="653017"/>
                  </a:cubicBezTo>
                  <a:lnTo>
                    <a:pt x="65302" y="653017"/>
                  </a:lnTo>
                  <a:cubicBezTo>
                    <a:pt x="29237" y="653017"/>
                    <a:pt x="0" y="623780"/>
                    <a:pt x="0" y="587715"/>
                  </a:cubicBezTo>
                  <a:lnTo>
                    <a:pt x="0" y="65302"/>
                  </a:lnTo>
                  <a:close/>
                </a:path>
              </a:pathLst>
            </a:custGeom>
            <a:solidFill>
              <a:srgbClr val="E7EAF5"/>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13792" tIns="113792" rIns="8868903" bIns="113792" numCol="1" spcCol="1270" anchor="ctr" anchorCtr="0">
              <a:noAutofit/>
            </a:bodyPr>
            <a:lstStyle/>
            <a:p>
              <a:pPr marL="0" lvl="0" indent="0" algn="l" defTabSz="711200">
                <a:lnSpc>
                  <a:spcPct val="90000"/>
                </a:lnSpc>
                <a:spcBef>
                  <a:spcPct val="0"/>
                </a:spcBef>
                <a:spcAft>
                  <a:spcPct val="35000"/>
                </a:spcAft>
                <a:buNone/>
              </a:pPr>
              <a:r>
                <a:rPr lang="es-EC" sz="1200" b="1" dirty="0"/>
                <a:t>Razón</a:t>
              </a:r>
              <a:endParaRPr lang="es-EC" sz="1200" b="1" kern="1200" dirty="0"/>
            </a:p>
          </p:txBody>
        </p:sp>
        <p:sp>
          <p:nvSpPr>
            <p:cNvPr id="138" name="Forma libre: forma 137">
              <a:extLst>
                <a:ext uri="{FF2B5EF4-FFF2-40B4-BE49-F238E27FC236}">
                  <a16:creationId xmlns:a16="http://schemas.microsoft.com/office/drawing/2014/main" id="{7F7BB381-9ED3-FD44-056E-9ECCCAD16274}"/>
                </a:ext>
              </a:extLst>
            </p:cNvPr>
            <p:cNvSpPr/>
            <p:nvPr/>
          </p:nvSpPr>
          <p:spPr>
            <a:xfrm>
              <a:off x="313703" y="3416862"/>
              <a:ext cx="11564596" cy="553086"/>
            </a:xfrm>
            <a:custGeom>
              <a:avLst/>
              <a:gdLst>
                <a:gd name="connsiteX0" fmla="*/ 0 w 12507301"/>
                <a:gd name="connsiteY0" fmla="*/ 65302 h 653017"/>
                <a:gd name="connsiteX1" fmla="*/ 65302 w 12507301"/>
                <a:gd name="connsiteY1" fmla="*/ 0 h 653017"/>
                <a:gd name="connsiteX2" fmla="*/ 12441999 w 12507301"/>
                <a:gd name="connsiteY2" fmla="*/ 0 h 653017"/>
                <a:gd name="connsiteX3" fmla="*/ 12507301 w 12507301"/>
                <a:gd name="connsiteY3" fmla="*/ 65302 h 653017"/>
                <a:gd name="connsiteX4" fmla="*/ 12507301 w 12507301"/>
                <a:gd name="connsiteY4" fmla="*/ 587715 h 653017"/>
                <a:gd name="connsiteX5" fmla="*/ 12441999 w 12507301"/>
                <a:gd name="connsiteY5" fmla="*/ 653017 h 653017"/>
                <a:gd name="connsiteX6" fmla="*/ 65302 w 12507301"/>
                <a:gd name="connsiteY6" fmla="*/ 653017 h 653017"/>
                <a:gd name="connsiteX7" fmla="*/ 0 w 12507301"/>
                <a:gd name="connsiteY7" fmla="*/ 587715 h 653017"/>
                <a:gd name="connsiteX8" fmla="*/ 0 w 12507301"/>
                <a:gd name="connsiteY8" fmla="*/ 65302 h 6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07301" h="653017">
                  <a:moveTo>
                    <a:pt x="0" y="65302"/>
                  </a:moveTo>
                  <a:cubicBezTo>
                    <a:pt x="0" y="29237"/>
                    <a:pt x="29237" y="0"/>
                    <a:pt x="65302" y="0"/>
                  </a:cubicBezTo>
                  <a:lnTo>
                    <a:pt x="12441999" y="0"/>
                  </a:lnTo>
                  <a:cubicBezTo>
                    <a:pt x="12478064" y="0"/>
                    <a:pt x="12507301" y="29237"/>
                    <a:pt x="12507301" y="65302"/>
                  </a:cubicBezTo>
                  <a:lnTo>
                    <a:pt x="12507301" y="587715"/>
                  </a:lnTo>
                  <a:cubicBezTo>
                    <a:pt x="12507301" y="623780"/>
                    <a:pt x="12478064" y="653017"/>
                    <a:pt x="12441999" y="653017"/>
                  </a:cubicBezTo>
                  <a:lnTo>
                    <a:pt x="65302" y="653017"/>
                  </a:lnTo>
                  <a:cubicBezTo>
                    <a:pt x="29237" y="653017"/>
                    <a:pt x="0" y="623780"/>
                    <a:pt x="0" y="587715"/>
                  </a:cubicBezTo>
                  <a:lnTo>
                    <a:pt x="0" y="65302"/>
                  </a:lnTo>
                  <a:close/>
                </a:path>
              </a:pathLst>
            </a:custGeom>
            <a:solidFill>
              <a:srgbClr val="E7EAF5"/>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13792" tIns="113792" rIns="8868903" bIns="113792" numCol="1" spcCol="1270" anchor="ctr" anchorCtr="0">
              <a:noAutofit/>
            </a:bodyPr>
            <a:lstStyle/>
            <a:p>
              <a:pPr marL="0" lvl="0" indent="0" algn="l" defTabSz="711200">
                <a:lnSpc>
                  <a:spcPct val="90000"/>
                </a:lnSpc>
                <a:spcBef>
                  <a:spcPct val="0"/>
                </a:spcBef>
                <a:spcAft>
                  <a:spcPct val="35000"/>
                </a:spcAft>
                <a:buNone/>
              </a:pPr>
              <a:r>
                <a:rPr lang="es-EC" sz="1200" b="1" kern="1200" dirty="0"/>
                <a:t>Solución</a:t>
              </a:r>
            </a:p>
          </p:txBody>
        </p:sp>
        <p:sp>
          <p:nvSpPr>
            <p:cNvPr id="139" name="Forma libre: forma 138">
              <a:extLst>
                <a:ext uri="{FF2B5EF4-FFF2-40B4-BE49-F238E27FC236}">
                  <a16:creationId xmlns:a16="http://schemas.microsoft.com/office/drawing/2014/main" id="{A151B4A0-50A2-67CC-B3A1-1E1721176F4F}"/>
                </a:ext>
              </a:extLst>
            </p:cNvPr>
            <p:cNvSpPr/>
            <p:nvPr/>
          </p:nvSpPr>
          <p:spPr>
            <a:xfrm>
              <a:off x="313702" y="2784131"/>
              <a:ext cx="11564597" cy="452342"/>
            </a:xfrm>
            <a:custGeom>
              <a:avLst/>
              <a:gdLst>
                <a:gd name="connsiteX0" fmla="*/ 0 w 12507301"/>
                <a:gd name="connsiteY0" fmla="*/ 65302 h 653017"/>
                <a:gd name="connsiteX1" fmla="*/ 65302 w 12507301"/>
                <a:gd name="connsiteY1" fmla="*/ 0 h 653017"/>
                <a:gd name="connsiteX2" fmla="*/ 12441999 w 12507301"/>
                <a:gd name="connsiteY2" fmla="*/ 0 h 653017"/>
                <a:gd name="connsiteX3" fmla="*/ 12507301 w 12507301"/>
                <a:gd name="connsiteY3" fmla="*/ 65302 h 653017"/>
                <a:gd name="connsiteX4" fmla="*/ 12507301 w 12507301"/>
                <a:gd name="connsiteY4" fmla="*/ 587715 h 653017"/>
                <a:gd name="connsiteX5" fmla="*/ 12441999 w 12507301"/>
                <a:gd name="connsiteY5" fmla="*/ 653017 h 653017"/>
                <a:gd name="connsiteX6" fmla="*/ 65302 w 12507301"/>
                <a:gd name="connsiteY6" fmla="*/ 653017 h 653017"/>
                <a:gd name="connsiteX7" fmla="*/ 0 w 12507301"/>
                <a:gd name="connsiteY7" fmla="*/ 587715 h 653017"/>
                <a:gd name="connsiteX8" fmla="*/ 0 w 12507301"/>
                <a:gd name="connsiteY8" fmla="*/ 65302 h 6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07301" h="653017">
                  <a:moveTo>
                    <a:pt x="0" y="65302"/>
                  </a:moveTo>
                  <a:cubicBezTo>
                    <a:pt x="0" y="29237"/>
                    <a:pt x="29237" y="0"/>
                    <a:pt x="65302" y="0"/>
                  </a:cubicBezTo>
                  <a:lnTo>
                    <a:pt x="12441999" y="0"/>
                  </a:lnTo>
                  <a:cubicBezTo>
                    <a:pt x="12478064" y="0"/>
                    <a:pt x="12507301" y="29237"/>
                    <a:pt x="12507301" y="65302"/>
                  </a:cubicBezTo>
                  <a:lnTo>
                    <a:pt x="12507301" y="587715"/>
                  </a:lnTo>
                  <a:cubicBezTo>
                    <a:pt x="12507301" y="623780"/>
                    <a:pt x="12478064" y="653017"/>
                    <a:pt x="12441999" y="653017"/>
                  </a:cubicBezTo>
                  <a:lnTo>
                    <a:pt x="65302" y="653017"/>
                  </a:lnTo>
                  <a:cubicBezTo>
                    <a:pt x="29237" y="653017"/>
                    <a:pt x="0" y="623780"/>
                    <a:pt x="0" y="587715"/>
                  </a:cubicBezTo>
                  <a:lnTo>
                    <a:pt x="0" y="65302"/>
                  </a:lnTo>
                  <a:close/>
                </a:path>
              </a:pathLst>
            </a:custGeom>
            <a:solidFill>
              <a:srgbClr val="E7EAF5"/>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13792" tIns="113792" rIns="8868903" bIns="113792" numCol="1" spcCol="1270" anchor="ctr" anchorCtr="0">
              <a:noAutofit/>
            </a:bodyPr>
            <a:lstStyle/>
            <a:p>
              <a:pPr marL="0" lvl="0" indent="0" algn="l" defTabSz="711200">
                <a:lnSpc>
                  <a:spcPct val="90000"/>
                </a:lnSpc>
                <a:spcBef>
                  <a:spcPct val="0"/>
                </a:spcBef>
                <a:spcAft>
                  <a:spcPct val="35000"/>
                </a:spcAft>
                <a:buNone/>
              </a:pPr>
              <a:r>
                <a:rPr lang="es-EC" sz="1200" b="1" kern="1200" dirty="0"/>
                <a:t>Problema</a:t>
              </a:r>
            </a:p>
          </p:txBody>
        </p:sp>
        <p:sp>
          <p:nvSpPr>
            <p:cNvPr id="140" name="Forma libre: forma 139">
              <a:extLst>
                <a:ext uri="{FF2B5EF4-FFF2-40B4-BE49-F238E27FC236}">
                  <a16:creationId xmlns:a16="http://schemas.microsoft.com/office/drawing/2014/main" id="{0779C70A-61F6-AF6A-2403-54C5EA9A33B9}"/>
                </a:ext>
              </a:extLst>
            </p:cNvPr>
            <p:cNvSpPr/>
            <p:nvPr/>
          </p:nvSpPr>
          <p:spPr>
            <a:xfrm>
              <a:off x="313700" y="1991114"/>
              <a:ext cx="11595710" cy="655969"/>
            </a:xfrm>
            <a:custGeom>
              <a:avLst/>
              <a:gdLst>
                <a:gd name="connsiteX0" fmla="*/ 0 w 12507301"/>
                <a:gd name="connsiteY0" fmla="*/ 65302 h 653017"/>
                <a:gd name="connsiteX1" fmla="*/ 65302 w 12507301"/>
                <a:gd name="connsiteY1" fmla="*/ 0 h 653017"/>
                <a:gd name="connsiteX2" fmla="*/ 12441999 w 12507301"/>
                <a:gd name="connsiteY2" fmla="*/ 0 h 653017"/>
                <a:gd name="connsiteX3" fmla="*/ 12507301 w 12507301"/>
                <a:gd name="connsiteY3" fmla="*/ 65302 h 653017"/>
                <a:gd name="connsiteX4" fmla="*/ 12507301 w 12507301"/>
                <a:gd name="connsiteY4" fmla="*/ 587715 h 653017"/>
                <a:gd name="connsiteX5" fmla="*/ 12441999 w 12507301"/>
                <a:gd name="connsiteY5" fmla="*/ 653017 h 653017"/>
                <a:gd name="connsiteX6" fmla="*/ 65302 w 12507301"/>
                <a:gd name="connsiteY6" fmla="*/ 653017 h 653017"/>
                <a:gd name="connsiteX7" fmla="*/ 0 w 12507301"/>
                <a:gd name="connsiteY7" fmla="*/ 587715 h 653017"/>
                <a:gd name="connsiteX8" fmla="*/ 0 w 12507301"/>
                <a:gd name="connsiteY8" fmla="*/ 65302 h 6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07301" h="653017">
                  <a:moveTo>
                    <a:pt x="0" y="65302"/>
                  </a:moveTo>
                  <a:cubicBezTo>
                    <a:pt x="0" y="29237"/>
                    <a:pt x="29237" y="0"/>
                    <a:pt x="65302" y="0"/>
                  </a:cubicBezTo>
                  <a:lnTo>
                    <a:pt x="12441999" y="0"/>
                  </a:lnTo>
                  <a:cubicBezTo>
                    <a:pt x="12478064" y="0"/>
                    <a:pt x="12507301" y="29237"/>
                    <a:pt x="12507301" y="65302"/>
                  </a:cubicBezTo>
                  <a:lnTo>
                    <a:pt x="12507301" y="587715"/>
                  </a:lnTo>
                  <a:cubicBezTo>
                    <a:pt x="12507301" y="623780"/>
                    <a:pt x="12478064" y="653017"/>
                    <a:pt x="12441999" y="653017"/>
                  </a:cubicBezTo>
                  <a:lnTo>
                    <a:pt x="65302" y="653017"/>
                  </a:lnTo>
                  <a:cubicBezTo>
                    <a:pt x="29237" y="653017"/>
                    <a:pt x="0" y="623780"/>
                    <a:pt x="0" y="587715"/>
                  </a:cubicBezTo>
                  <a:lnTo>
                    <a:pt x="0" y="65302"/>
                  </a:lnTo>
                  <a:close/>
                </a:path>
              </a:pathLst>
            </a:custGeom>
            <a:solidFill>
              <a:srgbClr val="E7EAF5"/>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13792" tIns="113792" rIns="8868903" bIns="113792" numCol="1" spcCol="1270" anchor="ctr" anchorCtr="0">
              <a:noAutofit/>
            </a:bodyPr>
            <a:lstStyle/>
            <a:p>
              <a:pPr marL="0" lvl="0" indent="0" algn="l" defTabSz="711200">
                <a:lnSpc>
                  <a:spcPct val="90000"/>
                </a:lnSpc>
                <a:spcBef>
                  <a:spcPct val="0"/>
                </a:spcBef>
                <a:spcAft>
                  <a:spcPct val="35000"/>
                </a:spcAft>
                <a:buNone/>
              </a:pPr>
              <a:r>
                <a:rPr lang="es-EC" sz="1200" b="1" kern="1200" dirty="0"/>
                <a:t>Propósito</a:t>
              </a:r>
            </a:p>
          </p:txBody>
        </p:sp>
        <p:sp>
          <p:nvSpPr>
            <p:cNvPr id="142" name="Forma libre: forma 141">
              <a:extLst>
                <a:ext uri="{FF2B5EF4-FFF2-40B4-BE49-F238E27FC236}">
                  <a16:creationId xmlns:a16="http://schemas.microsoft.com/office/drawing/2014/main" id="{BB48D6F0-76F5-FACD-EC92-F0987717BC8A}"/>
                </a:ext>
              </a:extLst>
            </p:cNvPr>
            <p:cNvSpPr/>
            <p:nvPr/>
          </p:nvSpPr>
          <p:spPr>
            <a:xfrm>
              <a:off x="313700" y="1460871"/>
              <a:ext cx="11484000" cy="399966"/>
            </a:xfrm>
            <a:custGeom>
              <a:avLst/>
              <a:gdLst>
                <a:gd name="connsiteX0" fmla="*/ 0 w 12507301"/>
                <a:gd name="connsiteY0" fmla="*/ 65302 h 653017"/>
                <a:gd name="connsiteX1" fmla="*/ 65302 w 12507301"/>
                <a:gd name="connsiteY1" fmla="*/ 0 h 653017"/>
                <a:gd name="connsiteX2" fmla="*/ 12441999 w 12507301"/>
                <a:gd name="connsiteY2" fmla="*/ 0 h 653017"/>
                <a:gd name="connsiteX3" fmla="*/ 12507301 w 12507301"/>
                <a:gd name="connsiteY3" fmla="*/ 65302 h 653017"/>
                <a:gd name="connsiteX4" fmla="*/ 12507301 w 12507301"/>
                <a:gd name="connsiteY4" fmla="*/ 587715 h 653017"/>
                <a:gd name="connsiteX5" fmla="*/ 12441999 w 12507301"/>
                <a:gd name="connsiteY5" fmla="*/ 653017 h 653017"/>
                <a:gd name="connsiteX6" fmla="*/ 65302 w 12507301"/>
                <a:gd name="connsiteY6" fmla="*/ 653017 h 653017"/>
                <a:gd name="connsiteX7" fmla="*/ 0 w 12507301"/>
                <a:gd name="connsiteY7" fmla="*/ 587715 h 653017"/>
                <a:gd name="connsiteX8" fmla="*/ 0 w 12507301"/>
                <a:gd name="connsiteY8" fmla="*/ 65302 h 6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07301" h="653017">
                  <a:moveTo>
                    <a:pt x="0" y="65302"/>
                  </a:moveTo>
                  <a:cubicBezTo>
                    <a:pt x="0" y="29237"/>
                    <a:pt x="29237" y="0"/>
                    <a:pt x="65302" y="0"/>
                  </a:cubicBezTo>
                  <a:lnTo>
                    <a:pt x="12441999" y="0"/>
                  </a:lnTo>
                  <a:cubicBezTo>
                    <a:pt x="12478064" y="0"/>
                    <a:pt x="12507301" y="29237"/>
                    <a:pt x="12507301" y="65302"/>
                  </a:cubicBezTo>
                  <a:lnTo>
                    <a:pt x="12507301" y="587715"/>
                  </a:lnTo>
                  <a:cubicBezTo>
                    <a:pt x="12507301" y="623780"/>
                    <a:pt x="12478064" y="653017"/>
                    <a:pt x="12441999" y="653017"/>
                  </a:cubicBezTo>
                  <a:lnTo>
                    <a:pt x="65302" y="653017"/>
                  </a:lnTo>
                  <a:cubicBezTo>
                    <a:pt x="29237" y="653017"/>
                    <a:pt x="0" y="623780"/>
                    <a:pt x="0" y="587715"/>
                  </a:cubicBezTo>
                  <a:lnTo>
                    <a:pt x="0" y="65302"/>
                  </a:lnTo>
                  <a:close/>
                </a:path>
              </a:pathLst>
            </a:custGeom>
            <a:solidFill>
              <a:srgbClr val="E7EAF5"/>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13792" tIns="113792" rIns="8868903" bIns="113792" numCol="1" spcCol="1270" anchor="ctr" anchorCtr="0">
              <a:noAutofit/>
            </a:bodyPr>
            <a:lstStyle/>
            <a:p>
              <a:pPr marL="0" lvl="0" indent="0" algn="l" defTabSz="711200">
                <a:lnSpc>
                  <a:spcPct val="90000"/>
                </a:lnSpc>
                <a:spcBef>
                  <a:spcPct val="0"/>
                </a:spcBef>
                <a:spcAft>
                  <a:spcPct val="35000"/>
                </a:spcAft>
                <a:buNone/>
              </a:pPr>
              <a:r>
                <a:rPr lang="es-EC" sz="1200" b="1" kern="1200" dirty="0"/>
                <a:t>Patrón</a:t>
              </a:r>
            </a:p>
          </p:txBody>
        </p:sp>
        <p:sp>
          <p:nvSpPr>
            <p:cNvPr id="143" name="Forma libre: forma 142">
              <a:extLst>
                <a:ext uri="{FF2B5EF4-FFF2-40B4-BE49-F238E27FC236}">
                  <a16:creationId xmlns:a16="http://schemas.microsoft.com/office/drawing/2014/main" id="{373A9A47-112A-D44C-A730-1FD76E921AF0}"/>
                </a:ext>
              </a:extLst>
            </p:cNvPr>
            <p:cNvSpPr/>
            <p:nvPr/>
          </p:nvSpPr>
          <p:spPr>
            <a:xfrm>
              <a:off x="1385254" y="1429763"/>
              <a:ext cx="1696311" cy="449498"/>
            </a:xfrm>
            <a:custGeom>
              <a:avLst/>
              <a:gdLst>
                <a:gd name="connsiteX0" fmla="*/ 0 w 999835"/>
                <a:gd name="connsiteY0" fmla="*/ 41387 h 413871"/>
                <a:gd name="connsiteX1" fmla="*/ 41387 w 999835"/>
                <a:gd name="connsiteY1" fmla="*/ 0 h 413871"/>
                <a:gd name="connsiteX2" fmla="*/ 958448 w 999835"/>
                <a:gd name="connsiteY2" fmla="*/ 0 h 413871"/>
                <a:gd name="connsiteX3" fmla="*/ 999835 w 999835"/>
                <a:gd name="connsiteY3" fmla="*/ 41387 h 413871"/>
                <a:gd name="connsiteX4" fmla="*/ 999835 w 999835"/>
                <a:gd name="connsiteY4" fmla="*/ 372484 h 413871"/>
                <a:gd name="connsiteX5" fmla="*/ 958448 w 999835"/>
                <a:gd name="connsiteY5" fmla="*/ 413871 h 413871"/>
                <a:gd name="connsiteX6" fmla="*/ 41387 w 999835"/>
                <a:gd name="connsiteY6" fmla="*/ 413871 h 413871"/>
                <a:gd name="connsiteX7" fmla="*/ 0 w 999835"/>
                <a:gd name="connsiteY7" fmla="*/ 372484 h 413871"/>
                <a:gd name="connsiteX8" fmla="*/ 0 w 999835"/>
                <a:gd name="connsiteY8" fmla="*/ 41387 h 413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413871">
                  <a:moveTo>
                    <a:pt x="0" y="41387"/>
                  </a:moveTo>
                  <a:cubicBezTo>
                    <a:pt x="0" y="18530"/>
                    <a:pt x="18530" y="0"/>
                    <a:pt x="41387" y="0"/>
                  </a:cubicBezTo>
                  <a:lnTo>
                    <a:pt x="958448" y="0"/>
                  </a:lnTo>
                  <a:cubicBezTo>
                    <a:pt x="981305" y="0"/>
                    <a:pt x="999835" y="18530"/>
                    <a:pt x="999835" y="41387"/>
                  </a:cubicBezTo>
                  <a:lnTo>
                    <a:pt x="999835" y="372484"/>
                  </a:lnTo>
                  <a:cubicBezTo>
                    <a:pt x="999835" y="395341"/>
                    <a:pt x="981305" y="413871"/>
                    <a:pt x="958448" y="413871"/>
                  </a:cubicBezTo>
                  <a:lnTo>
                    <a:pt x="41387" y="413871"/>
                  </a:lnTo>
                  <a:cubicBezTo>
                    <a:pt x="18530" y="413871"/>
                    <a:pt x="0" y="395341"/>
                    <a:pt x="0" y="372484"/>
                  </a:cubicBezTo>
                  <a:lnTo>
                    <a:pt x="0" y="41387"/>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032" tIns="54032" rIns="54032" bIns="54032" numCol="1" spcCol="1270" anchor="ctr" anchorCtr="0">
              <a:noAutofit/>
            </a:bodyPr>
            <a:lstStyle/>
            <a:p>
              <a:pPr marL="0" lvl="0" indent="0" algn="ctr" defTabSz="488950">
                <a:lnSpc>
                  <a:spcPct val="90000"/>
                </a:lnSpc>
                <a:spcBef>
                  <a:spcPct val="0"/>
                </a:spcBef>
                <a:spcAft>
                  <a:spcPct val="35000"/>
                </a:spcAft>
                <a:buNone/>
              </a:pPr>
              <a:r>
                <a:rPr lang="es-EC" sz="1050" b="1" kern="1200" dirty="0"/>
                <a:t>Chain </a:t>
              </a:r>
              <a:r>
                <a:rPr lang="es-EC" sz="1050" b="1" kern="1200" dirty="0" err="1"/>
                <a:t>of</a:t>
              </a:r>
              <a:r>
                <a:rPr lang="es-EC" sz="1050" b="1" kern="1200" dirty="0"/>
                <a:t> </a:t>
              </a:r>
              <a:r>
                <a:rPr lang="es-EC" sz="1050" b="1" kern="1200" dirty="0" err="1"/>
                <a:t>Responsibility</a:t>
              </a:r>
              <a:endParaRPr lang="es-EC" sz="1050" b="1" kern="1200" dirty="0"/>
            </a:p>
          </p:txBody>
        </p:sp>
        <p:sp>
          <p:nvSpPr>
            <p:cNvPr id="145" name="Forma libre: forma 144">
              <a:extLst>
                <a:ext uri="{FF2B5EF4-FFF2-40B4-BE49-F238E27FC236}">
                  <a16:creationId xmlns:a16="http://schemas.microsoft.com/office/drawing/2014/main" id="{2780EB71-DD92-F9D6-1234-A1826C5DB9FC}"/>
                </a:ext>
              </a:extLst>
            </p:cNvPr>
            <p:cNvSpPr/>
            <p:nvPr/>
          </p:nvSpPr>
          <p:spPr>
            <a:xfrm>
              <a:off x="1385254" y="2033023"/>
              <a:ext cx="1696311" cy="606740"/>
            </a:xfrm>
            <a:custGeom>
              <a:avLst/>
              <a:gdLst>
                <a:gd name="connsiteX0" fmla="*/ 0 w 1202022"/>
                <a:gd name="connsiteY0" fmla="*/ 49356 h 493558"/>
                <a:gd name="connsiteX1" fmla="*/ 49356 w 1202022"/>
                <a:gd name="connsiteY1" fmla="*/ 0 h 493558"/>
                <a:gd name="connsiteX2" fmla="*/ 1152666 w 1202022"/>
                <a:gd name="connsiteY2" fmla="*/ 0 h 493558"/>
                <a:gd name="connsiteX3" fmla="*/ 1202022 w 1202022"/>
                <a:gd name="connsiteY3" fmla="*/ 49356 h 493558"/>
                <a:gd name="connsiteX4" fmla="*/ 1202022 w 1202022"/>
                <a:gd name="connsiteY4" fmla="*/ 444202 h 493558"/>
                <a:gd name="connsiteX5" fmla="*/ 1152666 w 1202022"/>
                <a:gd name="connsiteY5" fmla="*/ 493558 h 493558"/>
                <a:gd name="connsiteX6" fmla="*/ 49356 w 1202022"/>
                <a:gd name="connsiteY6" fmla="*/ 493558 h 493558"/>
                <a:gd name="connsiteX7" fmla="*/ 0 w 1202022"/>
                <a:gd name="connsiteY7" fmla="*/ 444202 h 493558"/>
                <a:gd name="connsiteX8" fmla="*/ 0 w 1202022"/>
                <a:gd name="connsiteY8" fmla="*/ 49356 h 493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2022" h="493558">
                  <a:moveTo>
                    <a:pt x="0" y="49356"/>
                  </a:moveTo>
                  <a:cubicBezTo>
                    <a:pt x="0" y="22097"/>
                    <a:pt x="22097" y="0"/>
                    <a:pt x="49356" y="0"/>
                  </a:cubicBezTo>
                  <a:lnTo>
                    <a:pt x="1152666" y="0"/>
                  </a:lnTo>
                  <a:cubicBezTo>
                    <a:pt x="1179925" y="0"/>
                    <a:pt x="1202022" y="22097"/>
                    <a:pt x="1202022" y="49356"/>
                  </a:cubicBezTo>
                  <a:lnTo>
                    <a:pt x="1202022" y="444202"/>
                  </a:lnTo>
                  <a:cubicBezTo>
                    <a:pt x="1202022" y="471461"/>
                    <a:pt x="1179925" y="493558"/>
                    <a:pt x="1152666" y="493558"/>
                  </a:cubicBezTo>
                  <a:lnTo>
                    <a:pt x="49356" y="493558"/>
                  </a:lnTo>
                  <a:cubicBezTo>
                    <a:pt x="22097" y="493558"/>
                    <a:pt x="0" y="471461"/>
                    <a:pt x="0" y="444202"/>
                  </a:cubicBezTo>
                  <a:lnTo>
                    <a:pt x="0" y="49356"/>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366" tIns="56366" rIns="56366" bIns="56366" numCol="1" spcCol="1270" anchor="ctr" anchorCtr="0">
              <a:noAutofit/>
            </a:bodyPr>
            <a:lstStyle/>
            <a:p>
              <a:pPr marL="0" lvl="0" indent="0" algn="ctr" defTabSz="488950">
                <a:lnSpc>
                  <a:spcPct val="90000"/>
                </a:lnSpc>
                <a:spcBef>
                  <a:spcPct val="0"/>
                </a:spcBef>
                <a:spcAft>
                  <a:spcPct val="35000"/>
                </a:spcAft>
                <a:buNone/>
              </a:pPr>
              <a:r>
                <a:rPr lang="es-ES" sz="900" dirty="0">
                  <a:solidFill>
                    <a:schemeClr val="tx1"/>
                  </a:solidFill>
                </a:rPr>
                <a:t>Diseño de comportamiento que permite pasar solicitudes a lo largo de una cadena de manejadores</a:t>
              </a:r>
              <a:endParaRPr lang="es-EC" sz="900" kern="1200" dirty="0">
                <a:solidFill>
                  <a:schemeClr val="tx1"/>
                </a:solidFill>
              </a:endParaRPr>
            </a:p>
          </p:txBody>
        </p:sp>
        <p:sp>
          <p:nvSpPr>
            <p:cNvPr id="146" name="Forma libre: forma 145">
              <a:extLst>
                <a:ext uri="{FF2B5EF4-FFF2-40B4-BE49-F238E27FC236}">
                  <a16:creationId xmlns:a16="http://schemas.microsoft.com/office/drawing/2014/main" id="{E2666E59-4D53-FF38-23F3-B02FB4137A06}"/>
                </a:ext>
              </a:extLst>
            </p:cNvPr>
            <p:cNvSpPr/>
            <p:nvPr/>
          </p:nvSpPr>
          <p:spPr>
            <a:xfrm>
              <a:off x="1384566" y="2777158"/>
              <a:ext cx="1696311" cy="459315"/>
            </a:xfrm>
            <a:custGeom>
              <a:avLst/>
              <a:gdLst>
                <a:gd name="connsiteX0" fmla="*/ 0 w 1201212"/>
                <a:gd name="connsiteY0" fmla="*/ 42291 h 422910"/>
                <a:gd name="connsiteX1" fmla="*/ 42291 w 1201212"/>
                <a:gd name="connsiteY1" fmla="*/ 0 h 422910"/>
                <a:gd name="connsiteX2" fmla="*/ 1158921 w 1201212"/>
                <a:gd name="connsiteY2" fmla="*/ 0 h 422910"/>
                <a:gd name="connsiteX3" fmla="*/ 1201212 w 1201212"/>
                <a:gd name="connsiteY3" fmla="*/ 42291 h 422910"/>
                <a:gd name="connsiteX4" fmla="*/ 1201212 w 1201212"/>
                <a:gd name="connsiteY4" fmla="*/ 380619 h 422910"/>
                <a:gd name="connsiteX5" fmla="*/ 1158921 w 1201212"/>
                <a:gd name="connsiteY5" fmla="*/ 422910 h 422910"/>
                <a:gd name="connsiteX6" fmla="*/ 42291 w 1201212"/>
                <a:gd name="connsiteY6" fmla="*/ 422910 h 422910"/>
                <a:gd name="connsiteX7" fmla="*/ 0 w 1201212"/>
                <a:gd name="connsiteY7" fmla="*/ 380619 h 422910"/>
                <a:gd name="connsiteX8" fmla="*/ 0 w 1201212"/>
                <a:gd name="connsiteY8" fmla="*/ 42291 h 42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1212" h="422910">
                  <a:moveTo>
                    <a:pt x="0" y="42291"/>
                  </a:moveTo>
                  <a:cubicBezTo>
                    <a:pt x="0" y="18934"/>
                    <a:pt x="18934" y="0"/>
                    <a:pt x="42291" y="0"/>
                  </a:cubicBezTo>
                  <a:lnTo>
                    <a:pt x="1158921" y="0"/>
                  </a:lnTo>
                  <a:cubicBezTo>
                    <a:pt x="1182278" y="0"/>
                    <a:pt x="1201212" y="18934"/>
                    <a:pt x="1201212" y="42291"/>
                  </a:cubicBezTo>
                  <a:lnTo>
                    <a:pt x="1201212" y="380619"/>
                  </a:lnTo>
                  <a:cubicBezTo>
                    <a:pt x="1201212" y="403976"/>
                    <a:pt x="1182278" y="422910"/>
                    <a:pt x="1158921" y="422910"/>
                  </a:cubicBezTo>
                  <a:lnTo>
                    <a:pt x="42291" y="422910"/>
                  </a:lnTo>
                  <a:cubicBezTo>
                    <a:pt x="18934" y="422910"/>
                    <a:pt x="0" y="403976"/>
                    <a:pt x="0" y="380619"/>
                  </a:cubicBezTo>
                  <a:lnTo>
                    <a:pt x="0" y="42291"/>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297" tIns="54297" rIns="54297" bIns="54297" numCol="1" spcCol="1270" anchor="ctr" anchorCtr="0">
              <a:noAutofit/>
            </a:bodyPr>
            <a:lstStyle/>
            <a:p>
              <a:pPr marL="0" lvl="0" indent="0" algn="ctr" defTabSz="488950">
                <a:lnSpc>
                  <a:spcPct val="90000"/>
                </a:lnSpc>
                <a:spcBef>
                  <a:spcPct val="0"/>
                </a:spcBef>
                <a:spcAft>
                  <a:spcPct val="35000"/>
                </a:spcAft>
                <a:buNone/>
              </a:pPr>
              <a:r>
                <a:rPr lang="es-ES" sz="700" b="0" i="0" kern="1200" dirty="0">
                  <a:solidFill>
                    <a:schemeClr val="tx1"/>
                  </a:solidFill>
                </a:rPr>
                <a:t> </a:t>
              </a:r>
              <a:r>
                <a:rPr lang="es-ES" sz="800" dirty="0">
                  <a:solidFill>
                    <a:schemeClr val="tx1"/>
                  </a:solidFill>
                </a:rPr>
                <a:t>P</a:t>
              </a:r>
              <a:r>
                <a:rPr lang="es-ES" sz="800" b="0" i="0" kern="1200" dirty="0">
                  <a:solidFill>
                    <a:schemeClr val="tx1"/>
                  </a:solidFill>
                </a:rPr>
                <a:t>rocesar una solicitud a través de una serie de objetos, uno será capaz de manejarla.</a:t>
              </a:r>
              <a:endParaRPr lang="es-EC" sz="800" kern="1200" dirty="0">
                <a:solidFill>
                  <a:schemeClr val="tx1"/>
                </a:solidFill>
              </a:endParaRPr>
            </a:p>
          </p:txBody>
        </p:sp>
        <p:sp>
          <p:nvSpPr>
            <p:cNvPr id="147" name="Forma libre: forma 146">
              <a:extLst>
                <a:ext uri="{FF2B5EF4-FFF2-40B4-BE49-F238E27FC236}">
                  <a16:creationId xmlns:a16="http://schemas.microsoft.com/office/drawing/2014/main" id="{3C9EFE7D-BF49-30A8-3F6E-5E4A87C65703}"/>
                </a:ext>
              </a:extLst>
            </p:cNvPr>
            <p:cNvSpPr/>
            <p:nvPr/>
          </p:nvSpPr>
          <p:spPr>
            <a:xfrm>
              <a:off x="1385254" y="3424560"/>
              <a:ext cx="1696311" cy="553086"/>
            </a:xfrm>
            <a:custGeom>
              <a:avLst/>
              <a:gdLst>
                <a:gd name="connsiteX0" fmla="*/ 0 w 1194003"/>
                <a:gd name="connsiteY0" fmla="*/ 50925 h 509249"/>
                <a:gd name="connsiteX1" fmla="*/ 50925 w 1194003"/>
                <a:gd name="connsiteY1" fmla="*/ 0 h 509249"/>
                <a:gd name="connsiteX2" fmla="*/ 1143078 w 1194003"/>
                <a:gd name="connsiteY2" fmla="*/ 0 h 509249"/>
                <a:gd name="connsiteX3" fmla="*/ 1194003 w 1194003"/>
                <a:gd name="connsiteY3" fmla="*/ 50925 h 509249"/>
                <a:gd name="connsiteX4" fmla="*/ 1194003 w 1194003"/>
                <a:gd name="connsiteY4" fmla="*/ 458324 h 509249"/>
                <a:gd name="connsiteX5" fmla="*/ 1143078 w 1194003"/>
                <a:gd name="connsiteY5" fmla="*/ 509249 h 509249"/>
                <a:gd name="connsiteX6" fmla="*/ 50925 w 1194003"/>
                <a:gd name="connsiteY6" fmla="*/ 509249 h 509249"/>
                <a:gd name="connsiteX7" fmla="*/ 0 w 1194003"/>
                <a:gd name="connsiteY7" fmla="*/ 458324 h 509249"/>
                <a:gd name="connsiteX8" fmla="*/ 0 w 1194003"/>
                <a:gd name="connsiteY8" fmla="*/ 50925 h 50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003" h="509249">
                  <a:moveTo>
                    <a:pt x="0" y="50925"/>
                  </a:moveTo>
                  <a:cubicBezTo>
                    <a:pt x="0" y="22800"/>
                    <a:pt x="22800" y="0"/>
                    <a:pt x="50925" y="0"/>
                  </a:cubicBezTo>
                  <a:lnTo>
                    <a:pt x="1143078" y="0"/>
                  </a:lnTo>
                  <a:cubicBezTo>
                    <a:pt x="1171203" y="0"/>
                    <a:pt x="1194003" y="22800"/>
                    <a:pt x="1194003" y="50925"/>
                  </a:cubicBezTo>
                  <a:lnTo>
                    <a:pt x="1194003" y="458324"/>
                  </a:lnTo>
                  <a:cubicBezTo>
                    <a:pt x="1194003" y="486449"/>
                    <a:pt x="1171203" y="509249"/>
                    <a:pt x="1143078" y="509249"/>
                  </a:cubicBezTo>
                  <a:lnTo>
                    <a:pt x="50925" y="509249"/>
                  </a:lnTo>
                  <a:cubicBezTo>
                    <a:pt x="22800" y="509249"/>
                    <a:pt x="0" y="486449"/>
                    <a:pt x="0" y="458324"/>
                  </a:cubicBezTo>
                  <a:lnTo>
                    <a:pt x="0" y="50925"/>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825" tIns="56825" rIns="56825" bIns="56825" numCol="1" spcCol="1270" anchor="ctr" anchorCtr="0">
              <a:noAutofit/>
            </a:bodyPr>
            <a:lstStyle/>
            <a:p>
              <a:pPr marL="0" lvl="0" indent="0" algn="ctr" defTabSz="488950">
                <a:lnSpc>
                  <a:spcPct val="90000"/>
                </a:lnSpc>
                <a:spcBef>
                  <a:spcPct val="0"/>
                </a:spcBef>
                <a:spcAft>
                  <a:spcPct val="35000"/>
                </a:spcAft>
                <a:buNone/>
              </a:pPr>
              <a:r>
                <a:rPr lang="es-ES" sz="900" dirty="0">
                  <a:solidFill>
                    <a:schemeClr val="tx1"/>
                  </a:solidFill>
                </a:rPr>
                <a:t>Crear una cadena de objetos receptores, donde cada objeto en la cadena tiene un enlace a su sucesor.</a:t>
              </a:r>
              <a:endParaRPr lang="es-EC" sz="900" dirty="0">
                <a:solidFill>
                  <a:schemeClr val="tx1"/>
                </a:solidFill>
              </a:endParaRPr>
            </a:p>
          </p:txBody>
        </p:sp>
        <p:sp>
          <p:nvSpPr>
            <p:cNvPr id="148" name="Forma libre: forma 147">
              <a:extLst>
                <a:ext uri="{FF2B5EF4-FFF2-40B4-BE49-F238E27FC236}">
                  <a16:creationId xmlns:a16="http://schemas.microsoft.com/office/drawing/2014/main" id="{93673F03-7B1A-DD99-9849-255E95A75DDF}"/>
                </a:ext>
              </a:extLst>
            </p:cNvPr>
            <p:cNvSpPr/>
            <p:nvPr/>
          </p:nvSpPr>
          <p:spPr>
            <a:xfrm>
              <a:off x="1384566" y="4173234"/>
              <a:ext cx="1696311" cy="553086"/>
            </a:xfrm>
            <a:custGeom>
              <a:avLst/>
              <a:gdLst>
                <a:gd name="connsiteX0" fmla="*/ 0 w 1194003"/>
                <a:gd name="connsiteY0" fmla="*/ 50925 h 509249"/>
                <a:gd name="connsiteX1" fmla="*/ 50925 w 1194003"/>
                <a:gd name="connsiteY1" fmla="*/ 0 h 509249"/>
                <a:gd name="connsiteX2" fmla="*/ 1143078 w 1194003"/>
                <a:gd name="connsiteY2" fmla="*/ 0 h 509249"/>
                <a:gd name="connsiteX3" fmla="*/ 1194003 w 1194003"/>
                <a:gd name="connsiteY3" fmla="*/ 50925 h 509249"/>
                <a:gd name="connsiteX4" fmla="*/ 1194003 w 1194003"/>
                <a:gd name="connsiteY4" fmla="*/ 458324 h 509249"/>
                <a:gd name="connsiteX5" fmla="*/ 1143078 w 1194003"/>
                <a:gd name="connsiteY5" fmla="*/ 509249 h 509249"/>
                <a:gd name="connsiteX6" fmla="*/ 50925 w 1194003"/>
                <a:gd name="connsiteY6" fmla="*/ 509249 h 509249"/>
                <a:gd name="connsiteX7" fmla="*/ 0 w 1194003"/>
                <a:gd name="connsiteY7" fmla="*/ 458324 h 509249"/>
                <a:gd name="connsiteX8" fmla="*/ 0 w 1194003"/>
                <a:gd name="connsiteY8" fmla="*/ 50925 h 50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003" h="509249">
                  <a:moveTo>
                    <a:pt x="0" y="50925"/>
                  </a:moveTo>
                  <a:cubicBezTo>
                    <a:pt x="0" y="22800"/>
                    <a:pt x="22800" y="0"/>
                    <a:pt x="50925" y="0"/>
                  </a:cubicBezTo>
                  <a:lnTo>
                    <a:pt x="1143078" y="0"/>
                  </a:lnTo>
                  <a:cubicBezTo>
                    <a:pt x="1171203" y="0"/>
                    <a:pt x="1194003" y="22800"/>
                    <a:pt x="1194003" y="50925"/>
                  </a:cubicBezTo>
                  <a:lnTo>
                    <a:pt x="1194003" y="458324"/>
                  </a:lnTo>
                  <a:cubicBezTo>
                    <a:pt x="1194003" y="486449"/>
                    <a:pt x="1171203" y="509249"/>
                    <a:pt x="1143078" y="509249"/>
                  </a:cubicBezTo>
                  <a:lnTo>
                    <a:pt x="50925" y="509249"/>
                  </a:lnTo>
                  <a:cubicBezTo>
                    <a:pt x="22800" y="509249"/>
                    <a:pt x="0" y="486449"/>
                    <a:pt x="0" y="458324"/>
                  </a:cubicBezTo>
                  <a:lnTo>
                    <a:pt x="0" y="50925"/>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585" tIns="41585" rIns="41585" bIns="41585" numCol="1" spcCol="1270" anchor="ctr" anchorCtr="0">
              <a:noAutofit/>
            </a:bodyPr>
            <a:lstStyle/>
            <a:p>
              <a:pPr marL="0" lvl="0" indent="0" algn="ctr" defTabSz="311150">
                <a:lnSpc>
                  <a:spcPct val="90000"/>
                </a:lnSpc>
                <a:spcBef>
                  <a:spcPct val="0"/>
                </a:spcBef>
                <a:spcAft>
                  <a:spcPct val="35000"/>
                </a:spcAft>
                <a:buNone/>
              </a:pPr>
              <a:r>
                <a:rPr lang="es-ES" sz="900" dirty="0">
                  <a:solidFill>
                    <a:schemeClr val="tx1"/>
                  </a:solidFill>
                </a:rPr>
                <a:t>Parametrizar objetos con operaciones.</a:t>
              </a:r>
              <a:endParaRPr lang="es-EC" sz="900" kern="1200" dirty="0">
                <a:solidFill>
                  <a:schemeClr val="tx1"/>
                </a:solidFill>
              </a:endParaRPr>
            </a:p>
          </p:txBody>
        </p:sp>
        <p:sp>
          <p:nvSpPr>
            <p:cNvPr id="149" name="Forma libre: forma 148">
              <a:extLst>
                <a:ext uri="{FF2B5EF4-FFF2-40B4-BE49-F238E27FC236}">
                  <a16:creationId xmlns:a16="http://schemas.microsoft.com/office/drawing/2014/main" id="{2C02D24B-DB32-B21D-EAE7-EFD3E7F8E3F5}"/>
                </a:ext>
              </a:extLst>
            </p:cNvPr>
            <p:cNvSpPr/>
            <p:nvPr/>
          </p:nvSpPr>
          <p:spPr>
            <a:xfrm>
              <a:off x="1222389" y="4882917"/>
              <a:ext cx="929246" cy="1056775"/>
            </a:xfrm>
            <a:custGeom>
              <a:avLst/>
              <a:gdLst>
                <a:gd name="connsiteX0" fmla="*/ 0 w 999835"/>
                <a:gd name="connsiteY0" fmla="*/ 66656 h 666556"/>
                <a:gd name="connsiteX1" fmla="*/ 66656 w 999835"/>
                <a:gd name="connsiteY1" fmla="*/ 0 h 666556"/>
                <a:gd name="connsiteX2" fmla="*/ 933179 w 999835"/>
                <a:gd name="connsiteY2" fmla="*/ 0 h 666556"/>
                <a:gd name="connsiteX3" fmla="*/ 999835 w 999835"/>
                <a:gd name="connsiteY3" fmla="*/ 66656 h 666556"/>
                <a:gd name="connsiteX4" fmla="*/ 999835 w 999835"/>
                <a:gd name="connsiteY4" fmla="*/ 599900 h 666556"/>
                <a:gd name="connsiteX5" fmla="*/ 933179 w 999835"/>
                <a:gd name="connsiteY5" fmla="*/ 666556 h 666556"/>
                <a:gd name="connsiteX6" fmla="*/ 66656 w 999835"/>
                <a:gd name="connsiteY6" fmla="*/ 666556 h 666556"/>
                <a:gd name="connsiteX7" fmla="*/ 0 w 999835"/>
                <a:gd name="connsiteY7" fmla="*/ 599900 h 666556"/>
                <a:gd name="connsiteX8" fmla="*/ 0 w 999835"/>
                <a:gd name="connsiteY8" fmla="*/ 66656 h 66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666556">
                  <a:moveTo>
                    <a:pt x="0" y="66656"/>
                  </a:moveTo>
                  <a:cubicBezTo>
                    <a:pt x="0" y="29843"/>
                    <a:pt x="29843" y="0"/>
                    <a:pt x="66656" y="0"/>
                  </a:cubicBezTo>
                  <a:lnTo>
                    <a:pt x="933179" y="0"/>
                  </a:lnTo>
                  <a:cubicBezTo>
                    <a:pt x="969992" y="0"/>
                    <a:pt x="999835" y="29843"/>
                    <a:pt x="999835" y="66656"/>
                  </a:cubicBezTo>
                  <a:lnTo>
                    <a:pt x="999835" y="599900"/>
                  </a:lnTo>
                  <a:cubicBezTo>
                    <a:pt x="999835" y="636713"/>
                    <a:pt x="969992" y="666556"/>
                    <a:pt x="933179" y="666556"/>
                  </a:cubicBezTo>
                  <a:lnTo>
                    <a:pt x="66656" y="666556"/>
                  </a:lnTo>
                  <a:cubicBezTo>
                    <a:pt x="29843" y="666556"/>
                    <a:pt x="0" y="636713"/>
                    <a:pt x="0" y="599900"/>
                  </a:cubicBezTo>
                  <a:lnTo>
                    <a:pt x="0" y="66656"/>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93" tIns="46193" rIns="46193" bIns="46193" numCol="1" spcCol="1270" anchor="ctr" anchorCtr="0">
              <a:noAutofit/>
            </a:bodyPr>
            <a:lstStyle/>
            <a:p>
              <a:pPr marL="0" lvl="0" indent="0" algn="ctr" defTabSz="311150">
                <a:lnSpc>
                  <a:spcPct val="90000"/>
                </a:lnSpc>
                <a:spcBef>
                  <a:spcPct val="0"/>
                </a:spcBef>
                <a:spcAft>
                  <a:spcPct val="35000"/>
                </a:spcAft>
                <a:buNone/>
              </a:pPr>
              <a:r>
                <a:rPr lang="es-ES" sz="900" dirty="0">
                  <a:solidFill>
                    <a:schemeClr val="tx1"/>
                  </a:solidFill>
                </a:rPr>
                <a:t>Desacoplar las clases que invocan operaciones de las que realizan</a:t>
              </a:r>
              <a:endParaRPr lang="es-EC" sz="900" kern="1200" dirty="0">
                <a:solidFill>
                  <a:schemeClr val="tx1"/>
                </a:solidFill>
              </a:endParaRPr>
            </a:p>
          </p:txBody>
        </p:sp>
        <p:sp>
          <p:nvSpPr>
            <p:cNvPr id="150" name="Forma libre: forma 149">
              <a:extLst>
                <a:ext uri="{FF2B5EF4-FFF2-40B4-BE49-F238E27FC236}">
                  <a16:creationId xmlns:a16="http://schemas.microsoft.com/office/drawing/2014/main" id="{F91BC6E7-791E-F7CD-CEC1-A7C8FDCDD21B}"/>
                </a:ext>
              </a:extLst>
            </p:cNvPr>
            <p:cNvSpPr/>
            <p:nvPr/>
          </p:nvSpPr>
          <p:spPr>
            <a:xfrm>
              <a:off x="2264280" y="4882917"/>
              <a:ext cx="929246" cy="1056777"/>
            </a:xfrm>
            <a:custGeom>
              <a:avLst/>
              <a:gdLst>
                <a:gd name="connsiteX0" fmla="*/ 0 w 999835"/>
                <a:gd name="connsiteY0" fmla="*/ 66656 h 666556"/>
                <a:gd name="connsiteX1" fmla="*/ 66656 w 999835"/>
                <a:gd name="connsiteY1" fmla="*/ 0 h 666556"/>
                <a:gd name="connsiteX2" fmla="*/ 933179 w 999835"/>
                <a:gd name="connsiteY2" fmla="*/ 0 h 666556"/>
                <a:gd name="connsiteX3" fmla="*/ 999835 w 999835"/>
                <a:gd name="connsiteY3" fmla="*/ 66656 h 666556"/>
                <a:gd name="connsiteX4" fmla="*/ 999835 w 999835"/>
                <a:gd name="connsiteY4" fmla="*/ 599900 h 666556"/>
                <a:gd name="connsiteX5" fmla="*/ 933179 w 999835"/>
                <a:gd name="connsiteY5" fmla="*/ 666556 h 666556"/>
                <a:gd name="connsiteX6" fmla="*/ 66656 w 999835"/>
                <a:gd name="connsiteY6" fmla="*/ 666556 h 666556"/>
                <a:gd name="connsiteX7" fmla="*/ 0 w 999835"/>
                <a:gd name="connsiteY7" fmla="*/ 599900 h 666556"/>
                <a:gd name="connsiteX8" fmla="*/ 0 w 999835"/>
                <a:gd name="connsiteY8" fmla="*/ 66656 h 66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666556">
                  <a:moveTo>
                    <a:pt x="0" y="66656"/>
                  </a:moveTo>
                  <a:cubicBezTo>
                    <a:pt x="0" y="29843"/>
                    <a:pt x="29843" y="0"/>
                    <a:pt x="66656" y="0"/>
                  </a:cubicBezTo>
                  <a:lnTo>
                    <a:pt x="933179" y="0"/>
                  </a:lnTo>
                  <a:cubicBezTo>
                    <a:pt x="969992" y="0"/>
                    <a:pt x="999835" y="29843"/>
                    <a:pt x="999835" y="66656"/>
                  </a:cubicBezTo>
                  <a:lnTo>
                    <a:pt x="999835" y="599900"/>
                  </a:lnTo>
                  <a:cubicBezTo>
                    <a:pt x="999835" y="636713"/>
                    <a:pt x="969992" y="666556"/>
                    <a:pt x="933179" y="666556"/>
                  </a:cubicBezTo>
                  <a:lnTo>
                    <a:pt x="66656" y="666556"/>
                  </a:lnTo>
                  <a:cubicBezTo>
                    <a:pt x="29843" y="666556"/>
                    <a:pt x="0" y="636713"/>
                    <a:pt x="0" y="599900"/>
                  </a:cubicBezTo>
                  <a:lnTo>
                    <a:pt x="0" y="66656"/>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93" tIns="46193" rIns="46193" bIns="46193" numCol="1" spcCol="1270" anchor="ctr" anchorCtr="0">
              <a:noAutofit/>
            </a:bodyPr>
            <a:lstStyle/>
            <a:p>
              <a:pPr marL="0" lvl="0" indent="0" algn="ctr" defTabSz="311150">
                <a:lnSpc>
                  <a:spcPct val="90000"/>
                </a:lnSpc>
                <a:spcBef>
                  <a:spcPct val="0"/>
                </a:spcBef>
                <a:spcAft>
                  <a:spcPct val="35000"/>
                </a:spcAft>
                <a:buNone/>
              </a:pPr>
              <a:r>
                <a:rPr lang="es-ES" sz="900" dirty="0">
                  <a:solidFill>
                    <a:schemeClr val="tx1"/>
                  </a:solidFill>
                </a:rPr>
                <a:t>Algunas solicitudes pueden acabar sin ser gestionadas.</a:t>
              </a:r>
              <a:endParaRPr lang="es-EC" sz="900" kern="1200" dirty="0">
                <a:solidFill>
                  <a:schemeClr val="tx1"/>
                </a:solidFill>
              </a:endParaRPr>
            </a:p>
          </p:txBody>
        </p:sp>
        <p:sp>
          <p:nvSpPr>
            <p:cNvPr id="151" name="Forma libre: forma 150">
              <a:extLst>
                <a:ext uri="{FF2B5EF4-FFF2-40B4-BE49-F238E27FC236}">
                  <a16:creationId xmlns:a16="http://schemas.microsoft.com/office/drawing/2014/main" id="{B4A669F3-E1DF-A39D-DFC7-DC94D9457F08}"/>
                </a:ext>
              </a:extLst>
            </p:cNvPr>
            <p:cNvSpPr/>
            <p:nvPr/>
          </p:nvSpPr>
          <p:spPr>
            <a:xfrm>
              <a:off x="3590866" y="1430906"/>
              <a:ext cx="1697661" cy="449498"/>
            </a:xfrm>
            <a:custGeom>
              <a:avLst/>
              <a:gdLst>
                <a:gd name="connsiteX0" fmla="*/ 0 w 999835"/>
                <a:gd name="connsiteY0" fmla="*/ 41387 h 413871"/>
                <a:gd name="connsiteX1" fmla="*/ 41387 w 999835"/>
                <a:gd name="connsiteY1" fmla="*/ 0 h 413871"/>
                <a:gd name="connsiteX2" fmla="*/ 958448 w 999835"/>
                <a:gd name="connsiteY2" fmla="*/ 0 h 413871"/>
                <a:gd name="connsiteX3" fmla="*/ 999835 w 999835"/>
                <a:gd name="connsiteY3" fmla="*/ 41387 h 413871"/>
                <a:gd name="connsiteX4" fmla="*/ 999835 w 999835"/>
                <a:gd name="connsiteY4" fmla="*/ 372484 h 413871"/>
                <a:gd name="connsiteX5" fmla="*/ 958448 w 999835"/>
                <a:gd name="connsiteY5" fmla="*/ 413871 h 413871"/>
                <a:gd name="connsiteX6" fmla="*/ 41387 w 999835"/>
                <a:gd name="connsiteY6" fmla="*/ 413871 h 413871"/>
                <a:gd name="connsiteX7" fmla="*/ 0 w 999835"/>
                <a:gd name="connsiteY7" fmla="*/ 372484 h 413871"/>
                <a:gd name="connsiteX8" fmla="*/ 0 w 999835"/>
                <a:gd name="connsiteY8" fmla="*/ 41387 h 413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413871">
                  <a:moveTo>
                    <a:pt x="0" y="41387"/>
                  </a:moveTo>
                  <a:cubicBezTo>
                    <a:pt x="0" y="18530"/>
                    <a:pt x="18530" y="0"/>
                    <a:pt x="41387" y="0"/>
                  </a:cubicBezTo>
                  <a:lnTo>
                    <a:pt x="958448" y="0"/>
                  </a:lnTo>
                  <a:cubicBezTo>
                    <a:pt x="981305" y="0"/>
                    <a:pt x="999835" y="18530"/>
                    <a:pt x="999835" y="41387"/>
                  </a:cubicBezTo>
                  <a:lnTo>
                    <a:pt x="999835" y="372484"/>
                  </a:lnTo>
                  <a:cubicBezTo>
                    <a:pt x="999835" y="395341"/>
                    <a:pt x="981305" y="413871"/>
                    <a:pt x="958448" y="413871"/>
                  </a:cubicBezTo>
                  <a:lnTo>
                    <a:pt x="41387" y="413871"/>
                  </a:lnTo>
                  <a:cubicBezTo>
                    <a:pt x="18530" y="413871"/>
                    <a:pt x="0" y="395341"/>
                    <a:pt x="0" y="372484"/>
                  </a:cubicBezTo>
                  <a:lnTo>
                    <a:pt x="0" y="41387"/>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032" tIns="54032" rIns="54032" bIns="54032" numCol="1" spcCol="1270" anchor="ctr" anchorCtr="0">
              <a:noAutofit/>
            </a:bodyPr>
            <a:lstStyle/>
            <a:p>
              <a:pPr marL="0" lvl="0" indent="0" algn="ctr" defTabSz="488950">
                <a:lnSpc>
                  <a:spcPct val="90000"/>
                </a:lnSpc>
                <a:spcBef>
                  <a:spcPct val="0"/>
                </a:spcBef>
                <a:spcAft>
                  <a:spcPct val="35000"/>
                </a:spcAft>
                <a:buNone/>
              </a:pPr>
              <a:r>
                <a:rPr lang="en-US" sz="1200" b="1" i="0" kern="1200" dirty="0"/>
                <a:t>Command</a:t>
              </a:r>
            </a:p>
          </p:txBody>
        </p:sp>
        <p:sp>
          <p:nvSpPr>
            <p:cNvPr id="152" name="Forma libre: forma 151">
              <a:extLst>
                <a:ext uri="{FF2B5EF4-FFF2-40B4-BE49-F238E27FC236}">
                  <a16:creationId xmlns:a16="http://schemas.microsoft.com/office/drawing/2014/main" id="{A116A9A0-9285-B520-4F6B-296D4AD7C2DA}"/>
                </a:ext>
              </a:extLst>
            </p:cNvPr>
            <p:cNvSpPr/>
            <p:nvPr/>
          </p:nvSpPr>
          <p:spPr>
            <a:xfrm>
              <a:off x="5797826" y="1444486"/>
              <a:ext cx="1697661" cy="449498"/>
            </a:xfrm>
            <a:custGeom>
              <a:avLst/>
              <a:gdLst>
                <a:gd name="connsiteX0" fmla="*/ 0 w 999835"/>
                <a:gd name="connsiteY0" fmla="*/ 41387 h 413871"/>
                <a:gd name="connsiteX1" fmla="*/ 41387 w 999835"/>
                <a:gd name="connsiteY1" fmla="*/ 0 h 413871"/>
                <a:gd name="connsiteX2" fmla="*/ 958448 w 999835"/>
                <a:gd name="connsiteY2" fmla="*/ 0 h 413871"/>
                <a:gd name="connsiteX3" fmla="*/ 999835 w 999835"/>
                <a:gd name="connsiteY3" fmla="*/ 41387 h 413871"/>
                <a:gd name="connsiteX4" fmla="*/ 999835 w 999835"/>
                <a:gd name="connsiteY4" fmla="*/ 372484 h 413871"/>
                <a:gd name="connsiteX5" fmla="*/ 958448 w 999835"/>
                <a:gd name="connsiteY5" fmla="*/ 413871 h 413871"/>
                <a:gd name="connsiteX6" fmla="*/ 41387 w 999835"/>
                <a:gd name="connsiteY6" fmla="*/ 413871 h 413871"/>
                <a:gd name="connsiteX7" fmla="*/ 0 w 999835"/>
                <a:gd name="connsiteY7" fmla="*/ 372484 h 413871"/>
                <a:gd name="connsiteX8" fmla="*/ 0 w 999835"/>
                <a:gd name="connsiteY8" fmla="*/ 41387 h 413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413871">
                  <a:moveTo>
                    <a:pt x="0" y="41387"/>
                  </a:moveTo>
                  <a:cubicBezTo>
                    <a:pt x="0" y="18530"/>
                    <a:pt x="18530" y="0"/>
                    <a:pt x="41387" y="0"/>
                  </a:cubicBezTo>
                  <a:lnTo>
                    <a:pt x="958448" y="0"/>
                  </a:lnTo>
                  <a:cubicBezTo>
                    <a:pt x="981305" y="0"/>
                    <a:pt x="999835" y="18530"/>
                    <a:pt x="999835" y="41387"/>
                  </a:cubicBezTo>
                  <a:lnTo>
                    <a:pt x="999835" y="372484"/>
                  </a:lnTo>
                  <a:cubicBezTo>
                    <a:pt x="999835" y="395341"/>
                    <a:pt x="981305" y="413871"/>
                    <a:pt x="958448" y="413871"/>
                  </a:cubicBezTo>
                  <a:lnTo>
                    <a:pt x="41387" y="413871"/>
                  </a:lnTo>
                  <a:cubicBezTo>
                    <a:pt x="18530" y="413871"/>
                    <a:pt x="0" y="395341"/>
                    <a:pt x="0" y="372484"/>
                  </a:cubicBezTo>
                  <a:lnTo>
                    <a:pt x="0" y="41387"/>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032" tIns="54032" rIns="54032" bIns="54032" numCol="1" spcCol="1270" anchor="ctr" anchorCtr="0">
              <a:noAutofit/>
            </a:bodyPr>
            <a:lstStyle/>
            <a:p>
              <a:pPr marL="0" lvl="0" indent="0" algn="ctr" defTabSz="488950">
                <a:lnSpc>
                  <a:spcPct val="90000"/>
                </a:lnSpc>
                <a:spcBef>
                  <a:spcPct val="0"/>
                </a:spcBef>
                <a:spcAft>
                  <a:spcPct val="35000"/>
                </a:spcAft>
                <a:buNone/>
              </a:pPr>
              <a:r>
                <a:rPr lang="en-US" sz="1200" b="1" i="0" kern="1200" dirty="0"/>
                <a:t>Iterator</a:t>
              </a:r>
            </a:p>
          </p:txBody>
        </p:sp>
        <p:sp>
          <p:nvSpPr>
            <p:cNvPr id="153" name="Forma libre: forma 152">
              <a:extLst>
                <a:ext uri="{FF2B5EF4-FFF2-40B4-BE49-F238E27FC236}">
                  <a16:creationId xmlns:a16="http://schemas.microsoft.com/office/drawing/2014/main" id="{FFC3560F-500F-BF58-1389-580567D4A5DC}"/>
                </a:ext>
              </a:extLst>
            </p:cNvPr>
            <p:cNvSpPr/>
            <p:nvPr/>
          </p:nvSpPr>
          <p:spPr>
            <a:xfrm>
              <a:off x="8004787" y="1444486"/>
              <a:ext cx="1697661" cy="449498"/>
            </a:xfrm>
            <a:custGeom>
              <a:avLst/>
              <a:gdLst>
                <a:gd name="connsiteX0" fmla="*/ 0 w 999835"/>
                <a:gd name="connsiteY0" fmla="*/ 41387 h 413871"/>
                <a:gd name="connsiteX1" fmla="*/ 41387 w 999835"/>
                <a:gd name="connsiteY1" fmla="*/ 0 h 413871"/>
                <a:gd name="connsiteX2" fmla="*/ 958448 w 999835"/>
                <a:gd name="connsiteY2" fmla="*/ 0 h 413871"/>
                <a:gd name="connsiteX3" fmla="*/ 999835 w 999835"/>
                <a:gd name="connsiteY3" fmla="*/ 41387 h 413871"/>
                <a:gd name="connsiteX4" fmla="*/ 999835 w 999835"/>
                <a:gd name="connsiteY4" fmla="*/ 372484 h 413871"/>
                <a:gd name="connsiteX5" fmla="*/ 958448 w 999835"/>
                <a:gd name="connsiteY5" fmla="*/ 413871 h 413871"/>
                <a:gd name="connsiteX6" fmla="*/ 41387 w 999835"/>
                <a:gd name="connsiteY6" fmla="*/ 413871 h 413871"/>
                <a:gd name="connsiteX7" fmla="*/ 0 w 999835"/>
                <a:gd name="connsiteY7" fmla="*/ 372484 h 413871"/>
                <a:gd name="connsiteX8" fmla="*/ 0 w 999835"/>
                <a:gd name="connsiteY8" fmla="*/ 41387 h 413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413871">
                  <a:moveTo>
                    <a:pt x="0" y="41387"/>
                  </a:moveTo>
                  <a:cubicBezTo>
                    <a:pt x="0" y="18530"/>
                    <a:pt x="18530" y="0"/>
                    <a:pt x="41387" y="0"/>
                  </a:cubicBezTo>
                  <a:lnTo>
                    <a:pt x="958448" y="0"/>
                  </a:lnTo>
                  <a:cubicBezTo>
                    <a:pt x="981305" y="0"/>
                    <a:pt x="999835" y="18530"/>
                    <a:pt x="999835" y="41387"/>
                  </a:cubicBezTo>
                  <a:lnTo>
                    <a:pt x="999835" y="372484"/>
                  </a:lnTo>
                  <a:cubicBezTo>
                    <a:pt x="999835" y="395341"/>
                    <a:pt x="981305" y="413871"/>
                    <a:pt x="958448" y="413871"/>
                  </a:cubicBezTo>
                  <a:lnTo>
                    <a:pt x="41387" y="413871"/>
                  </a:lnTo>
                  <a:cubicBezTo>
                    <a:pt x="18530" y="413871"/>
                    <a:pt x="0" y="395341"/>
                    <a:pt x="0" y="372484"/>
                  </a:cubicBezTo>
                  <a:lnTo>
                    <a:pt x="0" y="41387"/>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032" tIns="54032" rIns="54032" bIns="54032" numCol="1" spcCol="1270" anchor="ctr" anchorCtr="0">
              <a:noAutofit/>
            </a:bodyPr>
            <a:lstStyle/>
            <a:p>
              <a:pPr marL="0" lvl="0" indent="0" algn="ctr" defTabSz="488950">
                <a:lnSpc>
                  <a:spcPct val="90000"/>
                </a:lnSpc>
                <a:spcBef>
                  <a:spcPct val="0"/>
                </a:spcBef>
                <a:spcAft>
                  <a:spcPct val="35000"/>
                </a:spcAft>
                <a:buNone/>
              </a:pPr>
              <a:r>
                <a:rPr lang="en-US" sz="1200" b="1" i="0" kern="1200" dirty="0"/>
                <a:t>Mediator</a:t>
              </a:r>
            </a:p>
          </p:txBody>
        </p:sp>
        <p:sp>
          <p:nvSpPr>
            <p:cNvPr id="154" name="Forma libre: forma 153">
              <a:extLst>
                <a:ext uri="{FF2B5EF4-FFF2-40B4-BE49-F238E27FC236}">
                  <a16:creationId xmlns:a16="http://schemas.microsoft.com/office/drawing/2014/main" id="{1BC5CB58-5F28-C14B-7134-9DAD22DA6B5D}"/>
                </a:ext>
              </a:extLst>
            </p:cNvPr>
            <p:cNvSpPr/>
            <p:nvPr/>
          </p:nvSpPr>
          <p:spPr>
            <a:xfrm>
              <a:off x="10211749" y="1444486"/>
              <a:ext cx="1697661" cy="449498"/>
            </a:xfrm>
            <a:custGeom>
              <a:avLst/>
              <a:gdLst>
                <a:gd name="connsiteX0" fmla="*/ 0 w 999835"/>
                <a:gd name="connsiteY0" fmla="*/ 41387 h 413871"/>
                <a:gd name="connsiteX1" fmla="*/ 41387 w 999835"/>
                <a:gd name="connsiteY1" fmla="*/ 0 h 413871"/>
                <a:gd name="connsiteX2" fmla="*/ 958448 w 999835"/>
                <a:gd name="connsiteY2" fmla="*/ 0 h 413871"/>
                <a:gd name="connsiteX3" fmla="*/ 999835 w 999835"/>
                <a:gd name="connsiteY3" fmla="*/ 41387 h 413871"/>
                <a:gd name="connsiteX4" fmla="*/ 999835 w 999835"/>
                <a:gd name="connsiteY4" fmla="*/ 372484 h 413871"/>
                <a:gd name="connsiteX5" fmla="*/ 958448 w 999835"/>
                <a:gd name="connsiteY5" fmla="*/ 413871 h 413871"/>
                <a:gd name="connsiteX6" fmla="*/ 41387 w 999835"/>
                <a:gd name="connsiteY6" fmla="*/ 413871 h 413871"/>
                <a:gd name="connsiteX7" fmla="*/ 0 w 999835"/>
                <a:gd name="connsiteY7" fmla="*/ 372484 h 413871"/>
                <a:gd name="connsiteX8" fmla="*/ 0 w 999835"/>
                <a:gd name="connsiteY8" fmla="*/ 41387 h 413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413871">
                  <a:moveTo>
                    <a:pt x="0" y="41387"/>
                  </a:moveTo>
                  <a:cubicBezTo>
                    <a:pt x="0" y="18530"/>
                    <a:pt x="18530" y="0"/>
                    <a:pt x="41387" y="0"/>
                  </a:cubicBezTo>
                  <a:lnTo>
                    <a:pt x="958448" y="0"/>
                  </a:lnTo>
                  <a:cubicBezTo>
                    <a:pt x="981305" y="0"/>
                    <a:pt x="999835" y="18530"/>
                    <a:pt x="999835" y="41387"/>
                  </a:cubicBezTo>
                  <a:lnTo>
                    <a:pt x="999835" y="372484"/>
                  </a:lnTo>
                  <a:cubicBezTo>
                    <a:pt x="999835" y="395341"/>
                    <a:pt x="981305" y="413871"/>
                    <a:pt x="958448" y="413871"/>
                  </a:cubicBezTo>
                  <a:lnTo>
                    <a:pt x="41387" y="413871"/>
                  </a:lnTo>
                  <a:cubicBezTo>
                    <a:pt x="18530" y="413871"/>
                    <a:pt x="0" y="395341"/>
                    <a:pt x="0" y="372484"/>
                  </a:cubicBezTo>
                  <a:lnTo>
                    <a:pt x="0" y="41387"/>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032" tIns="54032" rIns="54032" bIns="54032" numCol="1" spcCol="1270" anchor="ctr" anchorCtr="0">
              <a:noAutofit/>
            </a:bodyPr>
            <a:lstStyle/>
            <a:p>
              <a:pPr marL="0" lvl="0" indent="0" algn="ctr" defTabSz="488950">
                <a:lnSpc>
                  <a:spcPct val="90000"/>
                </a:lnSpc>
                <a:spcBef>
                  <a:spcPct val="0"/>
                </a:spcBef>
                <a:spcAft>
                  <a:spcPct val="35000"/>
                </a:spcAft>
                <a:buNone/>
              </a:pPr>
              <a:r>
                <a:rPr lang="en-US" sz="1200" b="1" i="0" kern="1200" dirty="0"/>
                <a:t>Memento</a:t>
              </a:r>
            </a:p>
          </p:txBody>
        </p:sp>
        <p:sp>
          <p:nvSpPr>
            <p:cNvPr id="155" name="Forma libre: forma 154">
              <a:extLst>
                <a:ext uri="{FF2B5EF4-FFF2-40B4-BE49-F238E27FC236}">
                  <a16:creationId xmlns:a16="http://schemas.microsoft.com/office/drawing/2014/main" id="{97CFA329-BF68-265D-E4D3-AE6CA9C56F7E}"/>
                </a:ext>
              </a:extLst>
            </p:cNvPr>
            <p:cNvSpPr/>
            <p:nvPr/>
          </p:nvSpPr>
          <p:spPr>
            <a:xfrm>
              <a:off x="3592216" y="2044303"/>
              <a:ext cx="1696311" cy="606740"/>
            </a:xfrm>
            <a:custGeom>
              <a:avLst/>
              <a:gdLst>
                <a:gd name="connsiteX0" fmla="*/ 0 w 1202022"/>
                <a:gd name="connsiteY0" fmla="*/ 49356 h 493558"/>
                <a:gd name="connsiteX1" fmla="*/ 49356 w 1202022"/>
                <a:gd name="connsiteY1" fmla="*/ 0 h 493558"/>
                <a:gd name="connsiteX2" fmla="*/ 1152666 w 1202022"/>
                <a:gd name="connsiteY2" fmla="*/ 0 h 493558"/>
                <a:gd name="connsiteX3" fmla="*/ 1202022 w 1202022"/>
                <a:gd name="connsiteY3" fmla="*/ 49356 h 493558"/>
                <a:gd name="connsiteX4" fmla="*/ 1202022 w 1202022"/>
                <a:gd name="connsiteY4" fmla="*/ 444202 h 493558"/>
                <a:gd name="connsiteX5" fmla="*/ 1152666 w 1202022"/>
                <a:gd name="connsiteY5" fmla="*/ 493558 h 493558"/>
                <a:gd name="connsiteX6" fmla="*/ 49356 w 1202022"/>
                <a:gd name="connsiteY6" fmla="*/ 493558 h 493558"/>
                <a:gd name="connsiteX7" fmla="*/ 0 w 1202022"/>
                <a:gd name="connsiteY7" fmla="*/ 444202 h 493558"/>
                <a:gd name="connsiteX8" fmla="*/ 0 w 1202022"/>
                <a:gd name="connsiteY8" fmla="*/ 49356 h 493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2022" h="493558">
                  <a:moveTo>
                    <a:pt x="0" y="49356"/>
                  </a:moveTo>
                  <a:cubicBezTo>
                    <a:pt x="0" y="22097"/>
                    <a:pt x="22097" y="0"/>
                    <a:pt x="49356" y="0"/>
                  </a:cubicBezTo>
                  <a:lnTo>
                    <a:pt x="1152666" y="0"/>
                  </a:lnTo>
                  <a:cubicBezTo>
                    <a:pt x="1179925" y="0"/>
                    <a:pt x="1202022" y="22097"/>
                    <a:pt x="1202022" y="49356"/>
                  </a:cubicBezTo>
                  <a:lnTo>
                    <a:pt x="1202022" y="444202"/>
                  </a:lnTo>
                  <a:cubicBezTo>
                    <a:pt x="1202022" y="471461"/>
                    <a:pt x="1179925" y="493558"/>
                    <a:pt x="1152666" y="493558"/>
                  </a:cubicBezTo>
                  <a:lnTo>
                    <a:pt x="49356" y="493558"/>
                  </a:lnTo>
                  <a:cubicBezTo>
                    <a:pt x="22097" y="493558"/>
                    <a:pt x="0" y="471461"/>
                    <a:pt x="0" y="444202"/>
                  </a:cubicBezTo>
                  <a:lnTo>
                    <a:pt x="0" y="49356"/>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366" tIns="56366" rIns="56366" bIns="56366" numCol="1" spcCol="1270" anchor="ctr" anchorCtr="0">
              <a:noAutofit/>
            </a:bodyPr>
            <a:lstStyle/>
            <a:p>
              <a:pPr marL="0" lvl="0" indent="0" algn="ctr" defTabSz="488950">
                <a:lnSpc>
                  <a:spcPct val="90000"/>
                </a:lnSpc>
                <a:spcBef>
                  <a:spcPct val="0"/>
                </a:spcBef>
                <a:spcAft>
                  <a:spcPct val="35000"/>
                </a:spcAft>
                <a:buNone/>
              </a:pPr>
              <a:r>
                <a:rPr lang="es-ES" sz="900" dirty="0">
                  <a:solidFill>
                    <a:schemeClr val="tx1"/>
                  </a:solidFill>
                </a:rPr>
                <a:t>Convierte una solicitud en un objeto independiente que contiene toda la información sobre la solicitud</a:t>
              </a:r>
              <a:endParaRPr lang="es-EC" sz="900" kern="1200" dirty="0">
                <a:solidFill>
                  <a:schemeClr val="tx1"/>
                </a:solidFill>
              </a:endParaRPr>
            </a:p>
          </p:txBody>
        </p:sp>
        <p:sp>
          <p:nvSpPr>
            <p:cNvPr id="156" name="Forma libre: forma 155">
              <a:extLst>
                <a:ext uri="{FF2B5EF4-FFF2-40B4-BE49-F238E27FC236}">
                  <a16:creationId xmlns:a16="http://schemas.microsoft.com/office/drawing/2014/main" id="{B473E863-B391-776B-7269-BCA039908BCD}"/>
                </a:ext>
              </a:extLst>
            </p:cNvPr>
            <p:cNvSpPr/>
            <p:nvPr/>
          </p:nvSpPr>
          <p:spPr>
            <a:xfrm>
              <a:off x="3592216" y="2793373"/>
              <a:ext cx="1696311" cy="459315"/>
            </a:xfrm>
            <a:custGeom>
              <a:avLst/>
              <a:gdLst>
                <a:gd name="connsiteX0" fmla="*/ 0 w 1201212"/>
                <a:gd name="connsiteY0" fmla="*/ 42291 h 422910"/>
                <a:gd name="connsiteX1" fmla="*/ 42291 w 1201212"/>
                <a:gd name="connsiteY1" fmla="*/ 0 h 422910"/>
                <a:gd name="connsiteX2" fmla="*/ 1158921 w 1201212"/>
                <a:gd name="connsiteY2" fmla="*/ 0 h 422910"/>
                <a:gd name="connsiteX3" fmla="*/ 1201212 w 1201212"/>
                <a:gd name="connsiteY3" fmla="*/ 42291 h 422910"/>
                <a:gd name="connsiteX4" fmla="*/ 1201212 w 1201212"/>
                <a:gd name="connsiteY4" fmla="*/ 380619 h 422910"/>
                <a:gd name="connsiteX5" fmla="*/ 1158921 w 1201212"/>
                <a:gd name="connsiteY5" fmla="*/ 422910 h 422910"/>
                <a:gd name="connsiteX6" fmla="*/ 42291 w 1201212"/>
                <a:gd name="connsiteY6" fmla="*/ 422910 h 422910"/>
                <a:gd name="connsiteX7" fmla="*/ 0 w 1201212"/>
                <a:gd name="connsiteY7" fmla="*/ 380619 h 422910"/>
                <a:gd name="connsiteX8" fmla="*/ 0 w 1201212"/>
                <a:gd name="connsiteY8" fmla="*/ 42291 h 42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1212" h="422910">
                  <a:moveTo>
                    <a:pt x="0" y="42291"/>
                  </a:moveTo>
                  <a:cubicBezTo>
                    <a:pt x="0" y="18934"/>
                    <a:pt x="18934" y="0"/>
                    <a:pt x="42291" y="0"/>
                  </a:cubicBezTo>
                  <a:lnTo>
                    <a:pt x="1158921" y="0"/>
                  </a:lnTo>
                  <a:cubicBezTo>
                    <a:pt x="1182278" y="0"/>
                    <a:pt x="1201212" y="18934"/>
                    <a:pt x="1201212" y="42291"/>
                  </a:cubicBezTo>
                  <a:lnTo>
                    <a:pt x="1201212" y="380619"/>
                  </a:lnTo>
                  <a:cubicBezTo>
                    <a:pt x="1201212" y="403976"/>
                    <a:pt x="1182278" y="422910"/>
                    <a:pt x="1158921" y="422910"/>
                  </a:cubicBezTo>
                  <a:lnTo>
                    <a:pt x="42291" y="422910"/>
                  </a:lnTo>
                  <a:cubicBezTo>
                    <a:pt x="18934" y="422910"/>
                    <a:pt x="0" y="403976"/>
                    <a:pt x="0" y="380619"/>
                  </a:cubicBezTo>
                  <a:lnTo>
                    <a:pt x="0" y="42291"/>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297" tIns="54297" rIns="54297" bIns="54297" numCol="1" spcCol="1270" anchor="ctr" anchorCtr="0">
              <a:noAutofit/>
            </a:bodyPr>
            <a:lstStyle/>
            <a:p>
              <a:pPr marL="0" lvl="0" indent="0" algn="ctr" defTabSz="488950">
                <a:lnSpc>
                  <a:spcPct val="90000"/>
                </a:lnSpc>
                <a:spcBef>
                  <a:spcPct val="0"/>
                </a:spcBef>
                <a:spcAft>
                  <a:spcPct val="35000"/>
                </a:spcAft>
                <a:buNone/>
              </a:pPr>
              <a:r>
                <a:rPr lang="es-ES" sz="900" dirty="0">
                  <a:solidFill>
                    <a:schemeClr val="tx1"/>
                  </a:solidFill>
                </a:rPr>
                <a:t>Necesidad de encapsular una solicitud como un objeto</a:t>
              </a:r>
              <a:endParaRPr lang="es-EC" sz="900" kern="1200" dirty="0">
                <a:solidFill>
                  <a:schemeClr val="tx1"/>
                </a:solidFill>
              </a:endParaRPr>
            </a:p>
          </p:txBody>
        </p:sp>
        <p:sp>
          <p:nvSpPr>
            <p:cNvPr id="157" name="Forma libre: forma 156">
              <a:extLst>
                <a:ext uri="{FF2B5EF4-FFF2-40B4-BE49-F238E27FC236}">
                  <a16:creationId xmlns:a16="http://schemas.microsoft.com/office/drawing/2014/main" id="{23BB8B10-A54A-4A65-8C8E-A7BE92CED8DD}"/>
                </a:ext>
              </a:extLst>
            </p:cNvPr>
            <p:cNvSpPr/>
            <p:nvPr/>
          </p:nvSpPr>
          <p:spPr>
            <a:xfrm>
              <a:off x="3592443" y="3429601"/>
              <a:ext cx="1696311" cy="553086"/>
            </a:xfrm>
            <a:custGeom>
              <a:avLst/>
              <a:gdLst>
                <a:gd name="connsiteX0" fmla="*/ 0 w 1194003"/>
                <a:gd name="connsiteY0" fmla="*/ 50925 h 509249"/>
                <a:gd name="connsiteX1" fmla="*/ 50925 w 1194003"/>
                <a:gd name="connsiteY1" fmla="*/ 0 h 509249"/>
                <a:gd name="connsiteX2" fmla="*/ 1143078 w 1194003"/>
                <a:gd name="connsiteY2" fmla="*/ 0 h 509249"/>
                <a:gd name="connsiteX3" fmla="*/ 1194003 w 1194003"/>
                <a:gd name="connsiteY3" fmla="*/ 50925 h 509249"/>
                <a:gd name="connsiteX4" fmla="*/ 1194003 w 1194003"/>
                <a:gd name="connsiteY4" fmla="*/ 458324 h 509249"/>
                <a:gd name="connsiteX5" fmla="*/ 1143078 w 1194003"/>
                <a:gd name="connsiteY5" fmla="*/ 509249 h 509249"/>
                <a:gd name="connsiteX6" fmla="*/ 50925 w 1194003"/>
                <a:gd name="connsiteY6" fmla="*/ 509249 h 509249"/>
                <a:gd name="connsiteX7" fmla="*/ 0 w 1194003"/>
                <a:gd name="connsiteY7" fmla="*/ 458324 h 509249"/>
                <a:gd name="connsiteX8" fmla="*/ 0 w 1194003"/>
                <a:gd name="connsiteY8" fmla="*/ 50925 h 50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003" h="509249">
                  <a:moveTo>
                    <a:pt x="0" y="50925"/>
                  </a:moveTo>
                  <a:cubicBezTo>
                    <a:pt x="0" y="22800"/>
                    <a:pt x="22800" y="0"/>
                    <a:pt x="50925" y="0"/>
                  </a:cubicBezTo>
                  <a:lnTo>
                    <a:pt x="1143078" y="0"/>
                  </a:lnTo>
                  <a:cubicBezTo>
                    <a:pt x="1171203" y="0"/>
                    <a:pt x="1194003" y="22800"/>
                    <a:pt x="1194003" y="50925"/>
                  </a:cubicBezTo>
                  <a:lnTo>
                    <a:pt x="1194003" y="458324"/>
                  </a:lnTo>
                  <a:cubicBezTo>
                    <a:pt x="1194003" y="486449"/>
                    <a:pt x="1171203" y="509249"/>
                    <a:pt x="1143078" y="509249"/>
                  </a:cubicBezTo>
                  <a:lnTo>
                    <a:pt x="50925" y="509249"/>
                  </a:lnTo>
                  <a:cubicBezTo>
                    <a:pt x="22800" y="509249"/>
                    <a:pt x="0" y="486449"/>
                    <a:pt x="0" y="458324"/>
                  </a:cubicBezTo>
                  <a:lnTo>
                    <a:pt x="0" y="50925"/>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825" tIns="56825" rIns="56825" bIns="56825" numCol="1" spcCol="1270" anchor="ctr" anchorCtr="0">
              <a:noAutofit/>
            </a:bodyPr>
            <a:lstStyle/>
            <a:p>
              <a:pPr marL="0" lvl="0" indent="0" algn="ctr" defTabSz="488950">
                <a:lnSpc>
                  <a:spcPct val="90000"/>
                </a:lnSpc>
                <a:spcBef>
                  <a:spcPct val="0"/>
                </a:spcBef>
                <a:spcAft>
                  <a:spcPct val="35000"/>
                </a:spcAft>
                <a:buNone/>
              </a:pPr>
              <a:r>
                <a:rPr lang="es-ES" sz="900" dirty="0">
                  <a:solidFill>
                    <a:schemeClr val="tx1"/>
                  </a:solidFill>
                </a:rPr>
                <a:t>Crear una clase para cada comando que encapsule la solicitud como un objeto.</a:t>
              </a:r>
              <a:endParaRPr lang="es-EC" sz="900" dirty="0">
                <a:solidFill>
                  <a:schemeClr val="tx1"/>
                </a:solidFill>
              </a:endParaRPr>
            </a:p>
          </p:txBody>
        </p:sp>
        <p:sp>
          <p:nvSpPr>
            <p:cNvPr id="158" name="Forma libre: forma 157">
              <a:extLst>
                <a:ext uri="{FF2B5EF4-FFF2-40B4-BE49-F238E27FC236}">
                  <a16:creationId xmlns:a16="http://schemas.microsoft.com/office/drawing/2014/main" id="{D73AE822-C7B6-560D-0C87-E29905F93059}"/>
                </a:ext>
              </a:extLst>
            </p:cNvPr>
            <p:cNvSpPr/>
            <p:nvPr/>
          </p:nvSpPr>
          <p:spPr>
            <a:xfrm>
              <a:off x="3590405" y="4179764"/>
              <a:ext cx="1696311" cy="553086"/>
            </a:xfrm>
            <a:custGeom>
              <a:avLst/>
              <a:gdLst>
                <a:gd name="connsiteX0" fmla="*/ 0 w 1194003"/>
                <a:gd name="connsiteY0" fmla="*/ 50925 h 509249"/>
                <a:gd name="connsiteX1" fmla="*/ 50925 w 1194003"/>
                <a:gd name="connsiteY1" fmla="*/ 0 h 509249"/>
                <a:gd name="connsiteX2" fmla="*/ 1143078 w 1194003"/>
                <a:gd name="connsiteY2" fmla="*/ 0 h 509249"/>
                <a:gd name="connsiteX3" fmla="*/ 1194003 w 1194003"/>
                <a:gd name="connsiteY3" fmla="*/ 50925 h 509249"/>
                <a:gd name="connsiteX4" fmla="*/ 1194003 w 1194003"/>
                <a:gd name="connsiteY4" fmla="*/ 458324 h 509249"/>
                <a:gd name="connsiteX5" fmla="*/ 1143078 w 1194003"/>
                <a:gd name="connsiteY5" fmla="*/ 509249 h 509249"/>
                <a:gd name="connsiteX6" fmla="*/ 50925 w 1194003"/>
                <a:gd name="connsiteY6" fmla="*/ 509249 h 509249"/>
                <a:gd name="connsiteX7" fmla="*/ 0 w 1194003"/>
                <a:gd name="connsiteY7" fmla="*/ 458324 h 509249"/>
                <a:gd name="connsiteX8" fmla="*/ 0 w 1194003"/>
                <a:gd name="connsiteY8" fmla="*/ 50925 h 50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003" h="509249">
                  <a:moveTo>
                    <a:pt x="0" y="50925"/>
                  </a:moveTo>
                  <a:cubicBezTo>
                    <a:pt x="0" y="22800"/>
                    <a:pt x="22800" y="0"/>
                    <a:pt x="50925" y="0"/>
                  </a:cubicBezTo>
                  <a:lnTo>
                    <a:pt x="1143078" y="0"/>
                  </a:lnTo>
                  <a:cubicBezTo>
                    <a:pt x="1171203" y="0"/>
                    <a:pt x="1194003" y="22800"/>
                    <a:pt x="1194003" y="50925"/>
                  </a:cubicBezTo>
                  <a:lnTo>
                    <a:pt x="1194003" y="458324"/>
                  </a:lnTo>
                  <a:cubicBezTo>
                    <a:pt x="1194003" y="486449"/>
                    <a:pt x="1171203" y="509249"/>
                    <a:pt x="1143078" y="509249"/>
                  </a:cubicBezTo>
                  <a:lnTo>
                    <a:pt x="50925" y="509249"/>
                  </a:lnTo>
                  <a:cubicBezTo>
                    <a:pt x="22800" y="509249"/>
                    <a:pt x="0" y="486449"/>
                    <a:pt x="0" y="458324"/>
                  </a:cubicBezTo>
                  <a:lnTo>
                    <a:pt x="0" y="50925"/>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585" tIns="41585" rIns="41585" bIns="41585" numCol="1" spcCol="1270" anchor="ctr" anchorCtr="0">
              <a:noAutofit/>
            </a:bodyPr>
            <a:lstStyle/>
            <a:p>
              <a:pPr marL="0" lvl="0" indent="0" algn="ctr" defTabSz="311150">
                <a:lnSpc>
                  <a:spcPct val="90000"/>
                </a:lnSpc>
                <a:spcBef>
                  <a:spcPct val="0"/>
                </a:spcBef>
                <a:spcAft>
                  <a:spcPct val="35000"/>
                </a:spcAft>
                <a:buNone/>
              </a:pPr>
              <a:r>
                <a:rPr lang="es-ES" sz="900" dirty="0">
                  <a:solidFill>
                    <a:schemeClr val="tx1"/>
                  </a:solidFill>
                </a:rPr>
                <a:t> Parametrizar objetos con operaciones</a:t>
              </a:r>
              <a:endParaRPr lang="es-EC" sz="900" dirty="0">
                <a:solidFill>
                  <a:schemeClr val="tx1"/>
                </a:solidFill>
              </a:endParaRPr>
            </a:p>
          </p:txBody>
        </p:sp>
        <p:sp>
          <p:nvSpPr>
            <p:cNvPr id="159" name="Forma libre: forma 158">
              <a:extLst>
                <a:ext uri="{FF2B5EF4-FFF2-40B4-BE49-F238E27FC236}">
                  <a16:creationId xmlns:a16="http://schemas.microsoft.com/office/drawing/2014/main" id="{05BBA5A1-53D8-3305-04BC-536958686469}"/>
                </a:ext>
              </a:extLst>
            </p:cNvPr>
            <p:cNvSpPr/>
            <p:nvPr/>
          </p:nvSpPr>
          <p:spPr>
            <a:xfrm>
              <a:off x="3450137" y="4889447"/>
              <a:ext cx="988423" cy="1056775"/>
            </a:xfrm>
            <a:custGeom>
              <a:avLst/>
              <a:gdLst>
                <a:gd name="connsiteX0" fmla="*/ 0 w 999835"/>
                <a:gd name="connsiteY0" fmla="*/ 66656 h 666556"/>
                <a:gd name="connsiteX1" fmla="*/ 66656 w 999835"/>
                <a:gd name="connsiteY1" fmla="*/ 0 h 666556"/>
                <a:gd name="connsiteX2" fmla="*/ 933179 w 999835"/>
                <a:gd name="connsiteY2" fmla="*/ 0 h 666556"/>
                <a:gd name="connsiteX3" fmla="*/ 999835 w 999835"/>
                <a:gd name="connsiteY3" fmla="*/ 66656 h 666556"/>
                <a:gd name="connsiteX4" fmla="*/ 999835 w 999835"/>
                <a:gd name="connsiteY4" fmla="*/ 599900 h 666556"/>
                <a:gd name="connsiteX5" fmla="*/ 933179 w 999835"/>
                <a:gd name="connsiteY5" fmla="*/ 666556 h 666556"/>
                <a:gd name="connsiteX6" fmla="*/ 66656 w 999835"/>
                <a:gd name="connsiteY6" fmla="*/ 666556 h 666556"/>
                <a:gd name="connsiteX7" fmla="*/ 0 w 999835"/>
                <a:gd name="connsiteY7" fmla="*/ 599900 h 666556"/>
                <a:gd name="connsiteX8" fmla="*/ 0 w 999835"/>
                <a:gd name="connsiteY8" fmla="*/ 66656 h 66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666556">
                  <a:moveTo>
                    <a:pt x="0" y="66656"/>
                  </a:moveTo>
                  <a:cubicBezTo>
                    <a:pt x="0" y="29843"/>
                    <a:pt x="29843" y="0"/>
                    <a:pt x="66656" y="0"/>
                  </a:cubicBezTo>
                  <a:lnTo>
                    <a:pt x="933179" y="0"/>
                  </a:lnTo>
                  <a:cubicBezTo>
                    <a:pt x="969992" y="0"/>
                    <a:pt x="999835" y="29843"/>
                    <a:pt x="999835" y="66656"/>
                  </a:cubicBezTo>
                  <a:lnTo>
                    <a:pt x="999835" y="599900"/>
                  </a:lnTo>
                  <a:cubicBezTo>
                    <a:pt x="999835" y="636713"/>
                    <a:pt x="969992" y="666556"/>
                    <a:pt x="933179" y="666556"/>
                  </a:cubicBezTo>
                  <a:lnTo>
                    <a:pt x="66656" y="666556"/>
                  </a:lnTo>
                  <a:cubicBezTo>
                    <a:pt x="29843" y="666556"/>
                    <a:pt x="0" y="636713"/>
                    <a:pt x="0" y="599900"/>
                  </a:cubicBezTo>
                  <a:lnTo>
                    <a:pt x="0" y="66656"/>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93" tIns="46193" rIns="46193" bIns="46193" numCol="1" spcCol="1270" anchor="ctr" anchorCtr="0">
              <a:noAutofit/>
            </a:bodyPr>
            <a:lstStyle/>
            <a:p>
              <a:pPr marL="0" lvl="0" indent="0" algn="ctr" defTabSz="311150">
                <a:lnSpc>
                  <a:spcPct val="90000"/>
                </a:lnSpc>
                <a:spcBef>
                  <a:spcPct val="0"/>
                </a:spcBef>
                <a:spcAft>
                  <a:spcPct val="35000"/>
                </a:spcAft>
                <a:buNone/>
              </a:pPr>
              <a:r>
                <a:rPr lang="es-ES" sz="900" dirty="0">
                  <a:solidFill>
                    <a:schemeClr val="tx1"/>
                  </a:solidFill>
                </a:rPr>
                <a:t>Desacoplar las clases que invocan operaciones</a:t>
              </a:r>
              <a:endParaRPr lang="es-EC" sz="900" kern="1200" dirty="0">
                <a:solidFill>
                  <a:schemeClr val="tx1"/>
                </a:solidFill>
              </a:endParaRPr>
            </a:p>
          </p:txBody>
        </p:sp>
        <p:sp>
          <p:nvSpPr>
            <p:cNvPr id="160" name="Forma libre: forma 159">
              <a:extLst>
                <a:ext uri="{FF2B5EF4-FFF2-40B4-BE49-F238E27FC236}">
                  <a16:creationId xmlns:a16="http://schemas.microsoft.com/office/drawing/2014/main" id="{17291ADE-08AA-A1C9-25D3-4AD6E92F7D1C}"/>
                </a:ext>
              </a:extLst>
            </p:cNvPr>
            <p:cNvSpPr/>
            <p:nvPr/>
          </p:nvSpPr>
          <p:spPr>
            <a:xfrm>
              <a:off x="4540753" y="4882917"/>
              <a:ext cx="929246" cy="1056775"/>
            </a:xfrm>
            <a:custGeom>
              <a:avLst/>
              <a:gdLst>
                <a:gd name="connsiteX0" fmla="*/ 0 w 999835"/>
                <a:gd name="connsiteY0" fmla="*/ 66656 h 666556"/>
                <a:gd name="connsiteX1" fmla="*/ 66656 w 999835"/>
                <a:gd name="connsiteY1" fmla="*/ 0 h 666556"/>
                <a:gd name="connsiteX2" fmla="*/ 933179 w 999835"/>
                <a:gd name="connsiteY2" fmla="*/ 0 h 666556"/>
                <a:gd name="connsiteX3" fmla="*/ 999835 w 999835"/>
                <a:gd name="connsiteY3" fmla="*/ 66656 h 666556"/>
                <a:gd name="connsiteX4" fmla="*/ 999835 w 999835"/>
                <a:gd name="connsiteY4" fmla="*/ 599900 h 666556"/>
                <a:gd name="connsiteX5" fmla="*/ 933179 w 999835"/>
                <a:gd name="connsiteY5" fmla="*/ 666556 h 666556"/>
                <a:gd name="connsiteX6" fmla="*/ 66656 w 999835"/>
                <a:gd name="connsiteY6" fmla="*/ 666556 h 666556"/>
                <a:gd name="connsiteX7" fmla="*/ 0 w 999835"/>
                <a:gd name="connsiteY7" fmla="*/ 599900 h 666556"/>
                <a:gd name="connsiteX8" fmla="*/ 0 w 999835"/>
                <a:gd name="connsiteY8" fmla="*/ 66656 h 66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666556">
                  <a:moveTo>
                    <a:pt x="0" y="66656"/>
                  </a:moveTo>
                  <a:cubicBezTo>
                    <a:pt x="0" y="29843"/>
                    <a:pt x="29843" y="0"/>
                    <a:pt x="66656" y="0"/>
                  </a:cubicBezTo>
                  <a:lnTo>
                    <a:pt x="933179" y="0"/>
                  </a:lnTo>
                  <a:cubicBezTo>
                    <a:pt x="969992" y="0"/>
                    <a:pt x="999835" y="29843"/>
                    <a:pt x="999835" y="66656"/>
                  </a:cubicBezTo>
                  <a:lnTo>
                    <a:pt x="999835" y="599900"/>
                  </a:lnTo>
                  <a:cubicBezTo>
                    <a:pt x="999835" y="636713"/>
                    <a:pt x="969992" y="666556"/>
                    <a:pt x="933179" y="666556"/>
                  </a:cubicBezTo>
                  <a:lnTo>
                    <a:pt x="66656" y="666556"/>
                  </a:lnTo>
                  <a:cubicBezTo>
                    <a:pt x="29843" y="666556"/>
                    <a:pt x="0" y="636713"/>
                    <a:pt x="0" y="599900"/>
                  </a:cubicBezTo>
                  <a:lnTo>
                    <a:pt x="0" y="66656"/>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93" tIns="46193" rIns="46193" bIns="46193" numCol="1" spcCol="1270" anchor="ctr" anchorCtr="0">
              <a:noAutofit/>
            </a:bodyPr>
            <a:lstStyle/>
            <a:p>
              <a:pPr marL="0" lvl="0" indent="0" algn="ctr" defTabSz="311150">
                <a:lnSpc>
                  <a:spcPct val="90000"/>
                </a:lnSpc>
                <a:spcBef>
                  <a:spcPct val="0"/>
                </a:spcBef>
                <a:spcAft>
                  <a:spcPct val="35000"/>
                </a:spcAft>
                <a:buNone/>
              </a:pPr>
              <a:r>
                <a:rPr lang="es-ES" sz="900" dirty="0">
                  <a:solidFill>
                    <a:schemeClr val="tx1"/>
                  </a:solidFill>
                </a:rPr>
                <a:t>N</a:t>
              </a:r>
              <a:r>
                <a:rPr lang="es-ES" sz="900" b="0" i="0" kern="1200" dirty="0">
                  <a:solidFill>
                    <a:schemeClr val="tx1"/>
                  </a:solidFill>
                </a:rPr>
                <a:t>ueva capa entre emisores y receptores.</a:t>
              </a:r>
              <a:endParaRPr lang="es-EC" sz="900" kern="1200" dirty="0">
                <a:solidFill>
                  <a:schemeClr val="tx1"/>
                </a:solidFill>
              </a:endParaRPr>
            </a:p>
          </p:txBody>
        </p:sp>
        <p:sp>
          <p:nvSpPr>
            <p:cNvPr id="161" name="Forma libre: forma 160">
              <a:extLst>
                <a:ext uri="{FF2B5EF4-FFF2-40B4-BE49-F238E27FC236}">
                  <a16:creationId xmlns:a16="http://schemas.microsoft.com/office/drawing/2014/main" id="{66F01F3C-F650-00FF-3A6C-899AE5E1D31F}"/>
                </a:ext>
              </a:extLst>
            </p:cNvPr>
            <p:cNvSpPr/>
            <p:nvPr/>
          </p:nvSpPr>
          <p:spPr>
            <a:xfrm>
              <a:off x="5797826" y="2025624"/>
              <a:ext cx="1696311" cy="606740"/>
            </a:xfrm>
            <a:custGeom>
              <a:avLst/>
              <a:gdLst>
                <a:gd name="connsiteX0" fmla="*/ 0 w 1202022"/>
                <a:gd name="connsiteY0" fmla="*/ 49356 h 493558"/>
                <a:gd name="connsiteX1" fmla="*/ 49356 w 1202022"/>
                <a:gd name="connsiteY1" fmla="*/ 0 h 493558"/>
                <a:gd name="connsiteX2" fmla="*/ 1152666 w 1202022"/>
                <a:gd name="connsiteY2" fmla="*/ 0 h 493558"/>
                <a:gd name="connsiteX3" fmla="*/ 1202022 w 1202022"/>
                <a:gd name="connsiteY3" fmla="*/ 49356 h 493558"/>
                <a:gd name="connsiteX4" fmla="*/ 1202022 w 1202022"/>
                <a:gd name="connsiteY4" fmla="*/ 444202 h 493558"/>
                <a:gd name="connsiteX5" fmla="*/ 1152666 w 1202022"/>
                <a:gd name="connsiteY5" fmla="*/ 493558 h 493558"/>
                <a:gd name="connsiteX6" fmla="*/ 49356 w 1202022"/>
                <a:gd name="connsiteY6" fmla="*/ 493558 h 493558"/>
                <a:gd name="connsiteX7" fmla="*/ 0 w 1202022"/>
                <a:gd name="connsiteY7" fmla="*/ 444202 h 493558"/>
                <a:gd name="connsiteX8" fmla="*/ 0 w 1202022"/>
                <a:gd name="connsiteY8" fmla="*/ 49356 h 493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2022" h="493558">
                  <a:moveTo>
                    <a:pt x="0" y="49356"/>
                  </a:moveTo>
                  <a:cubicBezTo>
                    <a:pt x="0" y="22097"/>
                    <a:pt x="22097" y="0"/>
                    <a:pt x="49356" y="0"/>
                  </a:cubicBezTo>
                  <a:lnTo>
                    <a:pt x="1152666" y="0"/>
                  </a:lnTo>
                  <a:cubicBezTo>
                    <a:pt x="1179925" y="0"/>
                    <a:pt x="1202022" y="22097"/>
                    <a:pt x="1202022" y="49356"/>
                  </a:cubicBezTo>
                  <a:lnTo>
                    <a:pt x="1202022" y="444202"/>
                  </a:lnTo>
                  <a:cubicBezTo>
                    <a:pt x="1202022" y="471461"/>
                    <a:pt x="1179925" y="493558"/>
                    <a:pt x="1152666" y="493558"/>
                  </a:cubicBezTo>
                  <a:lnTo>
                    <a:pt x="49356" y="493558"/>
                  </a:lnTo>
                  <a:cubicBezTo>
                    <a:pt x="22097" y="493558"/>
                    <a:pt x="0" y="471461"/>
                    <a:pt x="0" y="444202"/>
                  </a:cubicBezTo>
                  <a:lnTo>
                    <a:pt x="0" y="49356"/>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366" tIns="56366" rIns="56366" bIns="56366" numCol="1" spcCol="1270" anchor="ctr" anchorCtr="0">
              <a:noAutofit/>
            </a:bodyPr>
            <a:lstStyle/>
            <a:p>
              <a:pPr marL="0" lvl="0" indent="0" algn="ctr" defTabSz="488950">
                <a:lnSpc>
                  <a:spcPct val="90000"/>
                </a:lnSpc>
                <a:spcBef>
                  <a:spcPct val="0"/>
                </a:spcBef>
                <a:spcAft>
                  <a:spcPct val="35000"/>
                </a:spcAft>
                <a:buNone/>
              </a:pPr>
              <a:r>
                <a:rPr lang="es-ES" sz="900" dirty="0">
                  <a:solidFill>
                    <a:schemeClr val="tx1"/>
                  </a:solidFill>
                </a:rPr>
                <a:t> Permite recorrer elementos de una colección sin exponer su representación subyacente (lista, pila, árbol, etc.).</a:t>
              </a:r>
              <a:endParaRPr lang="es-EC" sz="900" dirty="0">
                <a:solidFill>
                  <a:schemeClr val="tx1"/>
                </a:solidFill>
              </a:endParaRPr>
            </a:p>
          </p:txBody>
        </p:sp>
        <p:sp>
          <p:nvSpPr>
            <p:cNvPr id="162" name="Forma libre: forma 161">
              <a:extLst>
                <a:ext uri="{FF2B5EF4-FFF2-40B4-BE49-F238E27FC236}">
                  <a16:creationId xmlns:a16="http://schemas.microsoft.com/office/drawing/2014/main" id="{D46B11B9-5281-A656-5E88-795B688F2DFC}"/>
                </a:ext>
              </a:extLst>
            </p:cNvPr>
            <p:cNvSpPr/>
            <p:nvPr/>
          </p:nvSpPr>
          <p:spPr>
            <a:xfrm>
              <a:off x="5797825" y="2774268"/>
              <a:ext cx="1696311" cy="459315"/>
            </a:xfrm>
            <a:custGeom>
              <a:avLst/>
              <a:gdLst>
                <a:gd name="connsiteX0" fmla="*/ 0 w 1201212"/>
                <a:gd name="connsiteY0" fmla="*/ 42291 h 422910"/>
                <a:gd name="connsiteX1" fmla="*/ 42291 w 1201212"/>
                <a:gd name="connsiteY1" fmla="*/ 0 h 422910"/>
                <a:gd name="connsiteX2" fmla="*/ 1158921 w 1201212"/>
                <a:gd name="connsiteY2" fmla="*/ 0 h 422910"/>
                <a:gd name="connsiteX3" fmla="*/ 1201212 w 1201212"/>
                <a:gd name="connsiteY3" fmla="*/ 42291 h 422910"/>
                <a:gd name="connsiteX4" fmla="*/ 1201212 w 1201212"/>
                <a:gd name="connsiteY4" fmla="*/ 380619 h 422910"/>
                <a:gd name="connsiteX5" fmla="*/ 1158921 w 1201212"/>
                <a:gd name="connsiteY5" fmla="*/ 422910 h 422910"/>
                <a:gd name="connsiteX6" fmla="*/ 42291 w 1201212"/>
                <a:gd name="connsiteY6" fmla="*/ 422910 h 422910"/>
                <a:gd name="connsiteX7" fmla="*/ 0 w 1201212"/>
                <a:gd name="connsiteY7" fmla="*/ 380619 h 422910"/>
                <a:gd name="connsiteX8" fmla="*/ 0 w 1201212"/>
                <a:gd name="connsiteY8" fmla="*/ 42291 h 42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1212" h="422910">
                  <a:moveTo>
                    <a:pt x="0" y="42291"/>
                  </a:moveTo>
                  <a:cubicBezTo>
                    <a:pt x="0" y="18934"/>
                    <a:pt x="18934" y="0"/>
                    <a:pt x="42291" y="0"/>
                  </a:cubicBezTo>
                  <a:lnTo>
                    <a:pt x="1158921" y="0"/>
                  </a:lnTo>
                  <a:cubicBezTo>
                    <a:pt x="1182278" y="0"/>
                    <a:pt x="1201212" y="18934"/>
                    <a:pt x="1201212" y="42291"/>
                  </a:cubicBezTo>
                  <a:lnTo>
                    <a:pt x="1201212" y="380619"/>
                  </a:lnTo>
                  <a:cubicBezTo>
                    <a:pt x="1201212" y="403976"/>
                    <a:pt x="1182278" y="422910"/>
                    <a:pt x="1158921" y="422910"/>
                  </a:cubicBezTo>
                  <a:lnTo>
                    <a:pt x="42291" y="422910"/>
                  </a:lnTo>
                  <a:cubicBezTo>
                    <a:pt x="18934" y="422910"/>
                    <a:pt x="0" y="403976"/>
                    <a:pt x="0" y="380619"/>
                  </a:cubicBezTo>
                  <a:lnTo>
                    <a:pt x="0" y="42291"/>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297" tIns="54297" rIns="54297" bIns="54297" numCol="1" spcCol="1270" anchor="ctr" anchorCtr="0">
              <a:noAutofit/>
            </a:bodyPr>
            <a:lstStyle/>
            <a:p>
              <a:pPr marL="0" lvl="0" indent="0" algn="ctr" defTabSz="488950">
                <a:lnSpc>
                  <a:spcPct val="90000"/>
                </a:lnSpc>
                <a:spcBef>
                  <a:spcPct val="0"/>
                </a:spcBef>
                <a:spcAft>
                  <a:spcPct val="35000"/>
                </a:spcAft>
                <a:buNone/>
              </a:pPr>
              <a:r>
                <a:rPr lang="es-ES" sz="900" dirty="0">
                  <a:solidFill>
                    <a:srgbClr val="0D0D0D"/>
                  </a:solidFill>
                  <a:latin typeface="Söhne"/>
                </a:rPr>
                <a:t>recorrer los elementos de una </a:t>
              </a:r>
              <a:r>
                <a:rPr lang="es-ES" sz="900" dirty="0" err="1">
                  <a:solidFill>
                    <a:srgbClr val="0D0D0D"/>
                  </a:solidFill>
                  <a:latin typeface="Söhne"/>
                </a:rPr>
                <a:t>colección,</a:t>
              </a:r>
              <a:r>
                <a:rPr lang="es-ES" sz="800" dirty="0" err="1">
                  <a:solidFill>
                    <a:srgbClr val="0D0D0D"/>
                  </a:solidFill>
                  <a:latin typeface="Söhne"/>
                </a:rPr>
                <a:t>independientemente</a:t>
              </a:r>
              <a:r>
                <a:rPr lang="es-ES" sz="900" dirty="0">
                  <a:solidFill>
                    <a:srgbClr val="0D0D0D"/>
                  </a:solidFill>
                  <a:latin typeface="Söhne"/>
                </a:rPr>
                <a:t> de la estructura</a:t>
              </a:r>
              <a:endParaRPr lang="es-EC" sz="900" kern="1200" dirty="0">
                <a:solidFill>
                  <a:schemeClr val="tx1"/>
                </a:solidFill>
              </a:endParaRPr>
            </a:p>
          </p:txBody>
        </p:sp>
        <p:sp>
          <p:nvSpPr>
            <p:cNvPr id="163" name="Forma libre: forma 162">
              <a:extLst>
                <a:ext uri="{FF2B5EF4-FFF2-40B4-BE49-F238E27FC236}">
                  <a16:creationId xmlns:a16="http://schemas.microsoft.com/office/drawing/2014/main" id="{582329AB-529E-14D9-6328-3C9BAFA8BA09}"/>
                </a:ext>
              </a:extLst>
            </p:cNvPr>
            <p:cNvSpPr/>
            <p:nvPr/>
          </p:nvSpPr>
          <p:spPr>
            <a:xfrm>
              <a:off x="5807701" y="3429601"/>
              <a:ext cx="1696311" cy="553086"/>
            </a:xfrm>
            <a:custGeom>
              <a:avLst/>
              <a:gdLst>
                <a:gd name="connsiteX0" fmla="*/ 0 w 1194003"/>
                <a:gd name="connsiteY0" fmla="*/ 50925 h 509249"/>
                <a:gd name="connsiteX1" fmla="*/ 50925 w 1194003"/>
                <a:gd name="connsiteY1" fmla="*/ 0 h 509249"/>
                <a:gd name="connsiteX2" fmla="*/ 1143078 w 1194003"/>
                <a:gd name="connsiteY2" fmla="*/ 0 h 509249"/>
                <a:gd name="connsiteX3" fmla="*/ 1194003 w 1194003"/>
                <a:gd name="connsiteY3" fmla="*/ 50925 h 509249"/>
                <a:gd name="connsiteX4" fmla="*/ 1194003 w 1194003"/>
                <a:gd name="connsiteY4" fmla="*/ 458324 h 509249"/>
                <a:gd name="connsiteX5" fmla="*/ 1143078 w 1194003"/>
                <a:gd name="connsiteY5" fmla="*/ 509249 h 509249"/>
                <a:gd name="connsiteX6" fmla="*/ 50925 w 1194003"/>
                <a:gd name="connsiteY6" fmla="*/ 509249 h 509249"/>
                <a:gd name="connsiteX7" fmla="*/ 0 w 1194003"/>
                <a:gd name="connsiteY7" fmla="*/ 458324 h 509249"/>
                <a:gd name="connsiteX8" fmla="*/ 0 w 1194003"/>
                <a:gd name="connsiteY8" fmla="*/ 50925 h 50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003" h="509249">
                  <a:moveTo>
                    <a:pt x="0" y="50925"/>
                  </a:moveTo>
                  <a:cubicBezTo>
                    <a:pt x="0" y="22800"/>
                    <a:pt x="22800" y="0"/>
                    <a:pt x="50925" y="0"/>
                  </a:cubicBezTo>
                  <a:lnTo>
                    <a:pt x="1143078" y="0"/>
                  </a:lnTo>
                  <a:cubicBezTo>
                    <a:pt x="1171203" y="0"/>
                    <a:pt x="1194003" y="22800"/>
                    <a:pt x="1194003" y="50925"/>
                  </a:cubicBezTo>
                  <a:lnTo>
                    <a:pt x="1194003" y="458324"/>
                  </a:lnTo>
                  <a:cubicBezTo>
                    <a:pt x="1194003" y="486449"/>
                    <a:pt x="1171203" y="509249"/>
                    <a:pt x="1143078" y="509249"/>
                  </a:cubicBezTo>
                  <a:lnTo>
                    <a:pt x="50925" y="509249"/>
                  </a:lnTo>
                  <a:cubicBezTo>
                    <a:pt x="22800" y="509249"/>
                    <a:pt x="0" y="486449"/>
                    <a:pt x="0" y="458324"/>
                  </a:cubicBezTo>
                  <a:lnTo>
                    <a:pt x="0" y="50925"/>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825" tIns="56825" rIns="56825" bIns="56825" numCol="1" spcCol="1270" anchor="ctr" anchorCtr="0">
              <a:noAutofit/>
            </a:bodyPr>
            <a:lstStyle/>
            <a:p>
              <a:pPr marL="0" lvl="0" indent="0" algn="ctr" defTabSz="488950">
                <a:lnSpc>
                  <a:spcPct val="90000"/>
                </a:lnSpc>
                <a:spcBef>
                  <a:spcPct val="0"/>
                </a:spcBef>
                <a:spcAft>
                  <a:spcPct val="35000"/>
                </a:spcAft>
                <a:buNone/>
              </a:pPr>
              <a:r>
                <a:rPr lang="es-ES" sz="900" dirty="0">
                  <a:solidFill>
                    <a:schemeClr val="tx1"/>
                  </a:solidFill>
                </a:rPr>
                <a:t>Definir una interfaz común para recorrer los elementos de una colección, llamada iterador.</a:t>
              </a:r>
              <a:endParaRPr lang="es-EC" sz="900" kern="1200" dirty="0">
                <a:solidFill>
                  <a:schemeClr val="tx1"/>
                </a:solidFill>
              </a:endParaRPr>
            </a:p>
          </p:txBody>
        </p:sp>
        <p:sp>
          <p:nvSpPr>
            <p:cNvPr id="164" name="Forma libre: forma 163">
              <a:extLst>
                <a:ext uri="{FF2B5EF4-FFF2-40B4-BE49-F238E27FC236}">
                  <a16:creationId xmlns:a16="http://schemas.microsoft.com/office/drawing/2014/main" id="{BA8E863C-06FC-8F2A-F9AA-8E1F0639468E}"/>
                </a:ext>
              </a:extLst>
            </p:cNvPr>
            <p:cNvSpPr/>
            <p:nvPr/>
          </p:nvSpPr>
          <p:spPr>
            <a:xfrm>
              <a:off x="5799176" y="4190138"/>
              <a:ext cx="1696311" cy="553086"/>
            </a:xfrm>
            <a:custGeom>
              <a:avLst/>
              <a:gdLst>
                <a:gd name="connsiteX0" fmla="*/ 0 w 1194003"/>
                <a:gd name="connsiteY0" fmla="*/ 50925 h 509249"/>
                <a:gd name="connsiteX1" fmla="*/ 50925 w 1194003"/>
                <a:gd name="connsiteY1" fmla="*/ 0 h 509249"/>
                <a:gd name="connsiteX2" fmla="*/ 1143078 w 1194003"/>
                <a:gd name="connsiteY2" fmla="*/ 0 h 509249"/>
                <a:gd name="connsiteX3" fmla="*/ 1194003 w 1194003"/>
                <a:gd name="connsiteY3" fmla="*/ 50925 h 509249"/>
                <a:gd name="connsiteX4" fmla="*/ 1194003 w 1194003"/>
                <a:gd name="connsiteY4" fmla="*/ 458324 h 509249"/>
                <a:gd name="connsiteX5" fmla="*/ 1143078 w 1194003"/>
                <a:gd name="connsiteY5" fmla="*/ 509249 h 509249"/>
                <a:gd name="connsiteX6" fmla="*/ 50925 w 1194003"/>
                <a:gd name="connsiteY6" fmla="*/ 509249 h 509249"/>
                <a:gd name="connsiteX7" fmla="*/ 0 w 1194003"/>
                <a:gd name="connsiteY7" fmla="*/ 458324 h 509249"/>
                <a:gd name="connsiteX8" fmla="*/ 0 w 1194003"/>
                <a:gd name="connsiteY8" fmla="*/ 50925 h 50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003" h="509249">
                  <a:moveTo>
                    <a:pt x="0" y="50925"/>
                  </a:moveTo>
                  <a:cubicBezTo>
                    <a:pt x="0" y="22800"/>
                    <a:pt x="22800" y="0"/>
                    <a:pt x="50925" y="0"/>
                  </a:cubicBezTo>
                  <a:lnTo>
                    <a:pt x="1143078" y="0"/>
                  </a:lnTo>
                  <a:cubicBezTo>
                    <a:pt x="1171203" y="0"/>
                    <a:pt x="1194003" y="22800"/>
                    <a:pt x="1194003" y="50925"/>
                  </a:cubicBezTo>
                  <a:lnTo>
                    <a:pt x="1194003" y="458324"/>
                  </a:lnTo>
                  <a:cubicBezTo>
                    <a:pt x="1194003" y="486449"/>
                    <a:pt x="1171203" y="509249"/>
                    <a:pt x="1143078" y="509249"/>
                  </a:cubicBezTo>
                  <a:lnTo>
                    <a:pt x="50925" y="509249"/>
                  </a:lnTo>
                  <a:cubicBezTo>
                    <a:pt x="22800" y="509249"/>
                    <a:pt x="0" y="486449"/>
                    <a:pt x="0" y="458324"/>
                  </a:cubicBezTo>
                  <a:lnTo>
                    <a:pt x="0" y="50925"/>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585" tIns="41585" rIns="41585" bIns="41585" numCol="1" spcCol="1270" anchor="ctr" anchorCtr="0">
              <a:noAutofit/>
            </a:bodyPr>
            <a:lstStyle/>
            <a:p>
              <a:pPr marL="0" lvl="0" indent="0" algn="ctr" defTabSz="311150">
                <a:lnSpc>
                  <a:spcPct val="90000"/>
                </a:lnSpc>
                <a:spcBef>
                  <a:spcPct val="0"/>
                </a:spcBef>
                <a:spcAft>
                  <a:spcPct val="35000"/>
                </a:spcAft>
                <a:buNone/>
              </a:pPr>
              <a:r>
                <a:rPr lang="es-ES" sz="900" dirty="0">
                  <a:solidFill>
                    <a:schemeClr val="tx1"/>
                  </a:solidFill>
                </a:rPr>
                <a:t>Colección que tenga una estructura de datos compleja a nivel interno,</a:t>
              </a:r>
              <a:endParaRPr lang="es-EC" sz="900" dirty="0">
                <a:solidFill>
                  <a:schemeClr val="tx1"/>
                </a:solidFill>
              </a:endParaRPr>
            </a:p>
          </p:txBody>
        </p:sp>
        <p:sp>
          <p:nvSpPr>
            <p:cNvPr id="165" name="Forma libre: forma 164">
              <a:extLst>
                <a:ext uri="{FF2B5EF4-FFF2-40B4-BE49-F238E27FC236}">
                  <a16:creationId xmlns:a16="http://schemas.microsoft.com/office/drawing/2014/main" id="{20B19143-0E31-B257-E74F-CD4898B52534}"/>
                </a:ext>
              </a:extLst>
            </p:cNvPr>
            <p:cNvSpPr/>
            <p:nvPr/>
          </p:nvSpPr>
          <p:spPr>
            <a:xfrm>
              <a:off x="5726610" y="4867616"/>
              <a:ext cx="929246" cy="1056775"/>
            </a:xfrm>
            <a:custGeom>
              <a:avLst/>
              <a:gdLst>
                <a:gd name="connsiteX0" fmla="*/ 0 w 999835"/>
                <a:gd name="connsiteY0" fmla="*/ 66656 h 666556"/>
                <a:gd name="connsiteX1" fmla="*/ 66656 w 999835"/>
                <a:gd name="connsiteY1" fmla="*/ 0 h 666556"/>
                <a:gd name="connsiteX2" fmla="*/ 933179 w 999835"/>
                <a:gd name="connsiteY2" fmla="*/ 0 h 666556"/>
                <a:gd name="connsiteX3" fmla="*/ 999835 w 999835"/>
                <a:gd name="connsiteY3" fmla="*/ 66656 h 666556"/>
                <a:gd name="connsiteX4" fmla="*/ 999835 w 999835"/>
                <a:gd name="connsiteY4" fmla="*/ 599900 h 666556"/>
                <a:gd name="connsiteX5" fmla="*/ 933179 w 999835"/>
                <a:gd name="connsiteY5" fmla="*/ 666556 h 666556"/>
                <a:gd name="connsiteX6" fmla="*/ 66656 w 999835"/>
                <a:gd name="connsiteY6" fmla="*/ 666556 h 666556"/>
                <a:gd name="connsiteX7" fmla="*/ 0 w 999835"/>
                <a:gd name="connsiteY7" fmla="*/ 599900 h 666556"/>
                <a:gd name="connsiteX8" fmla="*/ 0 w 999835"/>
                <a:gd name="connsiteY8" fmla="*/ 66656 h 66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666556">
                  <a:moveTo>
                    <a:pt x="0" y="66656"/>
                  </a:moveTo>
                  <a:cubicBezTo>
                    <a:pt x="0" y="29843"/>
                    <a:pt x="29843" y="0"/>
                    <a:pt x="66656" y="0"/>
                  </a:cubicBezTo>
                  <a:lnTo>
                    <a:pt x="933179" y="0"/>
                  </a:lnTo>
                  <a:cubicBezTo>
                    <a:pt x="969992" y="0"/>
                    <a:pt x="999835" y="29843"/>
                    <a:pt x="999835" y="66656"/>
                  </a:cubicBezTo>
                  <a:lnTo>
                    <a:pt x="999835" y="599900"/>
                  </a:lnTo>
                  <a:cubicBezTo>
                    <a:pt x="999835" y="636713"/>
                    <a:pt x="969992" y="666556"/>
                    <a:pt x="933179" y="666556"/>
                  </a:cubicBezTo>
                  <a:lnTo>
                    <a:pt x="66656" y="666556"/>
                  </a:lnTo>
                  <a:cubicBezTo>
                    <a:pt x="29843" y="666556"/>
                    <a:pt x="0" y="636713"/>
                    <a:pt x="0" y="599900"/>
                  </a:cubicBezTo>
                  <a:lnTo>
                    <a:pt x="0" y="66656"/>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93" tIns="46193" rIns="46193" bIns="46193" numCol="1" spcCol="1270" anchor="ctr" anchorCtr="0">
              <a:noAutofit/>
            </a:bodyPr>
            <a:lstStyle/>
            <a:p>
              <a:pPr marL="0" lvl="0" indent="0" algn="ctr" defTabSz="311150">
                <a:lnSpc>
                  <a:spcPct val="90000"/>
                </a:lnSpc>
                <a:spcBef>
                  <a:spcPct val="0"/>
                </a:spcBef>
                <a:spcAft>
                  <a:spcPct val="35000"/>
                </a:spcAft>
                <a:buNone/>
              </a:pPr>
              <a:r>
                <a:rPr lang="es-ES" sz="900" b="0" i="0" dirty="0">
                  <a:solidFill>
                    <a:srgbClr val="444444"/>
                  </a:solidFill>
                  <a:effectLst/>
                  <a:latin typeface="PT Sans" panose="020B0503020203020204" pitchFamily="34" charset="0"/>
                </a:rPr>
                <a:t> </a:t>
              </a:r>
              <a:r>
                <a:rPr lang="es-ES" sz="900" dirty="0">
                  <a:solidFill>
                    <a:schemeClr val="tx1"/>
                  </a:solidFill>
                </a:rPr>
                <a:t>extraer algoritmos de recorrido y colocarlos en clases independientes.</a:t>
              </a:r>
              <a:endParaRPr lang="es-EC" sz="900" dirty="0">
                <a:solidFill>
                  <a:schemeClr val="tx1"/>
                </a:solidFill>
              </a:endParaRPr>
            </a:p>
          </p:txBody>
        </p:sp>
        <p:sp>
          <p:nvSpPr>
            <p:cNvPr id="166" name="Forma libre: forma 165">
              <a:extLst>
                <a:ext uri="{FF2B5EF4-FFF2-40B4-BE49-F238E27FC236}">
                  <a16:creationId xmlns:a16="http://schemas.microsoft.com/office/drawing/2014/main" id="{09AFBABD-F32B-3A61-3780-899A2DC78AD3}"/>
                </a:ext>
              </a:extLst>
            </p:cNvPr>
            <p:cNvSpPr/>
            <p:nvPr/>
          </p:nvSpPr>
          <p:spPr>
            <a:xfrm>
              <a:off x="6783133" y="4863865"/>
              <a:ext cx="929246" cy="1056777"/>
            </a:xfrm>
            <a:custGeom>
              <a:avLst/>
              <a:gdLst>
                <a:gd name="connsiteX0" fmla="*/ 0 w 999835"/>
                <a:gd name="connsiteY0" fmla="*/ 66656 h 666556"/>
                <a:gd name="connsiteX1" fmla="*/ 66656 w 999835"/>
                <a:gd name="connsiteY1" fmla="*/ 0 h 666556"/>
                <a:gd name="connsiteX2" fmla="*/ 933179 w 999835"/>
                <a:gd name="connsiteY2" fmla="*/ 0 h 666556"/>
                <a:gd name="connsiteX3" fmla="*/ 999835 w 999835"/>
                <a:gd name="connsiteY3" fmla="*/ 66656 h 666556"/>
                <a:gd name="connsiteX4" fmla="*/ 999835 w 999835"/>
                <a:gd name="connsiteY4" fmla="*/ 599900 h 666556"/>
                <a:gd name="connsiteX5" fmla="*/ 933179 w 999835"/>
                <a:gd name="connsiteY5" fmla="*/ 666556 h 666556"/>
                <a:gd name="connsiteX6" fmla="*/ 66656 w 999835"/>
                <a:gd name="connsiteY6" fmla="*/ 666556 h 666556"/>
                <a:gd name="connsiteX7" fmla="*/ 0 w 999835"/>
                <a:gd name="connsiteY7" fmla="*/ 599900 h 666556"/>
                <a:gd name="connsiteX8" fmla="*/ 0 w 999835"/>
                <a:gd name="connsiteY8" fmla="*/ 66656 h 66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666556">
                  <a:moveTo>
                    <a:pt x="0" y="66656"/>
                  </a:moveTo>
                  <a:cubicBezTo>
                    <a:pt x="0" y="29843"/>
                    <a:pt x="29843" y="0"/>
                    <a:pt x="66656" y="0"/>
                  </a:cubicBezTo>
                  <a:lnTo>
                    <a:pt x="933179" y="0"/>
                  </a:lnTo>
                  <a:cubicBezTo>
                    <a:pt x="969992" y="0"/>
                    <a:pt x="999835" y="29843"/>
                    <a:pt x="999835" y="66656"/>
                  </a:cubicBezTo>
                  <a:lnTo>
                    <a:pt x="999835" y="599900"/>
                  </a:lnTo>
                  <a:cubicBezTo>
                    <a:pt x="999835" y="636713"/>
                    <a:pt x="969992" y="666556"/>
                    <a:pt x="933179" y="666556"/>
                  </a:cubicBezTo>
                  <a:lnTo>
                    <a:pt x="66656" y="666556"/>
                  </a:lnTo>
                  <a:cubicBezTo>
                    <a:pt x="29843" y="666556"/>
                    <a:pt x="0" y="636713"/>
                    <a:pt x="0" y="599900"/>
                  </a:cubicBezTo>
                  <a:lnTo>
                    <a:pt x="0" y="66656"/>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93" tIns="46193" rIns="46193" bIns="46193" numCol="1" spcCol="1270" anchor="ctr" anchorCtr="0">
              <a:noAutofit/>
            </a:bodyPr>
            <a:lstStyle/>
            <a:p>
              <a:pPr marL="0" lvl="0" indent="0" algn="ctr" defTabSz="311150">
                <a:lnSpc>
                  <a:spcPct val="90000"/>
                </a:lnSpc>
                <a:spcBef>
                  <a:spcPct val="0"/>
                </a:spcBef>
                <a:spcAft>
                  <a:spcPct val="35000"/>
                </a:spcAft>
                <a:buNone/>
              </a:pPr>
              <a:r>
                <a:rPr lang="es-ES" sz="900" dirty="0">
                  <a:solidFill>
                    <a:schemeClr val="tx1"/>
                  </a:solidFill>
                </a:rPr>
                <a:t>P</a:t>
              </a:r>
              <a:r>
                <a:rPr lang="es-ES" sz="900" b="0" i="0" kern="1200" dirty="0">
                  <a:solidFill>
                    <a:schemeClr val="tx1"/>
                  </a:solidFill>
                </a:rPr>
                <a:t>roporcionar una interfaz común</a:t>
              </a:r>
              <a:endParaRPr lang="es-EC" sz="900" kern="1200" dirty="0">
                <a:solidFill>
                  <a:schemeClr val="tx1"/>
                </a:solidFill>
              </a:endParaRPr>
            </a:p>
          </p:txBody>
        </p:sp>
        <p:sp>
          <p:nvSpPr>
            <p:cNvPr id="167" name="Forma libre: forma 166">
              <a:extLst>
                <a:ext uri="{FF2B5EF4-FFF2-40B4-BE49-F238E27FC236}">
                  <a16:creationId xmlns:a16="http://schemas.microsoft.com/office/drawing/2014/main" id="{C7DA33AD-CF71-473A-905E-ABB29B1270EA}"/>
                </a:ext>
              </a:extLst>
            </p:cNvPr>
            <p:cNvSpPr/>
            <p:nvPr/>
          </p:nvSpPr>
          <p:spPr>
            <a:xfrm>
              <a:off x="8003436" y="2005204"/>
              <a:ext cx="1696311" cy="606740"/>
            </a:xfrm>
            <a:custGeom>
              <a:avLst/>
              <a:gdLst>
                <a:gd name="connsiteX0" fmla="*/ 0 w 1202022"/>
                <a:gd name="connsiteY0" fmla="*/ 49356 h 493558"/>
                <a:gd name="connsiteX1" fmla="*/ 49356 w 1202022"/>
                <a:gd name="connsiteY1" fmla="*/ 0 h 493558"/>
                <a:gd name="connsiteX2" fmla="*/ 1152666 w 1202022"/>
                <a:gd name="connsiteY2" fmla="*/ 0 h 493558"/>
                <a:gd name="connsiteX3" fmla="*/ 1202022 w 1202022"/>
                <a:gd name="connsiteY3" fmla="*/ 49356 h 493558"/>
                <a:gd name="connsiteX4" fmla="*/ 1202022 w 1202022"/>
                <a:gd name="connsiteY4" fmla="*/ 444202 h 493558"/>
                <a:gd name="connsiteX5" fmla="*/ 1152666 w 1202022"/>
                <a:gd name="connsiteY5" fmla="*/ 493558 h 493558"/>
                <a:gd name="connsiteX6" fmla="*/ 49356 w 1202022"/>
                <a:gd name="connsiteY6" fmla="*/ 493558 h 493558"/>
                <a:gd name="connsiteX7" fmla="*/ 0 w 1202022"/>
                <a:gd name="connsiteY7" fmla="*/ 444202 h 493558"/>
                <a:gd name="connsiteX8" fmla="*/ 0 w 1202022"/>
                <a:gd name="connsiteY8" fmla="*/ 49356 h 493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2022" h="493558">
                  <a:moveTo>
                    <a:pt x="0" y="49356"/>
                  </a:moveTo>
                  <a:cubicBezTo>
                    <a:pt x="0" y="22097"/>
                    <a:pt x="22097" y="0"/>
                    <a:pt x="49356" y="0"/>
                  </a:cubicBezTo>
                  <a:lnTo>
                    <a:pt x="1152666" y="0"/>
                  </a:lnTo>
                  <a:cubicBezTo>
                    <a:pt x="1179925" y="0"/>
                    <a:pt x="1202022" y="22097"/>
                    <a:pt x="1202022" y="49356"/>
                  </a:cubicBezTo>
                  <a:lnTo>
                    <a:pt x="1202022" y="444202"/>
                  </a:lnTo>
                  <a:cubicBezTo>
                    <a:pt x="1202022" y="471461"/>
                    <a:pt x="1179925" y="493558"/>
                    <a:pt x="1152666" y="493558"/>
                  </a:cubicBezTo>
                  <a:lnTo>
                    <a:pt x="49356" y="493558"/>
                  </a:lnTo>
                  <a:cubicBezTo>
                    <a:pt x="22097" y="493558"/>
                    <a:pt x="0" y="471461"/>
                    <a:pt x="0" y="444202"/>
                  </a:cubicBezTo>
                  <a:lnTo>
                    <a:pt x="0" y="49356"/>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366" tIns="56366" rIns="56366" bIns="56366" numCol="1" spcCol="1270" anchor="ctr" anchorCtr="0">
              <a:noAutofit/>
            </a:bodyPr>
            <a:lstStyle/>
            <a:p>
              <a:pPr marL="0" lvl="0" indent="0" algn="ctr" defTabSz="488950">
                <a:lnSpc>
                  <a:spcPct val="90000"/>
                </a:lnSpc>
                <a:spcBef>
                  <a:spcPct val="0"/>
                </a:spcBef>
                <a:spcAft>
                  <a:spcPct val="35000"/>
                </a:spcAft>
                <a:buNone/>
              </a:pPr>
              <a:r>
                <a:rPr lang="es-ES" sz="900" dirty="0">
                  <a:solidFill>
                    <a:schemeClr val="tx1"/>
                  </a:solidFill>
                </a:rPr>
                <a:t> Reducir las dependencias caóticas entre objetos</a:t>
              </a:r>
              <a:endParaRPr lang="es-EC" sz="900" kern="1200" dirty="0">
                <a:solidFill>
                  <a:schemeClr val="tx1"/>
                </a:solidFill>
              </a:endParaRPr>
            </a:p>
          </p:txBody>
        </p:sp>
        <p:sp>
          <p:nvSpPr>
            <p:cNvPr id="168" name="Forma libre: forma 167">
              <a:extLst>
                <a:ext uri="{FF2B5EF4-FFF2-40B4-BE49-F238E27FC236}">
                  <a16:creationId xmlns:a16="http://schemas.microsoft.com/office/drawing/2014/main" id="{84279AFE-C595-7C57-CB01-8BDF4ED5961A}"/>
                </a:ext>
              </a:extLst>
            </p:cNvPr>
            <p:cNvSpPr/>
            <p:nvPr/>
          </p:nvSpPr>
          <p:spPr>
            <a:xfrm>
              <a:off x="8006137" y="2774267"/>
              <a:ext cx="1696311" cy="459315"/>
            </a:xfrm>
            <a:custGeom>
              <a:avLst/>
              <a:gdLst>
                <a:gd name="connsiteX0" fmla="*/ 0 w 1201212"/>
                <a:gd name="connsiteY0" fmla="*/ 42291 h 422910"/>
                <a:gd name="connsiteX1" fmla="*/ 42291 w 1201212"/>
                <a:gd name="connsiteY1" fmla="*/ 0 h 422910"/>
                <a:gd name="connsiteX2" fmla="*/ 1158921 w 1201212"/>
                <a:gd name="connsiteY2" fmla="*/ 0 h 422910"/>
                <a:gd name="connsiteX3" fmla="*/ 1201212 w 1201212"/>
                <a:gd name="connsiteY3" fmla="*/ 42291 h 422910"/>
                <a:gd name="connsiteX4" fmla="*/ 1201212 w 1201212"/>
                <a:gd name="connsiteY4" fmla="*/ 380619 h 422910"/>
                <a:gd name="connsiteX5" fmla="*/ 1158921 w 1201212"/>
                <a:gd name="connsiteY5" fmla="*/ 422910 h 422910"/>
                <a:gd name="connsiteX6" fmla="*/ 42291 w 1201212"/>
                <a:gd name="connsiteY6" fmla="*/ 422910 h 422910"/>
                <a:gd name="connsiteX7" fmla="*/ 0 w 1201212"/>
                <a:gd name="connsiteY7" fmla="*/ 380619 h 422910"/>
                <a:gd name="connsiteX8" fmla="*/ 0 w 1201212"/>
                <a:gd name="connsiteY8" fmla="*/ 42291 h 42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1212" h="422910">
                  <a:moveTo>
                    <a:pt x="0" y="42291"/>
                  </a:moveTo>
                  <a:cubicBezTo>
                    <a:pt x="0" y="18934"/>
                    <a:pt x="18934" y="0"/>
                    <a:pt x="42291" y="0"/>
                  </a:cubicBezTo>
                  <a:lnTo>
                    <a:pt x="1158921" y="0"/>
                  </a:lnTo>
                  <a:cubicBezTo>
                    <a:pt x="1182278" y="0"/>
                    <a:pt x="1201212" y="18934"/>
                    <a:pt x="1201212" y="42291"/>
                  </a:cubicBezTo>
                  <a:lnTo>
                    <a:pt x="1201212" y="380619"/>
                  </a:lnTo>
                  <a:cubicBezTo>
                    <a:pt x="1201212" y="403976"/>
                    <a:pt x="1182278" y="422910"/>
                    <a:pt x="1158921" y="422910"/>
                  </a:cubicBezTo>
                  <a:lnTo>
                    <a:pt x="42291" y="422910"/>
                  </a:lnTo>
                  <a:cubicBezTo>
                    <a:pt x="18934" y="422910"/>
                    <a:pt x="0" y="403976"/>
                    <a:pt x="0" y="380619"/>
                  </a:cubicBezTo>
                  <a:lnTo>
                    <a:pt x="0" y="42291"/>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297" tIns="54297" rIns="54297" bIns="54297" numCol="1" spcCol="1270" anchor="ctr" anchorCtr="0">
              <a:noAutofit/>
            </a:bodyPr>
            <a:lstStyle/>
            <a:p>
              <a:pPr marL="0" lvl="0" indent="0" algn="ctr" defTabSz="488950">
                <a:lnSpc>
                  <a:spcPct val="90000"/>
                </a:lnSpc>
                <a:spcBef>
                  <a:spcPct val="0"/>
                </a:spcBef>
                <a:spcAft>
                  <a:spcPct val="35000"/>
                </a:spcAft>
                <a:buNone/>
              </a:pPr>
              <a:r>
                <a:rPr lang="es-ES" sz="900" dirty="0">
                  <a:solidFill>
                    <a:srgbClr val="0D0D0D"/>
                  </a:solidFill>
                  <a:latin typeface="Söhne"/>
                </a:rPr>
                <a:t>Necesidad de gestionar las interacciones complejas entre varios objetos</a:t>
              </a:r>
              <a:endParaRPr lang="es-EC" sz="900" kern="1200" dirty="0">
                <a:solidFill>
                  <a:schemeClr val="tx1"/>
                </a:solidFill>
              </a:endParaRPr>
            </a:p>
          </p:txBody>
        </p:sp>
        <p:sp>
          <p:nvSpPr>
            <p:cNvPr id="169" name="Forma libre: forma 168">
              <a:extLst>
                <a:ext uri="{FF2B5EF4-FFF2-40B4-BE49-F238E27FC236}">
                  <a16:creationId xmlns:a16="http://schemas.microsoft.com/office/drawing/2014/main" id="{4F6C4852-6218-3C25-CEDD-D43BB3FB654A}"/>
                </a:ext>
              </a:extLst>
            </p:cNvPr>
            <p:cNvSpPr/>
            <p:nvPr/>
          </p:nvSpPr>
          <p:spPr>
            <a:xfrm>
              <a:off x="8006137" y="3418738"/>
              <a:ext cx="1696311" cy="553086"/>
            </a:xfrm>
            <a:custGeom>
              <a:avLst/>
              <a:gdLst>
                <a:gd name="connsiteX0" fmla="*/ 0 w 1194003"/>
                <a:gd name="connsiteY0" fmla="*/ 50925 h 509249"/>
                <a:gd name="connsiteX1" fmla="*/ 50925 w 1194003"/>
                <a:gd name="connsiteY1" fmla="*/ 0 h 509249"/>
                <a:gd name="connsiteX2" fmla="*/ 1143078 w 1194003"/>
                <a:gd name="connsiteY2" fmla="*/ 0 h 509249"/>
                <a:gd name="connsiteX3" fmla="*/ 1194003 w 1194003"/>
                <a:gd name="connsiteY3" fmla="*/ 50925 h 509249"/>
                <a:gd name="connsiteX4" fmla="*/ 1194003 w 1194003"/>
                <a:gd name="connsiteY4" fmla="*/ 458324 h 509249"/>
                <a:gd name="connsiteX5" fmla="*/ 1143078 w 1194003"/>
                <a:gd name="connsiteY5" fmla="*/ 509249 h 509249"/>
                <a:gd name="connsiteX6" fmla="*/ 50925 w 1194003"/>
                <a:gd name="connsiteY6" fmla="*/ 509249 h 509249"/>
                <a:gd name="connsiteX7" fmla="*/ 0 w 1194003"/>
                <a:gd name="connsiteY7" fmla="*/ 458324 h 509249"/>
                <a:gd name="connsiteX8" fmla="*/ 0 w 1194003"/>
                <a:gd name="connsiteY8" fmla="*/ 50925 h 50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003" h="509249">
                  <a:moveTo>
                    <a:pt x="0" y="50925"/>
                  </a:moveTo>
                  <a:cubicBezTo>
                    <a:pt x="0" y="22800"/>
                    <a:pt x="22800" y="0"/>
                    <a:pt x="50925" y="0"/>
                  </a:cubicBezTo>
                  <a:lnTo>
                    <a:pt x="1143078" y="0"/>
                  </a:lnTo>
                  <a:cubicBezTo>
                    <a:pt x="1171203" y="0"/>
                    <a:pt x="1194003" y="22800"/>
                    <a:pt x="1194003" y="50925"/>
                  </a:cubicBezTo>
                  <a:lnTo>
                    <a:pt x="1194003" y="458324"/>
                  </a:lnTo>
                  <a:cubicBezTo>
                    <a:pt x="1194003" y="486449"/>
                    <a:pt x="1171203" y="509249"/>
                    <a:pt x="1143078" y="509249"/>
                  </a:cubicBezTo>
                  <a:lnTo>
                    <a:pt x="50925" y="509249"/>
                  </a:lnTo>
                  <a:cubicBezTo>
                    <a:pt x="22800" y="509249"/>
                    <a:pt x="0" y="486449"/>
                    <a:pt x="0" y="458324"/>
                  </a:cubicBezTo>
                  <a:lnTo>
                    <a:pt x="0" y="50925"/>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825" tIns="56825" rIns="56825" bIns="56825" numCol="1" spcCol="1270" anchor="ctr" anchorCtr="0">
              <a:noAutofit/>
            </a:bodyPr>
            <a:lstStyle/>
            <a:p>
              <a:pPr marL="0" lvl="0" indent="0" algn="ctr" defTabSz="488950">
                <a:lnSpc>
                  <a:spcPct val="90000"/>
                </a:lnSpc>
                <a:spcBef>
                  <a:spcPct val="0"/>
                </a:spcBef>
                <a:spcAft>
                  <a:spcPct val="35000"/>
                </a:spcAft>
                <a:buNone/>
              </a:pPr>
              <a:r>
                <a:rPr lang="es-ES" sz="900" dirty="0">
                  <a:solidFill>
                    <a:srgbClr val="0D0D0D"/>
                  </a:solidFill>
                  <a:latin typeface="Söhne"/>
                </a:rPr>
                <a:t> Introducir un objeto mediador que coordine las interacciones entre los objetos del sistema</a:t>
              </a:r>
              <a:endParaRPr lang="es-EC" sz="900" kern="1200" dirty="0">
                <a:solidFill>
                  <a:schemeClr val="tx1"/>
                </a:solidFill>
              </a:endParaRPr>
            </a:p>
          </p:txBody>
        </p:sp>
        <p:sp>
          <p:nvSpPr>
            <p:cNvPr id="170" name="Forma libre: forma 169">
              <a:extLst>
                <a:ext uri="{FF2B5EF4-FFF2-40B4-BE49-F238E27FC236}">
                  <a16:creationId xmlns:a16="http://schemas.microsoft.com/office/drawing/2014/main" id="{1DDB5C54-4C5D-3849-6F6A-8855BDC03EBD}"/>
                </a:ext>
              </a:extLst>
            </p:cNvPr>
            <p:cNvSpPr/>
            <p:nvPr/>
          </p:nvSpPr>
          <p:spPr>
            <a:xfrm>
              <a:off x="8002120" y="4177062"/>
              <a:ext cx="1696311" cy="553086"/>
            </a:xfrm>
            <a:custGeom>
              <a:avLst/>
              <a:gdLst>
                <a:gd name="connsiteX0" fmla="*/ 0 w 1194003"/>
                <a:gd name="connsiteY0" fmla="*/ 50925 h 509249"/>
                <a:gd name="connsiteX1" fmla="*/ 50925 w 1194003"/>
                <a:gd name="connsiteY1" fmla="*/ 0 h 509249"/>
                <a:gd name="connsiteX2" fmla="*/ 1143078 w 1194003"/>
                <a:gd name="connsiteY2" fmla="*/ 0 h 509249"/>
                <a:gd name="connsiteX3" fmla="*/ 1194003 w 1194003"/>
                <a:gd name="connsiteY3" fmla="*/ 50925 h 509249"/>
                <a:gd name="connsiteX4" fmla="*/ 1194003 w 1194003"/>
                <a:gd name="connsiteY4" fmla="*/ 458324 h 509249"/>
                <a:gd name="connsiteX5" fmla="*/ 1143078 w 1194003"/>
                <a:gd name="connsiteY5" fmla="*/ 509249 h 509249"/>
                <a:gd name="connsiteX6" fmla="*/ 50925 w 1194003"/>
                <a:gd name="connsiteY6" fmla="*/ 509249 h 509249"/>
                <a:gd name="connsiteX7" fmla="*/ 0 w 1194003"/>
                <a:gd name="connsiteY7" fmla="*/ 458324 h 509249"/>
                <a:gd name="connsiteX8" fmla="*/ 0 w 1194003"/>
                <a:gd name="connsiteY8" fmla="*/ 50925 h 50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003" h="509249">
                  <a:moveTo>
                    <a:pt x="0" y="50925"/>
                  </a:moveTo>
                  <a:cubicBezTo>
                    <a:pt x="0" y="22800"/>
                    <a:pt x="22800" y="0"/>
                    <a:pt x="50925" y="0"/>
                  </a:cubicBezTo>
                  <a:lnTo>
                    <a:pt x="1143078" y="0"/>
                  </a:lnTo>
                  <a:cubicBezTo>
                    <a:pt x="1171203" y="0"/>
                    <a:pt x="1194003" y="22800"/>
                    <a:pt x="1194003" y="50925"/>
                  </a:cubicBezTo>
                  <a:lnTo>
                    <a:pt x="1194003" y="458324"/>
                  </a:lnTo>
                  <a:cubicBezTo>
                    <a:pt x="1194003" y="486449"/>
                    <a:pt x="1171203" y="509249"/>
                    <a:pt x="1143078" y="509249"/>
                  </a:cubicBezTo>
                  <a:lnTo>
                    <a:pt x="50925" y="509249"/>
                  </a:lnTo>
                  <a:cubicBezTo>
                    <a:pt x="22800" y="509249"/>
                    <a:pt x="0" y="486449"/>
                    <a:pt x="0" y="458324"/>
                  </a:cubicBezTo>
                  <a:lnTo>
                    <a:pt x="0" y="50925"/>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585" tIns="41585" rIns="41585" bIns="41585" numCol="1" spcCol="1270" anchor="ctr" anchorCtr="0">
              <a:noAutofit/>
            </a:bodyPr>
            <a:lstStyle/>
            <a:p>
              <a:pPr marL="0" lvl="0" indent="0" algn="ctr" defTabSz="311150">
                <a:lnSpc>
                  <a:spcPct val="90000"/>
                </a:lnSpc>
                <a:spcBef>
                  <a:spcPct val="0"/>
                </a:spcBef>
                <a:spcAft>
                  <a:spcPct val="35000"/>
                </a:spcAft>
                <a:buNone/>
              </a:pPr>
              <a:r>
                <a:rPr lang="es-ES" sz="900" dirty="0">
                  <a:solidFill>
                    <a:schemeClr val="tx1"/>
                  </a:solidFill>
                </a:rPr>
                <a:t>Difícil cambiar algunas de las clases porque están fuertemente acopladas</a:t>
              </a:r>
              <a:endParaRPr lang="es-EC" sz="900" kern="1200" dirty="0">
                <a:solidFill>
                  <a:schemeClr val="tx1"/>
                </a:solidFill>
              </a:endParaRPr>
            </a:p>
          </p:txBody>
        </p:sp>
        <p:sp>
          <p:nvSpPr>
            <p:cNvPr id="171" name="Forma libre: forma 170">
              <a:extLst>
                <a:ext uri="{FF2B5EF4-FFF2-40B4-BE49-F238E27FC236}">
                  <a16:creationId xmlns:a16="http://schemas.microsoft.com/office/drawing/2014/main" id="{ED34C135-7FBA-C6C1-A8B9-059D4D7B628E}"/>
                </a:ext>
              </a:extLst>
            </p:cNvPr>
            <p:cNvSpPr/>
            <p:nvPr/>
          </p:nvSpPr>
          <p:spPr>
            <a:xfrm>
              <a:off x="7918355" y="4867616"/>
              <a:ext cx="929246" cy="1056775"/>
            </a:xfrm>
            <a:custGeom>
              <a:avLst/>
              <a:gdLst>
                <a:gd name="connsiteX0" fmla="*/ 0 w 999835"/>
                <a:gd name="connsiteY0" fmla="*/ 66656 h 666556"/>
                <a:gd name="connsiteX1" fmla="*/ 66656 w 999835"/>
                <a:gd name="connsiteY1" fmla="*/ 0 h 666556"/>
                <a:gd name="connsiteX2" fmla="*/ 933179 w 999835"/>
                <a:gd name="connsiteY2" fmla="*/ 0 h 666556"/>
                <a:gd name="connsiteX3" fmla="*/ 999835 w 999835"/>
                <a:gd name="connsiteY3" fmla="*/ 66656 h 666556"/>
                <a:gd name="connsiteX4" fmla="*/ 999835 w 999835"/>
                <a:gd name="connsiteY4" fmla="*/ 599900 h 666556"/>
                <a:gd name="connsiteX5" fmla="*/ 933179 w 999835"/>
                <a:gd name="connsiteY5" fmla="*/ 666556 h 666556"/>
                <a:gd name="connsiteX6" fmla="*/ 66656 w 999835"/>
                <a:gd name="connsiteY6" fmla="*/ 666556 h 666556"/>
                <a:gd name="connsiteX7" fmla="*/ 0 w 999835"/>
                <a:gd name="connsiteY7" fmla="*/ 599900 h 666556"/>
                <a:gd name="connsiteX8" fmla="*/ 0 w 999835"/>
                <a:gd name="connsiteY8" fmla="*/ 66656 h 66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666556">
                  <a:moveTo>
                    <a:pt x="0" y="66656"/>
                  </a:moveTo>
                  <a:cubicBezTo>
                    <a:pt x="0" y="29843"/>
                    <a:pt x="29843" y="0"/>
                    <a:pt x="66656" y="0"/>
                  </a:cubicBezTo>
                  <a:lnTo>
                    <a:pt x="933179" y="0"/>
                  </a:lnTo>
                  <a:cubicBezTo>
                    <a:pt x="969992" y="0"/>
                    <a:pt x="999835" y="29843"/>
                    <a:pt x="999835" y="66656"/>
                  </a:cubicBezTo>
                  <a:lnTo>
                    <a:pt x="999835" y="599900"/>
                  </a:lnTo>
                  <a:cubicBezTo>
                    <a:pt x="999835" y="636713"/>
                    <a:pt x="969992" y="666556"/>
                    <a:pt x="933179" y="666556"/>
                  </a:cubicBezTo>
                  <a:lnTo>
                    <a:pt x="66656" y="666556"/>
                  </a:lnTo>
                  <a:cubicBezTo>
                    <a:pt x="29843" y="666556"/>
                    <a:pt x="0" y="636713"/>
                    <a:pt x="0" y="599900"/>
                  </a:cubicBezTo>
                  <a:lnTo>
                    <a:pt x="0" y="66656"/>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93" tIns="46193" rIns="46193" bIns="46193" numCol="1" spcCol="1270" anchor="ctr" anchorCtr="0">
              <a:noAutofit/>
            </a:bodyPr>
            <a:lstStyle/>
            <a:p>
              <a:pPr marL="0" lvl="0" indent="0" algn="ctr" defTabSz="311150">
                <a:lnSpc>
                  <a:spcPct val="90000"/>
                </a:lnSpc>
                <a:spcBef>
                  <a:spcPct val="0"/>
                </a:spcBef>
                <a:spcAft>
                  <a:spcPct val="35000"/>
                </a:spcAft>
                <a:buNone/>
              </a:pPr>
              <a:r>
                <a:rPr lang="es-ES" sz="900" dirty="0">
                  <a:solidFill>
                    <a:schemeClr val="tx1"/>
                  </a:solidFill>
                </a:rPr>
                <a:t> Reduce la dependencia directa entre los objetos del sistema</a:t>
              </a:r>
              <a:endParaRPr lang="es-EC" sz="900" kern="1200" dirty="0">
                <a:solidFill>
                  <a:schemeClr val="tx1"/>
                </a:solidFill>
              </a:endParaRPr>
            </a:p>
          </p:txBody>
        </p:sp>
        <p:sp>
          <p:nvSpPr>
            <p:cNvPr id="172" name="Forma libre: forma 171">
              <a:extLst>
                <a:ext uri="{FF2B5EF4-FFF2-40B4-BE49-F238E27FC236}">
                  <a16:creationId xmlns:a16="http://schemas.microsoft.com/office/drawing/2014/main" id="{64989B8A-A788-0FF3-31C2-3EB995D00E9B}"/>
                </a:ext>
              </a:extLst>
            </p:cNvPr>
            <p:cNvSpPr/>
            <p:nvPr/>
          </p:nvSpPr>
          <p:spPr>
            <a:xfrm>
              <a:off x="8932380" y="4882915"/>
              <a:ext cx="929246" cy="1056777"/>
            </a:xfrm>
            <a:custGeom>
              <a:avLst/>
              <a:gdLst>
                <a:gd name="connsiteX0" fmla="*/ 0 w 999835"/>
                <a:gd name="connsiteY0" fmla="*/ 66656 h 666556"/>
                <a:gd name="connsiteX1" fmla="*/ 66656 w 999835"/>
                <a:gd name="connsiteY1" fmla="*/ 0 h 666556"/>
                <a:gd name="connsiteX2" fmla="*/ 933179 w 999835"/>
                <a:gd name="connsiteY2" fmla="*/ 0 h 666556"/>
                <a:gd name="connsiteX3" fmla="*/ 999835 w 999835"/>
                <a:gd name="connsiteY3" fmla="*/ 66656 h 666556"/>
                <a:gd name="connsiteX4" fmla="*/ 999835 w 999835"/>
                <a:gd name="connsiteY4" fmla="*/ 599900 h 666556"/>
                <a:gd name="connsiteX5" fmla="*/ 933179 w 999835"/>
                <a:gd name="connsiteY5" fmla="*/ 666556 h 666556"/>
                <a:gd name="connsiteX6" fmla="*/ 66656 w 999835"/>
                <a:gd name="connsiteY6" fmla="*/ 666556 h 666556"/>
                <a:gd name="connsiteX7" fmla="*/ 0 w 999835"/>
                <a:gd name="connsiteY7" fmla="*/ 599900 h 666556"/>
                <a:gd name="connsiteX8" fmla="*/ 0 w 999835"/>
                <a:gd name="connsiteY8" fmla="*/ 66656 h 66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666556">
                  <a:moveTo>
                    <a:pt x="0" y="66656"/>
                  </a:moveTo>
                  <a:cubicBezTo>
                    <a:pt x="0" y="29843"/>
                    <a:pt x="29843" y="0"/>
                    <a:pt x="66656" y="0"/>
                  </a:cubicBezTo>
                  <a:lnTo>
                    <a:pt x="933179" y="0"/>
                  </a:lnTo>
                  <a:cubicBezTo>
                    <a:pt x="969992" y="0"/>
                    <a:pt x="999835" y="29843"/>
                    <a:pt x="999835" y="66656"/>
                  </a:cubicBezTo>
                  <a:lnTo>
                    <a:pt x="999835" y="599900"/>
                  </a:lnTo>
                  <a:cubicBezTo>
                    <a:pt x="999835" y="636713"/>
                    <a:pt x="969992" y="666556"/>
                    <a:pt x="933179" y="666556"/>
                  </a:cubicBezTo>
                  <a:lnTo>
                    <a:pt x="66656" y="666556"/>
                  </a:lnTo>
                  <a:cubicBezTo>
                    <a:pt x="29843" y="666556"/>
                    <a:pt x="0" y="636713"/>
                    <a:pt x="0" y="599900"/>
                  </a:cubicBezTo>
                  <a:lnTo>
                    <a:pt x="0" y="66656"/>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93" tIns="46193" rIns="46193" bIns="46193" numCol="1" spcCol="1270" anchor="ctr" anchorCtr="0">
              <a:noAutofit/>
            </a:bodyPr>
            <a:lstStyle/>
            <a:p>
              <a:pPr marL="0" lvl="0" indent="0" algn="ctr" defTabSz="311150">
                <a:lnSpc>
                  <a:spcPct val="90000"/>
                </a:lnSpc>
                <a:spcBef>
                  <a:spcPct val="0"/>
                </a:spcBef>
                <a:spcAft>
                  <a:spcPct val="35000"/>
                </a:spcAft>
                <a:buNone/>
              </a:pPr>
              <a:r>
                <a:rPr lang="es-ES" sz="900" dirty="0">
                  <a:solidFill>
                    <a:schemeClr val="tx1"/>
                  </a:solidFill>
                </a:rPr>
                <a:t>Centraliza la lógica de comunicación y control en un único objeto</a:t>
              </a:r>
              <a:endParaRPr lang="es-EC" sz="900" kern="1200" dirty="0">
                <a:solidFill>
                  <a:schemeClr val="tx1"/>
                </a:solidFill>
              </a:endParaRPr>
            </a:p>
          </p:txBody>
        </p:sp>
        <p:sp>
          <p:nvSpPr>
            <p:cNvPr id="173" name="Forma libre: forma 172">
              <a:extLst>
                <a:ext uri="{FF2B5EF4-FFF2-40B4-BE49-F238E27FC236}">
                  <a16:creationId xmlns:a16="http://schemas.microsoft.com/office/drawing/2014/main" id="{526D1A4F-EEA0-F0B6-5906-D1424D6950D3}"/>
                </a:ext>
              </a:extLst>
            </p:cNvPr>
            <p:cNvSpPr/>
            <p:nvPr/>
          </p:nvSpPr>
          <p:spPr>
            <a:xfrm>
              <a:off x="10181989" y="2005204"/>
              <a:ext cx="1696311" cy="606740"/>
            </a:xfrm>
            <a:custGeom>
              <a:avLst/>
              <a:gdLst>
                <a:gd name="connsiteX0" fmla="*/ 0 w 1202022"/>
                <a:gd name="connsiteY0" fmla="*/ 49356 h 493558"/>
                <a:gd name="connsiteX1" fmla="*/ 49356 w 1202022"/>
                <a:gd name="connsiteY1" fmla="*/ 0 h 493558"/>
                <a:gd name="connsiteX2" fmla="*/ 1152666 w 1202022"/>
                <a:gd name="connsiteY2" fmla="*/ 0 h 493558"/>
                <a:gd name="connsiteX3" fmla="*/ 1202022 w 1202022"/>
                <a:gd name="connsiteY3" fmla="*/ 49356 h 493558"/>
                <a:gd name="connsiteX4" fmla="*/ 1202022 w 1202022"/>
                <a:gd name="connsiteY4" fmla="*/ 444202 h 493558"/>
                <a:gd name="connsiteX5" fmla="*/ 1152666 w 1202022"/>
                <a:gd name="connsiteY5" fmla="*/ 493558 h 493558"/>
                <a:gd name="connsiteX6" fmla="*/ 49356 w 1202022"/>
                <a:gd name="connsiteY6" fmla="*/ 493558 h 493558"/>
                <a:gd name="connsiteX7" fmla="*/ 0 w 1202022"/>
                <a:gd name="connsiteY7" fmla="*/ 444202 h 493558"/>
                <a:gd name="connsiteX8" fmla="*/ 0 w 1202022"/>
                <a:gd name="connsiteY8" fmla="*/ 49356 h 493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2022" h="493558">
                  <a:moveTo>
                    <a:pt x="0" y="49356"/>
                  </a:moveTo>
                  <a:cubicBezTo>
                    <a:pt x="0" y="22097"/>
                    <a:pt x="22097" y="0"/>
                    <a:pt x="49356" y="0"/>
                  </a:cubicBezTo>
                  <a:lnTo>
                    <a:pt x="1152666" y="0"/>
                  </a:lnTo>
                  <a:cubicBezTo>
                    <a:pt x="1179925" y="0"/>
                    <a:pt x="1202022" y="22097"/>
                    <a:pt x="1202022" y="49356"/>
                  </a:cubicBezTo>
                  <a:lnTo>
                    <a:pt x="1202022" y="444202"/>
                  </a:lnTo>
                  <a:cubicBezTo>
                    <a:pt x="1202022" y="471461"/>
                    <a:pt x="1179925" y="493558"/>
                    <a:pt x="1152666" y="493558"/>
                  </a:cubicBezTo>
                  <a:lnTo>
                    <a:pt x="49356" y="493558"/>
                  </a:lnTo>
                  <a:cubicBezTo>
                    <a:pt x="22097" y="493558"/>
                    <a:pt x="0" y="471461"/>
                    <a:pt x="0" y="444202"/>
                  </a:cubicBezTo>
                  <a:lnTo>
                    <a:pt x="0" y="49356"/>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366" tIns="56366" rIns="56366" bIns="56366" numCol="1" spcCol="1270" anchor="ctr" anchorCtr="0">
              <a:noAutofit/>
            </a:bodyPr>
            <a:lstStyle/>
            <a:p>
              <a:pPr marL="0" lvl="0" indent="0" algn="ctr" defTabSz="488950">
                <a:lnSpc>
                  <a:spcPct val="90000"/>
                </a:lnSpc>
                <a:spcBef>
                  <a:spcPct val="0"/>
                </a:spcBef>
                <a:spcAft>
                  <a:spcPct val="35000"/>
                </a:spcAft>
                <a:buNone/>
              </a:pPr>
              <a:r>
                <a:rPr lang="es-ES" sz="900" dirty="0">
                  <a:solidFill>
                    <a:schemeClr val="tx1"/>
                  </a:solidFill>
                </a:rPr>
                <a:t>P</a:t>
              </a:r>
              <a:r>
                <a:rPr lang="es-ES" sz="900" b="0" i="0" kern="1200" dirty="0">
                  <a:solidFill>
                    <a:schemeClr val="tx1"/>
                  </a:solidFill>
                </a:rPr>
                <a:t>ermite guardar y restaurar el estado previo de un objeto sin revelar los detalles de su implementación</a:t>
              </a:r>
              <a:endParaRPr lang="es-EC" sz="900" kern="1200" dirty="0">
                <a:solidFill>
                  <a:schemeClr val="tx1"/>
                </a:solidFill>
              </a:endParaRPr>
            </a:p>
          </p:txBody>
        </p:sp>
        <p:sp>
          <p:nvSpPr>
            <p:cNvPr id="174" name="Forma libre: forma 173">
              <a:extLst>
                <a:ext uri="{FF2B5EF4-FFF2-40B4-BE49-F238E27FC236}">
                  <a16:creationId xmlns:a16="http://schemas.microsoft.com/office/drawing/2014/main" id="{E437813A-9F0E-8C48-B0CE-9765A970BC24}"/>
                </a:ext>
              </a:extLst>
            </p:cNvPr>
            <p:cNvSpPr/>
            <p:nvPr/>
          </p:nvSpPr>
          <p:spPr>
            <a:xfrm>
              <a:off x="10183970" y="2793373"/>
              <a:ext cx="1696311" cy="459315"/>
            </a:xfrm>
            <a:custGeom>
              <a:avLst/>
              <a:gdLst>
                <a:gd name="connsiteX0" fmla="*/ 0 w 1201212"/>
                <a:gd name="connsiteY0" fmla="*/ 42291 h 422910"/>
                <a:gd name="connsiteX1" fmla="*/ 42291 w 1201212"/>
                <a:gd name="connsiteY1" fmla="*/ 0 h 422910"/>
                <a:gd name="connsiteX2" fmla="*/ 1158921 w 1201212"/>
                <a:gd name="connsiteY2" fmla="*/ 0 h 422910"/>
                <a:gd name="connsiteX3" fmla="*/ 1201212 w 1201212"/>
                <a:gd name="connsiteY3" fmla="*/ 42291 h 422910"/>
                <a:gd name="connsiteX4" fmla="*/ 1201212 w 1201212"/>
                <a:gd name="connsiteY4" fmla="*/ 380619 h 422910"/>
                <a:gd name="connsiteX5" fmla="*/ 1158921 w 1201212"/>
                <a:gd name="connsiteY5" fmla="*/ 422910 h 422910"/>
                <a:gd name="connsiteX6" fmla="*/ 42291 w 1201212"/>
                <a:gd name="connsiteY6" fmla="*/ 422910 h 422910"/>
                <a:gd name="connsiteX7" fmla="*/ 0 w 1201212"/>
                <a:gd name="connsiteY7" fmla="*/ 380619 h 422910"/>
                <a:gd name="connsiteX8" fmla="*/ 0 w 1201212"/>
                <a:gd name="connsiteY8" fmla="*/ 42291 h 42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1212" h="422910">
                  <a:moveTo>
                    <a:pt x="0" y="42291"/>
                  </a:moveTo>
                  <a:cubicBezTo>
                    <a:pt x="0" y="18934"/>
                    <a:pt x="18934" y="0"/>
                    <a:pt x="42291" y="0"/>
                  </a:cubicBezTo>
                  <a:lnTo>
                    <a:pt x="1158921" y="0"/>
                  </a:lnTo>
                  <a:cubicBezTo>
                    <a:pt x="1182278" y="0"/>
                    <a:pt x="1201212" y="18934"/>
                    <a:pt x="1201212" y="42291"/>
                  </a:cubicBezTo>
                  <a:lnTo>
                    <a:pt x="1201212" y="380619"/>
                  </a:lnTo>
                  <a:cubicBezTo>
                    <a:pt x="1201212" y="403976"/>
                    <a:pt x="1182278" y="422910"/>
                    <a:pt x="1158921" y="422910"/>
                  </a:cubicBezTo>
                  <a:lnTo>
                    <a:pt x="42291" y="422910"/>
                  </a:lnTo>
                  <a:cubicBezTo>
                    <a:pt x="18934" y="422910"/>
                    <a:pt x="0" y="403976"/>
                    <a:pt x="0" y="380619"/>
                  </a:cubicBezTo>
                  <a:lnTo>
                    <a:pt x="0" y="42291"/>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297" tIns="54297" rIns="54297" bIns="54297" numCol="1" spcCol="1270" anchor="ctr" anchorCtr="0">
              <a:noAutofit/>
            </a:bodyPr>
            <a:lstStyle/>
            <a:p>
              <a:pPr marL="0" lvl="0" indent="0" algn="ctr" defTabSz="488950">
                <a:lnSpc>
                  <a:spcPct val="90000"/>
                </a:lnSpc>
                <a:spcBef>
                  <a:spcPct val="0"/>
                </a:spcBef>
                <a:spcAft>
                  <a:spcPct val="35000"/>
                </a:spcAft>
                <a:buNone/>
              </a:pPr>
              <a:r>
                <a:rPr lang="es-ES" sz="900" dirty="0">
                  <a:solidFill>
                    <a:schemeClr val="tx1"/>
                  </a:solidFill>
                </a:rPr>
                <a:t>N</a:t>
              </a:r>
              <a:r>
                <a:rPr lang="es-ES" sz="900" b="0" i="0" kern="1200" dirty="0">
                  <a:solidFill>
                    <a:schemeClr val="tx1"/>
                  </a:solidFill>
                </a:rPr>
                <a:t>ecesidad de guardar y restaurar el estado interno de un objeto </a:t>
              </a:r>
              <a:endParaRPr lang="es-EC" sz="900" kern="1200" dirty="0">
                <a:solidFill>
                  <a:schemeClr val="tx1"/>
                </a:solidFill>
              </a:endParaRPr>
            </a:p>
          </p:txBody>
        </p:sp>
        <p:sp>
          <p:nvSpPr>
            <p:cNvPr id="175" name="Forma libre: forma 174">
              <a:extLst>
                <a:ext uri="{FF2B5EF4-FFF2-40B4-BE49-F238E27FC236}">
                  <a16:creationId xmlns:a16="http://schemas.microsoft.com/office/drawing/2014/main" id="{5126F8B8-1E47-C6D7-E2CD-B8A87F04A7E2}"/>
                </a:ext>
              </a:extLst>
            </p:cNvPr>
            <p:cNvSpPr/>
            <p:nvPr/>
          </p:nvSpPr>
          <p:spPr>
            <a:xfrm>
              <a:off x="10181986" y="3418738"/>
              <a:ext cx="1696311" cy="553086"/>
            </a:xfrm>
            <a:custGeom>
              <a:avLst/>
              <a:gdLst>
                <a:gd name="connsiteX0" fmla="*/ 0 w 1194003"/>
                <a:gd name="connsiteY0" fmla="*/ 50925 h 509249"/>
                <a:gd name="connsiteX1" fmla="*/ 50925 w 1194003"/>
                <a:gd name="connsiteY1" fmla="*/ 0 h 509249"/>
                <a:gd name="connsiteX2" fmla="*/ 1143078 w 1194003"/>
                <a:gd name="connsiteY2" fmla="*/ 0 h 509249"/>
                <a:gd name="connsiteX3" fmla="*/ 1194003 w 1194003"/>
                <a:gd name="connsiteY3" fmla="*/ 50925 h 509249"/>
                <a:gd name="connsiteX4" fmla="*/ 1194003 w 1194003"/>
                <a:gd name="connsiteY4" fmla="*/ 458324 h 509249"/>
                <a:gd name="connsiteX5" fmla="*/ 1143078 w 1194003"/>
                <a:gd name="connsiteY5" fmla="*/ 509249 h 509249"/>
                <a:gd name="connsiteX6" fmla="*/ 50925 w 1194003"/>
                <a:gd name="connsiteY6" fmla="*/ 509249 h 509249"/>
                <a:gd name="connsiteX7" fmla="*/ 0 w 1194003"/>
                <a:gd name="connsiteY7" fmla="*/ 458324 h 509249"/>
                <a:gd name="connsiteX8" fmla="*/ 0 w 1194003"/>
                <a:gd name="connsiteY8" fmla="*/ 50925 h 50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003" h="509249">
                  <a:moveTo>
                    <a:pt x="0" y="50925"/>
                  </a:moveTo>
                  <a:cubicBezTo>
                    <a:pt x="0" y="22800"/>
                    <a:pt x="22800" y="0"/>
                    <a:pt x="50925" y="0"/>
                  </a:cubicBezTo>
                  <a:lnTo>
                    <a:pt x="1143078" y="0"/>
                  </a:lnTo>
                  <a:cubicBezTo>
                    <a:pt x="1171203" y="0"/>
                    <a:pt x="1194003" y="22800"/>
                    <a:pt x="1194003" y="50925"/>
                  </a:cubicBezTo>
                  <a:lnTo>
                    <a:pt x="1194003" y="458324"/>
                  </a:lnTo>
                  <a:cubicBezTo>
                    <a:pt x="1194003" y="486449"/>
                    <a:pt x="1171203" y="509249"/>
                    <a:pt x="1143078" y="509249"/>
                  </a:cubicBezTo>
                  <a:lnTo>
                    <a:pt x="50925" y="509249"/>
                  </a:lnTo>
                  <a:cubicBezTo>
                    <a:pt x="22800" y="509249"/>
                    <a:pt x="0" y="486449"/>
                    <a:pt x="0" y="458324"/>
                  </a:cubicBezTo>
                  <a:lnTo>
                    <a:pt x="0" y="50925"/>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825" tIns="56825" rIns="56825" bIns="56825" numCol="1" spcCol="1270" anchor="ctr" anchorCtr="0">
              <a:noAutofit/>
            </a:bodyPr>
            <a:lstStyle/>
            <a:p>
              <a:pPr marL="0" lvl="0" indent="0" algn="ctr" defTabSz="488950">
                <a:lnSpc>
                  <a:spcPct val="90000"/>
                </a:lnSpc>
                <a:spcBef>
                  <a:spcPct val="0"/>
                </a:spcBef>
                <a:spcAft>
                  <a:spcPct val="35000"/>
                </a:spcAft>
                <a:buNone/>
              </a:pPr>
              <a:r>
                <a:rPr lang="es-ES" sz="800" dirty="0">
                  <a:solidFill>
                    <a:schemeClr val="tx1"/>
                  </a:solidFill>
                </a:rPr>
                <a:t>Definir tres objetos principales: el </a:t>
              </a:r>
              <a:r>
                <a:rPr lang="es-ES" sz="800" dirty="0" err="1">
                  <a:solidFill>
                    <a:schemeClr val="tx1"/>
                  </a:solidFill>
                </a:rPr>
                <a:t>Originator</a:t>
              </a:r>
              <a:r>
                <a:rPr lang="es-ES" sz="800" dirty="0">
                  <a:solidFill>
                    <a:schemeClr val="tx1"/>
                  </a:solidFill>
                </a:rPr>
                <a:t> (Origen), el Memento (Recuerdo) y el </a:t>
              </a:r>
              <a:r>
                <a:rPr lang="es-ES" sz="800" dirty="0" err="1">
                  <a:solidFill>
                    <a:schemeClr val="tx1"/>
                  </a:solidFill>
                </a:rPr>
                <a:t>Caretaker</a:t>
              </a:r>
              <a:r>
                <a:rPr lang="es-ES" sz="800" dirty="0">
                  <a:solidFill>
                    <a:schemeClr val="tx1"/>
                  </a:solidFill>
                </a:rPr>
                <a:t> (Cuidador).</a:t>
              </a:r>
              <a:endParaRPr lang="es-EC" sz="800" dirty="0">
                <a:solidFill>
                  <a:schemeClr val="tx1"/>
                </a:solidFill>
              </a:endParaRPr>
            </a:p>
          </p:txBody>
        </p:sp>
        <p:sp>
          <p:nvSpPr>
            <p:cNvPr id="176" name="Forma libre: forma 175">
              <a:extLst>
                <a:ext uri="{FF2B5EF4-FFF2-40B4-BE49-F238E27FC236}">
                  <a16:creationId xmlns:a16="http://schemas.microsoft.com/office/drawing/2014/main" id="{37992BB1-0EE8-9016-1408-FACAE63781BC}"/>
                </a:ext>
              </a:extLst>
            </p:cNvPr>
            <p:cNvSpPr/>
            <p:nvPr/>
          </p:nvSpPr>
          <p:spPr>
            <a:xfrm>
              <a:off x="10150511" y="4206353"/>
              <a:ext cx="1696311" cy="553086"/>
            </a:xfrm>
            <a:custGeom>
              <a:avLst/>
              <a:gdLst>
                <a:gd name="connsiteX0" fmla="*/ 0 w 1194003"/>
                <a:gd name="connsiteY0" fmla="*/ 50925 h 509249"/>
                <a:gd name="connsiteX1" fmla="*/ 50925 w 1194003"/>
                <a:gd name="connsiteY1" fmla="*/ 0 h 509249"/>
                <a:gd name="connsiteX2" fmla="*/ 1143078 w 1194003"/>
                <a:gd name="connsiteY2" fmla="*/ 0 h 509249"/>
                <a:gd name="connsiteX3" fmla="*/ 1194003 w 1194003"/>
                <a:gd name="connsiteY3" fmla="*/ 50925 h 509249"/>
                <a:gd name="connsiteX4" fmla="*/ 1194003 w 1194003"/>
                <a:gd name="connsiteY4" fmla="*/ 458324 h 509249"/>
                <a:gd name="connsiteX5" fmla="*/ 1143078 w 1194003"/>
                <a:gd name="connsiteY5" fmla="*/ 509249 h 509249"/>
                <a:gd name="connsiteX6" fmla="*/ 50925 w 1194003"/>
                <a:gd name="connsiteY6" fmla="*/ 509249 h 509249"/>
                <a:gd name="connsiteX7" fmla="*/ 0 w 1194003"/>
                <a:gd name="connsiteY7" fmla="*/ 458324 h 509249"/>
                <a:gd name="connsiteX8" fmla="*/ 0 w 1194003"/>
                <a:gd name="connsiteY8" fmla="*/ 50925 h 50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003" h="509249">
                  <a:moveTo>
                    <a:pt x="0" y="50925"/>
                  </a:moveTo>
                  <a:cubicBezTo>
                    <a:pt x="0" y="22800"/>
                    <a:pt x="22800" y="0"/>
                    <a:pt x="50925" y="0"/>
                  </a:cubicBezTo>
                  <a:lnTo>
                    <a:pt x="1143078" y="0"/>
                  </a:lnTo>
                  <a:cubicBezTo>
                    <a:pt x="1171203" y="0"/>
                    <a:pt x="1194003" y="22800"/>
                    <a:pt x="1194003" y="50925"/>
                  </a:cubicBezTo>
                  <a:lnTo>
                    <a:pt x="1194003" y="458324"/>
                  </a:lnTo>
                  <a:cubicBezTo>
                    <a:pt x="1194003" y="486449"/>
                    <a:pt x="1171203" y="509249"/>
                    <a:pt x="1143078" y="509249"/>
                  </a:cubicBezTo>
                  <a:lnTo>
                    <a:pt x="50925" y="509249"/>
                  </a:lnTo>
                  <a:cubicBezTo>
                    <a:pt x="22800" y="509249"/>
                    <a:pt x="0" y="486449"/>
                    <a:pt x="0" y="458324"/>
                  </a:cubicBezTo>
                  <a:lnTo>
                    <a:pt x="0" y="50925"/>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585" tIns="41585" rIns="41585" bIns="41585" numCol="1" spcCol="1270" anchor="ctr" anchorCtr="0">
              <a:noAutofit/>
            </a:bodyPr>
            <a:lstStyle/>
            <a:p>
              <a:pPr marL="0" lvl="0" indent="0" algn="ctr" defTabSz="311150">
                <a:lnSpc>
                  <a:spcPct val="90000"/>
                </a:lnSpc>
                <a:spcBef>
                  <a:spcPct val="0"/>
                </a:spcBef>
                <a:spcAft>
                  <a:spcPct val="35000"/>
                </a:spcAft>
                <a:buNone/>
              </a:pPr>
              <a:r>
                <a:rPr lang="es-ES" sz="900" dirty="0">
                  <a:solidFill>
                    <a:schemeClr val="tx1"/>
                  </a:solidFill>
                </a:rPr>
                <a:t>Producir instantáneas del estado del objeto para poder restaurar un estado previo del objeto.</a:t>
              </a:r>
              <a:endParaRPr lang="es-EC" sz="900" kern="1200" dirty="0">
                <a:solidFill>
                  <a:schemeClr val="tx1"/>
                </a:solidFill>
              </a:endParaRPr>
            </a:p>
          </p:txBody>
        </p:sp>
        <p:sp>
          <p:nvSpPr>
            <p:cNvPr id="177" name="Forma libre: forma 176">
              <a:extLst>
                <a:ext uri="{FF2B5EF4-FFF2-40B4-BE49-F238E27FC236}">
                  <a16:creationId xmlns:a16="http://schemas.microsoft.com/office/drawing/2014/main" id="{562383E3-27C4-6B43-3FD4-A1299B7F8E14}"/>
                </a:ext>
              </a:extLst>
            </p:cNvPr>
            <p:cNvSpPr/>
            <p:nvPr/>
          </p:nvSpPr>
          <p:spPr>
            <a:xfrm>
              <a:off x="10021656" y="4889446"/>
              <a:ext cx="929246" cy="1056775"/>
            </a:xfrm>
            <a:custGeom>
              <a:avLst/>
              <a:gdLst>
                <a:gd name="connsiteX0" fmla="*/ 0 w 999835"/>
                <a:gd name="connsiteY0" fmla="*/ 66656 h 666556"/>
                <a:gd name="connsiteX1" fmla="*/ 66656 w 999835"/>
                <a:gd name="connsiteY1" fmla="*/ 0 h 666556"/>
                <a:gd name="connsiteX2" fmla="*/ 933179 w 999835"/>
                <a:gd name="connsiteY2" fmla="*/ 0 h 666556"/>
                <a:gd name="connsiteX3" fmla="*/ 999835 w 999835"/>
                <a:gd name="connsiteY3" fmla="*/ 66656 h 666556"/>
                <a:gd name="connsiteX4" fmla="*/ 999835 w 999835"/>
                <a:gd name="connsiteY4" fmla="*/ 599900 h 666556"/>
                <a:gd name="connsiteX5" fmla="*/ 933179 w 999835"/>
                <a:gd name="connsiteY5" fmla="*/ 666556 h 666556"/>
                <a:gd name="connsiteX6" fmla="*/ 66656 w 999835"/>
                <a:gd name="connsiteY6" fmla="*/ 666556 h 666556"/>
                <a:gd name="connsiteX7" fmla="*/ 0 w 999835"/>
                <a:gd name="connsiteY7" fmla="*/ 599900 h 666556"/>
                <a:gd name="connsiteX8" fmla="*/ 0 w 999835"/>
                <a:gd name="connsiteY8" fmla="*/ 66656 h 66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666556">
                  <a:moveTo>
                    <a:pt x="0" y="66656"/>
                  </a:moveTo>
                  <a:cubicBezTo>
                    <a:pt x="0" y="29843"/>
                    <a:pt x="29843" y="0"/>
                    <a:pt x="66656" y="0"/>
                  </a:cubicBezTo>
                  <a:lnTo>
                    <a:pt x="933179" y="0"/>
                  </a:lnTo>
                  <a:cubicBezTo>
                    <a:pt x="969992" y="0"/>
                    <a:pt x="999835" y="29843"/>
                    <a:pt x="999835" y="66656"/>
                  </a:cubicBezTo>
                  <a:lnTo>
                    <a:pt x="999835" y="599900"/>
                  </a:lnTo>
                  <a:cubicBezTo>
                    <a:pt x="999835" y="636713"/>
                    <a:pt x="969992" y="666556"/>
                    <a:pt x="933179" y="666556"/>
                  </a:cubicBezTo>
                  <a:lnTo>
                    <a:pt x="66656" y="666556"/>
                  </a:lnTo>
                  <a:cubicBezTo>
                    <a:pt x="29843" y="666556"/>
                    <a:pt x="0" y="636713"/>
                    <a:pt x="0" y="599900"/>
                  </a:cubicBezTo>
                  <a:lnTo>
                    <a:pt x="0" y="66656"/>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93" tIns="46193" rIns="46193" bIns="46193" numCol="1" spcCol="1270" anchor="ctr" anchorCtr="0">
              <a:noAutofit/>
            </a:bodyPr>
            <a:lstStyle/>
            <a:p>
              <a:pPr marL="0" lvl="0" indent="0" algn="ctr" defTabSz="311150">
                <a:lnSpc>
                  <a:spcPct val="90000"/>
                </a:lnSpc>
                <a:spcBef>
                  <a:spcPct val="0"/>
                </a:spcBef>
                <a:spcAft>
                  <a:spcPct val="35000"/>
                </a:spcAft>
                <a:buNone/>
              </a:pPr>
              <a:r>
                <a:rPr lang="es-ES" sz="900" dirty="0">
                  <a:solidFill>
                    <a:schemeClr val="tx1"/>
                  </a:solidFill>
                </a:rPr>
                <a:t>Producir instantáneas del estado del objeto</a:t>
              </a:r>
              <a:endParaRPr lang="es-EC" sz="900" dirty="0">
                <a:solidFill>
                  <a:schemeClr val="tx1"/>
                </a:solidFill>
              </a:endParaRPr>
            </a:p>
          </p:txBody>
        </p:sp>
        <p:sp>
          <p:nvSpPr>
            <p:cNvPr id="178" name="Forma libre: forma 177">
              <a:extLst>
                <a:ext uri="{FF2B5EF4-FFF2-40B4-BE49-F238E27FC236}">
                  <a16:creationId xmlns:a16="http://schemas.microsoft.com/office/drawing/2014/main" id="{85C8BCA7-32C8-B02A-D6C0-30AFE8FE0EF2}"/>
                </a:ext>
              </a:extLst>
            </p:cNvPr>
            <p:cNvSpPr/>
            <p:nvPr/>
          </p:nvSpPr>
          <p:spPr>
            <a:xfrm>
              <a:off x="11008002" y="4867616"/>
              <a:ext cx="998850" cy="1056775"/>
            </a:xfrm>
            <a:custGeom>
              <a:avLst/>
              <a:gdLst>
                <a:gd name="connsiteX0" fmla="*/ 0 w 999835"/>
                <a:gd name="connsiteY0" fmla="*/ 66656 h 666556"/>
                <a:gd name="connsiteX1" fmla="*/ 66656 w 999835"/>
                <a:gd name="connsiteY1" fmla="*/ 0 h 666556"/>
                <a:gd name="connsiteX2" fmla="*/ 933179 w 999835"/>
                <a:gd name="connsiteY2" fmla="*/ 0 h 666556"/>
                <a:gd name="connsiteX3" fmla="*/ 999835 w 999835"/>
                <a:gd name="connsiteY3" fmla="*/ 66656 h 666556"/>
                <a:gd name="connsiteX4" fmla="*/ 999835 w 999835"/>
                <a:gd name="connsiteY4" fmla="*/ 599900 h 666556"/>
                <a:gd name="connsiteX5" fmla="*/ 933179 w 999835"/>
                <a:gd name="connsiteY5" fmla="*/ 666556 h 666556"/>
                <a:gd name="connsiteX6" fmla="*/ 66656 w 999835"/>
                <a:gd name="connsiteY6" fmla="*/ 666556 h 666556"/>
                <a:gd name="connsiteX7" fmla="*/ 0 w 999835"/>
                <a:gd name="connsiteY7" fmla="*/ 599900 h 666556"/>
                <a:gd name="connsiteX8" fmla="*/ 0 w 999835"/>
                <a:gd name="connsiteY8" fmla="*/ 66656 h 66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666556">
                  <a:moveTo>
                    <a:pt x="0" y="66656"/>
                  </a:moveTo>
                  <a:cubicBezTo>
                    <a:pt x="0" y="29843"/>
                    <a:pt x="29843" y="0"/>
                    <a:pt x="66656" y="0"/>
                  </a:cubicBezTo>
                  <a:lnTo>
                    <a:pt x="933179" y="0"/>
                  </a:lnTo>
                  <a:cubicBezTo>
                    <a:pt x="969992" y="0"/>
                    <a:pt x="999835" y="29843"/>
                    <a:pt x="999835" y="66656"/>
                  </a:cubicBezTo>
                  <a:lnTo>
                    <a:pt x="999835" y="599900"/>
                  </a:lnTo>
                  <a:cubicBezTo>
                    <a:pt x="999835" y="636713"/>
                    <a:pt x="969992" y="666556"/>
                    <a:pt x="933179" y="666556"/>
                  </a:cubicBezTo>
                  <a:lnTo>
                    <a:pt x="66656" y="666556"/>
                  </a:lnTo>
                  <a:cubicBezTo>
                    <a:pt x="29843" y="666556"/>
                    <a:pt x="0" y="636713"/>
                    <a:pt x="0" y="599900"/>
                  </a:cubicBezTo>
                  <a:lnTo>
                    <a:pt x="0" y="66656"/>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93" tIns="46193" rIns="46193" bIns="46193" numCol="1" spcCol="1270" anchor="ctr" anchorCtr="0">
              <a:noAutofit/>
            </a:bodyPr>
            <a:lstStyle/>
            <a:p>
              <a:pPr marL="0" lvl="0" indent="0" algn="ctr" defTabSz="311150">
                <a:lnSpc>
                  <a:spcPct val="90000"/>
                </a:lnSpc>
                <a:spcBef>
                  <a:spcPct val="0"/>
                </a:spcBef>
                <a:spcAft>
                  <a:spcPct val="35000"/>
                </a:spcAft>
                <a:buNone/>
              </a:pPr>
              <a:r>
                <a:rPr lang="es-ES" sz="900" dirty="0">
                  <a:solidFill>
                    <a:schemeClr val="tx1"/>
                  </a:solidFill>
                </a:rPr>
                <a:t>C</a:t>
              </a:r>
              <a:r>
                <a:rPr lang="es-ES" sz="900" b="0" i="0" kern="1200" dirty="0">
                  <a:solidFill>
                    <a:schemeClr val="tx1"/>
                  </a:solidFill>
                </a:rPr>
                <a:t>onsumir mucha memoria RAM </a:t>
              </a:r>
              <a:endParaRPr lang="es-EC" sz="900" kern="1200" dirty="0">
                <a:solidFill>
                  <a:schemeClr val="tx1"/>
                </a:solidFill>
              </a:endParaRPr>
            </a:p>
          </p:txBody>
        </p:sp>
      </p:grpSp>
      <p:sp>
        <p:nvSpPr>
          <p:cNvPr id="2" name="Title 1">
            <a:extLst>
              <a:ext uri="{FF2B5EF4-FFF2-40B4-BE49-F238E27FC236}">
                <a16:creationId xmlns:a16="http://schemas.microsoft.com/office/drawing/2014/main" id="{E03C1AD9-9E97-4F4E-829A-2DFD2488C194}"/>
              </a:ext>
            </a:extLst>
          </p:cNvPr>
          <p:cNvSpPr>
            <a:spLocks noGrp="1"/>
          </p:cNvSpPr>
          <p:nvPr>
            <p:ph type="title"/>
          </p:nvPr>
        </p:nvSpPr>
        <p:spPr>
          <a:xfrm>
            <a:off x="313703" y="-25154"/>
            <a:ext cx="6422740" cy="770709"/>
          </a:xfrm>
        </p:spPr>
        <p:txBody>
          <a:bodyPr>
            <a:normAutofit/>
          </a:bodyPr>
          <a:lstStyle/>
          <a:p>
            <a:r>
              <a:rPr lang="en-US" sz="2900" b="1" dirty="0">
                <a:solidFill>
                  <a:srgbClr val="C00000"/>
                </a:solidFill>
              </a:rPr>
              <a:t>PATRONES DE COMPORTAMIENTO</a:t>
            </a:r>
          </a:p>
        </p:txBody>
      </p:sp>
      <p:pic>
        <p:nvPicPr>
          <p:cNvPr id="5" name="Imagen 1" descr="\\snfile01\Publico\Facultad de Medicina\Syllabus  Medicina\Image_0">
            <a:extLst>
              <a:ext uri="{FF2B5EF4-FFF2-40B4-BE49-F238E27FC236}">
                <a16:creationId xmlns:a16="http://schemas.microsoft.com/office/drawing/2014/main" id="{A057FC75-6D83-B245-A1B2-2BE21DDF70C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504975" y="6391093"/>
            <a:ext cx="970407" cy="421361"/>
          </a:xfrm>
          <a:prstGeom prst="rect">
            <a:avLst/>
          </a:prstGeom>
          <a:noFill/>
          <a:ln>
            <a:noFill/>
          </a:ln>
        </p:spPr>
      </p:pic>
      <p:sp>
        <p:nvSpPr>
          <p:cNvPr id="6" name="TextBox 5">
            <a:extLst>
              <a:ext uri="{FF2B5EF4-FFF2-40B4-BE49-F238E27FC236}">
                <a16:creationId xmlns:a16="http://schemas.microsoft.com/office/drawing/2014/main" id="{B5E7EA67-A6E0-D04F-887D-DEF1058C3EFE}"/>
              </a:ext>
            </a:extLst>
          </p:cNvPr>
          <p:cNvSpPr txBox="1"/>
          <p:nvPr/>
        </p:nvSpPr>
        <p:spPr>
          <a:xfrm>
            <a:off x="350413" y="6345947"/>
            <a:ext cx="6422741" cy="553998"/>
          </a:xfrm>
          <a:prstGeom prst="rect">
            <a:avLst/>
          </a:prstGeom>
          <a:noFill/>
        </p:spPr>
        <p:txBody>
          <a:bodyPr wrap="square" rtlCol="0">
            <a:spAutoFit/>
          </a:bodyPr>
          <a:lstStyle/>
          <a:p>
            <a:r>
              <a:rPr lang="es-EC" sz="1000" b="1" dirty="0"/>
              <a:t>Universidad de Las Américas</a:t>
            </a:r>
            <a:endParaRPr lang="en-US" sz="1000" dirty="0"/>
          </a:p>
          <a:p>
            <a:r>
              <a:rPr lang="es-EC" sz="1000" dirty="0"/>
              <a:t>Facultad de Ingenierías y Ciencias Agropecuarias</a:t>
            </a:r>
            <a:endParaRPr lang="en-US" sz="1000" dirty="0"/>
          </a:p>
          <a:p>
            <a:r>
              <a:rPr lang="es-EC" sz="1000" i="1" dirty="0"/>
              <a:t>Ingeniería de Softwate</a:t>
            </a:r>
            <a:endParaRPr lang="en-US" sz="1000" dirty="0"/>
          </a:p>
        </p:txBody>
      </p:sp>
      <p:cxnSp>
        <p:nvCxnSpPr>
          <p:cNvPr id="141" name="Conector recto 140">
            <a:extLst>
              <a:ext uri="{FF2B5EF4-FFF2-40B4-BE49-F238E27FC236}">
                <a16:creationId xmlns:a16="http://schemas.microsoft.com/office/drawing/2014/main" id="{FDEF4403-F68C-6EAA-EDB6-79E8B9A7A48A}"/>
              </a:ext>
            </a:extLst>
          </p:cNvPr>
          <p:cNvCxnSpPr>
            <a:cxnSpLocks/>
          </p:cNvCxnSpPr>
          <p:nvPr/>
        </p:nvCxnSpPr>
        <p:spPr>
          <a:xfrm>
            <a:off x="313701" y="739651"/>
            <a:ext cx="11564598" cy="0"/>
          </a:xfrm>
          <a:prstGeom prst="line">
            <a:avLst/>
          </a:prstGeom>
          <a:ln w="22225">
            <a:gradFill>
              <a:gsLst>
                <a:gs pos="0">
                  <a:schemeClr val="accent1">
                    <a:lumMod val="5000"/>
                    <a:lumOff val="95000"/>
                  </a:schemeClr>
                </a:gs>
                <a:gs pos="74000">
                  <a:srgbClr val="FF4343"/>
                </a:gs>
                <a:gs pos="83000">
                  <a:srgbClr val="FF4343"/>
                </a:gs>
                <a:gs pos="100000">
                  <a:srgbClr val="FF0000"/>
                </a:gs>
              </a:gsLst>
              <a:lin ang="5400000" scaled="1"/>
            </a:gradFill>
          </a:ln>
        </p:spPr>
        <p:style>
          <a:lnRef idx="3">
            <a:schemeClr val="accent3"/>
          </a:lnRef>
          <a:fillRef idx="0">
            <a:schemeClr val="accent3"/>
          </a:fillRef>
          <a:effectRef idx="2">
            <a:schemeClr val="accent3"/>
          </a:effectRef>
          <a:fontRef idx="minor">
            <a:schemeClr val="tx1"/>
          </a:fontRef>
        </p:style>
      </p:cxnSp>
      <p:cxnSp>
        <p:nvCxnSpPr>
          <p:cNvPr id="144" name="Conector recto 143">
            <a:extLst>
              <a:ext uri="{FF2B5EF4-FFF2-40B4-BE49-F238E27FC236}">
                <a16:creationId xmlns:a16="http://schemas.microsoft.com/office/drawing/2014/main" id="{473FCE1A-A84C-CAF9-F982-2F89559ED52B}"/>
              </a:ext>
            </a:extLst>
          </p:cNvPr>
          <p:cNvCxnSpPr>
            <a:cxnSpLocks/>
          </p:cNvCxnSpPr>
          <p:nvPr/>
        </p:nvCxnSpPr>
        <p:spPr>
          <a:xfrm>
            <a:off x="380317" y="6345947"/>
            <a:ext cx="11564598" cy="0"/>
          </a:xfrm>
          <a:prstGeom prst="line">
            <a:avLst/>
          </a:prstGeom>
          <a:ln w="22225">
            <a:gradFill>
              <a:gsLst>
                <a:gs pos="0">
                  <a:schemeClr val="accent1">
                    <a:lumMod val="5000"/>
                    <a:lumOff val="95000"/>
                  </a:schemeClr>
                </a:gs>
                <a:gs pos="74000">
                  <a:srgbClr val="FF4343"/>
                </a:gs>
                <a:gs pos="83000">
                  <a:srgbClr val="FF4343"/>
                </a:gs>
                <a:gs pos="100000">
                  <a:srgbClr val="FF0000"/>
                </a:gs>
              </a:gsLst>
              <a:lin ang="5400000" scaled="1"/>
            </a:gradFill>
          </a:ln>
        </p:spPr>
        <p:style>
          <a:lnRef idx="3">
            <a:schemeClr val="accent3"/>
          </a:lnRef>
          <a:fillRef idx="0">
            <a:schemeClr val="accent3"/>
          </a:fillRef>
          <a:effectRef idx="2">
            <a:schemeClr val="accent3"/>
          </a:effectRef>
          <a:fontRef idx="minor">
            <a:schemeClr val="tx1"/>
          </a:fontRef>
        </p:style>
      </p:cxnSp>
      <p:sp>
        <p:nvSpPr>
          <p:cNvPr id="131" name="CuadroTexto 130">
            <a:extLst>
              <a:ext uri="{FF2B5EF4-FFF2-40B4-BE49-F238E27FC236}">
                <a16:creationId xmlns:a16="http://schemas.microsoft.com/office/drawing/2014/main" id="{B4358263-0303-C3E2-ECF1-B5184DDCEACE}"/>
              </a:ext>
            </a:extLst>
          </p:cNvPr>
          <p:cNvSpPr txBox="1"/>
          <p:nvPr/>
        </p:nvSpPr>
        <p:spPr>
          <a:xfrm>
            <a:off x="5296624" y="129973"/>
            <a:ext cx="6581675" cy="590931"/>
          </a:xfrm>
          <a:prstGeom prst="rect">
            <a:avLst/>
          </a:prstGeom>
          <a:noFill/>
        </p:spPr>
        <p:txBody>
          <a:bodyPr wrap="square">
            <a:spAutoFit/>
          </a:bodyPr>
          <a:lstStyle/>
          <a:p>
            <a:pPr marL="0" lvl="0" indent="0" algn="ctr" defTabSz="488950">
              <a:lnSpc>
                <a:spcPct val="90000"/>
              </a:lnSpc>
              <a:spcBef>
                <a:spcPct val="0"/>
              </a:spcBef>
              <a:spcAft>
                <a:spcPct val="35000"/>
              </a:spcAft>
              <a:buNone/>
            </a:pPr>
            <a:r>
              <a:rPr lang="es-ES" sz="1800" b="1" i="0" kern="1200" dirty="0"/>
              <a:t>Definición: </a:t>
            </a:r>
            <a:r>
              <a:rPr lang="es-ES" b="1" dirty="0"/>
              <a:t>T</a:t>
            </a:r>
            <a:r>
              <a:rPr lang="es-ES" sz="1800" b="1" i="0" kern="1200" dirty="0"/>
              <a:t>ratan con algoritmos y la asignación de responsabilidades entre objetos</a:t>
            </a:r>
            <a:endParaRPr lang="es-EC" sz="1800" b="1" kern="1200" dirty="0"/>
          </a:p>
        </p:txBody>
      </p:sp>
      <p:sp>
        <p:nvSpPr>
          <p:cNvPr id="132" name="Title 1">
            <a:extLst>
              <a:ext uri="{FF2B5EF4-FFF2-40B4-BE49-F238E27FC236}">
                <a16:creationId xmlns:a16="http://schemas.microsoft.com/office/drawing/2014/main" id="{E1A9F7A5-176E-98CF-393C-3F4798C04B29}"/>
              </a:ext>
            </a:extLst>
          </p:cNvPr>
          <p:cNvSpPr txBox="1">
            <a:spLocks/>
          </p:cNvSpPr>
          <p:nvPr/>
        </p:nvSpPr>
        <p:spPr>
          <a:xfrm>
            <a:off x="426345" y="860428"/>
            <a:ext cx="1837935" cy="45031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2400" b="1" dirty="0" err="1">
                <a:solidFill>
                  <a:srgbClr val="002060"/>
                </a:solidFill>
              </a:rPr>
              <a:t>Clasificación</a:t>
            </a:r>
            <a:r>
              <a:rPr lang="en-US" sz="2400" b="1" dirty="0">
                <a:solidFill>
                  <a:srgbClr val="002060"/>
                </a:solidFill>
              </a:rPr>
              <a:t>:</a:t>
            </a:r>
          </a:p>
        </p:txBody>
      </p:sp>
    </p:spTree>
    <p:extLst>
      <p:ext uri="{BB962C8B-B14F-4D97-AF65-F5344CB8AC3E}">
        <p14:creationId xmlns:p14="http://schemas.microsoft.com/office/powerpoint/2010/main" val="2711157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 name="Grupo 134">
            <a:extLst>
              <a:ext uri="{FF2B5EF4-FFF2-40B4-BE49-F238E27FC236}">
                <a16:creationId xmlns:a16="http://schemas.microsoft.com/office/drawing/2014/main" id="{550E5764-647C-D884-9E0A-ABE20AFB132A}"/>
              </a:ext>
            </a:extLst>
          </p:cNvPr>
          <p:cNvGrpSpPr/>
          <p:nvPr/>
        </p:nvGrpSpPr>
        <p:grpSpPr>
          <a:xfrm>
            <a:off x="762723" y="1541279"/>
            <a:ext cx="10478360" cy="3827623"/>
            <a:chOff x="282226" y="1429763"/>
            <a:chExt cx="11724626" cy="4516459"/>
          </a:xfrm>
        </p:grpSpPr>
        <p:sp>
          <p:nvSpPr>
            <p:cNvPr id="136" name="Forma libre: forma 135">
              <a:extLst>
                <a:ext uri="{FF2B5EF4-FFF2-40B4-BE49-F238E27FC236}">
                  <a16:creationId xmlns:a16="http://schemas.microsoft.com/office/drawing/2014/main" id="{54250B5C-1373-22BA-B1DE-6027FC1345B5}"/>
                </a:ext>
              </a:extLst>
            </p:cNvPr>
            <p:cNvSpPr/>
            <p:nvPr/>
          </p:nvSpPr>
          <p:spPr>
            <a:xfrm>
              <a:off x="313700" y="4882917"/>
              <a:ext cx="11533122" cy="1056777"/>
            </a:xfrm>
            <a:custGeom>
              <a:avLst/>
              <a:gdLst>
                <a:gd name="connsiteX0" fmla="*/ 0 w 12507301"/>
                <a:gd name="connsiteY0" fmla="*/ 65302 h 653017"/>
                <a:gd name="connsiteX1" fmla="*/ 65302 w 12507301"/>
                <a:gd name="connsiteY1" fmla="*/ 0 h 653017"/>
                <a:gd name="connsiteX2" fmla="*/ 12441999 w 12507301"/>
                <a:gd name="connsiteY2" fmla="*/ 0 h 653017"/>
                <a:gd name="connsiteX3" fmla="*/ 12507301 w 12507301"/>
                <a:gd name="connsiteY3" fmla="*/ 65302 h 653017"/>
                <a:gd name="connsiteX4" fmla="*/ 12507301 w 12507301"/>
                <a:gd name="connsiteY4" fmla="*/ 587715 h 653017"/>
                <a:gd name="connsiteX5" fmla="*/ 12441999 w 12507301"/>
                <a:gd name="connsiteY5" fmla="*/ 653017 h 653017"/>
                <a:gd name="connsiteX6" fmla="*/ 65302 w 12507301"/>
                <a:gd name="connsiteY6" fmla="*/ 653017 h 653017"/>
                <a:gd name="connsiteX7" fmla="*/ 0 w 12507301"/>
                <a:gd name="connsiteY7" fmla="*/ 587715 h 653017"/>
                <a:gd name="connsiteX8" fmla="*/ 0 w 12507301"/>
                <a:gd name="connsiteY8" fmla="*/ 65302 h 6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07301" h="653017">
                  <a:moveTo>
                    <a:pt x="0" y="65302"/>
                  </a:moveTo>
                  <a:cubicBezTo>
                    <a:pt x="0" y="29237"/>
                    <a:pt x="29237" y="0"/>
                    <a:pt x="65302" y="0"/>
                  </a:cubicBezTo>
                  <a:lnTo>
                    <a:pt x="12441999" y="0"/>
                  </a:lnTo>
                  <a:cubicBezTo>
                    <a:pt x="12478064" y="0"/>
                    <a:pt x="12507301" y="29237"/>
                    <a:pt x="12507301" y="65302"/>
                  </a:cubicBezTo>
                  <a:lnTo>
                    <a:pt x="12507301" y="587715"/>
                  </a:lnTo>
                  <a:cubicBezTo>
                    <a:pt x="12507301" y="623780"/>
                    <a:pt x="12478064" y="653017"/>
                    <a:pt x="12441999" y="653017"/>
                  </a:cubicBezTo>
                  <a:lnTo>
                    <a:pt x="65302" y="653017"/>
                  </a:lnTo>
                  <a:cubicBezTo>
                    <a:pt x="29237" y="653017"/>
                    <a:pt x="0" y="623780"/>
                    <a:pt x="0" y="587715"/>
                  </a:cubicBezTo>
                  <a:lnTo>
                    <a:pt x="0" y="65302"/>
                  </a:lnTo>
                  <a:close/>
                </a:path>
              </a:pathLst>
            </a:custGeom>
            <a:solidFill>
              <a:srgbClr val="E7EAF5"/>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13792" tIns="113792" rIns="8868903" bIns="113792" numCol="1" spcCol="1270" anchor="ctr" anchorCtr="0">
              <a:noAutofit/>
            </a:bodyPr>
            <a:lstStyle/>
            <a:p>
              <a:pPr marL="0" lvl="0" indent="0" algn="l" defTabSz="711200">
                <a:lnSpc>
                  <a:spcPct val="90000"/>
                </a:lnSpc>
                <a:spcBef>
                  <a:spcPct val="0"/>
                </a:spcBef>
                <a:spcAft>
                  <a:spcPct val="35000"/>
                </a:spcAft>
                <a:buNone/>
              </a:pPr>
              <a:r>
                <a:rPr lang="es-EC" sz="1200" b="1" kern="1200" dirty="0"/>
                <a:t>Pros y </a:t>
              </a:r>
            </a:p>
            <a:p>
              <a:pPr marL="0" lvl="0" indent="0" algn="l" defTabSz="711200">
                <a:lnSpc>
                  <a:spcPct val="90000"/>
                </a:lnSpc>
                <a:spcBef>
                  <a:spcPct val="0"/>
                </a:spcBef>
                <a:spcAft>
                  <a:spcPct val="35000"/>
                </a:spcAft>
                <a:buNone/>
              </a:pPr>
              <a:r>
                <a:rPr lang="es-EC" sz="1200" b="1" kern="1200" dirty="0"/>
                <a:t>Contras</a:t>
              </a:r>
            </a:p>
          </p:txBody>
        </p:sp>
        <p:sp>
          <p:nvSpPr>
            <p:cNvPr id="137" name="Forma libre: forma 136">
              <a:extLst>
                <a:ext uri="{FF2B5EF4-FFF2-40B4-BE49-F238E27FC236}">
                  <a16:creationId xmlns:a16="http://schemas.microsoft.com/office/drawing/2014/main" id="{11CC49E8-FFAE-F00F-5DCF-2E2AE518D2EF}"/>
                </a:ext>
              </a:extLst>
            </p:cNvPr>
            <p:cNvSpPr/>
            <p:nvPr/>
          </p:nvSpPr>
          <p:spPr>
            <a:xfrm>
              <a:off x="282226" y="4190138"/>
              <a:ext cx="11564596" cy="520592"/>
            </a:xfrm>
            <a:custGeom>
              <a:avLst/>
              <a:gdLst>
                <a:gd name="connsiteX0" fmla="*/ 0 w 12507301"/>
                <a:gd name="connsiteY0" fmla="*/ 65302 h 653017"/>
                <a:gd name="connsiteX1" fmla="*/ 65302 w 12507301"/>
                <a:gd name="connsiteY1" fmla="*/ 0 h 653017"/>
                <a:gd name="connsiteX2" fmla="*/ 12441999 w 12507301"/>
                <a:gd name="connsiteY2" fmla="*/ 0 h 653017"/>
                <a:gd name="connsiteX3" fmla="*/ 12507301 w 12507301"/>
                <a:gd name="connsiteY3" fmla="*/ 65302 h 653017"/>
                <a:gd name="connsiteX4" fmla="*/ 12507301 w 12507301"/>
                <a:gd name="connsiteY4" fmla="*/ 587715 h 653017"/>
                <a:gd name="connsiteX5" fmla="*/ 12441999 w 12507301"/>
                <a:gd name="connsiteY5" fmla="*/ 653017 h 653017"/>
                <a:gd name="connsiteX6" fmla="*/ 65302 w 12507301"/>
                <a:gd name="connsiteY6" fmla="*/ 653017 h 653017"/>
                <a:gd name="connsiteX7" fmla="*/ 0 w 12507301"/>
                <a:gd name="connsiteY7" fmla="*/ 587715 h 653017"/>
                <a:gd name="connsiteX8" fmla="*/ 0 w 12507301"/>
                <a:gd name="connsiteY8" fmla="*/ 65302 h 6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07301" h="653017">
                  <a:moveTo>
                    <a:pt x="0" y="65302"/>
                  </a:moveTo>
                  <a:cubicBezTo>
                    <a:pt x="0" y="29237"/>
                    <a:pt x="29237" y="0"/>
                    <a:pt x="65302" y="0"/>
                  </a:cubicBezTo>
                  <a:lnTo>
                    <a:pt x="12441999" y="0"/>
                  </a:lnTo>
                  <a:cubicBezTo>
                    <a:pt x="12478064" y="0"/>
                    <a:pt x="12507301" y="29237"/>
                    <a:pt x="12507301" y="65302"/>
                  </a:cubicBezTo>
                  <a:lnTo>
                    <a:pt x="12507301" y="587715"/>
                  </a:lnTo>
                  <a:cubicBezTo>
                    <a:pt x="12507301" y="623780"/>
                    <a:pt x="12478064" y="653017"/>
                    <a:pt x="12441999" y="653017"/>
                  </a:cubicBezTo>
                  <a:lnTo>
                    <a:pt x="65302" y="653017"/>
                  </a:lnTo>
                  <a:cubicBezTo>
                    <a:pt x="29237" y="653017"/>
                    <a:pt x="0" y="623780"/>
                    <a:pt x="0" y="587715"/>
                  </a:cubicBezTo>
                  <a:lnTo>
                    <a:pt x="0" y="65302"/>
                  </a:lnTo>
                  <a:close/>
                </a:path>
              </a:pathLst>
            </a:custGeom>
            <a:solidFill>
              <a:srgbClr val="E7EAF5"/>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13792" tIns="113792" rIns="8868903" bIns="113792" numCol="1" spcCol="1270" anchor="ctr" anchorCtr="0">
              <a:noAutofit/>
            </a:bodyPr>
            <a:lstStyle/>
            <a:p>
              <a:pPr marL="0" lvl="0" indent="0" algn="l" defTabSz="711200">
                <a:lnSpc>
                  <a:spcPct val="90000"/>
                </a:lnSpc>
                <a:spcBef>
                  <a:spcPct val="0"/>
                </a:spcBef>
                <a:spcAft>
                  <a:spcPct val="35000"/>
                </a:spcAft>
                <a:buNone/>
              </a:pPr>
              <a:r>
                <a:rPr lang="es-EC" sz="1200" b="1" dirty="0"/>
                <a:t>Razón</a:t>
              </a:r>
              <a:endParaRPr lang="es-EC" sz="1200" b="1" kern="1200" dirty="0"/>
            </a:p>
          </p:txBody>
        </p:sp>
        <p:sp>
          <p:nvSpPr>
            <p:cNvPr id="138" name="Forma libre: forma 137">
              <a:extLst>
                <a:ext uri="{FF2B5EF4-FFF2-40B4-BE49-F238E27FC236}">
                  <a16:creationId xmlns:a16="http://schemas.microsoft.com/office/drawing/2014/main" id="{7F7BB381-9ED3-FD44-056E-9ECCCAD16274}"/>
                </a:ext>
              </a:extLst>
            </p:cNvPr>
            <p:cNvSpPr/>
            <p:nvPr/>
          </p:nvSpPr>
          <p:spPr>
            <a:xfrm>
              <a:off x="313703" y="3416862"/>
              <a:ext cx="11564596" cy="553086"/>
            </a:xfrm>
            <a:custGeom>
              <a:avLst/>
              <a:gdLst>
                <a:gd name="connsiteX0" fmla="*/ 0 w 12507301"/>
                <a:gd name="connsiteY0" fmla="*/ 65302 h 653017"/>
                <a:gd name="connsiteX1" fmla="*/ 65302 w 12507301"/>
                <a:gd name="connsiteY1" fmla="*/ 0 h 653017"/>
                <a:gd name="connsiteX2" fmla="*/ 12441999 w 12507301"/>
                <a:gd name="connsiteY2" fmla="*/ 0 h 653017"/>
                <a:gd name="connsiteX3" fmla="*/ 12507301 w 12507301"/>
                <a:gd name="connsiteY3" fmla="*/ 65302 h 653017"/>
                <a:gd name="connsiteX4" fmla="*/ 12507301 w 12507301"/>
                <a:gd name="connsiteY4" fmla="*/ 587715 h 653017"/>
                <a:gd name="connsiteX5" fmla="*/ 12441999 w 12507301"/>
                <a:gd name="connsiteY5" fmla="*/ 653017 h 653017"/>
                <a:gd name="connsiteX6" fmla="*/ 65302 w 12507301"/>
                <a:gd name="connsiteY6" fmla="*/ 653017 h 653017"/>
                <a:gd name="connsiteX7" fmla="*/ 0 w 12507301"/>
                <a:gd name="connsiteY7" fmla="*/ 587715 h 653017"/>
                <a:gd name="connsiteX8" fmla="*/ 0 w 12507301"/>
                <a:gd name="connsiteY8" fmla="*/ 65302 h 6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07301" h="653017">
                  <a:moveTo>
                    <a:pt x="0" y="65302"/>
                  </a:moveTo>
                  <a:cubicBezTo>
                    <a:pt x="0" y="29237"/>
                    <a:pt x="29237" y="0"/>
                    <a:pt x="65302" y="0"/>
                  </a:cubicBezTo>
                  <a:lnTo>
                    <a:pt x="12441999" y="0"/>
                  </a:lnTo>
                  <a:cubicBezTo>
                    <a:pt x="12478064" y="0"/>
                    <a:pt x="12507301" y="29237"/>
                    <a:pt x="12507301" y="65302"/>
                  </a:cubicBezTo>
                  <a:lnTo>
                    <a:pt x="12507301" y="587715"/>
                  </a:lnTo>
                  <a:cubicBezTo>
                    <a:pt x="12507301" y="623780"/>
                    <a:pt x="12478064" y="653017"/>
                    <a:pt x="12441999" y="653017"/>
                  </a:cubicBezTo>
                  <a:lnTo>
                    <a:pt x="65302" y="653017"/>
                  </a:lnTo>
                  <a:cubicBezTo>
                    <a:pt x="29237" y="653017"/>
                    <a:pt x="0" y="623780"/>
                    <a:pt x="0" y="587715"/>
                  </a:cubicBezTo>
                  <a:lnTo>
                    <a:pt x="0" y="65302"/>
                  </a:lnTo>
                  <a:close/>
                </a:path>
              </a:pathLst>
            </a:custGeom>
            <a:solidFill>
              <a:srgbClr val="E7EAF5"/>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13792" tIns="113792" rIns="8868903" bIns="113792" numCol="1" spcCol="1270" anchor="ctr" anchorCtr="0">
              <a:noAutofit/>
            </a:bodyPr>
            <a:lstStyle/>
            <a:p>
              <a:pPr marL="0" lvl="0" indent="0" algn="l" defTabSz="711200">
                <a:lnSpc>
                  <a:spcPct val="90000"/>
                </a:lnSpc>
                <a:spcBef>
                  <a:spcPct val="0"/>
                </a:spcBef>
                <a:spcAft>
                  <a:spcPct val="35000"/>
                </a:spcAft>
                <a:buNone/>
              </a:pPr>
              <a:r>
                <a:rPr lang="es-EC" sz="1200" b="1" kern="1200" dirty="0"/>
                <a:t>Solución</a:t>
              </a:r>
            </a:p>
          </p:txBody>
        </p:sp>
        <p:sp>
          <p:nvSpPr>
            <p:cNvPr id="139" name="Forma libre: forma 138">
              <a:extLst>
                <a:ext uri="{FF2B5EF4-FFF2-40B4-BE49-F238E27FC236}">
                  <a16:creationId xmlns:a16="http://schemas.microsoft.com/office/drawing/2014/main" id="{A151B4A0-50A2-67CC-B3A1-1E1721176F4F}"/>
                </a:ext>
              </a:extLst>
            </p:cNvPr>
            <p:cNvSpPr/>
            <p:nvPr/>
          </p:nvSpPr>
          <p:spPr>
            <a:xfrm>
              <a:off x="313702" y="2784131"/>
              <a:ext cx="11564597" cy="452342"/>
            </a:xfrm>
            <a:custGeom>
              <a:avLst/>
              <a:gdLst>
                <a:gd name="connsiteX0" fmla="*/ 0 w 12507301"/>
                <a:gd name="connsiteY0" fmla="*/ 65302 h 653017"/>
                <a:gd name="connsiteX1" fmla="*/ 65302 w 12507301"/>
                <a:gd name="connsiteY1" fmla="*/ 0 h 653017"/>
                <a:gd name="connsiteX2" fmla="*/ 12441999 w 12507301"/>
                <a:gd name="connsiteY2" fmla="*/ 0 h 653017"/>
                <a:gd name="connsiteX3" fmla="*/ 12507301 w 12507301"/>
                <a:gd name="connsiteY3" fmla="*/ 65302 h 653017"/>
                <a:gd name="connsiteX4" fmla="*/ 12507301 w 12507301"/>
                <a:gd name="connsiteY4" fmla="*/ 587715 h 653017"/>
                <a:gd name="connsiteX5" fmla="*/ 12441999 w 12507301"/>
                <a:gd name="connsiteY5" fmla="*/ 653017 h 653017"/>
                <a:gd name="connsiteX6" fmla="*/ 65302 w 12507301"/>
                <a:gd name="connsiteY6" fmla="*/ 653017 h 653017"/>
                <a:gd name="connsiteX7" fmla="*/ 0 w 12507301"/>
                <a:gd name="connsiteY7" fmla="*/ 587715 h 653017"/>
                <a:gd name="connsiteX8" fmla="*/ 0 w 12507301"/>
                <a:gd name="connsiteY8" fmla="*/ 65302 h 6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07301" h="653017">
                  <a:moveTo>
                    <a:pt x="0" y="65302"/>
                  </a:moveTo>
                  <a:cubicBezTo>
                    <a:pt x="0" y="29237"/>
                    <a:pt x="29237" y="0"/>
                    <a:pt x="65302" y="0"/>
                  </a:cubicBezTo>
                  <a:lnTo>
                    <a:pt x="12441999" y="0"/>
                  </a:lnTo>
                  <a:cubicBezTo>
                    <a:pt x="12478064" y="0"/>
                    <a:pt x="12507301" y="29237"/>
                    <a:pt x="12507301" y="65302"/>
                  </a:cubicBezTo>
                  <a:lnTo>
                    <a:pt x="12507301" y="587715"/>
                  </a:lnTo>
                  <a:cubicBezTo>
                    <a:pt x="12507301" y="623780"/>
                    <a:pt x="12478064" y="653017"/>
                    <a:pt x="12441999" y="653017"/>
                  </a:cubicBezTo>
                  <a:lnTo>
                    <a:pt x="65302" y="653017"/>
                  </a:lnTo>
                  <a:cubicBezTo>
                    <a:pt x="29237" y="653017"/>
                    <a:pt x="0" y="623780"/>
                    <a:pt x="0" y="587715"/>
                  </a:cubicBezTo>
                  <a:lnTo>
                    <a:pt x="0" y="65302"/>
                  </a:lnTo>
                  <a:close/>
                </a:path>
              </a:pathLst>
            </a:custGeom>
            <a:solidFill>
              <a:srgbClr val="E7EAF5"/>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13792" tIns="113792" rIns="8868903" bIns="113792" numCol="1" spcCol="1270" anchor="ctr" anchorCtr="0">
              <a:noAutofit/>
            </a:bodyPr>
            <a:lstStyle/>
            <a:p>
              <a:pPr marL="0" lvl="0" indent="0" algn="l" defTabSz="711200">
                <a:lnSpc>
                  <a:spcPct val="90000"/>
                </a:lnSpc>
                <a:spcBef>
                  <a:spcPct val="0"/>
                </a:spcBef>
                <a:spcAft>
                  <a:spcPct val="35000"/>
                </a:spcAft>
                <a:buNone/>
              </a:pPr>
              <a:r>
                <a:rPr lang="es-EC" sz="1200" b="1" kern="1200" dirty="0"/>
                <a:t>Problema</a:t>
              </a:r>
            </a:p>
          </p:txBody>
        </p:sp>
        <p:sp>
          <p:nvSpPr>
            <p:cNvPr id="140" name="Forma libre: forma 139">
              <a:extLst>
                <a:ext uri="{FF2B5EF4-FFF2-40B4-BE49-F238E27FC236}">
                  <a16:creationId xmlns:a16="http://schemas.microsoft.com/office/drawing/2014/main" id="{0779C70A-61F6-AF6A-2403-54C5EA9A33B9}"/>
                </a:ext>
              </a:extLst>
            </p:cNvPr>
            <p:cNvSpPr/>
            <p:nvPr/>
          </p:nvSpPr>
          <p:spPr>
            <a:xfrm>
              <a:off x="313700" y="1991114"/>
              <a:ext cx="11595710" cy="655969"/>
            </a:xfrm>
            <a:custGeom>
              <a:avLst/>
              <a:gdLst>
                <a:gd name="connsiteX0" fmla="*/ 0 w 12507301"/>
                <a:gd name="connsiteY0" fmla="*/ 65302 h 653017"/>
                <a:gd name="connsiteX1" fmla="*/ 65302 w 12507301"/>
                <a:gd name="connsiteY1" fmla="*/ 0 h 653017"/>
                <a:gd name="connsiteX2" fmla="*/ 12441999 w 12507301"/>
                <a:gd name="connsiteY2" fmla="*/ 0 h 653017"/>
                <a:gd name="connsiteX3" fmla="*/ 12507301 w 12507301"/>
                <a:gd name="connsiteY3" fmla="*/ 65302 h 653017"/>
                <a:gd name="connsiteX4" fmla="*/ 12507301 w 12507301"/>
                <a:gd name="connsiteY4" fmla="*/ 587715 h 653017"/>
                <a:gd name="connsiteX5" fmla="*/ 12441999 w 12507301"/>
                <a:gd name="connsiteY5" fmla="*/ 653017 h 653017"/>
                <a:gd name="connsiteX6" fmla="*/ 65302 w 12507301"/>
                <a:gd name="connsiteY6" fmla="*/ 653017 h 653017"/>
                <a:gd name="connsiteX7" fmla="*/ 0 w 12507301"/>
                <a:gd name="connsiteY7" fmla="*/ 587715 h 653017"/>
                <a:gd name="connsiteX8" fmla="*/ 0 w 12507301"/>
                <a:gd name="connsiteY8" fmla="*/ 65302 h 6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07301" h="653017">
                  <a:moveTo>
                    <a:pt x="0" y="65302"/>
                  </a:moveTo>
                  <a:cubicBezTo>
                    <a:pt x="0" y="29237"/>
                    <a:pt x="29237" y="0"/>
                    <a:pt x="65302" y="0"/>
                  </a:cubicBezTo>
                  <a:lnTo>
                    <a:pt x="12441999" y="0"/>
                  </a:lnTo>
                  <a:cubicBezTo>
                    <a:pt x="12478064" y="0"/>
                    <a:pt x="12507301" y="29237"/>
                    <a:pt x="12507301" y="65302"/>
                  </a:cubicBezTo>
                  <a:lnTo>
                    <a:pt x="12507301" y="587715"/>
                  </a:lnTo>
                  <a:cubicBezTo>
                    <a:pt x="12507301" y="623780"/>
                    <a:pt x="12478064" y="653017"/>
                    <a:pt x="12441999" y="653017"/>
                  </a:cubicBezTo>
                  <a:lnTo>
                    <a:pt x="65302" y="653017"/>
                  </a:lnTo>
                  <a:cubicBezTo>
                    <a:pt x="29237" y="653017"/>
                    <a:pt x="0" y="623780"/>
                    <a:pt x="0" y="587715"/>
                  </a:cubicBezTo>
                  <a:lnTo>
                    <a:pt x="0" y="65302"/>
                  </a:lnTo>
                  <a:close/>
                </a:path>
              </a:pathLst>
            </a:custGeom>
            <a:solidFill>
              <a:srgbClr val="E7EAF5"/>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13792" tIns="113792" rIns="8868903" bIns="113792" numCol="1" spcCol="1270" anchor="ctr" anchorCtr="0">
              <a:noAutofit/>
            </a:bodyPr>
            <a:lstStyle/>
            <a:p>
              <a:pPr marL="0" lvl="0" indent="0" algn="l" defTabSz="711200">
                <a:lnSpc>
                  <a:spcPct val="90000"/>
                </a:lnSpc>
                <a:spcBef>
                  <a:spcPct val="0"/>
                </a:spcBef>
                <a:spcAft>
                  <a:spcPct val="35000"/>
                </a:spcAft>
                <a:buNone/>
              </a:pPr>
              <a:r>
                <a:rPr lang="es-EC" sz="1200" b="1" kern="1200" dirty="0"/>
                <a:t>Propósito</a:t>
              </a:r>
            </a:p>
          </p:txBody>
        </p:sp>
        <p:sp>
          <p:nvSpPr>
            <p:cNvPr id="142" name="Forma libre: forma 141">
              <a:extLst>
                <a:ext uri="{FF2B5EF4-FFF2-40B4-BE49-F238E27FC236}">
                  <a16:creationId xmlns:a16="http://schemas.microsoft.com/office/drawing/2014/main" id="{BB48D6F0-76F5-FACD-EC92-F0987717BC8A}"/>
                </a:ext>
              </a:extLst>
            </p:cNvPr>
            <p:cNvSpPr/>
            <p:nvPr/>
          </p:nvSpPr>
          <p:spPr>
            <a:xfrm>
              <a:off x="313700" y="1460871"/>
              <a:ext cx="11484000" cy="399966"/>
            </a:xfrm>
            <a:custGeom>
              <a:avLst/>
              <a:gdLst>
                <a:gd name="connsiteX0" fmla="*/ 0 w 12507301"/>
                <a:gd name="connsiteY0" fmla="*/ 65302 h 653017"/>
                <a:gd name="connsiteX1" fmla="*/ 65302 w 12507301"/>
                <a:gd name="connsiteY1" fmla="*/ 0 h 653017"/>
                <a:gd name="connsiteX2" fmla="*/ 12441999 w 12507301"/>
                <a:gd name="connsiteY2" fmla="*/ 0 h 653017"/>
                <a:gd name="connsiteX3" fmla="*/ 12507301 w 12507301"/>
                <a:gd name="connsiteY3" fmla="*/ 65302 h 653017"/>
                <a:gd name="connsiteX4" fmla="*/ 12507301 w 12507301"/>
                <a:gd name="connsiteY4" fmla="*/ 587715 h 653017"/>
                <a:gd name="connsiteX5" fmla="*/ 12441999 w 12507301"/>
                <a:gd name="connsiteY5" fmla="*/ 653017 h 653017"/>
                <a:gd name="connsiteX6" fmla="*/ 65302 w 12507301"/>
                <a:gd name="connsiteY6" fmla="*/ 653017 h 653017"/>
                <a:gd name="connsiteX7" fmla="*/ 0 w 12507301"/>
                <a:gd name="connsiteY7" fmla="*/ 587715 h 653017"/>
                <a:gd name="connsiteX8" fmla="*/ 0 w 12507301"/>
                <a:gd name="connsiteY8" fmla="*/ 65302 h 6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07301" h="653017">
                  <a:moveTo>
                    <a:pt x="0" y="65302"/>
                  </a:moveTo>
                  <a:cubicBezTo>
                    <a:pt x="0" y="29237"/>
                    <a:pt x="29237" y="0"/>
                    <a:pt x="65302" y="0"/>
                  </a:cubicBezTo>
                  <a:lnTo>
                    <a:pt x="12441999" y="0"/>
                  </a:lnTo>
                  <a:cubicBezTo>
                    <a:pt x="12478064" y="0"/>
                    <a:pt x="12507301" y="29237"/>
                    <a:pt x="12507301" y="65302"/>
                  </a:cubicBezTo>
                  <a:lnTo>
                    <a:pt x="12507301" y="587715"/>
                  </a:lnTo>
                  <a:cubicBezTo>
                    <a:pt x="12507301" y="623780"/>
                    <a:pt x="12478064" y="653017"/>
                    <a:pt x="12441999" y="653017"/>
                  </a:cubicBezTo>
                  <a:lnTo>
                    <a:pt x="65302" y="653017"/>
                  </a:lnTo>
                  <a:cubicBezTo>
                    <a:pt x="29237" y="653017"/>
                    <a:pt x="0" y="623780"/>
                    <a:pt x="0" y="587715"/>
                  </a:cubicBezTo>
                  <a:lnTo>
                    <a:pt x="0" y="65302"/>
                  </a:lnTo>
                  <a:close/>
                </a:path>
              </a:pathLst>
            </a:custGeom>
            <a:solidFill>
              <a:srgbClr val="E7EAF5"/>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13792" tIns="113792" rIns="8868903" bIns="113792" numCol="1" spcCol="1270" anchor="ctr" anchorCtr="0">
              <a:noAutofit/>
            </a:bodyPr>
            <a:lstStyle/>
            <a:p>
              <a:pPr marL="0" lvl="0" indent="0" algn="l" defTabSz="711200">
                <a:lnSpc>
                  <a:spcPct val="90000"/>
                </a:lnSpc>
                <a:spcBef>
                  <a:spcPct val="0"/>
                </a:spcBef>
                <a:spcAft>
                  <a:spcPct val="35000"/>
                </a:spcAft>
                <a:buNone/>
              </a:pPr>
              <a:r>
                <a:rPr lang="es-EC" sz="1200" b="1" kern="1200" dirty="0"/>
                <a:t>Patrón</a:t>
              </a:r>
            </a:p>
          </p:txBody>
        </p:sp>
        <p:sp>
          <p:nvSpPr>
            <p:cNvPr id="143" name="Forma libre: forma 142">
              <a:extLst>
                <a:ext uri="{FF2B5EF4-FFF2-40B4-BE49-F238E27FC236}">
                  <a16:creationId xmlns:a16="http://schemas.microsoft.com/office/drawing/2014/main" id="{373A9A47-112A-D44C-A730-1FD76E921AF0}"/>
                </a:ext>
              </a:extLst>
            </p:cNvPr>
            <p:cNvSpPr/>
            <p:nvPr/>
          </p:nvSpPr>
          <p:spPr>
            <a:xfrm>
              <a:off x="1385254" y="1429763"/>
              <a:ext cx="1696311" cy="449498"/>
            </a:xfrm>
            <a:custGeom>
              <a:avLst/>
              <a:gdLst>
                <a:gd name="connsiteX0" fmla="*/ 0 w 999835"/>
                <a:gd name="connsiteY0" fmla="*/ 41387 h 413871"/>
                <a:gd name="connsiteX1" fmla="*/ 41387 w 999835"/>
                <a:gd name="connsiteY1" fmla="*/ 0 h 413871"/>
                <a:gd name="connsiteX2" fmla="*/ 958448 w 999835"/>
                <a:gd name="connsiteY2" fmla="*/ 0 h 413871"/>
                <a:gd name="connsiteX3" fmla="*/ 999835 w 999835"/>
                <a:gd name="connsiteY3" fmla="*/ 41387 h 413871"/>
                <a:gd name="connsiteX4" fmla="*/ 999835 w 999835"/>
                <a:gd name="connsiteY4" fmla="*/ 372484 h 413871"/>
                <a:gd name="connsiteX5" fmla="*/ 958448 w 999835"/>
                <a:gd name="connsiteY5" fmla="*/ 413871 h 413871"/>
                <a:gd name="connsiteX6" fmla="*/ 41387 w 999835"/>
                <a:gd name="connsiteY6" fmla="*/ 413871 h 413871"/>
                <a:gd name="connsiteX7" fmla="*/ 0 w 999835"/>
                <a:gd name="connsiteY7" fmla="*/ 372484 h 413871"/>
                <a:gd name="connsiteX8" fmla="*/ 0 w 999835"/>
                <a:gd name="connsiteY8" fmla="*/ 41387 h 413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413871">
                  <a:moveTo>
                    <a:pt x="0" y="41387"/>
                  </a:moveTo>
                  <a:cubicBezTo>
                    <a:pt x="0" y="18530"/>
                    <a:pt x="18530" y="0"/>
                    <a:pt x="41387" y="0"/>
                  </a:cubicBezTo>
                  <a:lnTo>
                    <a:pt x="958448" y="0"/>
                  </a:lnTo>
                  <a:cubicBezTo>
                    <a:pt x="981305" y="0"/>
                    <a:pt x="999835" y="18530"/>
                    <a:pt x="999835" y="41387"/>
                  </a:cubicBezTo>
                  <a:lnTo>
                    <a:pt x="999835" y="372484"/>
                  </a:lnTo>
                  <a:cubicBezTo>
                    <a:pt x="999835" y="395341"/>
                    <a:pt x="981305" y="413871"/>
                    <a:pt x="958448" y="413871"/>
                  </a:cubicBezTo>
                  <a:lnTo>
                    <a:pt x="41387" y="413871"/>
                  </a:lnTo>
                  <a:cubicBezTo>
                    <a:pt x="18530" y="413871"/>
                    <a:pt x="0" y="395341"/>
                    <a:pt x="0" y="372484"/>
                  </a:cubicBezTo>
                  <a:lnTo>
                    <a:pt x="0" y="41387"/>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032" tIns="54032" rIns="54032" bIns="54032" numCol="1" spcCol="1270" anchor="ctr" anchorCtr="0">
              <a:noAutofit/>
            </a:bodyPr>
            <a:lstStyle/>
            <a:p>
              <a:pPr marL="0" lvl="0" indent="0" algn="ctr" defTabSz="488950">
                <a:lnSpc>
                  <a:spcPct val="90000"/>
                </a:lnSpc>
                <a:spcBef>
                  <a:spcPct val="0"/>
                </a:spcBef>
                <a:spcAft>
                  <a:spcPct val="35000"/>
                </a:spcAft>
                <a:buNone/>
              </a:pPr>
              <a:r>
                <a:rPr lang="es-EC" sz="1050" b="1" kern="1200" dirty="0" err="1"/>
                <a:t>Observer</a:t>
              </a:r>
              <a:endParaRPr lang="es-EC" sz="1050" b="1" kern="1200" dirty="0"/>
            </a:p>
          </p:txBody>
        </p:sp>
        <p:sp>
          <p:nvSpPr>
            <p:cNvPr id="145" name="Forma libre: forma 144">
              <a:extLst>
                <a:ext uri="{FF2B5EF4-FFF2-40B4-BE49-F238E27FC236}">
                  <a16:creationId xmlns:a16="http://schemas.microsoft.com/office/drawing/2014/main" id="{2780EB71-DD92-F9D6-1234-A1826C5DB9FC}"/>
                </a:ext>
              </a:extLst>
            </p:cNvPr>
            <p:cNvSpPr/>
            <p:nvPr/>
          </p:nvSpPr>
          <p:spPr>
            <a:xfrm>
              <a:off x="1385254" y="2033023"/>
              <a:ext cx="1696311" cy="606740"/>
            </a:xfrm>
            <a:custGeom>
              <a:avLst/>
              <a:gdLst>
                <a:gd name="connsiteX0" fmla="*/ 0 w 1202022"/>
                <a:gd name="connsiteY0" fmla="*/ 49356 h 493558"/>
                <a:gd name="connsiteX1" fmla="*/ 49356 w 1202022"/>
                <a:gd name="connsiteY1" fmla="*/ 0 h 493558"/>
                <a:gd name="connsiteX2" fmla="*/ 1152666 w 1202022"/>
                <a:gd name="connsiteY2" fmla="*/ 0 h 493558"/>
                <a:gd name="connsiteX3" fmla="*/ 1202022 w 1202022"/>
                <a:gd name="connsiteY3" fmla="*/ 49356 h 493558"/>
                <a:gd name="connsiteX4" fmla="*/ 1202022 w 1202022"/>
                <a:gd name="connsiteY4" fmla="*/ 444202 h 493558"/>
                <a:gd name="connsiteX5" fmla="*/ 1152666 w 1202022"/>
                <a:gd name="connsiteY5" fmla="*/ 493558 h 493558"/>
                <a:gd name="connsiteX6" fmla="*/ 49356 w 1202022"/>
                <a:gd name="connsiteY6" fmla="*/ 493558 h 493558"/>
                <a:gd name="connsiteX7" fmla="*/ 0 w 1202022"/>
                <a:gd name="connsiteY7" fmla="*/ 444202 h 493558"/>
                <a:gd name="connsiteX8" fmla="*/ 0 w 1202022"/>
                <a:gd name="connsiteY8" fmla="*/ 49356 h 493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2022" h="493558">
                  <a:moveTo>
                    <a:pt x="0" y="49356"/>
                  </a:moveTo>
                  <a:cubicBezTo>
                    <a:pt x="0" y="22097"/>
                    <a:pt x="22097" y="0"/>
                    <a:pt x="49356" y="0"/>
                  </a:cubicBezTo>
                  <a:lnTo>
                    <a:pt x="1152666" y="0"/>
                  </a:lnTo>
                  <a:cubicBezTo>
                    <a:pt x="1179925" y="0"/>
                    <a:pt x="1202022" y="22097"/>
                    <a:pt x="1202022" y="49356"/>
                  </a:cubicBezTo>
                  <a:lnTo>
                    <a:pt x="1202022" y="444202"/>
                  </a:lnTo>
                  <a:cubicBezTo>
                    <a:pt x="1202022" y="471461"/>
                    <a:pt x="1179925" y="493558"/>
                    <a:pt x="1152666" y="493558"/>
                  </a:cubicBezTo>
                  <a:lnTo>
                    <a:pt x="49356" y="493558"/>
                  </a:lnTo>
                  <a:cubicBezTo>
                    <a:pt x="22097" y="493558"/>
                    <a:pt x="0" y="471461"/>
                    <a:pt x="0" y="444202"/>
                  </a:cubicBezTo>
                  <a:lnTo>
                    <a:pt x="0" y="49356"/>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366" tIns="56366" rIns="56366" bIns="56366" numCol="1" spcCol="1270" anchor="ctr" anchorCtr="0">
              <a:noAutofit/>
            </a:bodyPr>
            <a:lstStyle/>
            <a:p>
              <a:pPr marL="0" lvl="0" indent="0" algn="ctr" defTabSz="488950">
                <a:lnSpc>
                  <a:spcPct val="90000"/>
                </a:lnSpc>
                <a:spcBef>
                  <a:spcPct val="0"/>
                </a:spcBef>
                <a:spcAft>
                  <a:spcPct val="35000"/>
                </a:spcAft>
                <a:buNone/>
              </a:pPr>
              <a:r>
                <a:rPr lang="es-ES" sz="900" dirty="0">
                  <a:solidFill>
                    <a:schemeClr val="tx1"/>
                  </a:solidFill>
                </a:rPr>
                <a:t> Definir un mecanismo de suscripción para notificar a varios objetos</a:t>
              </a:r>
              <a:endParaRPr lang="es-EC" sz="900" kern="1200" dirty="0">
                <a:solidFill>
                  <a:schemeClr val="tx1"/>
                </a:solidFill>
              </a:endParaRPr>
            </a:p>
          </p:txBody>
        </p:sp>
        <p:sp>
          <p:nvSpPr>
            <p:cNvPr id="146" name="Forma libre: forma 145">
              <a:extLst>
                <a:ext uri="{FF2B5EF4-FFF2-40B4-BE49-F238E27FC236}">
                  <a16:creationId xmlns:a16="http://schemas.microsoft.com/office/drawing/2014/main" id="{E2666E59-4D53-FF38-23F3-B02FB4137A06}"/>
                </a:ext>
              </a:extLst>
            </p:cNvPr>
            <p:cNvSpPr/>
            <p:nvPr/>
          </p:nvSpPr>
          <p:spPr>
            <a:xfrm>
              <a:off x="1384566" y="2777158"/>
              <a:ext cx="1696311" cy="459315"/>
            </a:xfrm>
            <a:custGeom>
              <a:avLst/>
              <a:gdLst>
                <a:gd name="connsiteX0" fmla="*/ 0 w 1201212"/>
                <a:gd name="connsiteY0" fmla="*/ 42291 h 422910"/>
                <a:gd name="connsiteX1" fmla="*/ 42291 w 1201212"/>
                <a:gd name="connsiteY1" fmla="*/ 0 h 422910"/>
                <a:gd name="connsiteX2" fmla="*/ 1158921 w 1201212"/>
                <a:gd name="connsiteY2" fmla="*/ 0 h 422910"/>
                <a:gd name="connsiteX3" fmla="*/ 1201212 w 1201212"/>
                <a:gd name="connsiteY3" fmla="*/ 42291 h 422910"/>
                <a:gd name="connsiteX4" fmla="*/ 1201212 w 1201212"/>
                <a:gd name="connsiteY4" fmla="*/ 380619 h 422910"/>
                <a:gd name="connsiteX5" fmla="*/ 1158921 w 1201212"/>
                <a:gd name="connsiteY5" fmla="*/ 422910 h 422910"/>
                <a:gd name="connsiteX6" fmla="*/ 42291 w 1201212"/>
                <a:gd name="connsiteY6" fmla="*/ 422910 h 422910"/>
                <a:gd name="connsiteX7" fmla="*/ 0 w 1201212"/>
                <a:gd name="connsiteY7" fmla="*/ 380619 h 422910"/>
                <a:gd name="connsiteX8" fmla="*/ 0 w 1201212"/>
                <a:gd name="connsiteY8" fmla="*/ 42291 h 42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1212" h="422910">
                  <a:moveTo>
                    <a:pt x="0" y="42291"/>
                  </a:moveTo>
                  <a:cubicBezTo>
                    <a:pt x="0" y="18934"/>
                    <a:pt x="18934" y="0"/>
                    <a:pt x="42291" y="0"/>
                  </a:cubicBezTo>
                  <a:lnTo>
                    <a:pt x="1158921" y="0"/>
                  </a:lnTo>
                  <a:cubicBezTo>
                    <a:pt x="1182278" y="0"/>
                    <a:pt x="1201212" y="18934"/>
                    <a:pt x="1201212" y="42291"/>
                  </a:cubicBezTo>
                  <a:lnTo>
                    <a:pt x="1201212" y="380619"/>
                  </a:lnTo>
                  <a:cubicBezTo>
                    <a:pt x="1201212" y="403976"/>
                    <a:pt x="1182278" y="422910"/>
                    <a:pt x="1158921" y="422910"/>
                  </a:cubicBezTo>
                  <a:lnTo>
                    <a:pt x="42291" y="422910"/>
                  </a:lnTo>
                  <a:cubicBezTo>
                    <a:pt x="18934" y="422910"/>
                    <a:pt x="0" y="403976"/>
                    <a:pt x="0" y="380619"/>
                  </a:cubicBezTo>
                  <a:lnTo>
                    <a:pt x="0" y="42291"/>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297" tIns="54297" rIns="54297" bIns="54297" numCol="1" spcCol="1270" anchor="ctr" anchorCtr="0">
              <a:noAutofit/>
            </a:bodyPr>
            <a:lstStyle/>
            <a:p>
              <a:pPr marL="0" lvl="0" indent="0" algn="ctr" defTabSz="488950">
                <a:lnSpc>
                  <a:spcPct val="90000"/>
                </a:lnSpc>
                <a:spcBef>
                  <a:spcPct val="0"/>
                </a:spcBef>
                <a:spcAft>
                  <a:spcPct val="35000"/>
                </a:spcAft>
                <a:buNone/>
              </a:pPr>
              <a:r>
                <a:rPr lang="es-ES" sz="800" dirty="0">
                  <a:solidFill>
                    <a:schemeClr val="tx1"/>
                  </a:solidFill>
                </a:rPr>
                <a:t>A</a:t>
              </a:r>
              <a:r>
                <a:rPr lang="es-ES" sz="800" b="0" i="0" kern="1200" dirty="0">
                  <a:solidFill>
                    <a:schemeClr val="tx1"/>
                  </a:solidFill>
                </a:rPr>
                <a:t>segurar que múltiples objetos sean notificados y actualizados cuando otro objeto cambia de estado</a:t>
              </a:r>
              <a:endParaRPr lang="es-EC" sz="800" kern="1200" dirty="0">
                <a:solidFill>
                  <a:schemeClr val="tx1"/>
                </a:solidFill>
              </a:endParaRPr>
            </a:p>
          </p:txBody>
        </p:sp>
        <p:sp>
          <p:nvSpPr>
            <p:cNvPr id="147" name="Forma libre: forma 146">
              <a:extLst>
                <a:ext uri="{FF2B5EF4-FFF2-40B4-BE49-F238E27FC236}">
                  <a16:creationId xmlns:a16="http://schemas.microsoft.com/office/drawing/2014/main" id="{3C9EFE7D-BF49-30A8-3F6E-5E4A87C65703}"/>
                </a:ext>
              </a:extLst>
            </p:cNvPr>
            <p:cNvSpPr/>
            <p:nvPr/>
          </p:nvSpPr>
          <p:spPr>
            <a:xfrm>
              <a:off x="1385254" y="3424560"/>
              <a:ext cx="1696311" cy="553086"/>
            </a:xfrm>
            <a:custGeom>
              <a:avLst/>
              <a:gdLst>
                <a:gd name="connsiteX0" fmla="*/ 0 w 1194003"/>
                <a:gd name="connsiteY0" fmla="*/ 50925 h 509249"/>
                <a:gd name="connsiteX1" fmla="*/ 50925 w 1194003"/>
                <a:gd name="connsiteY1" fmla="*/ 0 h 509249"/>
                <a:gd name="connsiteX2" fmla="*/ 1143078 w 1194003"/>
                <a:gd name="connsiteY2" fmla="*/ 0 h 509249"/>
                <a:gd name="connsiteX3" fmla="*/ 1194003 w 1194003"/>
                <a:gd name="connsiteY3" fmla="*/ 50925 h 509249"/>
                <a:gd name="connsiteX4" fmla="*/ 1194003 w 1194003"/>
                <a:gd name="connsiteY4" fmla="*/ 458324 h 509249"/>
                <a:gd name="connsiteX5" fmla="*/ 1143078 w 1194003"/>
                <a:gd name="connsiteY5" fmla="*/ 509249 h 509249"/>
                <a:gd name="connsiteX6" fmla="*/ 50925 w 1194003"/>
                <a:gd name="connsiteY6" fmla="*/ 509249 h 509249"/>
                <a:gd name="connsiteX7" fmla="*/ 0 w 1194003"/>
                <a:gd name="connsiteY7" fmla="*/ 458324 h 509249"/>
                <a:gd name="connsiteX8" fmla="*/ 0 w 1194003"/>
                <a:gd name="connsiteY8" fmla="*/ 50925 h 50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003" h="509249">
                  <a:moveTo>
                    <a:pt x="0" y="50925"/>
                  </a:moveTo>
                  <a:cubicBezTo>
                    <a:pt x="0" y="22800"/>
                    <a:pt x="22800" y="0"/>
                    <a:pt x="50925" y="0"/>
                  </a:cubicBezTo>
                  <a:lnTo>
                    <a:pt x="1143078" y="0"/>
                  </a:lnTo>
                  <a:cubicBezTo>
                    <a:pt x="1171203" y="0"/>
                    <a:pt x="1194003" y="22800"/>
                    <a:pt x="1194003" y="50925"/>
                  </a:cubicBezTo>
                  <a:lnTo>
                    <a:pt x="1194003" y="458324"/>
                  </a:lnTo>
                  <a:cubicBezTo>
                    <a:pt x="1194003" y="486449"/>
                    <a:pt x="1171203" y="509249"/>
                    <a:pt x="1143078" y="509249"/>
                  </a:cubicBezTo>
                  <a:lnTo>
                    <a:pt x="50925" y="509249"/>
                  </a:lnTo>
                  <a:cubicBezTo>
                    <a:pt x="22800" y="509249"/>
                    <a:pt x="0" y="486449"/>
                    <a:pt x="0" y="458324"/>
                  </a:cubicBezTo>
                  <a:lnTo>
                    <a:pt x="0" y="50925"/>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825" tIns="56825" rIns="56825" bIns="56825" numCol="1" spcCol="1270" anchor="ctr" anchorCtr="0">
              <a:noAutofit/>
            </a:bodyPr>
            <a:lstStyle/>
            <a:p>
              <a:pPr marL="0" lvl="0" indent="0" algn="ctr" defTabSz="488950">
                <a:lnSpc>
                  <a:spcPct val="90000"/>
                </a:lnSpc>
                <a:spcBef>
                  <a:spcPct val="0"/>
                </a:spcBef>
                <a:spcAft>
                  <a:spcPct val="35000"/>
                </a:spcAft>
                <a:buNone/>
              </a:pPr>
              <a:r>
                <a:rPr lang="es-ES" sz="800" dirty="0">
                  <a:solidFill>
                    <a:schemeClr val="tx1"/>
                  </a:solidFill>
                </a:rPr>
                <a:t>definir una relación uno a muchos entre un objeto sujeto a cambios y uno o más objetos que dependen de él</a:t>
              </a:r>
              <a:endParaRPr lang="es-EC" sz="800" dirty="0">
                <a:solidFill>
                  <a:schemeClr val="tx1"/>
                </a:solidFill>
              </a:endParaRPr>
            </a:p>
          </p:txBody>
        </p:sp>
        <p:sp>
          <p:nvSpPr>
            <p:cNvPr id="148" name="Forma libre: forma 147">
              <a:extLst>
                <a:ext uri="{FF2B5EF4-FFF2-40B4-BE49-F238E27FC236}">
                  <a16:creationId xmlns:a16="http://schemas.microsoft.com/office/drawing/2014/main" id="{93673F03-7B1A-DD99-9849-255E95A75DDF}"/>
                </a:ext>
              </a:extLst>
            </p:cNvPr>
            <p:cNvSpPr/>
            <p:nvPr/>
          </p:nvSpPr>
          <p:spPr>
            <a:xfrm>
              <a:off x="1384566" y="4173234"/>
              <a:ext cx="1696311" cy="553086"/>
            </a:xfrm>
            <a:custGeom>
              <a:avLst/>
              <a:gdLst>
                <a:gd name="connsiteX0" fmla="*/ 0 w 1194003"/>
                <a:gd name="connsiteY0" fmla="*/ 50925 h 509249"/>
                <a:gd name="connsiteX1" fmla="*/ 50925 w 1194003"/>
                <a:gd name="connsiteY1" fmla="*/ 0 h 509249"/>
                <a:gd name="connsiteX2" fmla="*/ 1143078 w 1194003"/>
                <a:gd name="connsiteY2" fmla="*/ 0 h 509249"/>
                <a:gd name="connsiteX3" fmla="*/ 1194003 w 1194003"/>
                <a:gd name="connsiteY3" fmla="*/ 50925 h 509249"/>
                <a:gd name="connsiteX4" fmla="*/ 1194003 w 1194003"/>
                <a:gd name="connsiteY4" fmla="*/ 458324 h 509249"/>
                <a:gd name="connsiteX5" fmla="*/ 1143078 w 1194003"/>
                <a:gd name="connsiteY5" fmla="*/ 509249 h 509249"/>
                <a:gd name="connsiteX6" fmla="*/ 50925 w 1194003"/>
                <a:gd name="connsiteY6" fmla="*/ 509249 h 509249"/>
                <a:gd name="connsiteX7" fmla="*/ 0 w 1194003"/>
                <a:gd name="connsiteY7" fmla="*/ 458324 h 509249"/>
                <a:gd name="connsiteX8" fmla="*/ 0 w 1194003"/>
                <a:gd name="connsiteY8" fmla="*/ 50925 h 50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003" h="509249">
                  <a:moveTo>
                    <a:pt x="0" y="50925"/>
                  </a:moveTo>
                  <a:cubicBezTo>
                    <a:pt x="0" y="22800"/>
                    <a:pt x="22800" y="0"/>
                    <a:pt x="50925" y="0"/>
                  </a:cubicBezTo>
                  <a:lnTo>
                    <a:pt x="1143078" y="0"/>
                  </a:lnTo>
                  <a:cubicBezTo>
                    <a:pt x="1171203" y="0"/>
                    <a:pt x="1194003" y="22800"/>
                    <a:pt x="1194003" y="50925"/>
                  </a:cubicBezTo>
                  <a:lnTo>
                    <a:pt x="1194003" y="458324"/>
                  </a:lnTo>
                  <a:cubicBezTo>
                    <a:pt x="1194003" y="486449"/>
                    <a:pt x="1171203" y="509249"/>
                    <a:pt x="1143078" y="509249"/>
                  </a:cubicBezTo>
                  <a:lnTo>
                    <a:pt x="50925" y="509249"/>
                  </a:lnTo>
                  <a:cubicBezTo>
                    <a:pt x="22800" y="509249"/>
                    <a:pt x="0" y="486449"/>
                    <a:pt x="0" y="458324"/>
                  </a:cubicBezTo>
                  <a:lnTo>
                    <a:pt x="0" y="50925"/>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585" tIns="41585" rIns="41585" bIns="41585" numCol="1" spcCol="1270" anchor="ctr" anchorCtr="0">
              <a:noAutofit/>
            </a:bodyPr>
            <a:lstStyle/>
            <a:p>
              <a:pPr marL="0" lvl="0" indent="0" algn="ctr" defTabSz="311150">
                <a:lnSpc>
                  <a:spcPct val="90000"/>
                </a:lnSpc>
                <a:spcBef>
                  <a:spcPct val="0"/>
                </a:spcBef>
                <a:spcAft>
                  <a:spcPct val="35000"/>
                </a:spcAft>
                <a:buNone/>
              </a:pPr>
              <a:r>
                <a:rPr lang="es-ES" sz="900" dirty="0">
                  <a:solidFill>
                    <a:schemeClr val="tx1"/>
                  </a:solidFill>
                </a:rPr>
                <a:t> Los cambios en el estado de un objeto puedan necesitar cambiar otros objetos</a:t>
              </a:r>
              <a:endParaRPr lang="es-EC" sz="900" kern="1200" dirty="0">
                <a:solidFill>
                  <a:schemeClr val="tx1"/>
                </a:solidFill>
              </a:endParaRPr>
            </a:p>
          </p:txBody>
        </p:sp>
        <p:sp>
          <p:nvSpPr>
            <p:cNvPr id="149" name="Forma libre: forma 148">
              <a:extLst>
                <a:ext uri="{FF2B5EF4-FFF2-40B4-BE49-F238E27FC236}">
                  <a16:creationId xmlns:a16="http://schemas.microsoft.com/office/drawing/2014/main" id="{2C02D24B-DB32-B21D-EAE7-EFD3E7F8E3F5}"/>
                </a:ext>
              </a:extLst>
            </p:cNvPr>
            <p:cNvSpPr/>
            <p:nvPr/>
          </p:nvSpPr>
          <p:spPr>
            <a:xfrm>
              <a:off x="1222389" y="4882917"/>
              <a:ext cx="929246" cy="1056775"/>
            </a:xfrm>
            <a:custGeom>
              <a:avLst/>
              <a:gdLst>
                <a:gd name="connsiteX0" fmla="*/ 0 w 999835"/>
                <a:gd name="connsiteY0" fmla="*/ 66656 h 666556"/>
                <a:gd name="connsiteX1" fmla="*/ 66656 w 999835"/>
                <a:gd name="connsiteY1" fmla="*/ 0 h 666556"/>
                <a:gd name="connsiteX2" fmla="*/ 933179 w 999835"/>
                <a:gd name="connsiteY2" fmla="*/ 0 h 666556"/>
                <a:gd name="connsiteX3" fmla="*/ 999835 w 999835"/>
                <a:gd name="connsiteY3" fmla="*/ 66656 h 666556"/>
                <a:gd name="connsiteX4" fmla="*/ 999835 w 999835"/>
                <a:gd name="connsiteY4" fmla="*/ 599900 h 666556"/>
                <a:gd name="connsiteX5" fmla="*/ 933179 w 999835"/>
                <a:gd name="connsiteY5" fmla="*/ 666556 h 666556"/>
                <a:gd name="connsiteX6" fmla="*/ 66656 w 999835"/>
                <a:gd name="connsiteY6" fmla="*/ 666556 h 666556"/>
                <a:gd name="connsiteX7" fmla="*/ 0 w 999835"/>
                <a:gd name="connsiteY7" fmla="*/ 599900 h 666556"/>
                <a:gd name="connsiteX8" fmla="*/ 0 w 999835"/>
                <a:gd name="connsiteY8" fmla="*/ 66656 h 66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666556">
                  <a:moveTo>
                    <a:pt x="0" y="66656"/>
                  </a:moveTo>
                  <a:cubicBezTo>
                    <a:pt x="0" y="29843"/>
                    <a:pt x="29843" y="0"/>
                    <a:pt x="66656" y="0"/>
                  </a:cubicBezTo>
                  <a:lnTo>
                    <a:pt x="933179" y="0"/>
                  </a:lnTo>
                  <a:cubicBezTo>
                    <a:pt x="969992" y="0"/>
                    <a:pt x="999835" y="29843"/>
                    <a:pt x="999835" y="66656"/>
                  </a:cubicBezTo>
                  <a:lnTo>
                    <a:pt x="999835" y="599900"/>
                  </a:lnTo>
                  <a:cubicBezTo>
                    <a:pt x="999835" y="636713"/>
                    <a:pt x="969992" y="666556"/>
                    <a:pt x="933179" y="666556"/>
                  </a:cubicBezTo>
                  <a:lnTo>
                    <a:pt x="66656" y="666556"/>
                  </a:lnTo>
                  <a:cubicBezTo>
                    <a:pt x="29843" y="666556"/>
                    <a:pt x="0" y="636713"/>
                    <a:pt x="0" y="599900"/>
                  </a:cubicBezTo>
                  <a:lnTo>
                    <a:pt x="0" y="66656"/>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93" tIns="46193" rIns="46193" bIns="46193" numCol="1" spcCol="1270" anchor="ctr" anchorCtr="0">
              <a:noAutofit/>
            </a:bodyPr>
            <a:lstStyle/>
            <a:p>
              <a:pPr marL="0" lvl="0" indent="0" algn="ctr" defTabSz="311150">
                <a:lnSpc>
                  <a:spcPct val="90000"/>
                </a:lnSpc>
                <a:spcBef>
                  <a:spcPct val="0"/>
                </a:spcBef>
                <a:spcAft>
                  <a:spcPct val="35000"/>
                </a:spcAft>
                <a:buNone/>
              </a:pPr>
              <a:r>
                <a:rPr lang="es-ES" sz="900" dirty="0">
                  <a:solidFill>
                    <a:schemeClr val="tx1"/>
                  </a:solidFill>
                </a:rPr>
                <a:t>Introducir nuevas clases suscriptoras</a:t>
              </a:r>
              <a:endParaRPr lang="es-EC" sz="900" kern="1200" dirty="0">
                <a:solidFill>
                  <a:schemeClr val="tx1"/>
                </a:solidFill>
              </a:endParaRPr>
            </a:p>
          </p:txBody>
        </p:sp>
        <p:sp>
          <p:nvSpPr>
            <p:cNvPr id="150" name="Forma libre: forma 149">
              <a:extLst>
                <a:ext uri="{FF2B5EF4-FFF2-40B4-BE49-F238E27FC236}">
                  <a16:creationId xmlns:a16="http://schemas.microsoft.com/office/drawing/2014/main" id="{F91BC6E7-791E-F7CD-CEC1-A7C8FDCDD21B}"/>
                </a:ext>
              </a:extLst>
            </p:cNvPr>
            <p:cNvSpPr/>
            <p:nvPr/>
          </p:nvSpPr>
          <p:spPr>
            <a:xfrm>
              <a:off x="2264280" y="4882917"/>
              <a:ext cx="929246" cy="1056777"/>
            </a:xfrm>
            <a:custGeom>
              <a:avLst/>
              <a:gdLst>
                <a:gd name="connsiteX0" fmla="*/ 0 w 999835"/>
                <a:gd name="connsiteY0" fmla="*/ 66656 h 666556"/>
                <a:gd name="connsiteX1" fmla="*/ 66656 w 999835"/>
                <a:gd name="connsiteY1" fmla="*/ 0 h 666556"/>
                <a:gd name="connsiteX2" fmla="*/ 933179 w 999835"/>
                <a:gd name="connsiteY2" fmla="*/ 0 h 666556"/>
                <a:gd name="connsiteX3" fmla="*/ 999835 w 999835"/>
                <a:gd name="connsiteY3" fmla="*/ 66656 h 666556"/>
                <a:gd name="connsiteX4" fmla="*/ 999835 w 999835"/>
                <a:gd name="connsiteY4" fmla="*/ 599900 h 666556"/>
                <a:gd name="connsiteX5" fmla="*/ 933179 w 999835"/>
                <a:gd name="connsiteY5" fmla="*/ 666556 h 666556"/>
                <a:gd name="connsiteX6" fmla="*/ 66656 w 999835"/>
                <a:gd name="connsiteY6" fmla="*/ 666556 h 666556"/>
                <a:gd name="connsiteX7" fmla="*/ 0 w 999835"/>
                <a:gd name="connsiteY7" fmla="*/ 599900 h 666556"/>
                <a:gd name="connsiteX8" fmla="*/ 0 w 999835"/>
                <a:gd name="connsiteY8" fmla="*/ 66656 h 66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666556">
                  <a:moveTo>
                    <a:pt x="0" y="66656"/>
                  </a:moveTo>
                  <a:cubicBezTo>
                    <a:pt x="0" y="29843"/>
                    <a:pt x="29843" y="0"/>
                    <a:pt x="66656" y="0"/>
                  </a:cubicBezTo>
                  <a:lnTo>
                    <a:pt x="933179" y="0"/>
                  </a:lnTo>
                  <a:cubicBezTo>
                    <a:pt x="969992" y="0"/>
                    <a:pt x="999835" y="29843"/>
                    <a:pt x="999835" y="66656"/>
                  </a:cubicBezTo>
                  <a:lnTo>
                    <a:pt x="999835" y="599900"/>
                  </a:lnTo>
                  <a:cubicBezTo>
                    <a:pt x="999835" y="636713"/>
                    <a:pt x="969992" y="666556"/>
                    <a:pt x="933179" y="666556"/>
                  </a:cubicBezTo>
                  <a:lnTo>
                    <a:pt x="66656" y="666556"/>
                  </a:lnTo>
                  <a:cubicBezTo>
                    <a:pt x="29843" y="666556"/>
                    <a:pt x="0" y="636713"/>
                    <a:pt x="0" y="599900"/>
                  </a:cubicBezTo>
                  <a:lnTo>
                    <a:pt x="0" y="66656"/>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93" tIns="46193" rIns="46193" bIns="46193" numCol="1" spcCol="1270" anchor="ctr" anchorCtr="0">
              <a:noAutofit/>
            </a:bodyPr>
            <a:lstStyle/>
            <a:p>
              <a:pPr marL="0" lvl="0" indent="0" algn="ctr" defTabSz="311150">
                <a:lnSpc>
                  <a:spcPct val="90000"/>
                </a:lnSpc>
                <a:spcBef>
                  <a:spcPct val="0"/>
                </a:spcBef>
                <a:spcAft>
                  <a:spcPct val="35000"/>
                </a:spcAft>
                <a:buNone/>
              </a:pPr>
              <a:r>
                <a:rPr lang="es-ES" sz="900" dirty="0">
                  <a:solidFill>
                    <a:schemeClr val="tx1"/>
                  </a:solidFill>
                </a:rPr>
                <a:t>Los suscriptores son notificados en un orden aleatorio</a:t>
              </a:r>
              <a:endParaRPr lang="es-EC" sz="900" kern="1200" dirty="0">
                <a:solidFill>
                  <a:schemeClr val="tx1"/>
                </a:solidFill>
              </a:endParaRPr>
            </a:p>
          </p:txBody>
        </p:sp>
        <p:sp>
          <p:nvSpPr>
            <p:cNvPr id="151" name="Forma libre: forma 150">
              <a:extLst>
                <a:ext uri="{FF2B5EF4-FFF2-40B4-BE49-F238E27FC236}">
                  <a16:creationId xmlns:a16="http://schemas.microsoft.com/office/drawing/2014/main" id="{B4A669F3-E1DF-A39D-DFC7-DC94D9457F08}"/>
                </a:ext>
              </a:extLst>
            </p:cNvPr>
            <p:cNvSpPr/>
            <p:nvPr/>
          </p:nvSpPr>
          <p:spPr>
            <a:xfrm>
              <a:off x="3590866" y="1430906"/>
              <a:ext cx="1697661" cy="449498"/>
            </a:xfrm>
            <a:custGeom>
              <a:avLst/>
              <a:gdLst>
                <a:gd name="connsiteX0" fmla="*/ 0 w 999835"/>
                <a:gd name="connsiteY0" fmla="*/ 41387 h 413871"/>
                <a:gd name="connsiteX1" fmla="*/ 41387 w 999835"/>
                <a:gd name="connsiteY1" fmla="*/ 0 h 413871"/>
                <a:gd name="connsiteX2" fmla="*/ 958448 w 999835"/>
                <a:gd name="connsiteY2" fmla="*/ 0 h 413871"/>
                <a:gd name="connsiteX3" fmla="*/ 999835 w 999835"/>
                <a:gd name="connsiteY3" fmla="*/ 41387 h 413871"/>
                <a:gd name="connsiteX4" fmla="*/ 999835 w 999835"/>
                <a:gd name="connsiteY4" fmla="*/ 372484 h 413871"/>
                <a:gd name="connsiteX5" fmla="*/ 958448 w 999835"/>
                <a:gd name="connsiteY5" fmla="*/ 413871 h 413871"/>
                <a:gd name="connsiteX6" fmla="*/ 41387 w 999835"/>
                <a:gd name="connsiteY6" fmla="*/ 413871 h 413871"/>
                <a:gd name="connsiteX7" fmla="*/ 0 w 999835"/>
                <a:gd name="connsiteY7" fmla="*/ 372484 h 413871"/>
                <a:gd name="connsiteX8" fmla="*/ 0 w 999835"/>
                <a:gd name="connsiteY8" fmla="*/ 41387 h 413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413871">
                  <a:moveTo>
                    <a:pt x="0" y="41387"/>
                  </a:moveTo>
                  <a:cubicBezTo>
                    <a:pt x="0" y="18530"/>
                    <a:pt x="18530" y="0"/>
                    <a:pt x="41387" y="0"/>
                  </a:cubicBezTo>
                  <a:lnTo>
                    <a:pt x="958448" y="0"/>
                  </a:lnTo>
                  <a:cubicBezTo>
                    <a:pt x="981305" y="0"/>
                    <a:pt x="999835" y="18530"/>
                    <a:pt x="999835" y="41387"/>
                  </a:cubicBezTo>
                  <a:lnTo>
                    <a:pt x="999835" y="372484"/>
                  </a:lnTo>
                  <a:cubicBezTo>
                    <a:pt x="999835" y="395341"/>
                    <a:pt x="981305" y="413871"/>
                    <a:pt x="958448" y="413871"/>
                  </a:cubicBezTo>
                  <a:lnTo>
                    <a:pt x="41387" y="413871"/>
                  </a:lnTo>
                  <a:cubicBezTo>
                    <a:pt x="18530" y="413871"/>
                    <a:pt x="0" y="395341"/>
                    <a:pt x="0" y="372484"/>
                  </a:cubicBezTo>
                  <a:lnTo>
                    <a:pt x="0" y="41387"/>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032" tIns="54032" rIns="54032" bIns="54032" numCol="1" spcCol="1270" anchor="ctr" anchorCtr="0">
              <a:noAutofit/>
            </a:bodyPr>
            <a:lstStyle/>
            <a:p>
              <a:pPr marL="0" lvl="0" indent="0" algn="ctr" defTabSz="488950">
                <a:lnSpc>
                  <a:spcPct val="90000"/>
                </a:lnSpc>
                <a:spcBef>
                  <a:spcPct val="0"/>
                </a:spcBef>
                <a:spcAft>
                  <a:spcPct val="35000"/>
                </a:spcAft>
                <a:buNone/>
              </a:pPr>
              <a:r>
                <a:rPr lang="en-US" sz="1200" b="1" i="0" kern="1200" dirty="0"/>
                <a:t>State</a:t>
              </a:r>
            </a:p>
          </p:txBody>
        </p:sp>
        <p:sp>
          <p:nvSpPr>
            <p:cNvPr id="152" name="Forma libre: forma 151">
              <a:extLst>
                <a:ext uri="{FF2B5EF4-FFF2-40B4-BE49-F238E27FC236}">
                  <a16:creationId xmlns:a16="http://schemas.microsoft.com/office/drawing/2014/main" id="{A116A9A0-9285-B520-4F6B-296D4AD7C2DA}"/>
                </a:ext>
              </a:extLst>
            </p:cNvPr>
            <p:cNvSpPr/>
            <p:nvPr/>
          </p:nvSpPr>
          <p:spPr>
            <a:xfrm>
              <a:off x="5797826" y="1444486"/>
              <a:ext cx="1697661" cy="449498"/>
            </a:xfrm>
            <a:custGeom>
              <a:avLst/>
              <a:gdLst>
                <a:gd name="connsiteX0" fmla="*/ 0 w 999835"/>
                <a:gd name="connsiteY0" fmla="*/ 41387 h 413871"/>
                <a:gd name="connsiteX1" fmla="*/ 41387 w 999835"/>
                <a:gd name="connsiteY1" fmla="*/ 0 h 413871"/>
                <a:gd name="connsiteX2" fmla="*/ 958448 w 999835"/>
                <a:gd name="connsiteY2" fmla="*/ 0 h 413871"/>
                <a:gd name="connsiteX3" fmla="*/ 999835 w 999835"/>
                <a:gd name="connsiteY3" fmla="*/ 41387 h 413871"/>
                <a:gd name="connsiteX4" fmla="*/ 999835 w 999835"/>
                <a:gd name="connsiteY4" fmla="*/ 372484 h 413871"/>
                <a:gd name="connsiteX5" fmla="*/ 958448 w 999835"/>
                <a:gd name="connsiteY5" fmla="*/ 413871 h 413871"/>
                <a:gd name="connsiteX6" fmla="*/ 41387 w 999835"/>
                <a:gd name="connsiteY6" fmla="*/ 413871 h 413871"/>
                <a:gd name="connsiteX7" fmla="*/ 0 w 999835"/>
                <a:gd name="connsiteY7" fmla="*/ 372484 h 413871"/>
                <a:gd name="connsiteX8" fmla="*/ 0 w 999835"/>
                <a:gd name="connsiteY8" fmla="*/ 41387 h 413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413871">
                  <a:moveTo>
                    <a:pt x="0" y="41387"/>
                  </a:moveTo>
                  <a:cubicBezTo>
                    <a:pt x="0" y="18530"/>
                    <a:pt x="18530" y="0"/>
                    <a:pt x="41387" y="0"/>
                  </a:cubicBezTo>
                  <a:lnTo>
                    <a:pt x="958448" y="0"/>
                  </a:lnTo>
                  <a:cubicBezTo>
                    <a:pt x="981305" y="0"/>
                    <a:pt x="999835" y="18530"/>
                    <a:pt x="999835" y="41387"/>
                  </a:cubicBezTo>
                  <a:lnTo>
                    <a:pt x="999835" y="372484"/>
                  </a:lnTo>
                  <a:cubicBezTo>
                    <a:pt x="999835" y="395341"/>
                    <a:pt x="981305" y="413871"/>
                    <a:pt x="958448" y="413871"/>
                  </a:cubicBezTo>
                  <a:lnTo>
                    <a:pt x="41387" y="413871"/>
                  </a:lnTo>
                  <a:cubicBezTo>
                    <a:pt x="18530" y="413871"/>
                    <a:pt x="0" y="395341"/>
                    <a:pt x="0" y="372484"/>
                  </a:cubicBezTo>
                  <a:lnTo>
                    <a:pt x="0" y="41387"/>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032" tIns="54032" rIns="54032" bIns="54032" numCol="1" spcCol="1270" anchor="ctr" anchorCtr="0">
              <a:noAutofit/>
            </a:bodyPr>
            <a:lstStyle/>
            <a:p>
              <a:pPr marL="0" lvl="0" indent="0" algn="ctr" defTabSz="488950">
                <a:lnSpc>
                  <a:spcPct val="90000"/>
                </a:lnSpc>
                <a:spcBef>
                  <a:spcPct val="0"/>
                </a:spcBef>
                <a:spcAft>
                  <a:spcPct val="35000"/>
                </a:spcAft>
                <a:buNone/>
              </a:pPr>
              <a:r>
                <a:rPr lang="en-US" sz="1200" b="1" i="0" kern="1200" dirty="0"/>
                <a:t>Strategy</a:t>
              </a:r>
            </a:p>
          </p:txBody>
        </p:sp>
        <p:sp>
          <p:nvSpPr>
            <p:cNvPr id="153" name="Forma libre: forma 152">
              <a:extLst>
                <a:ext uri="{FF2B5EF4-FFF2-40B4-BE49-F238E27FC236}">
                  <a16:creationId xmlns:a16="http://schemas.microsoft.com/office/drawing/2014/main" id="{FFC3560F-500F-BF58-1389-580567D4A5DC}"/>
                </a:ext>
              </a:extLst>
            </p:cNvPr>
            <p:cNvSpPr/>
            <p:nvPr/>
          </p:nvSpPr>
          <p:spPr>
            <a:xfrm>
              <a:off x="8004787" y="1444486"/>
              <a:ext cx="1697661" cy="449498"/>
            </a:xfrm>
            <a:custGeom>
              <a:avLst/>
              <a:gdLst>
                <a:gd name="connsiteX0" fmla="*/ 0 w 999835"/>
                <a:gd name="connsiteY0" fmla="*/ 41387 h 413871"/>
                <a:gd name="connsiteX1" fmla="*/ 41387 w 999835"/>
                <a:gd name="connsiteY1" fmla="*/ 0 h 413871"/>
                <a:gd name="connsiteX2" fmla="*/ 958448 w 999835"/>
                <a:gd name="connsiteY2" fmla="*/ 0 h 413871"/>
                <a:gd name="connsiteX3" fmla="*/ 999835 w 999835"/>
                <a:gd name="connsiteY3" fmla="*/ 41387 h 413871"/>
                <a:gd name="connsiteX4" fmla="*/ 999835 w 999835"/>
                <a:gd name="connsiteY4" fmla="*/ 372484 h 413871"/>
                <a:gd name="connsiteX5" fmla="*/ 958448 w 999835"/>
                <a:gd name="connsiteY5" fmla="*/ 413871 h 413871"/>
                <a:gd name="connsiteX6" fmla="*/ 41387 w 999835"/>
                <a:gd name="connsiteY6" fmla="*/ 413871 h 413871"/>
                <a:gd name="connsiteX7" fmla="*/ 0 w 999835"/>
                <a:gd name="connsiteY7" fmla="*/ 372484 h 413871"/>
                <a:gd name="connsiteX8" fmla="*/ 0 w 999835"/>
                <a:gd name="connsiteY8" fmla="*/ 41387 h 413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413871">
                  <a:moveTo>
                    <a:pt x="0" y="41387"/>
                  </a:moveTo>
                  <a:cubicBezTo>
                    <a:pt x="0" y="18530"/>
                    <a:pt x="18530" y="0"/>
                    <a:pt x="41387" y="0"/>
                  </a:cubicBezTo>
                  <a:lnTo>
                    <a:pt x="958448" y="0"/>
                  </a:lnTo>
                  <a:cubicBezTo>
                    <a:pt x="981305" y="0"/>
                    <a:pt x="999835" y="18530"/>
                    <a:pt x="999835" y="41387"/>
                  </a:cubicBezTo>
                  <a:lnTo>
                    <a:pt x="999835" y="372484"/>
                  </a:lnTo>
                  <a:cubicBezTo>
                    <a:pt x="999835" y="395341"/>
                    <a:pt x="981305" y="413871"/>
                    <a:pt x="958448" y="413871"/>
                  </a:cubicBezTo>
                  <a:lnTo>
                    <a:pt x="41387" y="413871"/>
                  </a:lnTo>
                  <a:cubicBezTo>
                    <a:pt x="18530" y="413871"/>
                    <a:pt x="0" y="395341"/>
                    <a:pt x="0" y="372484"/>
                  </a:cubicBezTo>
                  <a:lnTo>
                    <a:pt x="0" y="41387"/>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032" tIns="54032" rIns="54032" bIns="54032" numCol="1" spcCol="1270" anchor="ctr" anchorCtr="0">
              <a:noAutofit/>
            </a:bodyPr>
            <a:lstStyle/>
            <a:p>
              <a:pPr marL="0" lvl="0" indent="0" algn="ctr" defTabSz="488950">
                <a:lnSpc>
                  <a:spcPct val="90000"/>
                </a:lnSpc>
                <a:spcBef>
                  <a:spcPct val="0"/>
                </a:spcBef>
                <a:spcAft>
                  <a:spcPct val="35000"/>
                </a:spcAft>
                <a:buNone/>
              </a:pPr>
              <a:r>
                <a:rPr lang="en-US" sz="1200" b="1" i="0" kern="1200" dirty="0"/>
                <a:t>Template Method</a:t>
              </a:r>
            </a:p>
          </p:txBody>
        </p:sp>
        <p:sp>
          <p:nvSpPr>
            <p:cNvPr id="154" name="Forma libre: forma 153">
              <a:extLst>
                <a:ext uri="{FF2B5EF4-FFF2-40B4-BE49-F238E27FC236}">
                  <a16:creationId xmlns:a16="http://schemas.microsoft.com/office/drawing/2014/main" id="{1BC5CB58-5F28-C14B-7134-9DAD22DA6B5D}"/>
                </a:ext>
              </a:extLst>
            </p:cNvPr>
            <p:cNvSpPr/>
            <p:nvPr/>
          </p:nvSpPr>
          <p:spPr>
            <a:xfrm>
              <a:off x="10211749" y="1444486"/>
              <a:ext cx="1697661" cy="449498"/>
            </a:xfrm>
            <a:custGeom>
              <a:avLst/>
              <a:gdLst>
                <a:gd name="connsiteX0" fmla="*/ 0 w 999835"/>
                <a:gd name="connsiteY0" fmla="*/ 41387 h 413871"/>
                <a:gd name="connsiteX1" fmla="*/ 41387 w 999835"/>
                <a:gd name="connsiteY1" fmla="*/ 0 h 413871"/>
                <a:gd name="connsiteX2" fmla="*/ 958448 w 999835"/>
                <a:gd name="connsiteY2" fmla="*/ 0 h 413871"/>
                <a:gd name="connsiteX3" fmla="*/ 999835 w 999835"/>
                <a:gd name="connsiteY3" fmla="*/ 41387 h 413871"/>
                <a:gd name="connsiteX4" fmla="*/ 999835 w 999835"/>
                <a:gd name="connsiteY4" fmla="*/ 372484 h 413871"/>
                <a:gd name="connsiteX5" fmla="*/ 958448 w 999835"/>
                <a:gd name="connsiteY5" fmla="*/ 413871 h 413871"/>
                <a:gd name="connsiteX6" fmla="*/ 41387 w 999835"/>
                <a:gd name="connsiteY6" fmla="*/ 413871 h 413871"/>
                <a:gd name="connsiteX7" fmla="*/ 0 w 999835"/>
                <a:gd name="connsiteY7" fmla="*/ 372484 h 413871"/>
                <a:gd name="connsiteX8" fmla="*/ 0 w 999835"/>
                <a:gd name="connsiteY8" fmla="*/ 41387 h 413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413871">
                  <a:moveTo>
                    <a:pt x="0" y="41387"/>
                  </a:moveTo>
                  <a:cubicBezTo>
                    <a:pt x="0" y="18530"/>
                    <a:pt x="18530" y="0"/>
                    <a:pt x="41387" y="0"/>
                  </a:cubicBezTo>
                  <a:lnTo>
                    <a:pt x="958448" y="0"/>
                  </a:lnTo>
                  <a:cubicBezTo>
                    <a:pt x="981305" y="0"/>
                    <a:pt x="999835" y="18530"/>
                    <a:pt x="999835" y="41387"/>
                  </a:cubicBezTo>
                  <a:lnTo>
                    <a:pt x="999835" y="372484"/>
                  </a:lnTo>
                  <a:cubicBezTo>
                    <a:pt x="999835" y="395341"/>
                    <a:pt x="981305" y="413871"/>
                    <a:pt x="958448" y="413871"/>
                  </a:cubicBezTo>
                  <a:lnTo>
                    <a:pt x="41387" y="413871"/>
                  </a:lnTo>
                  <a:cubicBezTo>
                    <a:pt x="18530" y="413871"/>
                    <a:pt x="0" y="395341"/>
                    <a:pt x="0" y="372484"/>
                  </a:cubicBezTo>
                  <a:lnTo>
                    <a:pt x="0" y="41387"/>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032" tIns="54032" rIns="54032" bIns="54032" numCol="1" spcCol="1270" anchor="ctr" anchorCtr="0">
              <a:noAutofit/>
            </a:bodyPr>
            <a:lstStyle/>
            <a:p>
              <a:pPr marL="0" lvl="0" indent="0" algn="ctr" defTabSz="488950">
                <a:lnSpc>
                  <a:spcPct val="90000"/>
                </a:lnSpc>
                <a:spcBef>
                  <a:spcPct val="0"/>
                </a:spcBef>
                <a:spcAft>
                  <a:spcPct val="35000"/>
                </a:spcAft>
                <a:buNone/>
              </a:pPr>
              <a:r>
                <a:rPr lang="en-US" sz="1200" b="1" i="0" kern="1200" dirty="0"/>
                <a:t>Visitor</a:t>
              </a:r>
            </a:p>
          </p:txBody>
        </p:sp>
        <p:sp>
          <p:nvSpPr>
            <p:cNvPr id="155" name="Forma libre: forma 154">
              <a:extLst>
                <a:ext uri="{FF2B5EF4-FFF2-40B4-BE49-F238E27FC236}">
                  <a16:creationId xmlns:a16="http://schemas.microsoft.com/office/drawing/2014/main" id="{97CFA329-BF68-265D-E4D3-AE6CA9C56F7E}"/>
                </a:ext>
              </a:extLst>
            </p:cNvPr>
            <p:cNvSpPr/>
            <p:nvPr/>
          </p:nvSpPr>
          <p:spPr>
            <a:xfrm>
              <a:off x="3592216" y="2044303"/>
              <a:ext cx="1696311" cy="606740"/>
            </a:xfrm>
            <a:custGeom>
              <a:avLst/>
              <a:gdLst>
                <a:gd name="connsiteX0" fmla="*/ 0 w 1202022"/>
                <a:gd name="connsiteY0" fmla="*/ 49356 h 493558"/>
                <a:gd name="connsiteX1" fmla="*/ 49356 w 1202022"/>
                <a:gd name="connsiteY1" fmla="*/ 0 h 493558"/>
                <a:gd name="connsiteX2" fmla="*/ 1152666 w 1202022"/>
                <a:gd name="connsiteY2" fmla="*/ 0 h 493558"/>
                <a:gd name="connsiteX3" fmla="*/ 1202022 w 1202022"/>
                <a:gd name="connsiteY3" fmla="*/ 49356 h 493558"/>
                <a:gd name="connsiteX4" fmla="*/ 1202022 w 1202022"/>
                <a:gd name="connsiteY4" fmla="*/ 444202 h 493558"/>
                <a:gd name="connsiteX5" fmla="*/ 1152666 w 1202022"/>
                <a:gd name="connsiteY5" fmla="*/ 493558 h 493558"/>
                <a:gd name="connsiteX6" fmla="*/ 49356 w 1202022"/>
                <a:gd name="connsiteY6" fmla="*/ 493558 h 493558"/>
                <a:gd name="connsiteX7" fmla="*/ 0 w 1202022"/>
                <a:gd name="connsiteY7" fmla="*/ 444202 h 493558"/>
                <a:gd name="connsiteX8" fmla="*/ 0 w 1202022"/>
                <a:gd name="connsiteY8" fmla="*/ 49356 h 493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2022" h="493558">
                  <a:moveTo>
                    <a:pt x="0" y="49356"/>
                  </a:moveTo>
                  <a:cubicBezTo>
                    <a:pt x="0" y="22097"/>
                    <a:pt x="22097" y="0"/>
                    <a:pt x="49356" y="0"/>
                  </a:cubicBezTo>
                  <a:lnTo>
                    <a:pt x="1152666" y="0"/>
                  </a:lnTo>
                  <a:cubicBezTo>
                    <a:pt x="1179925" y="0"/>
                    <a:pt x="1202022" y="22097"/>
                    <a:pt x="1202022" y="49356"/>
                  </a:cubicBezTo>
                  <a:lnTo>
                    <a:pt x="1202022" y="444202"/>
                  </a:lnTo>
                  <a:cubicBezTo>
                    <a:pt x="1202022" y="471461"/>
                    <a:pt x="1179925" y="493558"/>
                    <a:pt x="1152666" y="493558"/>
                  </a:cubicBezTo>
                  <a:lnTo>
                    <a:pt x="49356" y="493558"/>
                  </a:lnTo>
                  <a:cubicBezTo>
                    <a:pt x="22097" y="493558"/>
                    <a:pt x="0" y="471461"/>
                    <a:pt x="0" y="444202"/>
                  </a:cubicBezTo>
                  <a:lnTo>
                    <a:pt x="0" y="49356"/>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366" tIns="56366" rIns="56366" bIns="56366" numCol="1" spcCol="1270" anchor="ctr" anchorCtr="0">
              <a:noAutofit/>
            </a:bodyPr>
            <a:lstStyle/>
            <a:p>
              <a:pPr marL="0" lvl="0" indent="0" algn="ctr" defTabSz="488950">
                <a:lnSpc>
                  <a:spcPct val="90000"/>
                </a:lnSpc>
                <a:spcBef>
                  <a:spcPct val="0"/>
                </a:spcBef>
                <a:spcAft>
                  <a:spcPct val="35000"/>
                </a:spcAft>
                <a:buNone/>
              </a:pPr>
              <a:r>
                <a:rPr lang="es-ES" sz="900" dirty="0">
                  <a:solidFill>
                    <a:schemeClr val="tx1"/>
                  </a:solidFill>
                </a:rPr>
                <a:t>Permite a un objeto alterar su comportamiento cuando su estado interno cambia</a:t>
              </a:r>
              <a:endParaRPr lang="es-EC" sz="900" kern="1200" dirty="0">
                <a:solidFill>
                  <a:schemeClr val="tx1"/>
                </a:solidFill>
              </a:endParaRPr>
            </a:p>
          </p:txBody>
        </p:sp>
        <p:sp>
          <p:nvSpPr>
            <p:cNvPr id="156" name="Forma libre: forma 155">
              <a:extLst>
                <a:ext uri="{FF2B5EF4-FFF2-40B4-BE49-F238E27FC236}">
                  <a16:creationId xmlns:a16="http://schemas.microsoft.com/office/drawing/2014/main" id="{B473E863-B391-776B-7269-BCA039908BCD}"/>
                </a:ext>
              </a:extLst>
            </p:cNvPr>
            <p:cNvSpPr/>
            <p:nvPr/>
          </p:nvSpPr>
          <p:spPr>
            <a:xfrm>
              <a:off x="3592216" y="2793373"/>
              <a:ext cx="1696311" cy="459315"/>
            </a:xfrm>
            <a:custGeom>
              <a:avLst/>
              <a:gdLst>
                <a:gd name="connsiteX0" fmla="*/ 0 w 1201212"/>
                <a:gd name="connsiteY0" fmla="*/ 42291 h 422910"/>
                <a:gd name="connsiteX1" fmla="*/ 42291 w 1201212"/>
                <a:gd name="connsiteY1" fmla="*/ 0 h 422910"/>
                <a:gd name="connsiteX2" fmla="*/ 1158921 w 1201212"/>
                <a:gd name="connsiteY2" fmla="*/ 0 h 422910"/>
                <a:gd name="connsiteX3" fmla="*/ 1201212 w 1201212"/>
                <a:gd name="connsiteY3" fmla="*/ 42291 h 422910"/>
                <a:gd name="connsiteX4" fmla="*/ 1201212 w 1201212"/>
                <a:gd name="connsiteY4" fmla="*/ 380619 h 422910"/>
                <a:gd name="connsiteX5" fmla="*/ 1158921 w 1201212"/>
                <a:gd name="connsiteY5" fmla="*/ 422910 h 422910"/>
                <a:gd name="connsiteX6" fmla="*/ 42291 w 1201212"/>
                <a:gd name="connsiteY6" fmla="*/ 422910 h 422910"/>
                <a:gd name="connsiteX7" fmla="*/ 0 w 1201212"/>
                <a:gd name="connsiteY7" fmla="*/ 380619 h 422910"/>
                <a:gd name="connsiteX8" fmla="*/ 0 w 1201212"/>
                <a:gd name="connsiteY8" fmla="*/ 42291 h 42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1212" h="422910">
                  <a:moveTo>
                    <a:pt x="0" y="42291"/>
                  </a:moveTo>
                  <a:cubicBezTo>
                    <a:pt x="0" y="18934"/>
                    <a:pt x="18934" y="0"/>
                    <a:pt x="42291" y="0"/>
                  </a:cubicBezTo>
                  <a:lnTo>
                    <a:pt x="1158921" y="0"/>
                  </a:lnTo>
                  <a:cubicBezTo>
                    <a:pt x="1182278" y="0"/>
                    <a:pt x="1201212" y="18934"/>
                    <a:pt x="1201212" y="42291"/>
                  </a:cubicBezTo>
                  <a:lnTo>
                    <a:pt x="1201212" y="380619"/>
                  </a:lnTo>
                  <a:cubicBezTo>
                    <a:pt x="1201212" y="403976"/>
                    <a:pt x="1182278" y="422910"/>
                    <a:pt x="1158921" y="422910"/>
                  </a:cubicBezTo>
                  <a:lnTo>
                    <a:pt x="42291" y="422910"/>
                  </a:lnTo>
                  <a:cubicBezTo>
                    <a:pt x="18934" y="422910"/>
                    <a:pt x="0" y="403976"/>
                    <a:pt x="0" y="380619"/>
                  </a:cubicBezTo>
                  <a:lnTo>
                    <a:pt x="0" y="42291"/>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297" tIns="54297" rIns="54297" bIns="54297" numCol="1" spcCol="1270" anchor="ctr" anchorCtr="0">
              <a:noAutofit/>
            </a:bodyPr>
            <a:lstStyle/>
            <a:p>
              <a:pPr marL="0" lvl="0" indent="0" algn="ctr" defTabSz="488950">
                <a:lnSpc>
                  <a:spcPct val="90000"/>
                </a:lnSpc>
                <a:spcBef>
                  <a:spcPct val="0"/>
                </a:spcBef>
                <a:spcAft>
                  <a:spcPct val="35000"/>
                </a:spcAft>
                <a:buNone/>
              </a:pPr>
              <a:r>
                <a:rPr lang="es-ES" sz="800" dirty="0">
                  <a:solidFill>
                    <a:schemeClr val="tx1"/>
                  </a:solidFill>
                </a:rPr>
                <a:t> implementar de manera eficiente un comportamiento que varía según el estado de un objeto</a:t>
              </a:r>
              <a:endParaRPr lang="es-EC" sz="800" kern="1200" dirty="0">
                <a:solidFill>
                  <a:schemeClr val="tx1"/>
                </a:solidFill>
              </a:endParaRPr>
            </a:p>
          </p:txBody>
        </p:sp>
        <p:sp>
          <p:nvSpPr>
            <p:cNvPr id="157" name="Forma libre: forma 156">
              <a:extLst>
                <a:ext uri="{FF2B5EF4-FFF2-40B4-BE49-F238E27FC236}">
                  <a16:creationId xmlns:a16="http://schemas.microsoft.com/office/drawing/2014/main" id="{23BB8B10-A54A-4A65-8C8E-A7BE92CED8DD}"/>
                </a:ext>
              </a:extLst>
            </p:cNvPr>
            <p:cNvSpPr/>
            <p:nvPr/>
          </p:nvSpPr>
          <p:spPr>
            <a:xfrm>
              <a:off x="3592443" y="3429601"/>
              <a:ext cx="1696311" cy="553086"/>
            </a:xfrm>
            <a:custGeom>
              <a:avLst/>
              <a:gdLst>
                <a:gd name="connsiteX0" fmla="*/ 0 w 1194003"/>
                <a:gd name="connsiteY0" fmla="*/ 50925 h 509249"/>
                <a:gd name="connsiteX1" fmla="*/ 50925 w 1194003"/>
                <a:gd name="connsiteY1" fmla="*/ 0 h 509249"/>
                <a:gd name="connsiteX2" fmla="*/ 1143078 w 1194003"/>
                <a:gd name="connsiteY2" fmla="*/ 0 h 509249"/>
                <a:gd name="connsiteX3" fmla="*/ 1194003 w 1194003"/>
                <a:gd name="connsiteY3" fmla="*/ 50925 h 509249"/>
                <a:gd name="connsiteX4" fmla="*/ 1194003 w 1194003"/>
                <a:gd name="connsiteY4" fmla="*/ 458324 h 509249"/>
                <a:gd name="connsiteX5" fmla="*/ 1143078 w 1194003"/>
                <a:gd name="connsiteY5" fmla="*/ 509249 h 509249"/>
                <a:gd name="connsiteX6" fmla="*/ 50925 w 1194003"/>
                <a:gd name="connsiteY6" fmla="*/ 509249 h 509249"/>
                <a:gd name="connsiteX7" fmla="*/ 0 w 1194003"/>
                <a:gd name="connsiteY7" fmla="*/ 458324 h 509249"/>
                <a:gd name="connsiteX8" fmla="*/ 0 w 1194003"/>
                <a:gd name="connsiteY8" fmla="*/ 50925 h 50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003" h="509249">
                  <a:moveTo>
                    <a:pt x="0" y="50925"/>
                  </a:moveTo>
                  <a:cubicBezTo>
                    <a:pt x="0" y="22800"/>
                    <a:pt x="22800" y="0"/>
                    <a:pt x="50925" y="0"/>
                  </a:cubicBezTo>
                  <a:lnTo>
                    <a:pt x="1143078" y="0"/>
                  </a:lnTo>
                  <a:cubicBezTo>
                    <a:pt x="1171203" y="0"/>
                    <a:pt x="1194003" y="22800"/>
                    <a:pt x="1194003" y="50925"/>
                  </a:cubicBezTo>
                  <a:lnTo>
                    <a:pt x="1194003" y="458324"/>
                  </a:lnTo>
                  <a:cubicBezTo>
                    <a:pt x="1194003" y="486449"/>
                    <a:pt x="1171203" y="509249"/>
                    <a:pt x="1143078" y="509249"/>
                  </a:cubicBezTo>
                  <a:lnTo>
                    <a:pt x="50925" y="509249"/>
                  </a:lnTo>
                  <a:cubicBezTo>
                    <a:pt x="22800" y="509249"/>
                    <a:pt x="0" y="486449"/>
                    <a:pt x="0" y="458324"/>
                  </a:cubicBezTo>
                  <a:lnTo>
                    <a:pt x="0" y="50925"/>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825" tIns="56825" rIns="56825" bIns="56825" numCol="1" spcCol="1270" anchor="ctr" anchorCtr="0">
              <a:noAutofit/>
            </a:bodyPr>
            <a:lstStyle/>
            <a:p>
              <a:pPr marL="0" lvl="0" indent="0" algn="ctr" defTabSz="488950">
                <a:lnSpc>
                  <a:spcPct val="90000"/>
                </a:lnSpc>
                <a:spcBef>
                  <a:spcPct val="0"/>
                </a:spcBef>
                <a:spcAft>
                  <a:spcPct val="35000"/>
                </a:spcAft>
                <a:buNone/>
              </a:pPr>
              <a:r>
                <a:rPr lang="es-ES" sz="900" dirty="0">
                  <a:solidFill>
                    <a:schemeClr val="tx1"/>
                  </a:solidFill>
                </a:rPr>
                <a:t>Modelar cada estado posible del objeto como una clase separada que implementa una interfaz común</a:t>
              </a:r>
              <a:endParaRPr lang="es-EC" sz="900" dirty="0">
                <a:solidFill>
                  <a:schemeClr val="tx1"/>
                </a:solidFill>
              </a:endParaRPr>
            </a:p>
          </p:txBody>
        </p:sp>
        <p:sp>
          <p:nvSpPr>
            <p:cNvPr id="158" name="Forma libre: forma 157">
              <a:extLst>
                <a:ext uri="{FF2B5EF4-FFF2-40B4-BE49-F238E27FC236}">
                  <a16:creationId xmlns:a16="http://schemas.microsoft.com/office/drawing/2014/main" id="{D73AE822-C7B6-560D-0C87-E29905F93059}"/>
                </a:ext>
              </a:extLst>
            </p:cNvPr>
            <p:cNvSpPr/>
            <p:nvPr/>
          </p:nvSpPr>
          <p:spPr>
            <a:xfrm>
              <a:off x="3590405" y="4179764"/>
              <a:ext cx="1696311" cy="553086"/>
            </a:xfrm>
            <a:custGeom>
              <a:avLst/>
              <a:gdLst>
                <a:gd name="connsiteX0" fmla="*/ 0 w 1194003"/>
                <a:gd name="connsiteY0" fmla="*/ 50925 h 509249"/>
                <a:gd name="connsiteX1" fmla="*/ 50925 w 1194003"/>
                <a:gd name="connsiteY1" fmla="*/ 0 h 509249"/>
                <a:gd name="connsiteX2" fmla="*/ 1143078 w 1194003"/>
                <a:gd name="connsiteY2" fmla="*/ 0 h 509249"/>
                <a:gd name="connsiteX3" fmla="*/ 1194003 w 1194003"/>
                <a:gd name="connsiteY3" fmla="*/ 50925 h 509249"/>
                <a:gd name="connsiteX4" fmla="*/ 1194003 w 1194003"/>
                <a:gd name="connsiteY4" fmla="*/ 458324 h 509249"/>
                <a:gd name="connsiteX5" fmla="*/ 1143078 w 1194003"/>
                <a:gd name="connsiteY5" fmla="*/ 509249 h 509249"/>
                <a:gd name="connsiteX6" fmla="*/ 50925 w 1194003"/>
                <a:gd name="connsiteY6" fmla="*/ 509249 h 509249"/>
                <a:gd name="connsiteX7" fmla="*/ 0 w 1194003"/>
                <a:gd name="connsiteY7" fmla="*/ 458324 h 509249"/>
                <a:gd name="connsiteX8" fmla="*/ 0 w 1194003"/>
                <a:gd name="connsiteY8" fmla="*/ 50925 h 50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003" h="509249">
                  <a:moveTo>
                    <a:pt x="0" y="50925"/>
                  </a:moveTo>
                  <a:cubicBezTo>
                    <a:pt x="0" y="22800"/>
                    <a:pt x="22800" y="0"/>
                    <a:pt x="50925" y="0"/>
                  </a:cubicBezTo>
                  <a:lnTo>
                    <a:pt x="1143078" y="0"/>
                  </a:lnTo>
                  <a:cubicBezTo>
                    <a:pt x="1171203" y="0"/>
                    <a:pt x="1194003" y="22800"/>
                    <a:pt x="1194003" y="50925"/>
                  </a:cubicBezTo>
                  <a:lnTo>
                    <a:pt x="1194003" y="458324"/>
                  </a:lnTo>
                  <a:cubicBezTo>
                    <a:pt x="1194003" y="486449"/>
                    <a:pt x="1171203" y="509249"/>
                    <a:pt x="1143078" y="509249"/>
                  </a:cubicBezTo>
                  <a:lnTo>
                    <a:pt x="50925" y="509249"/>
                  </a:lnTo>
                  <a:cubicBezTo>
                    <a:pt x="22800" y="509249"/>
                    <a:pt x="0" y="486449"/>
                    <a:pt x="0" y="458324"/>
                  </a:cubicBezTo>
                  <a:lnTo>
                    <a:pt x="0" y="50925"/>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585" tIns="41585" rIns="41585" bIns="41585" numCol="1" spcCol="1270" anchor="ctr" anchorCtr="0">
              <a:noAutofit/>
            </a:bodyPr>
            <a:lstStyle/>
            <a:p>
              <a:pPr marL="0" lvl="0" indent="0" algn="ctr" defTabSz="311150">
                <a:lnSpc>
                  <a:spcPct val="90000"/>
                </a:lnSpc>
                <a:spcBef>
                  <a:spcPct val="0"/>
                </a:spcBef>
                <a:spcAft>
                  <a:spcPct val="35000"/>
                </a:spcAft>
                <a:buNone/>
              </a:pPr>
              <a:r>
                <a:rPr lang="es-ES" sz="900" dirty="0">
                  <a:solidFill>
                    <a:schemeClr val="tx1"/>
                  </a:solidFill>
                </a:rPr>
                <a:t>Un objeto que se comporta de forma diferente dependiendo de su estado actual,</a:t>
              </a:r>
              <a:endParaRPr lang="es-EC" sz="900" dirty="0">
                <a:solidFill>
                  <a:schemeClr val="tx1"/>
                </a:solidFill>
              </a:endParaRPr>
            </a:p>
          </p:txBody>
        </p:sp>
        <p:sp>
          <p:nvSpPr>
            <p:cNvPr id="159" name="Forma libre: forma 158">
              <a:extLst>
                <a:ext uri="{FF2B5EF4-FFF2-40B4-BE49-F238E27FC236}">
                  <a16:creationId xmlns:a16="http://schemas.microsoft.com/office/drawing/2014/main" id="{05BBA5A1-53D8-3305-04BC-536958686469}"/>
                </a:ext>
              </a:extLst>
            </p:cNvPr>
            <p:cNvSpPr/>
            <p:nvPr/>
          </p:nvSpPr>
          <p:spPr>
            <a:xfrm>
              <a:off x="3450137" y="4889447"/>
              <a:ext cx="988423" cy="1056775"/>
            </a:xfrm>
            <a:custGeom>
              <a:avLst/>
              <a:gdLst>
                <a:gd name="connsiteX0" fmla="*/ 0 w 999835"/>
                <a:gd name="connsiteY0" fmla="*/ 66656 h 666556"/>
                <a:gd name="connsiteX1" fmla="*/ 66656 w 999835"/>
                <a:gd name="connsiteY1" fmla="*/ 0 h 666556"/>
                <a:gd name="connsiteX2" fmla="*/ 933179 w 999835"/>
                <a:gd name="connsiteY2" fmla="*/ 0 h 666556"/>
                <a:gd name="connsiteX3" fmla="*/ 999835 w 999835"/>
                <a:gd name="connsiteY3" fmla="*/ 66656 h 666556"/>
                <a:gd name="connsiteX4" fmla="*/ 999835 w 999835"/>
                <a:gd name="connsiteY4" fmla="*/ 599900 h 666556"/>
                <a:gd name="connsiteX5" fmla="*/ 933179 w 999835"/>
                <a:gd name="connsiteY5" fmla="*/ 666556 h 666556"/>
                <a:gd name="connsiteX6" fmla="*/ 66656 w 999835"/>
                <a:gd name="connsiteY6" fmla="*/ 666556 h 666556"/>
                <a:gd name="connsiteX7" fmla="*/ 0 w 999835"/>
                <a:gd name="connsiteY7" fmla="*/ 599900 h 666556"/>
                <a:gd name="connsiteX8" fmla="*/ 0 w 999835"/>
                <a:gd name="connsiteY8" fmla="*/ 66656 h 66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666556">
                  <a:moveTo>
                    <a:pt x="0" y="66656"/>
                  </a:moveTo>
                  <a:cubicBezTo>
                    <a:pt x="0" y="29843"/>
                    <a:pt x="29843" y="0"/>
                    <a:pt x="66656" y="0"/>
                  </a:cubicBezTo>
                  <a:lnTo>
                    <a:pt x="933179" y="0"/>
                  </a:lnTo>
                  <a:cubicBezTo>
                    <a:pt x="969992" y="0"/>
                    <a:pt x="999835" y="29843"/>
                    <a:pt x="999835" y="66656"/>
                  </a:cubicBezTo>
                  <a:lnTo>
                    <a:pt x="999835" y="599900"/>
                  </a:lnTo>
                  <a:cubicBezTo>
                    <a:pt x="999835" y="636713"/>
                    <a:pt x="969992" y="666556"/>
                    <a:pt x="933179" y="666556"/>
                  </a:cubicBezTo>
                  <a:lnTo>
                    <a:pt x="66656" y="666556"/>
                  </a:lnTo>
                  <a:cubicBezTo>
                    <a:pt x="29843" y="666556"/>
                    <a:pt x="0" y="636713"/>
                    <a:pt x="0" y="599900"/>
                  </a:cubicBezTo>
                  <a:lnTo>
                    <a:pt x="0" y="66656"/>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93" tIns="46193" rIns="46193" bIns="46193" numCol="1" spcCol="1270" anchor="ctr" anchorCtr="0">
              <a:noAutofit/>
            </a:bodyPr>
            <a:lstStyle/>
            <a:p>
              <a:pPr marL="0" lvl="0" indent="0" algn="ctr" defTabSz="311150">
                <a:lnSpc>
                  <a:spcPct val="90000"/>
                </a:lnSpc>
                <a:spcBef>
                  <a:spcPct val="0"/>
                </a:spcBef>
                <a:spcAft>
                  <a:spcPct val="35000"/>
                </a:spcAft>
                <a:buNone/>
              </a:pPr>
              <a:r>
                <a:rPr lang="es-ES" sz="900" dirty="0">
                  <a:solidFill>
                    <a:schemeClr val="tx1"/>
                  </a:solidFill>
                </a:rPr>
                <a:t>Organiza el código relacionado con estados particulares </a:t>
              </a:r>
              <a:endParaRPr lang="es-EC" sz="900" kern="1200" dirty="0">
                <a:solidFill>
                  <a:schemeClr val="tx1"/>
                </a:solidFill>
              </a:endParaRPr>
            </a:p>
          </p:txBody>
        </p:sp>
        <p:sp>
          <p:nvSpPr>
            <p:cNvPr id="160" name="Forma libre: forma 159">
              <a:extLst>
                <a:ext uri="{FF2B5EF4-FFF2-40B4-BE49-F238E27FC236}">
                  <a16:creationId xmlns:a16="http://schemas.microsoft.com/office/drawing/2014/main" id="{17291ADE-08AA-A1C9-25D3-4AD6E92F7D1C}"/>
                </a:ext>
              </a:extLst>
            </p:cNvPr>
            <p:cNvSpPr/>
            <p:nvPr/>
          </p:nvSpPr>
          <p:spPr>
            <a:xfrm>
              <a:off x="4540753" y="4882917"/>
              <a:ext cx="929246" cy="1056775"/>
            </a:xfrm>
            <a:custGeom>
              <a:avLst/>
              <a:gdLst>
                <a:gd name="connsiteX0" fmla="*/ 0 w 999835"/>
                <a:gd name="connsiteY0" fmla="*/ 66656 h 666556"/>
                <a:gd name="connsiteX1" fmla="*/ 66656 w 999835"/>
                <a:gd name="connsiteY1" fmla="*/ 0 h 666556"/>
                <a:gd name="connsiteX2" fmla="*/ 933179 w 999835"/>
                <a:gd name="connsiteY2" fmla="*/ 0 h 666556"/>
                <a:gd name="connsiteX3" fmla="*/ 999835 w 999835"/>
                <a:gd name="connsiteY3" fmla="*/ 66656 h 666556"/>
                <a:gd name="connsiteX4" fmla="*/ 999835 w 999835"/>
                <a:gd name="connsiteY4" fmla="*/ 599900 h 666556"/>
                <a:gd name="connsiteX5" fmla="*/ 933179 w 999835"/>
                <a:gd name="connsiteY5" fmla="*/ 666556 h 666556"/>
                <a:gd name="connsiteX6" fmla="*/ 66656 w 999835"/>
                <a:gd name="connsiteY6" fmla="*/ 666556 h 666556"/>
                <a:gd name="connsiteX7" fmla="*/ 0 w 999835"/>
                <a:gd name="connsiteY7" fmla="*/ 599900 h 666556"/>
                <a:gd name="connsiteX8" fmla="*/ 0 w 999835"/>
                <a:gd name="connsiteY8" fmla="*/ 66656 h 66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666556">
                  <a:moveTo>
                    <a:pt x="0" y="66656"/>
                  </a:moveTo>
                  <a:cubicBezTo>
                    <a:pt x="0" y="29843"/>
                    <a:pt x="29843" y="0"/>
                    <a:pt x="66656" y="0"/>
                  </a:cubicBezTo>
                  <a:lnTo>
                    <a:pt x="933179" y="0"/>
                  </a:lnTo>
                  <a:cubicBezTo>
                    <a:pt x="969992" y="0"/>
                    <a:pt x="999835" y="29843"/>
                    <a:pt x="999835" y="66656"/>
                  </a:cubicBezTo>
                  <a:lnTo>
                    <a:pt x="999835" y="599900"/>
                  </a:lnTo>
                  <a:cubicBezTo>
                    <a:pt x="999835" y="636713"/>
                    <a:pt x="969992" y="666556"/>
                    <a:pt x="933179" y="666556"/>
                  </a:cubicBezTo>
                  <a:lnTo>
                    <a:pt x="66656" y="666556"/>
                  </a:lnTo>
                  <a:cubicBezTo>
                    <a:pt x="29843" y="666556"/>
                    <a:pt x="0" y="636713"/>
                    <a:pt x="0" y="599900"/>
                  </a:cubicBezTo>
                  <a:lnTo>
                    <a:pt x="0" y="66656"/>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93" tIns="46193" rIns="46193" bIns="46193" numCol="1" spcCol="1270" anchor="ctr" anchorCtr="0">
              <a:noAutofit/>
            </a:bodyPr>
            <a:lstStyle/>
            <a:p>
              <a:pPr marL="0" lvl="0" indent="0" algn="ctr" defTabSz="311150">
                <a:lnSpc>
                  <a:spcPct val="90000"/>
                </a:lnSpc>
                <a:spcBef>
                  <a:spcPct val="0"/>
                </a:spcBef>
                <a:spcAft>
                  <a:spcPct val="35000"/>
                </a:spcAft>
                <a:buNone/>
              </a:pPr>
              <a:r>
                <a:rPr lang="es-ES" sz="900" dirty="0">
                  <a:solidFill>
                    <a:schemeClr val="tx1"/>
                  </a:solidFill>
                </a:rPr>
                <a:t>E</a:t>
              </a:r>
              <a:r>
                <a:rPr lang="es-ES" sz="900" b="0" i="0" kern="1200" dirty="0">
                  <a:solidFill>
                    <a:schemeClr val="tx1"/>
                  </a:solidFill>
                </a:rPr>
                <a:t>xcesivo si una máquina de estados sólo tiene unos pocos estados</a:t>
              </a:r>
              <a:endParaRPr lang="es-EC" sz="900" kern="1200" dirty="0">
                <a:solidFill>
                  <a:schemeClr val="tx1"/>
                </a:solidFill>
              </a:endParaRPr>
            </a:p>
          </p:txBody>
        </p:sp>
        <p:sp>
          <p:nvSpPr>
            <p:cNvPr id="161" name="Forma libre: forma 160">
              <a:extLst>
                <a:ext uri="{FF2B5EF4-FFF2-40B4-BE49-F238E27FC236}">
                  <a16:creationId xmlns:a16="http://schemas.microsoft.com/office/drawing/2014/main" id="{66F01F3C-F650-00FF-3A6C-899AE5E1D31F}"/>
                </a:ext>
              </a:extLst>
            </p:cNvPr>
            <p:cNvSpPr/>
            <p:nvPr/>
          </p:nvSpPr>
          <p:spPr>
            <a:xfrm>
              <a:off x="5797826" y="2025624"/>
              <a:ext cx="1696311" cy="606740"/>
            </a:xfrm>
            <a:custGeom>
              <a:avLst/>
              <a:gdLst>
                <a:gd name="connsiteX0" fmla="*/ 0 w 1202022"/>
                <a:gd name="connsiteY0" fmla="*/ 49356 h 493558"/>
                <a:gd name="connsiteX1" fmla="*/ 49356 w 1202022"/>
                <a:gd name="connsiteY1" fmla="*/ 0 h 493558"/>
                <a:gd name="connsiteX2" fmla="*/ 1152666 w 1202022"/>
                <a:gd name="connsiteY2" fmla="*/ 0 h 493558"/>
                <a:gd name="connsiteX3" fmla="*/ 1202022 w 1202022"/>
                <a:gd name="connsiteY3" fmla="*/ 49356 h 493558"/>
                <a:gd name="connsiteX4" fmla="*/ 1202022 w 1202022"/>
                <a:gd name="connsiteY4" fmla="*/ 444202 h 493558"/>
                <a:gd name="connsiteX5" fmla="*/ 1152666 w 1202022"/>
                <a:gd name="connsiteY5" fmla="*/ 493558 h 493558"/>
                <a:gd name="connsiteX6" fmla="*/ 49356 w 1202022"/>
                <a:gd name="connsiteY6" fmla="*/ 493558 h 493558"/>
                <a:gd name="connsiteX7" fmla="*/ 0 w 1202022"/>
                <a:gd name="connsiteY7" fmla="*/ 444202 h 493558"/>
                <a:gd name="connsiteX8" fmla="*/ 0 w 1202022"/>
                <a:gd name="connsiteY8" fmla="*/ 49356 h 493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2022" h="493558">
                  <a:moveTo>
                    <a:pt x="0" y="49356"/>
                  </a:moveTo>
                  <a:cubicBezTo>
                    <a:pt x="0" y="22097"/>
                    <a:pt x="22097" y="0"/>
                    <a:pt x="49356" y="0"/>
                  </a:cubicBezTo>
                  <a:lnTo>
                    <a:pt x="1152666" y="0"/>
                  </a:lnTo>
                  <a:cubicBezTo>
                    <a:pt x="1179925" y="0"/>
                    <a:pt x="1202022" y="22097"/>
                    <a:pt x="1202022" y="49356"/>
                  </a:cubicBezTo>
                  <a:lnTo>
                    <a:pt x="1202022" y="444202"/>
                  </a:lnTo>
                  <a:cubicBezTo>
                    <a:pt x="1202022" y="471461"/>
                    <a:pt x="1179925" y="493558"/>
                    <a:pt x="1152666" y="493558"/>
                  </a:cubicBezTo>
                  <a:lnTo>
                    <a:pt x="49356" y="493558"/>
                  </a:lnTo>
                  <a:cubicBezTo>
                    <a:pt x="22097" y="493558"/>
                    <a:pt x="0" y="471461"/>
                    <a:pt x="0" y="444202"/>
                  </a:cubicBezTo>
                  <a:lnTo>
                    <a:pt x="0" y="49356"/>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366" tIns="56366" rIns="56366" bIns="56366" numCol="1" spcCol="1270" anchor="ctr" anchorCtr="0">
              <a:noAutofit/>
            </a:bodyPr>
            <a:lstStyle/>
            <a:p>
              <a:pPr marL="0" lvl="0" indent="0" algn="ctr" defTabSz="488950">
                <a:lnSpc>
                  <a:spcPct val="90000"/>
                </a:lnSpc>
                <a:spcBef>
                  <a:spcPct val="0"/>
                </a:spcBef>
                <a:spcAft>
                  <a:spcPct val="35000"/>
                </a:spcAft>
                <a:buNone/>
              </a:pPr>
              <a:r>
                <a:rPr lang="es-ES" sz="900" dirty="0">
                  <a:solidFill>
                    <a:schemeClr val="tx1"/>
                  </a:solidFill>
                </a:rPr>
                <a:t>Permite definir una familia de algoritmos, colocar cada uno de ellos en una clase separada</a:t>
              </a:r>
              <a:endParaRPr lang="es-EC" sz="900" dirty="0">
                <a:solidFill>
                  <a:schemeClr val="tx1"/>
                </a:solidFill>
              </a:endParaRPr>
            </a:p>
          </p:txBody>
        </p:sp>
        <p:sp>
          <p:nvSpPr>
            <p:cNvPr id="162" name="Forma libre: forma 161">
              <a:extLst>
                <a:ext uri="{FF2B5EF4-FFF2-40B4-BE49-F238E27FC236}">
                  <a16:creationId xmlns:a16="http://schemas.microsoft.com/office/drawing/2014/main" id="{D46B11B9-5281-A656-5E88-795B688F2DFC}"/>
                </a:ext>
              </a:extLst>
            </p:cNvPr>
            <p:cNvSpPr/>
            <p:nvPr/>
          </p:nvSpPr>
          <p:spPr>
            <a:xfrm>
              <a:off x="5797825" y="2774267"/>
              <a:ext cx="1696311" cy="459315"/>
            </a:xfrm>
            <a:custGeom>
              <a:avLst/>
              <a:gdLst>
                <a:gd name="connsiteX0" fmla="*/ 0 w 1201212"/>
                <a:gd name="connsiteY0" fmla="*/ 42291 h 422910"/>
                <a:gd name="connsiteX1" fmla="*/ 42291 w 1201212"/>
                <a:gd name="connsiteY1" fmla="*/ 0 h 422910"/>
                <a:gd name="connsiteX2" fmla="*/ 1158921 w 1201212"/>
                <a:gd name="connsiteY2" fmla="*/ 0 h 422910"/>
                <a:gd name="connsiteX3" fmla="*/ 1201212 w 1201212"/>
                <a:gd name="connsiteY3" fmla="*/ 42291 h 422910"/>
                <a:gd name="connsiteX4" fmla="*/ 1201212 w 1201212"/>
                <a:gd name="connsiteY4" fmla="*/ 380619 h 422910"/>
                <a:gd name="connsiteX5" fmla="*/ 1158921 w 1201212"/>
                <a:gd name="connsiteY5" fmla="*/ 422910 h 422910"/>
                <a:gd name="connsiteX6" fmla="*/ 42291 w 1201212"/>
                <a:gd name="connsiteY6" fmla="*/ 422910 h 422910"/>
                <a:gd name="connsiteX7" fmla="*/ 0 w 1201212"/>
                <a:gd name="connsiteY7" fmla="*/ 380619 h 422910"/>
                <a:gd name="connsiteX8" fmla="*/ 0 w 1201212"/>
                <a:gd name="connsiteY8" fmla="*/ 42291 h 42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1212" h="422910">
                  <a:moveTo>
                    <a:pt x="0" y="42291"/>
                  </a:moveTo>
                  <a:cubicBezTo>
                    <a:pt x="0" y="18934"/>
                    <a:pt x="18934" y="0"/>
                    <a:pt x="42291" y="0"/>
                  </a:cubicBezTo>
                  <a:lnTo>
                    <a:pt x="1158921" y="0"/>
                  </a:lnTo>
                  <a:cubicBezTo>
                    <a:pt x="1182278" y="0"/>
                    <a:pt x="1201212" y="18934"/>
                    <a:pt x="1201212" y="42291"/>
                  </a:cubicBezTo>
                  <a:lnTo>
                    <a:pt x="1201212" y="380619"/>
                  </a:lnTo>
                  <a:cubicBezTo>
                    <a:pt x="1201212" y="403976"/>
                    <a:pt x="1182278" y="422910"/>
                    <a:pt x="1158921" y="422910"/>
                  </a:cubicBezTo>
                  <a:lnTo>
                    <a:pt x="42291" y="422910"/>
                  </a:lnTo>
                  <a:cubicBezTo>
                    <a:pt x="18934" y="422910"/>
                    <a:pt x="0" y="403976"/>
                    <a:pt x="0" y="380619"/>
                  </a:cubicBezTo>
                  <a:lnTo>
                    <a:pt x="0" y="42291"/>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297" tIns="54297" rIns="54297" bIns="54297" numCol="1" spcCol="1270" anchor="ctr" anchorCtr="0">
              <a:noAutofit/>
            </a:bodyPr>
            <a:lstStyle/>
            <a:p>
              <a:pPr marL="0" lvl="0" indent="0" algn="ctr" defTabSz="488950">
                <a:lnSpc>
                  <a:spcPct val="90000"/>
                </a:lnSpc>
                <a:spcBef>
                  <a:spcPct val="0"/>
                </a:spcBef>
                <a:spcAft>
                  <a:spcPct val="35000"/>
                </a:spcAft>
                <a:buNone/>
              </a:pPr>
              <a:r>
                <a:rPr lang="es-ES" sz="900" dirty="0">
                  <a:solidFill>
                    <a:srgbClr val="0D0D0D"/>
                  </a:solidFill>
                  <a:latin typeface="Söhne"/>
                </a:rPr>
                <a:t>cómo encapsular algoritmos en objetos separados, el cliente pueda seleccionar</a:t>
              </a:r>
              <a:endParaRPr lang="es-EC" sz="900" kern="1200" dirty="0">
                <a:solidFill>
                  <a:schemeClr val="tx1"/>
                </a:solidFill>
              </a:endParaRPr>
            </a:p>
          </p:txBody>
        </p:sp>
        <p:sp>
          <p:nvSpPr>
            <p:cNvPr id="163" name="Forma libre: forma 162">
              <a:extLst>
                <a:ext uri="{FF2B5EF4-FFF2-40B4-BE49-F238E27FC236}">
                  <a16:creationId xmlns:a16="http://schemas.microsoft.com/office/drawing/2014/main" id="{582329AB-529E-14D9-6328-3C9BAFA8BA09}"/>
                </a:ext>
              </a:extLst>
            </p:cNvPr>
            <p:cNvSpPr/>
            <p:nvPr/>
          </p:nvSpPr>
          <p:spPr>
            <a:xfrm>
              <a:off x="5807701" y="3429601"/>
              <a:ext cx="1696311" cy="553086"/>
            </a:xfrm>
            <a:custGeom>
              <a:avLst/>
              <a:gdLst>
                <a:gd name="connsiteX0" fmla="*/ 0 w 1194003"/>
                <a:gd name="connsiteY0" fmla="*/ 50925 h 509249"/>
                <a:gd name="connsiteX1" fmla="*/ 50925 w 1194003"/>
                <a:gd name="connsiteY1" fmla="*/ 0 h 509249"/>
                <a:gd name="connsiteX2" fmla="*/ 1143078 w 1194003"/>
                <a:gd name="connsiteY2" fmla="*/ 0 h 509249"/>
                <a:gd name="connsiteX3" fmla="*/ 1194003 w 1194003"/>
                <a:gd name="connsiteY3" fmla="*/ 50925 h 509249"/>
                <a:gd name="connsiteX4" fmla="*/ 1194003 w 1194003"/>
                <a:gd name="connsiteY4" fmla="*/ 458324 h 509249"/>
                <a:gd name="connsiteX5" fmla="*/ 1143078 w 1194003"/>
                <a:gd name="connsiteY5" fmla="*/ 509249 h 509249"/>
                <a:gd name="connsiteX6" fmla="*/ 50925 w 1194003"/>
                <a:gd name="connsiteY6" fmla="*/ 509249 h 509249"/>
                <a:gd name="connsiteX7" fmla="*/ 0 w 1194003"/>
                <a:gd name="connsiteY7" fmla="*/ 458324 h 509249"/>
                <a:gd name="connsiteX8" fmla="*/ 0 w 1194003"/>
                <a:gd name="connsiteY8" fmla="*/ 50925 h 50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003" h="509249">
                  <a:moveTo>
                    <a:pt x="0" y="50925"/>
                  </a:moveTo>
                  <a:cubicBezTo>
                    <a:pt x="0" y="22800"/>
                    <a:pt x="22800" y="0"/>
                    <a:pt x="50925" y="0"/>
                  </a:cubicBezTo>
                  <a:lnTo>
                    <a:pt x="1143078" y="0"/>
                  </a:lnTo>
                  <a:cubicBezTo>
                    <a:pt x="1171203" y="0"/>
                    <a:pt x="1194003" y="22800"/>
                    <a:pt x="1194003" y="50925"/>
                  </a:cubicBezTo>
                  <a:lnTo>
                    <a:pt x="1194003" y="458324"/>
                  </a:lnTo>
                  <a:cubicBezTo>
                    <a:pt x="1194003" y="486449"/>
                    <a:pt x="1171203" y="509249"/>
                    <a:pt x="1143078" y="509249"/>
                  </a:cubicBezTo>
                  <a:lnTo>
                    <a:pt x="50925" y="509249"/>
                  </a:lnTo>
                  <a:cubicBezTo>
                    <a:pt x="22800" y="509249"/>
                    <a:pt x="0" y="486449"/>
                    <a:pt x="0" y="458324"/>
                  </a:cubicBezTo>
                  <a:lnTo>
                    <a:pt x="0" y="50925"/>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825" tIns="56825" rIns="56825" bIns="56825" numCol="1" spcCol="1270" anchor="ctr" anchorCtr="0">
              <a:noAutofit/>
            </a:bodyPr>
            <a:lstStyle/>
            <a:p>
              <a:pPr marL="0" lvl="0" indent="0" algn="ctr" defTabSz="488950">
                <a:lnSpc>
                  <a:spcPct val="90000"/>
                </a:lnSpc>
                <a:spcBef>
                  <a:spcPct val="0"/>
                </a:spcBef>
                <a:spcAft>
                  <a:spcPct val="35000"/>
                </a:spcAft>
                <a:buNone/>
              </a:pPr>
              <a:r>
                <a:rPr lang="es-ES" sz="900" dirty="0">
                  <a:solidFill>
                    <a:schemeClr val="tx1"/>
                  </a:solidFill>
                </a:rPr>
                <a:t>Definir una familia de algoritmos encapsulados en clases separadas </a:t>
              </a:r>
              <a:endParaRPr lang="es-EC" sz="900" kern="1200" dirty="0">
                <a:solidFill>
                  <a:schemeClr val="tx1"/>
                </a:solidFill>
              </a:endParaRPr>
            </a:p>
          </p:txBody>
        </p:sp>
        <p:sp>
          <p:nvSpPr>
            <p:cNvPr id="164" name="Forma libre: forma 163">
              <a:extLst>
                <a:ext uri="{FF2B5EF4-FFF2-40B4-BE49-F238E27FC236}">
                  <a16:creationId xmlns:a16="http://schemas.microsoft.com/office/drawing/2014/main" id="{BA8E863C-06FC-8F2A-F9AA-8E1F0639468E}"/>
                </a:ext>
              </a:extLst>
            </p:cNvPr>
            <p:cNvSpPr/>
            <p:nvPr/>
          </p:nvSpPr>
          <p:spPr>
            <a:xfrm>
              <a:off x="5799176" y="4190138"/>
              <a:ext cx="1696311" cy="553086"/>
            </a:xfrm>
            <a:custGeom>
              <a:avLst/>
              <a:gdLst>
                <a:gd name="connsiteX0" fmla="*/ 0 w 1194003"/>
                <a:gd name="connsiteY0" fmla="*/ 50925 h 509249"/>
                <a:gd name="connsiteX1" fmla="*/ 50925 w 1194003"/>
                <a:gd name="connsiteY1" fmla="*/ 0 h 509249"/>
                <a:gd name="connsiteX2" fmla="*/ 1143078 w 1194003"/>
                <a:gd name="connsiteY2" fmla="*/ 0 h 509249"/>
                <a:gd name="connsiteX3" fmla="*/ 1194003 w 1194003"/>
                <a:gd name="connsiteY3" fmla="*/ 50925 h 509249"/>
                <a:gd name="connsiteX4" fmla="*/ 1194003 w 1194003"/>
                <a:gd name="connsiteY4" fmla="*/ 458324 h 509249"/>
                <a:gd name="connsiteX5" fmla="*/ 1143078 w 1194003"/>
                <a:gd name="connsiteY5" fmla="*/ 509249 h 509249"/>
                <a:gd name="connsiteX6" fmla="*/ 50925 w 1194003"/>
                <a:gd name="connsiteY6" fmla="*/ 509249 h 509249"/>
                <a:gd name="connsiteX7" fmla="*/ 0 w 1194003"/>
                <a:gd name="connsiteY7" fmla="*/ 458324 h 509249"/>
                <a:gd name="connsiteX8" fmla="*/ 0 w 1194003"/>
                <a:gd name="connsiteY8" fmla="*/ 50925 h 50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003" h="509249">
                  <a:moveTo>
                    <a:pt x="0" y="50925"/>
                  </a:moveTo>
                  <a:cubicBezTo>
                    <a:pt x="0" y="22800"/>
                    <a:pt x="22800" y="0"/>
                    <a:pt x="50925" y="0"/>
                  </a:cubicBezTo>
                  <a:lnTo>
                    <a:pt x="1143078" y="0"/>
                  </a:lnTo>
                  <a:cubicBezTo>
                    <a:pt x="1171203" y="0"/>
                    <a:pt x="1194003" y="22800"/>
                    <a:pt x="1194003" y="50925"/>
                  </a:cubicBezTo>
                  <a:lnTo>
                    <a:pt x="1194003" y="458324"/>
                  </a:lnTo>
                  <a:cubicBezTo>
                    <a:pt x="1194003" y="486449"/>
                    <a:pt x="1171203" y="509249"/>
                    <a:pt x="1143078" y="509249"/>
                  </a:cubicBezTo>
                  <a:lnTo>
                    <a:pt x="50925" y="509249"/>
                  </a:lnTo>
                  <a:cubicBezTo>
                    <a:pt x="22800" y="509249"/>
                    <a:pt x="0" y="486449"/>
                    <a:pt x="0" y="458324"/>
                  </a:cubicBezTo>
                  <a:lnTo>
                    <a:pt x="0" y="50925"/>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585" tIns="41585" rIns="41585" bIns="41585" numCol="1" spcCol="1270" anchor="ctr" anchorCtr="0">
              <a:noAutofit/>
            </a:bodyPr>
            <a:lstStyle/>
            <a:p>
              <a:pPr marL="0" lvl="0" indent="0" algn="ctr" defTabSz="311150">
                <a:lnSpc>
                  <a:spcPct val="90000"/>
                </a:lnSpc>
                <a:spcBef>
                  <a:spcPct val="0"/>
                </a:spcBef>
                <a:spcAft>
                  <a:spcPct val="35000"/>
                </a:spcAft>
                <a:buNone/>
              </a:pPr>
              <a:r>
                <a:rPr lang="es-ES" sz="900" dirty="0">
                  <a:solidFill>
                    <a:schemeClr val="tx1"/>
                  </a:solidFill>
                </a:rPr>
                <a:t>Utiliza distintas variantes de un algoritmo dentro de un objeto</a:t>
              </a:r>
              <a:endParaRPr lang="es-EC" sz="900" dirty="0">
                <a:solidFill>
                  <a:schemeClr val="tx1"/>
                </a:solidFill>
              </a:endParaRPr>
            </a:p>
          </p:txBody>
        </p:sp>
        <p:sp>
          <p:nvSpPr>
            <p:cNvPr id="165" name="Forma libre: forma 164">
              <a:extLst>
                <a:ext uri="{FF2B5EF4-FFF2-40B4-BE49-F238E27FC236}">
                  <a16:creationId xmlns:a16="http://schemas.microsoft.com/office/drawing/2014/main" id="{20B19143-0E31-B257-E74F-CD4898B52534}"/>
                </a:ext>
              </a:extLst>
            </p:cNvPr>
            <p:cNvSpPr/>
            <p:nvPr/>
          </p:nvSpPr>
          <p:spPr>
            <a:xfrm>
              <a:off x="5726610" y="4867616"/>
              <a:ext cx="929246" cy="1056775"/>
            </a:xfrm>
            <a:custGeom>
              <a:avLst/>
              <a:gdLst>
                <a:gd name="connsiteX0" fmla="*/ 0 w 999835"/>
                <a:gd name="connsiteY0" fmla="*/ 66656 h 666556"/>
                <a:gd name="connsiteX1" fmla="*/ 66656 w 999835"/>
                <a:gd name="connsiteY1" fmla="*/ 0 h 666556"/>
                <a:gd name="connsiteX2" fmla="*/ 933179 w 999835"/>
                <a:gd name="connsiteY2" fmla="*/ 0 h 666556"/>
                <a:gd name="connsiteX3" fmla="*/ 999835 w 999835"/>
                <a:gd name="connsiteY3" fmla="*/ 66656 h 666556"/>
                <a:gd name="connsiteX4" fmla="*/ 999835 w 999835"/>
                <a:gd name="connsiteY4" fmla="*/ 599900 h 666556"/>
                <a:gd name="connsiteX5" fmla="*/ 933179 w 999835"/>
                <a:gd name="connsiteY5" fmla="*/ 666556 h 666556"/>
                <a:gd name="connsiteX6" fmla="*/ 66656 w 999835"/>
                <a:gd name="connsiteY6" fmla="*/ 666556 h 666556"/>
                <a:gd name="connsiteX7" fmla="*/ 0 w 999835"/>
                <a:gd name="connsiteY7" fmla="*/ 599900 h 666556"/>
                <a:gd name="connsiteX8" fmla="*/ 0 w 999835"/>
                <a:gd name="connsiteY8" fmla="*/ 66656 h 66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666556">
                  <a:moveTo>
                    <a:pt x="0" y="66656"/>
                  </a:moveTo>
                  <a:cubicBezTo>
                    <a:pt x="0" y="29843"/>
                    <a:pt x="29843" y="0"/>
                    <a:pt x="66656" y="0"/>
                  </a:cubicBezTo>
                  <a:lnTo>
                    <a:pt x="933179" y="0"/>
                  </a:lnTo>
                  <a:cubicBezTo>
                    <a:pt x="969992" y="0"/>
                    <a:pt x="999835" y="29843"/>
                    <a:pt x="999835" y="66656"/>
                  </a:cubicBezTo>
                  <a:lnTo>
                    <a:pt x="999835" y="599900"/>
                  </a:lnTo>
                  <a:cubicBezTo>
                    <a:pt x="999835" y="636713"/>
                    <a:pt x="969992" y="666556"/>
                    <a:pt x="933179" y="666556"/>
                  </a:cubicBezTo>
                  <a:lnTo>
                    <a:pt x="66656" y="666556"/>
                  </a:lnTo>
                  <a:cubicBezTo>
                    <a:pt x="29843" y="666556"/>
                    <a:pt x="0" y="636713"/>
                    <a:pt x="0" y="599900"/>
                  </a:cubicBezTo>
                  <a:lnTo>
                    <a:pt x="0" y="66656"/>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93" tIns="46193" rIns="46193" bIns="46193" numCol="1" spcCol="1270" anchor="ctr" anchorCtr="0">
              <a:noAutofit/>
            </a:bodyPr>
            <a:lstStyle/>
            <a:p>
              <a:pPr marL="0" lvl="0" indent="0" algn="ctr" defTabSz="311150">
                <a:lnSpc>
                  <a:spcPct val="90000"/>
                </a:lnSpc>
                <a:spcBef>
                  <a:spcPct val="0"/>
                </a:spcBef>
                <a:spcAft>
                  <a:spcPct val="35000"/>
                </a:spcAft>
                <a:buNone/>
              </a:pPr>
              <a:r>
                <a:rPr lang="es-ES" sz="900" b="0" i="0" dirty="0">
                  <a:solidFill>
                    <a:srgbClr val="444444"/>
                  </a:solidFill>
                  <a:effectLst/>
                  <a:latin typeface="PT Sans" panose="020B0503020203020204" pitchFamily="34" charset="0"/>
                </a:rPr>
                <a:t> </a:t>
              </a:r>
              <a:r>
                <a:rPr lang="es-ES" sz="900" b="0" i="0" dirty="0">
                  <a:solidFill>
                    <a:schemeClr val="tx1"/>
                  </a:solidFill>
                  <a:effectLst/>
                  <a:latin typeface="PT Sans" panose="020B0503020203020204" pitchFamily="34" charset="0"/>
                </a:rPr>
                <a:t>I</a:t>
              </a:r>
              <a:r>
                <a:rPr lang="es-ES" sz="900" dirty="0">
                  <a:solidFill>
                    <a:schemeClr val="tx1"/>
                  </a:solidFill>
                </a:rPr>
                <a:t>ntercambiar algoritmos usados dentro de un objeto durante el tiempo de ejecución</a:t>
              </a:r>
              <a:endParaRPr lang="es-EC" sz="900" dirty="0">
                <a:solidFill>
                  <a:schemeClr val="tx1"/>
                </a:solidFill>
              </a:endParaRPr>
            </a:p>
          </p:txBody>
        </p:sp>
        <p:sp>
          <p:nvSpPr>
            <p:cNvPr id="166" name="Forma libre: forma 165">
              <a:extLst>
                <a:ext uri="{FF2B5EF4-FFF2-40B4-BE49-F238E27FC236}">
                  <a16:creationId xmlns:a16="http://schemas.microsoft.com/office/drawing/2014/main" id="{09AFBABD-F32B-3A61-3780-899A2DC78AD3}"/>
                </a:ext>
              </a:extLst>
            </p:cNvPr>
            <p:cNvSpPr/>
            <p:nvPr/>
          </p:nvSpPr>
          <p:spPr>
            <a:xfrm>
              <a:off x="6783133" y="4863865"/>
              <a:ext cx="929246" cy="1056777"/>
            </a:xfrm>
            <a:custGeom>
              <a:avLst/>
              <a:gdLst>
                <a:gd name="connsiteX0" fmla="*/ 0 w 999835"/>
                <a:gd name="connsiteY0" fmla="*/ 66656 h 666556"/>
                <a:gd name="connsiteX1" fmla="*/ 66656 w 999835"/>
                <a:gd name="connsiteY1" fmla="*/ 0 h 666556"/>
                <a:gd name="connsiteX2" fmla="*/ 933179 w 999835"/>
                <a:gd name="connsiteY2" fmla="*/ 0 h 666556"/>
                <a:gd name="connsiteX3" fmla="*/ 999835 w 999835"/>
                <a:gd name="connsiteY3" fmla="*/ 66656 h 666556"/>
                <a:gd name="connsiteX4" fmla="*/ 999835 w 999835"/>
                <a:gd name="connsiteY4" fmla="*/ 599900 h 666556"/>
                <a:gd name="connsiteX5" fmla="*/ 933179 w 999835"/>
                <a:gd name="connsiteY5" fmla="*/ 666556 h 666556"/>
                <a:gd name="connsiteX6" fmla="*/ 66656 w 999835"/>
                <a:gd name="connsiteY6" fmla="*/ 666556 h 666556"/>
                <a:gd name="connsiteX7" fmla="*/ 0 w 999835"/>
                <a:gd name="connsiteY7" fmla="*/ 599900 h 666556"/>
                <a:gd name="connsiteX8" fmla="*/ 0 w 999835"/>
                <a:gd name="connsiteY8" fmla="*/ 66656 h 66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666556">
                  <a:moveTo>
                    <a:pt x="0" y="66656"/>
                  </a:moveTo>
                  <a:cubicBezTo>
                    <a:pt x="0" y="29843"/>
                    <a:pt x="29843" y="0"/>
                    <a:pt x="66656" y="0"/>
                  </a:cubicBezTo>
                  <a:lnTo>
                    <a:pt x="933179" y="0"/>
                  </a:lnTo>
                  <a:cubicBezTo>
                    <a:pt x="969992" y="0"/>
                    <a:pt x="999835" y="29843"/>
                    <a:pt x="999835" y="66656"/>
                  </a:cubicBezTo>
                  <a:lnTo>
                    <a:pt x="999835" y="599900"/>
                  </a:lnTo>
                  <a:cubicBezTo>
                    <a:pt x="999835" y="636713"/>
                    <a:pt x="969992" y="666556"/>
                    <a:pt x="933179" y="666556"/>
                  </a:cubicBezTo>
                  <a:lnTo>
                    <a:pt x="66656" y="666556"/>
                  </a:lnTo>
                  <a:cubicBezTo>
                    <a:pt x="29843" y="666556"/>
                    <a:pt x="0" y="636713"/>
                    <a:pt x="0" y="599900"/>
                  </a:cubicBezTo>
                  <a:lnTo>
                    <a:pt x="0" y="66656"/>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93" tIns="46193" rIns="46193" bIns="46193" numCol="1" spcCol="1270" anchor="ctr" anchorCtr="0">
              <a:noAutofit/>
            </a:bodyPr>
            <a:lstStyle/>
            <a:p>
              <a:pPr marL="0" lvl="0" indent="0" algn="ctr" defTabSz="311150">
                <a:lnSpc>
                  <a:spcPct val="90000"/>
                </a:lnSpc>
                <a:spcBef>
                  <a:spcPct val="0"/>
                </a:spcBef>
                <a:spcAft>
                  <a:spcPct val="35000"/>
                </a:spcAft>
                <a:buNone/>
              </a:pPr>
              <a:r>
                <a:rPr lang="es-ES" sz="900" dirty="0">
                  <a:solidFill>
                    <a:schemeClr val="tx1"/>
                  </a:solidFill>
                </a:rPr>
                <a:t>El programa en exceso con nuevas clases</a:t>
              </a:r>
              <a:endParaRPr lang="es-EC" sz="900" kern="1200" dirty="0">
                <a:solidFill>
                  <a:schemeClr val="tx1"/>
                </a:solidFill>
              </a:endParaRPr>
            </a:p>
          </p:txBody>
        </p:sp>
        <p:sp>
          <p:nvSpPr>
            <p:cNvPr id="167" name="Forma libre: forma 166">
              <a:extLst>
                <a:ext uri="{FF2B5EF4-FFF2-40B4-BE49-F238E27FC236}">
                  <a16:creationId xmlns:a16="http://schemas.microsoft.com/office/drawing/2014/main" id="{C7DA33AD-CF71-473A-905E-ABB29B1270EA}"/>
                </a:ext>
              </a:extLst>
            </p:cNvPr>
            <p:cNvSpPr/>
            <p:nvPr/>
          </p:nvSpPr>
          <p:spPr>
            <a:xfrm>
              <a:off x="8003436" y="2005204"/>
              <a:ext cx="1696311" cy="606740"/>
            </a:xfrm>
            <a:custGeom>
              <a:avLst/>
              <a:gdLst>
                <a:gd name="connsiteX0" fmla="*/ 0 w 1202022"/>
                <a:gd name="connsiteY0" fmla="*/ 49356 h 493558"/>
                <a:gd name="connsiteX1" fmla="*/ 49356 w 1202022"/>
                <a:gd name="connsiteY1" fmla="*/ 0 h 493558"/>
                <a:gd name="connsiteX2" fmla="*/ 1152666 w 1202022"/>
                <a:gd name="connsiteY2" fmla="*/ 0 h 493558"/>
                <a:gd name="connsiteX3" fmla="*/ 1202022 w 1202022"/>
                <a:gd name="connsiteY3" fmla="*/ 49356 h 493558"/>
                <a:gd name="connsiteX4" fmla="*/ 1202022 w 1202022"/>
                <a:gd name="connsiteY4" fmla="*/ 444202 h 493558"/>
                <a:gd name="connsiteX5" fmla="*/ 1152666 w 1202022"/>
                <a:gd name="connsiteY5" fmla="*/ 493558 h 493558"/>
                <a:gd name="connsiteX6" fmla="*/ 49356 w 1202022"/>
                <a:gd name="connsiteY6" fmla="*/ 493558 h 493558"/>
                <a:gd name="connsiteX7" fmla="*/ 0 w 1202022"/>
                <a:gd name="connsiteY7" fmla="*/ 444202 h 493558"/>
                <a:gd name="connsiteX8" fmla="*/ 0 w 1202022"/>
                <a:gd name="connsiteY8" fmla="*/ 49356 h 493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2022" h="493558">
                  <a:moveTo>
                    <a:pt x="0" y="49356"/>
                  </a:moveTo>
                  <a:cubicBezTo>
                    <a:pt x="0" y="22097"/>
                    <a:pt x="22097" y="0"/>
                    <a:pt x="49356" y="0"/>
                  </a:cubicBezTo>
                  <a:lnTo>
                    <a:pt x="1152666" y="0"/>
                  </a:lnTo>
                  <a:cubicBezTo>
                    <a:pt x="1179925" y="0"/>
                    <a:pt x="1202022" y="22097"/>
                    <a:pt x="1202022" y="49356"/>
                  </a:cubicBezTo>
                  <a:lnTo>
                    <a:pt x="1202022" y="444202"/>
                  </a:lnTo>
                  <a:cubicBezTo>
                    <a:pt x="1202022" y="471461"/>
                    <a:pt x="1179925" y="493558"/>
                    <a:pt x="1152666" y="493558"/>
                  </a:cubicBezTo>
                  <a:lnTo>
                    <a:pt x="49356" y="493558"/>
                  </a:lnTo>
                  <a:cubicBezTo>
                    <a:pt x="22097" y="493558"/>
                    <a:pt x="0" y="471461"/>
                    <a:pt x="0" y="444202"/>
                  </a:cubicBezTo>
                  <a:lnTo>
                    <a:pt x="0" y="49356"/>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366" tIns="56366" rIns="56366" bIns="56366" numCol="1" spcCol="1270" anchor="ctr" anchorCtr="0">
              <a:noAutofit/>
            </a:bodyPr>
            <a:lstStyle/>
            <a:p>
              <a:pPr marL="0" lvl="0" indent="0" algn="ctr" defTabSz="488950">
                <a:lnSpc>
                  <a:spcPct val="90000"/>
                </a:lnSpc>
                <a:spcBef>
                  <a:spcPct val="0"/>
                </a:spcBef>
                <a:spcAft>
                  <a:spcPct val="35000"/>
                </a:spcAft>
                <a:buNone/>
              </a:pPr>
              <a:r>
                <a:rPr lang="es-ES" sz="900" dirty="0">
                  <a:solidFill>
                    <a:schemeClr val="tx1"/>
                  </a:solidFill>
                </a:rPr>
                <a:t>A</a:t>
              </a:r>
              <a:r>
                <a:rPr lang="es-ES" sz="900" b="0" i="0" kern="1200" dirty="0">
                  <a:solidFill>
                    <a:schemeClr val="tx1"/>
                  </a:solidFill>
                </a:rPr>
                <a:t>ñadir funcionalidades a objetos colocando estos objetos dentro de objetos encapsuladores</a:t>
              </a:r>
              <a:endParaRPr lang="es-EC" sz="900" kern="1200" dirty="0">
                <a:solidFill>
                  <a:schemeClr val="tx1"/>
                </a:solidFill>
              </a:endParaRPr>
            </a:p>
          </p:txBody>
        </p:sp>
        <p:sp>
          <p:nvSpPr>
            <p:cNvPr id="168" name="Forma libre: forma 167">
              <a:extLst>
                <a:ext uri="{FF2B5EF4-FFF2-40B4-BE49-F238E27FC236}">
                  <a16:creationId xmlns:a16="http://schemas.microsoft.com/office/drawing/2014/main" id="{84279AFE-C595-7C57-CB01-8BDF4ED5961A}"/>
                </a:ext>
              </a:extLst>
            </p:cNvPr>
            <p:cNvSpPr/>
            <p:nvPr/>
          </p:nvSpPr>
          <p:spPr>
            <a:xfrm>
              <a:off x="8006137" y="2774267"/>
              <a:ext cx="1696311" cy="459315"/>
            </a:xfrm>
            <a:custGeom>
              <a:avLst/>
              <a:gdLst>
                <a:gd name="connsiteX0" fmla="*/ 0 w 1201212"/>
                <a:gd name="connsiteY0" fmla="*/ 42291 h 422910"/>
                <a:gd name="connsiteX1" fmla="*/ 42291 w 1201212"/>
                <a:gd name="connsiteY1" fmla="*/ 0 h 422910"/>
                <a:gd name="connsiteX2" fmla="*/ 1158921 w 1201212"/>
                <a:gd name="connsiteY2" fmla="*/ 0 h 422910"/>
                <a:gd name="connsiteX3" fmla="*/ 1201212 w 1201212"/>
                <a:gd name="connsiteY3" fmla="*/ 42291 h 422910"/>
                <a:gd name="connsiteX4" fmla="*/ 1201212 w 1201212"/>
                <a:gd name="connsiteY4" fmla="*/ 380619 h 422910"/>
                <a:gd name="connsiteX5" fmla="*/ 1158921 w 1201212"/>
                <a:gd name="connsiteY5" fmla="*/ 422910 h 422910"/>
                <a:gd name="connsiteX6" fmla="*/ 42291 w 1201212"/>
                <a:gd name="connsiteY6" fmla="*/ 422910 h 422910"/>
                <a:gd name="connsiteX7" fmla="*/ 0 w 1201212"/>
                <a:gd name="connsiteY7" fmla="*/ 380619 h 422910"/>
                <a:gd name="connsiteX8" fmla="*/ 0 w 1201212"/>
                <a:gd name="connsiteY8" fmla="*/ 42291 h 42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1212" h="422910">
                  <a:moveTo>
                    <a:pt x="0" y="42291"/>
                  </a:moveTo>
                  <a:cubicBezTo>
                    <a:pt x="0" y="18934"/>
                    <a:pt x="18934" y="0"/>
                    <a:pt x="42291" y="0"/>
                  </a:cubicBezTo>
                  <a:lnTo>
                    <a:pt x="1158921" y="0"/>
                  </a:lnTo>
                  <a:cubicBezTo>
                    <a:pt x="1182278" y="0"/>
                    <a:pt x="1201212" y="18934"/>
                    <a:pt x="1201212" y="42291"/>
                  </a:cubicBezTo>
                  <a:lnTo>
                    <a:pt x="1201212" y="380619"/>
                  </a:lnTo>
                  <a:cubicBezTo>
                    <a:pt x="1201212" y="403976"/>
                    <a:pt x="1182278" y="422910"/>
                    <a:pt x="1158921" y="422910"/>
                  </a:cubicBezTo>
                  <a:lnTo>
                    <a:pt x="42291" y="422910"/>
                  </a:lnTo>
                  <a:cubicBezTo>
                    <a:pt x="18934" y="422910"/>
                    <a:pt x="0" y="403976"/>
                    <a:pt x="0" y="380619"/>
                  </a:cubicBezTo>
                  <a:lnTo>
                    <a:pt x="0" y="42291"/>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297" tIns="54297" rIns="54297" bIns="54297" numCol="1" spcCol="1270" anchor="ctr" anchorCtr="0">
              <a:noAutofit/>
            </a:bodyPr>
            <a:lstStyle/>
            <a:p>
              <a:pPr marL="0" lvl="0" indent="0" algn="ctr" defTabSz="488950">
                <a:lnSpc>
                  <a:spcPct val="90000"/>
                </a:lnSpc>
                <a:spcBef>
                  <a:spcPct val="0"/>
                </a:spcBef>
                <a:spcAft>
                  <a:spcPct val="35000"/>
                </a:spcAft>
                <a:buNone/>
              </a:pPr>
              <a:r>
                <a:rPr lang="es-ES" sz="900" dirty="0">
                  <a:solidFill>
                    <a:srgbClr val="0D0D0D"/>
                  </a:solidFill>
                  <a:latin typeface="Söhne"/>
                </a:rPr>
                <a:t>Cómo definir un algoritmo general en una clase base</a:t>
              </a:r>
              <a:endParaRPr lang="es-EC" sz="900" kern="1200" dirty="0">
                <a:solidFill>
                  <a:schemeClr val="tx1"/>
                </a:solidFill>
              </a:endParaRPr>
            </a:p>
          </p:txBody>
        </p:sp>
        <p:sp>
          <p:nvSpPr>
            <p:cNvPr id="169" name="Forma libre: forma 168">
              <a:extLst>
                <a:ext uri="{FF2B5EF4-FFF2-40B4-BE49-F238E27FC236}">
                  <a16:creationId xmlns:a16="http://schemas.microsoft.com/office/drawing/2014/main" id="{4F6C4852-6218-3C25-CEDD-D43BB3FB654A}"/>
                </a:ext>
              </a:extLst>
            </p:cNvPr>
            <p:cNvSpPr/>
            <p:nvPr/>
          </p:nvSpPr>
          <p:spPr>
            <a:xfrm>
              <a:off x="8006137" y="3418738"/>
              <a:ext cx="1696311" cy="553086"/>
            </a:xfrm>
            <a:custGeom>
              <a:avLst/>
              <a:gdLst>
                <a:gd name="connsiteX0" fmla="*/ 0 w 1194003"/>
                <a:gd name="connsiteY0" fmla="*/ 50925 h 509249"/>
                <a:gd name="connsiteX1" fmla="*/ 50925 w 1194003"/>
                <a:gd name="connsiteY1" fmla="*/ 0 h 509249"/>
                <a:gd name="connsiteX2" fmla="*/ 1143078 w 1194003"/>
                <a:gd name="connsiteY2" fmla="*/ 0 h 509249"/>
                <a:gd name="connsiteX3" fmla="*/ 1194003 w 1194003"/>
                <a:gd name="connsiteY3" fmla="*/ 50925 h 509249"/>
                <a:gd name="connsiteX4" fmla="*/ 1194003 w 1194003"/>
                <a:gd name="connsiteY4" fmla="*/ 458324 h 509249"/>
                <a:gd name="connsiteX5" fmla="*/ 1143078 w 1194003"/>
                <a:gd name="connsiteY5" fmla="*/ 509249 h 509249"/>
                <a:gd name="connsiteX6" fmla="*/ 50925 w 1194003"/>
                <a:gd name="connsiteY6" fmla="*/ 509249 h 509249"/>
                <a:gd name="connsiteX7" fmla="*/ 0 w 1194003"/>
                <a:gd name="connsiteY7" fmla="*/ 458324 h 509249"/>
                <a:gd name="connsiteX8" fmla="*/ 0 w 1194003"/>
                <a:gd name="connsiteY8" fmla="*/ 50925 h 50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003" h="509249">
                  <a:moveTo>
                    <a:pt x="0" y="50925"/>
                  </a:moveTo>
                  <a:cubicBezTo>
                    <a:pt x="0" y="22800"/>
                    <a:pt x="22800" y="0"/>
                    <a:pt x="50925" y="0"/>
                  </a:cubicBezTo>
                  <a:lnTo>
                    <a:pt x="1143078" y="0"/>
                  </a:lnTo>
                  <a:cubicBezTo>
                    <a:pt x="1171203" y="0"/>
                    <a:pt x="1194003" y="22800"/>
                    <a:pt x="1194003" y="50925"/>
                  </a:cubicBezTo>
                  <a:lnTo>
                    <a:pt x="1194003" y="458324"/>
                  </a:lnTo>
                  <a:cubicBezTo>
                    <a:pt x="1194003" y="486449"/>
                    <a:pt x="1171203" y="509249"/>
                    <a:pt x="1143078" y="509249"/>
                  </a:cubicBezTo>
                  <a:lnTo>
                    <a:pt x="50925" y="509249"/>
                  </a:lnTo>
                  <a:cubicBezTo>
                    <a:pt x="22800" y="509249"/>
                    <a:pt x="0" y="486449"/>
                    <a:pt x="0" y="458324"/>
                  </a:cubicBezTo>
                  <a:lnTo>
                    <a:pt x="0" y="50925"/>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825" tIns="56825" rIns="56825" bIns="56825" numCol="1" spcCol="1270" anchor="ctr" anchorCtr="0">
              <a:noAutofit/>
            </a:bodyPr>
            <a:lstStyle/>
            <a:p>
              <a:pPr marL="0" lvl="0" indent="0" algn="ctr" defTabSz="488950">
                <a:lnSpc>
                  <a:spcPct val="90000"/>
                </a:lnSpc>
                <a:spcBef>
                  <a:spcPct val="0"/>
                </a:spcBef>
                <a:spcAft>
                  <a:spcPct val="35000"/>
                </a:spcAft>
                <a:buNone/>
              </a:pPr>
              <a:r>
                <a:rPr lang="es-ES" sz="900" dirty="0">
                  <a:solidFill>
                    <a:srgbClr val="0D0D0D"/>
                  </a:solidFill>
                  <a:latin typeface="Söhne"/>
                </a:rPr>
                <a:t>Definir un método plantilla en la clase base que contiene la estructura general del algoritmo</a:t>
              </a:r>
              <a:endParaRPr lang="es-EC" sz="900" kern="1200" dirty="0">
                <a:solidFill>
                  <a:schemeClr val="tx1"/>
                </a:solidFill>
              </a:endParaRPr>
            </a:p>
          </p:txBody>
        </p:sp>
        <p:sp>
          <p:nvSpPr>
            <p:cNvPr id="170" name="Forma libre: forma 169">
              <a:extLst>
                <a:ext uri="{FF2B5EF4-FFF2-40B4-BE49-F238E27FC236}">
                  <a16:creationId xmlns:a16="http://schemas.microsoft.com/office/drawing/2014/main" id="{1DDB5C54-4C5D-3849-6F6A-8855BDC03EBD}"/>
                </a:ext>
              </a:extLst>
            </p:cNvPr>
            <p:cNvSpPr/>
            <p:nvPr/>
          </p:nvSpPr>
          <p:spPr>
            <a:xfrm>
              <a:off x="8002120" y="4177062"/>
              <a:ext cx="1696311" cy="553086"/>
            </a:xfrm>
            <a:custGeom>
              <a:avLst/>
              <a:gdLst>
                <a:gd name="connsiteX0" fmla="*/ 0 w 1194003"/>
                <a:gd name="connsiteY0" fmla="*/ 50925 h 509249"/>
                <a:gd name="connsiteX1" fmla="*/ 50925 w 1194003"/>
                <a:gd name="connsiteY1" fmla="*/ 0 h 509249"/>
                <a:gd name="connsiteX2" fmla="*/ 1143078 w 1194003"/>
                <a:gd name="connsiteY2" fmla="*/ 0 h 509249"/>
                <a:gd name="connsiteX3" fmla="*/ 1194003 w 1194003"/>
                <a:gd name="connsiteY3" fmla="*/ 50925 h 509249"/>
                <a:gd name="connsiteX4" fmla="*/ 1194003 w 1194003"/>
                <a:gd name="connsiteY4" fmla="*/ 458324 h 509249"/>
                <a:gd name="connsiteX5" fmla="*/ 1143078 w 1194003"/>
                <a:gd name="connsiteY5" fmla="*/ 509249 h 509249"/>
                <a:gd name="connsiteX6" fmla="*/ 50925 w 1194003"/>
                <a:gd name="connsiteY6" fmla="*/ 509249 h 509249"/>
                <a:gd name="connsiteX7" fmla="*/ 0 w 1194003"/>
                <a:gd name="connsiteY7" fmla="*/ 458324 h 509249"/>
                <a:gd name="connsiteX8" fmla="*/ 0 w 1194003"/>
                <a:gd name="connsiteY8" fmla="*/ 50925 h 50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003" h="509249">
                  <a:moveTo>
                    <a:pt x="0" y="50925"/>
                  </a:moveTo>
                  <a:cubicBezTo>
                    <a:pt x="0" y="22800"/>
                    <a:pt x="22800" y="0"/>
                    <a:pt x="50925" y="0"/>
                  </a:cubicBezTo>
                  <a:lnTo>
                    <a:pt x="1143078" y="0"/>
                  </a:lnTo>
                  <a:cubicBezTo>
                    <a:pt x="1171203" y="0"/>
                    <a:pt x="1194003" y="22800"/>
                    <a:pt x="1194003" y="50925"/>
                  </a:cubicBezTo>
                  <a:lnTo>
                    <a:pt x="1194003" y="458324"/>
                  </a:lnTo>
                  <a:cubicBezTo>
                    <a:pt x="1194003" y="486449"/>
                    <a:pt x="1171203" y="509249"/>
                    <a:pt x="1143078" y="509249"/>
                  </a:cubicBezTo>
                  <a:lnTo>
                    <a:pt x="50925" y="509249"/>
                  </a:lnTo>
                  <a:cubicBezTo>
                    <a:pt x="22800" y="509249"/>
                    <a:pt x="0" y="486449"/>
                    <a:pt x="0" y="458324"/>
                  </a:cubicBezTo>
                  <a:lnTo>
                    <a:pt x="0" y="50925"/>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585" tIns="41585" rIns="41585" bIns="41585" numCol="1" spcCol="1270" anchor="ctr" anchorCtr="0">
              <a:noAutofit/>
            </a:bodyPr>
            <a:lstStyle/>
            <a:p>
              <a:pPr marL="0" lvl="0" indent="0" algn="ctr" defTabSz="311150">
                <a:lnSpc>
                  <a:spcPct val="90000"/>
                </a:lnSpc>
                <a:spcBef>
                  <a:spcPct val="0"/>
                </a:spcBef>
                <a:spcAft>
                  <a:spcPct val="35000"/>
                </a:spcAft>
                <a:buNone/>
              </a:pPr>
              <a:r>
                <a:rPr lang="es-ES" sz="900" dirty="0">
                  <a:solidFill>
                    <a:schemeClr val="tx1"/>
                  </a:solidFill>
                </a:rPr>
                <a:t>Permitir que extiendan únicamente pasos particulares de un algoritmo</a:t>
              </a:r>
              <a:endParaRPr lang="es-EC" sz="900" kern="1200" dirty="0">
                <a:solidFill>
                  <a:schemeClr val="tx1"/>
                </a:solidFill>
              </a:endParaRPr>
            </a:p>
          </p:txBody>
        </p:sp>
        <p:sp>
          <p:nvSpPr>
            <p:cNvPr id="171" name="Forma libre: forma 170">
              <a:extLst>
                <a:ext uri="{FF2B5EF4-FFF2-40B4-BE49-F238E27FC236}">
                  <a16:creationId xmlns:a16="http://schemas.microsoft.com/office/drawing/2014/main" id="{ED34C135-7FBA-C6C1-A8B9-059D4D7B628E}"/>
                </a:ext>
              </a:extLst>
            </p:cNvPr>
            <p:cNvSpPr/>
            <p:nvPr/>
          </p:nvSpPr>
          <p:spPr>
            <a:xfrm>
              <a:off x="7918355" y="4867616"/>
              <a:ext cx="929246" cy="1056775"/>
            </a:xfrm>
            <a:custGeom>
              <a:avLst/>
              <a:gdLst>
                <a:gd name="connsiteX0" fmla="*/ 0 w 999835"/>
                <a:gd name="connsiteY0" fmla="*/ 66656 h 666556"/>
                <a:gd name="connsiteX1" fmla="*/ 66656 w 999835"/>
                <a:gd name="connsiteY1" fmla="*/ 0 h 666556"/>
                <a:gd name="connsiteX2" fmla="*/ 933179 w 999835"/>
                <a:gd name="connsiteY2" fmla="*/ 0 h 666556"/>
                <a:gd name="connsiteX3" fmla="*/ 999835 w 999835"/>
                <a:gd name="connsiteY3" fmla="*/ 66656 h 666556"/>
                <a:gd name="connsiteX4" fmla="*/ 999835 w 999835"/>
                <a:gd name="connsiteY4" fmla="*/ 599900 h 666556"/>
                <a:gd name="connsiteX5" fmla="*/ 933179 w 999835"/>
                <a:gd name="connsiteY5" fmla="*/ 666556 h 666556"/>
                <a:gd name="connsiteX6" fmla="*/ 66656 w 999835"/>
                <a:gd name="connsiteY6" fmla="*/ 666556 h 666556"/>
                <a:gd name="connsiteX7" fmla="*/ 0 w 999835"/>
                <a:gd name="connsiteY7" fmla="*/ 599900 h 666556"/>
                <a:gd name="connsiteX8" fmla="*/ 0 w 999835"/>
                <a:gd name="connsiteY8" fmla="*/ 66656 h 66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666556">
                  <a:moveTo>
                    <a:pt x="0" y="66656"/>
                  </a:moveTo>
                  <a:cubicBezTo>
                    <a:pt x="0" y="29843"/>
                    <a:pt x="29843" y="0"/>
                    <a:pt x="66656" y="0"/>
                  </a:cubicBezTo>
                  <a:lnTo>
                    <a:pt x="933179" y="0"/>
                  </a:lnTo>
                  <a:cubicBezTo>
                    <a:pt x="969992" y="0"/>
                    <a:pt x="999835" y="29843"/>
                    <a:pt x="999835" y="66656"/>
                  </a:cubicBezTo>
                  <a:lnTo>
                    <a:pt x="999835" y="599900"/>
                  </a:lnTo>
                  <a:cubicBezTo>
                    <a:pt x="999835" y="636713"/>
                    <a:pt x="969992" y="666556"/>
                    <a:pt x="933179" y="666556"/>
                  </a:cubicBezTo>
                  <a:lnTo>
                    <a:pt x="66656" y="666556"/>
                  </a:lnTo>
                  <a:cubicBezTo>
                    <a:pt x="29843" y="666556"/>
                    <a:pt x="0" y="636713"/>
                    <a:pt x="0" y="599900"/>
                  </a:cubicBezTo>
                  <a:lnTo>
                    <a:pt x="0" y="66656"/>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93" tIns="46193" rIns="46193" bIns="46193" numCol="1" spcCol="1270" anchor="ctr" anchorCtr="0">
              <a:noAutofit/>
            </a:bodyPr>
            <a:lstStyle/>
            <a:p>
              <a:pPr marL="0" lvl="0" indent="0" algn="ctr" defTabSz="311150">
                <a:lnSpc>
                  <a:spcPct val="90000"/>
                </a:lnSpc>
                <a:spcBef>
                  <a:spcPct val="0"/>
                </a:spcBef>
                <a:spcAft>
                  <a:spcPct val="35000"/>
                </a:spcAft>
                <a:buNone/>
              </a:pPr>
              <a:r>
                <a:rPr lang="es-ES" sz="900" dirty="0">
                  <a:solidFill>
                    <a:schemeClr val="tx1"/>
                  </a:solidFill>
                </a:rPr>
                <a:t>Sobrescribir tan solo ciertas partes de un algoritmo grande</a:t>
              </a:r>
              <a:endParaRPr lang="es-EC" sz="900" kern="1200" dirty="0">
                <a:solidFill>
                  <a:schemeClr val="tx1"/>
                </a:solidFill>
              </a:endParaRPr>
            </a:p>
          </p:txBody>
        </p:sp>
        <p:sp>
          <p:nvSpPr>
            <p:cNvPr id="172" name="Forma libre: forma 171">
              <a:extLst>
                <a:ext uri="{FF2B5EF4-FFF2-40B4-BE49-F238E27FC236}">
                  <a16:creationId xmlns:a16="http://schemas.microsoft.com/office/drawing/2014/main" id="{64989B8A-A788-0FF3-31C2-3EB995D00E9B}"/>
                </a:ext>
              </a:extLst>
            </p:cNvPr>
            <p:cNvSpPr/>
            <p:nvPr/>
          </p:nvSpPr>
          <p:spPr>
            <a:xfrm>
              <a:off x="8932380" y="4882915"/>
              <a:ext cx="929246" cy="1056777"/>
            </a:xfrm>
            <a:custGeom>
              <a:avLst/>
              <a:gdLst>
                <a:gd name="connsiteX0" fmla="*/ 0 w 999835"/>
                <a:gd name="connsiteY0" fmla="*/ 66656 h 666556"/>
                <a:gd name="connsiteX1" fmla="*/ 66656 w 999835"/>
                <a:gd name="connsiteY1" fmla="*/ 0 h 666556"/>
                <a:gd name="connsiteX2" fmla="*/ 933179 w 999835"/>
                <a:gd name="connsiteY2" fmla="*/ 0 h 666556"/>
                <a:gd name="connsiteX3" fmla="*/ 999835 w 999835"/>
                <a:gd name="connsiteY3" fmla="*/ 66656 h 666556"/>
                <a:gd name="connsiteX4" fmla="*/ 999835 w 999835"/>
                <a:gd name="connsiteY4" fmla="*/ 599900 h 666556"/>
                <a:gd name="connsiteX5" fmla="*/ 933179 w 999835"/>
                <a:gd name="connsiteY5" fmla="*/ 666556 h 666556"/>
                <a:gd name="connsiteX6" fmla="*/ 66656 w 999835"/>
                <a:gd name="connsiteY6" fmla="*/ 666556 h 666556"/>
                <a:gd name="connsiteX7" fmla="*/ 0 w 999835"/>
                <a:gd name="connsiteY7" fmla="*/ 599900 h 666556"/>
                <a:gd name="connsiteX8" fmla="*/ 0 w 999835"/>
                <a:gd name="connsiteY8" fmla="*/ 66656 h 66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666556">
                  <a:moveTo>
                    <a:pt x="0" y="66656"/>
                  </a:moveTo>
                  <a:cubicBezTo>
                    <a:pt x="0" y="29843"/>
                    <a:pt x="29843" y="0"/>
                    <a:pt x="66656" y="0"/>
                  </a:cubicBezTo>
                  <a:lnTo>
                    <a:pt x="933179" y="0"/>
                  </a:lnTo>
                  <a:cubicBezTo>
                    <a:pt x="969992" y="0"/>
                    <a:pt x="999835" y="29843"/>
                    <a:pt x="999835" y="66656"/>
                  </a:cubicBezTo>
                  <a:lnTo>
                    <a:pt x="999835" y="599900"/>
                  </a:lnTo>
                  <a:cubicBezTo>
                    <a:pt x="999835" y="636713"/>
                    <a:pt x="969992" y="666556"/>
                    <a:pt x="933179" y="666556"/>
                  </a:cubicBezTo>
                  <a:lnTo>
                    <a:pt x="66656" y="666556"/>
                  </a:lnTo>
                  <a:cubicBezTo>
                    <a:pt x="29843" y="666556"/>
                    <a:pt x="0" y="636713"/>
                    <a:pt x="0" y="599900"/>
                  </a:cubicBezTo>
                  <a:lnTo>
                    <a:pt x="0" y="66656"/>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93" tIns="46193" rIns="46193" bIns="46193" numCol="1" spcCol="1270" anchor="ctr" anchorCtr="0">
              <a:noAutofit/>
            </a:bodyPr>
            <a:lstStyle/>
            <a:p>
              <a:pPr marL="0" lvl="0" indent="0" algn="ctr" defTabSz="311150">
                <a:lnSpc>
                  <a:spcPct val="90000"/>
                </a:lnSpc>
                <a:spcBef>
                  <a:spcPct val="0"/>
                </a:spcBef>
                <a:spcAft>
                  <a:spcPct val="35000"/>
                </a:spcAft>
                <a:buNone/>
              </a:pPr>
              <a:r>
                <a:rPr lang="es-ES" sz="900" dirty="0">
                  <a:solidFill>
                    <a:schemeClr val="tx1"/>
                  </a:solidFill>
                </a:rPr>
                <a:t>Limitados por el esqueleto proporcionado</a:t>
              </a:r>
              <a:endParaRPr lang="es-EC" sz="900" kern="1200" dirty="0">
                <a:solidFill>
                  <a:schemeClr val="tx1"/>
                </a:solidFill>
              </a:endParaRPr>
            </a:p>
          </p:txBody>
        </p:sp>
        <p:sp>
          <p:nvSpPr>
            <p:cNvPr id="173" name="Forma libre: forma 172">
              <a:extLst>
                <a:ext uri="{FF2B5EF4-FFF2-40B4-BE49-F238E27FC236}">
                  <a16:creationId xmlns:a16="http://schemas.microsoft.com/office/drawing/2014/main" id="{526D1A4F-EEA0-F0B6-5906-D1424D6950D3}"/>
                </a:ext>
              </a:extLst>
            </p:cNvPr>
            <p:cNvSpPr/>
            <p:nvPr/>
          </p:nvSpPr>
          <p:spPr>
            <a:xfrm>
              <a:off x="10181989" y="2005204"/>
              <a:ext cx="1696311" cy="606740"/>
            </a:xfrm>
            <a:custGeom>
              <a:avLst/>
              <a:gdLst>
                <a:gd name="connsiteX0" fmla="*/ 0 w 1202022"/>
                <a:gd name="connsiteY0" fmla="*/ 49356 h 493558"/>
                <a:gd name="connsiteX1" fmla="*/ 49356 w 1202022"/>
                <a:gd name="connsiteY1" fmla="*/ 0 h 493558"/>
                <a:gd name="connsiteX2" fmla="*/ 1152666 w 1202022"/>
                <a:gd name="connsiteY2" fmla="*/ 0 h 493558"/>
                <a:gd name="connsiteX3" fmla="*/ 1202022 w 1202022"/>
                <a:gd name="connsiteY3" fmla="*/ 49356 h 493558"/>
                <a:gd name="connsiteX4" fmla="*/ 1202022 w 1202022"/>
                <a:gd name="connsiteY4" fmla="*/ 444202 h 493558"/>
                <a:gd name="connsiteX5" fmla="*/ 1152666 w 1202022"/>
                <a:gd name="connsiteY5" fmla="*/ 493558 h 493558"/>
                <a:gd name="connsiteX6" fmla="*/ 49356 w 1202022"/>
                <a:gd name="connsiteY6" fmla="*/ 493558 h 493558"/>
                <a:gd name="connsiteX7" fmla="*/ 0 w 1202022"/>
                <a:gd name="connsiteY7" fmla="*/ 444202 h 493558"/>
                <a:gd name="connsiteX8" fmla="*/ 0 w 1202022"/>
                <a:gd name="connsiteY8" fmla="*/ 49356 h 493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2022" h="493558">
                  <a:moveTo>
                    <a:pt x="0" y="49356"/>
                  </a:moveTo>
                  <a:cubicBezTo>
                    <a:pt x="0" y="22097"/>
                    <a:pt x="22097" y="0"/>
                    <a:pt x="49356" y="0"/>
                  </a:cubicBezTo>
                  <a:lnTo>
                    <a:pt x="1152666" y="0"/>
                  </a:lnTo>
                  <a:cubicBezTo>
                    <a:pt x="1179925" y="0"/>
                    <a:pt x="1202022" y="22097"/>
                    <a:pt x="1202022" y="49356"/>
                  </a:cubicBezTo>
                  <a:lnTo>
                    <a:pt x="1202022" y="444202"/>
                  </a:lnTo>
                  <a:cubicBezTo>
                    <a:pt x="1202022" y="471461"/>
                    <a:pt x="1179925" y="493558"/>
                    <a:pt x="1152666" y="493558"/>
                  </a:cubicBezTo>
                  <a:lnTo>
                    <a:pt x="49356" y="493558"/>
                  </a:lnTo>
                  <a:cubicBezTo>
                    <a:pt x="22097" y="493558"/>
                    <a:pt x="0" y="471461"/>
                    <a:pt x="0" y="444202"/>
                  </a:cubicBezTo>
                  <a:lnTo>
                    <a:pt x="0" y="49356"/>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366" tIns="56366" rIns="56366" bIns="56366" numCol="1" spcCol="1270" anchor="ctr" anchorCtr="0">
              <a:noAutofit/>
            </a:bodyPr>
            <a:lstStyle/>
            <a:p>
              <a:pPr marL="0" lvl="0" indent="0" algn="ctr" defTabSz="488950">
                <a:lnSpc>
                  <a:spcPct val="90000"/>
                </a:lnSpc>
                <a:spcBef>
                  <a:spcPct val="0"/>
                </a:spcBef>
                <a:spcAft>
                  <a:spcPct val="35000"/>
                </a:spcAft>
                <a:buNone/>
              </a:pPr>
              <a:r>
                <a:rPr lang="es-ES" sz="900" dirty="0">
                  <a:solidFill>
                    <a:schemeClr val="tx1"/>
                  </a:solidFill>
                </a:rPr>
                <a:t> Permite separar algoritmos de los objetos sobre los que operan</a:t>
              </a:r>
              <a:endParaRPr lang="es-EC" sz="900" kern="1200" dirty="0">
                <a:solidFill>
                  <a:schemeClr val="tx1"/>
                </a:solidFill>
              </a:endParaRPr>
            </a:p>
          </p:txBody>
        </p:sp>
        <p:sp>
          <p:nvSpPr>
            <p:cNvPr id="174" name="Forma libre: forma 173">
              <a:extLst>
                <a:ext uri="{FF2B5EF4-FFF2-40B4-BE49-F238E27FC236}">
                  <a16:creationId xmlns:a16="http://schemas.microsoft.com/office/drawing/2014/main" id="{E437813A-9F0E-8C48-B0CE-9765A970BC24}"/>
                </a:ext>
              </a:extLst>
            </p:cNvPr>
            <p:cNvSpPr/>
            <p:nvPr/>
          </p:nvSpPr>
          <p:spPr>
            <a:xfrm>
              <a:off x="10183970" y="2793373"/>
              <a:ext cx="1696311" cy="459315"/>
            </a:xfrm>
            <a:custGeom>
              <a:avLst/>
              <a:gdLst>
                <a:gd name="connsiteX0" fmla="*/ 0 w 1201212"/>
                <a:gd name="connsiteY0" fmla="*/ 42291 h 422910"/>
                <a:gd name="connsiteX1" fmla="*/ 42291 w 1201212"/>
                <a:gd name="connsiteY1" fmla="*/ 0 h 422910"/>
                <a:gd name="connsiteX2" fmla="*/ 1158921 w 1201212"/>
                <a:gd name="connsiteY2" fmla="*/ 0 h 422910"/>
                <a:gd name="connsiteX3" fmla="*/ 1201212 w 1201212"/>
                <a:gd name="connsiteY3" fmla="*/ 42291 h 422910"/>
                <a:gd name="connsiteX4" fmla="*/ 1201212 w 1201212"/>
                <a:gd name="connsiteY4" fmla="*/ 380619 h 422910"/>
                <a:gd name="connsiteX5" fmla="*/ 1158921 w 1201212"/>
                <a:gd name="connsiteY5" fmla="*/ 422910 h 422910"/>
                <a:gd name="connsiteX6" fmla="*/ 42291 w 1201212"/>
                <a:gd name="connsiteY6" fmla="*/ 422910 h 422910"/>
                <a:gd name="connsiteX7" fmla="*/ 0 w 1201212"/>
                <a:gd name="connsiteY7" fmla="*/ 380619 h 422910"/>
                <a:gd name="connsiteX8" fmla="*/ 0 w 1201212"/>
                <a:gd name="connsiteY8" fmla="*/ 42291 h 42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1212" h="422910">
                  <a:moveTo>
                    <a:pt x="0" y="42291"/>
                  </a:moveTo>
                  <a:cubicBezTo>
                    <a:pt x="0" y="18934"/>
                    <a:pt x="18934" y="0"/>
                    <a:pt x="42291" y="0"/>
                  </a:cubicBezTo>
                  <a:lnTo>
                    <a:pt x="1158921" y="0"/>
                  </a:lnTo>
                  <a:cubicBezTo>
                    <a:pt x="1182278" y="0"/>
                    <a:pt x="1201212" y="18934"/>
                    <a:pt x="1201212" y="42291"/>
                  </a:cubicBezTo>
                  <a:lnTo>
                    <a:pt x="1201212" y="380619"/>
                  </a:lnTo>
                  <a:cubicBezTo>
                    <a:pt x="1201212" y="403976"/>
                    <a:pt x="1182278" y="422910"/>
                    <a:pt x="1158921" y="422910"/>
                  </a:cubicBezTo>
                  <a:lnTo>
                    <a:pt x="42291" y="422910"/>
                  </a:lnTo>
                  <a:cubicBezTo>
                    <a:pt x="18934" y="422910"/>
                    <a:pt x="0" y="403976"/>
                    <a:pt x="0" y="380619"/>
                  </a:cubicBezTo>
                  <a:lnTo>
                    <a:pt x="0" y="42291"/>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297" tIns="54297" rIns="54297" bIns="54297" numCol="1" spcCol="1270" anchor="ctr" anchorCtr="0">
              <a:noAutofit/>
            </a:bodyPr>
            <a:lstStyle/>
            <a:p>
              <a:pPr marL="0" lvl="0" indent="0" algn="ctr" defTabSz="488950">
                <a:lnSpc>
                  <a:spcPct val="90000"/>
                </a:lnSpc>
                <a:spcBef>
                  <a:spcPct val="0"/>
                </a:spcBef>
                <a:spcAft>
                  <a:spcPct val="35000"/>
                </a:spcAft>
                <a:buNone/>
              </a:pPr>
              <a:r>
                <a:rPr lang="es-ES" sz="800" b="0" i="0" kern="1200" dirty="0">
                  <a:solidFill>
                    <a:schemeClr val="tx1"/>
                  </a:solidFill>
                </a:rPr>
                <a:t> cómo extender la funcionalidad de una estructura de objetos sin alterar su diseño</a:t>
              </a:r>
              <a:endParaRPr lang="es-EC" sz="800" kern="1200" dirty="0">
                <a:solidFill>
                  <a:schemeClr val="tx1"/>
                </a:solidFill>
              </a:endParaRPr>
            </a:p>
          </p:txBody>
        </p:sp>
        <p:sp>
          <p:nvSpPr>
            <p:cNvPr id="175" name="Forma libre: forma 174">
              <a:extLst>
                <a:ext uri="{FF2B5EF4-FFF2-40B4-BE49-F238E27FC236}">
                  <a16:creationId xmlns:a16="http://schemas.microsoft.com/office/drawing/2014/main" id="{5126F8B8-1E47-C6D7-E2CD-B8A87F04A7E2}"/>
                </a:ext>
              </a:extLst>
            </p:cNvPr>
            <p:cNvSpPr/>
            <p:nvPr/>
          </p:nvSpPr>
          <p:spPr>
            <a:xfrm>
              <a:off x="10181986" y="3418738"/>
              <a:ext cx="1696311" cy="553086"/>
            </a:xfrm>
            <a:custGeom>
              <a:avLst/>
              <a:gdLst>
                <a:gd name="connsiteX0" fmla="*/ 0 w 1194003"/>
                <a:gd name="connsiteY0" fmla="*/ 50925 h 509249"/>
                <a:gd name="connsiteX1" fmla="*/ 50925 w 1194003"/>
                <a:gd name="connsiteY1" fmla="*/ 0 h 509249"/>
                <a:gd name="connsiteX2" fmla="*/ 1143078 w 1194003"/>
                <a:gd name="connsiteY2" fmla="*/ 0 h 509249"/>
                <a:gd name="connsiteX3" fmla="*/ 1194003 w 1194003"/>
                <a:gd name="connsiteY3" fmla="*/ 50925 h 509249"/>
                <a:gd name="connsiteX4" fmla="*/ 1194003 w 1194003"/>
                <a:gd name="connsiteY4" fmla="*/ 458324 h 509249"/>
                <a:gd name="connsiteX5" fmla="*/ 1143078 w 1194003"/>
                <a:gd name="connsiteY5" fmla="*/ 509249 h 509249"/>
                <a:gd name="connsiteX6" fmla="*/ 50925 w 1194003"/>
                <a:gd name="connsiteY6" fmla="*/ 509249 h 509249"/>
                <a:gd name="connsiteX7" fmla="*/ 0 w 1194003"/>
                <a:gd name="connsiteY7" fmla="*/ 458324 h 509249"/>
                <a:gd name="connsiteX8" fmla="*/ 0 w 1194003"/>
                <a:gd name="connsiteY8" fmla="*/ 50925 h 50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003" h="509249">
                  <a:moveTo>
                    <a:pt x="0" y="50925"/>
                  </a:moveTo>
                  <a:cubicBezTo>
                    <a:pt x="0" y="22800"/>
                    <a:pt x="22800" y="0"/>
                    <a:pt x="50925" y="0"/>
                  </a:cubicBezTo>
                  <a:lnTo>
                    <a:pt x="1143078" y="0"/>
                  </a:lnTo>
                  <a:cubicBezTo>
                    <a:pt x="1171203" y="0"/>
                    <a:pt x="1194003" y="22800"/>
                    <a:pt x="1194003" y="50925"/>
                  </a:cubicBezTo>
                  <a:lnTo>
                    <a:pt x="1194003" y="458324"/>
                  </a:lnTo>
                  <a:cubicBezTo>
                    <a:pt x="1194003" y="486449"/>
                    <a:pt x="1171203" y="509249"/>
                    <a:pt x="1143078" y="509249"/>
                  </a:cubicBezTo>
                  <a:lnTo>
                    <a:pt x="50925" y="509249"/>
                  </a:lnTo>
                  <a:cubicBezTo>
                    <a:pt x="22800" y="509249"/>
                    <a:pt x="0" y="486449"/>
                    <a:pt x="0" y="458324"/>
                  </a:cubicBezTo>
                  <a:lnTo>
                    <a:pt x="0" y="50925"/>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825" tIns="56825" rIns="56825" bIns="56825" numCol="1" spcCol="1270" anchor="ctr" anchorCtr="0">
              <a:noAutofit/>
            </a:bodyPr>
            <a:lstStyle/>
            <a:p>
              <a:pPr marL="0" lvl="0" indent="0" algn="ctr" defTabSz="488950">
                <a:lnSpc>
                  <a:spcPct val="90000"/>
                </a:lnSpc>
                <a:spcBef>
                  <a:spcPct val="0"/>
                </a:spcBef>
                <a:spcAft>
                  <a:spcPct val="35000"/>
                </a:spcAft>
                <a:buNone/>
              </a:pPr>
              <a:r>
                <a:rPr lang="es-ES" sz="900" dirty="0">
                  <a:solidFill>
                    <a:schemeClr val="tx1"/>
                  </a:solidFill>
                </a:rPr>
                <a:t>Definir una interfaz </a:t>
              </a:r>
              <a:r>
                <a:rPr lang="es-ES" sz="900" dirty="0" err="1">
                  <a:solidFill>
                    <a:schemeClr val="tx1"/>
                  </a:solidFill>
                </a:rPr>
                <a:t>Visitor</a:t>
              </a:r>
              <a:r>
                <a:rPr lang="es-ES" sz="900" dirty="0">
                  <a:solidFill>
                    <a:schemeClr val="tx1"/>
                  </a:solidFill>
                </a:rPr>
                <a:t> que contiene métodos para visitar cada tipo de objeto en la estructura.</a:t>
              </a:r>
              <a:endParaRPr lang="es-EC" sz="900" dirty="0">
                <a:solidFill>
                  <a:schemeClr val="tx1"/>
                </a:solidFill>
              </a:endParaRPr>
            </a:p>
          </p:txBody>
        </p:sp>
        <p:sp>
          <p:nvSpPr>
            <p:cNvPr id="176" name="Forma libre: forma 175">
              <a:extLst>
                <a:ext uri="{FF2B5EF4-FFF2-40B4-BE49-F238E27FC236}">
                  <a16:creationId xmlns:a16="http://schemas.microsoft.com/office/drawing/2014/main" id="{37992BB1-0EE8-9016-1408-FACAE63781BC}"/>
                </a:ext>
              </a:extLst>
            </p:cNvPr>
            <p:cNvSpPr/>
            <p:nvPr/>
          </p:nvSpPr>
          <p:spPr>
            <a:xfrm>
              <a:off x="10150511" y="4206353"/>
              <a:ext cx="1696311" cy="553086"/>
            </a:xfrm>
            <a:custGeom>
              <a:avLst/>
              <a:gdLst>
                <a:gd name="connsiteX0" fmla="*/ 0 w 1194003"/>
                <a:gd name="connsiteY0" fmla="*/ 50925 h 509249"/>
                <a:gd name="connsiteX1" fmla="*/ 50925 w 1194003"/>
                <a:gd name="connsiteY1" fmla="*/ 0 h 509249"/>
                <a:gd name="connsiteX2" fmla="*/ 1143078 w 1194003"/>
                <a:gd name="connsiteY2" fmla="*/ 0 h 509249"/>
                <a:gd name="connsiteX3" fmla="*/ 1194003 w 1194003"/>
                <a:gd name="connsiteY3" fmla="*/ 50925 h 509249"/>
                <a:gd name="connsiteX4" fmla="*/ 1194003 w 1194003"/>
                <a:gd name="connsiteY4" fmla="*/ 458324 h 509249"/>
                <a:gd name="connsiteX5" fmla="*/ 1143078 w 1194003"/>
                <a:gd name="connsiteY5" fmla="*/ 509249 h 509249"/>
                <a:gd name="connsiteX6" fmla="*/ 50925 w 1194003"/>
                <a:gd name="connsiteY6" fmla="*/ 509249 h 509249"/>
                <a:gd name="connsiteX7" fmla="*/ 0 w 1194003"/>
                <a:gd name="connsiteY7" fmla="*/ 458324 h 509249"/>
                <a:gd name="connsiteX8" fmla="*/ 0 w 1194003"/>
                <a:gd name="connsiteY8" fmla="*/ 50925 h 50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003" h="509249">
                  <a:moveTo>
                    <a:pt x="0" y="50925"/>
                  </a:moveTo>
                  <a:cubicBezTo>
                    <a:pt x="0" y="22800"/>
                    <a:pt x="22800" y="0"/>
                    <a:pt x="50925" y="0"/>
                  </a:cubicBezTo>
                  <a:lnTo>
                    <a:pt x="1143078" y="0"/>
                  </a:lnTo>
                  <a:cubicBezTo>
                    <a:pt x="1171203" y="0"/>
                    <a:pt x="1194003" y="22800"/>
                    <a:pt x="1194003" y="50925"/>
                  </a:cubicBezTo>
                  <a:lnTo>
                    <a:pt x="1194003" y="458324"/>
                  </a:lnTo>
                  <a:cubicBezTo>
                    <a:pt x="1194003" y="486449"/>
                    <a:pt x="1171203" y="509249"/>
                    <a:pt x="1143078" y="509249"/>
                  </a:cubicBezTo>
                  <a:lnTo>
                    <a:pt x="50925" y="509249"/>
                  </a:lnTo>
                  <a:cubicBezTo>
                    <a:pt x="22800" y="509249"/>
                    <a:pt x="0" y="486449"/>
                    <a:pt x="0" y="458324"/>
                  </a:cubicBezTo>
                  <a:lnTo>
                    <a:pt x="0" y="50925"/>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585" tIns="41585" rIns="41585" bIns="41585" numCol="1" spcCol="1270" anchor="ctr" anchorCtr="0">
              <a:noAutofit/>
            </a:bodyPr>
            <a:lstStyle/>
            <a:p>
              <a:pPr marL="0" lvl="0" indent="0" algn="ctr" defTabSz="311150">
                <a:lnSpc>
                  <a:spcPct val="90000"/>
                </a:lnSpc>
                <a:spcBef>
                  <a:spcPct val="0"/>
                </a:spcBef>
                <a:spcAft>
                  <a:spcPct val="35000"/>
                </a:spcAft>
                <a:buNone/>
              </a:pPr>
              <a:r>
                <a:rPr lang="es-ES" sz="900" dirty="0">
                  <a:solidFill>
                    <a:schemeClr val="tx1"/>
                  </a:solidFill>
                </a:rPr>
                <a:t>Necesidad de realizar una operación sobre todos los elementos de una compleja estructura de objetos </a:t>
              </a:r>
              <a:endParaRPr lang="es-EC" sz="900" kern="1200" dirty="0">
                <a:solidFill>
                  <a:schemeClr val="tx1"/>
                </a:solidFill>
              </a:endParaRPr>
            </a:p>
          </p:txBody>
        </p:sp>
        <p:sp>
          <p:nvSpPr>
            <p:cNvPr id="177" name="Forma libre: forma 176">
              <a:extLst>
                <a:ext uri="{FF2B5EF4-FFF2-40B4-BE49-F238E27FC236}">
                  <a16:creationId xmlns:a16="http://schemas.microsoft.com/office/drawing/2014/main" id="{562383E3-27C4-6B43-3FD4-A1299B7F8E14}"/>
                </a:ext>
              </a:extLst>
            </p:cNvPr>
            <p:cNvSpPr/>
            <p:nvPr/>
          </p:nvSpPr>
          <p:spPr>
            <a:xfrm>
              <a:off x="10021656" y="4889446"/>
              <a:ext cx="929246" cy="1056775"/>
            </a:xfrm>
            <a:custGeom>
              <a:avLst/>
              <a:gdLst>
                <a:gd name="connsiteX0" fmla="*/ 0 w 999835"/>
                <a:gd name="connsiteY0" fmla="*/ 66656 h 666556"/>
                <a:gd name="connsiteX1" fmla="*/ 66656 w 999835"/>
                <a:gd name="connsiteY1" fmla="*/ 0 h 666556"/>
                <a:gd name="connsiteX2" fmla="*/ 933179 w 999835"/>
                <a:gd name="connsiteY2" fmla="*/ 0 h 666556"/>
                <a:gd name="connsiteX3" fmla="*/ 999835 w 999835"/>
                <a:gd name="connsiteY3" fmla="*/ 66656 h 666556"/>
                <a:gd name="connsiteX4" fmla="*/ 999835 w 999835"/>
                <a:gd name="connsiteY4" fmla="*/ 599900 h 666556"/>
                <a:gd name="connsiteX5" fmla="*/ 933179 w 999835"/>
                <a:gd name="connsiteY5" fmla="*/ 666556 h 666556"/>
                <a:gd name="connsiteX6" fmla="*/ 66656 w 999835"/>
                <a:gd name="connsiteY6" fmla="*/ 666556 h 666556"/>
                <a:gd name="connsiteX7" fmla="*/ 0 w 999835"/>
                <a:gd name="connsiteY7" fmla="*/ 599900 h 666556"/>
                <a:gd name="connsiteX8" fmla="*/ 0 w 999835"/>
                <a:gd name="connsiteY8" fmla="*/ 66656 h 66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666556">
                  <a:moveTo>
                    <a:pt x="0" y="66656"/>
                  </a:moveTo>
                  <a:cubicBezTo>
                    <a:pt x="0" y="29843"/>
                    <a:pt x="29843" y="0"/>
                    <a:pt x="66656" y="0"/>
                  </a:cubicBezTo>
                  <a:lnTo>
                    <a:pt x="933179" y="0"/>
                  </a:lnTo>
                  <a:cubicBezTo>
                    <a:pt x="969992" y="0"/>
                    <a:pt x="999835" y="29843"/>
                    <a:pt x="999835" y="66656"/>
                  </a:cubicBezTo>
                  <a:lnTo>
                    <a:pt x="999835" y="599900"/>
                  </a:lnTo>
                  <a:cubicBezTo>
                    <a:pt x="999835" y="636713"/>
                    <a:pt x="969992" y="666556"/>
                    <a:pt x="933179" y="666556"/>
                  </a:cubicBezTo>
                  <a:lnTo>
                    <a:pt x="66656" y="666556"/>
                  </a:lnTo>
                  <a:cubicBezTo>
                    <a:pt x="29843" y="666556"/>
                    <a:pt x="0" y="636713"/>
                    <a:pt x="0" y="599900"/>
                  </a:cubicBezTo>
                  <a:lnTo>
                    <a:pt x="0" y="66656"/>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93" tIns="46193" rIns="46193" bIns="46193" numCol="1" spcCol="1270" anchor="ctr" anchorCtr="0">
              <a:noAutofit/>
            </a:bodyPr>
            <a:lstStyle/>
            <a:p>
              <a:pPr marL="0" lvl="0" indent="0" algn="ctr" defTabSz="311150">
                <a:lnSpc>
                  <a:spcPct val="90000"/>
                </a:lnSpc>
                <a:spcBef>
                  <a:spcPct val="0"/>
                </a:spcBef>
                <a:spcAft>
                  <a:spcPct val="35000"/>
                </a:spcAft>
                <a:buNone/>
              </a:pPr>
              <a:r>
                <a:rPr lang="es-ES" sz="900" dirty="0">
                  <a:solidFill>
                    <a:schemeClr val="tx1"/>
                  </a:solidFill>
                </a:rPr>
                <a:t>Introducir un nuevo comportamiento que puede funcionar</a:t>
              </a:r>
              <a:endParaRPr lang="es-EC" sz="900" kern="1200" dirty="0">
                <a:solidFill>
                  <a:schemeClr val="tx1"/>
                </a:solidFill>
              </a:endParaRPr>
            </a:p>
          </p:txBody>
        </p:sp>
        <p:sp>
          <p:nvSpPr>
            <p:cNvPr id="178" name="Forma libre: forma 177">
              <a:extLst>
                <a:ext uri="{FF2B5EF4-FFF2-40B4-BE49-F238E27FC236}">
                  <a16:creationId xmlns:a16="http://schemas.microsoft.com/office/drawing/2014/main" id="{85C8BCA7-32C8-B02A-D6C0-30AFE8FE0EF2}"/>
                </a:ext>
              </a:extLst>
            </p:cNvPr>
            <p:cNvSpPr/>
            <p:nvPr/>
          </p:nvSpPr>
          <p:spPr>
            <a:xfrm>
              <a:off x="11008002" y="4867616"/>
              <a:ext cx="998850" cy="1056775"/>
            </a:xfrm>
            <a:custGeom>
              <a:avLst/>
              <a:gdLst>
                <a:gd name="connsiteX0" fmla="*/ 0 w 999835"/>
                <a:gd name="connsiteY0" fmla="*/ 66656 h 666556"/>
                <a:gd name="connsiteX1" fmla="*/ 66656 w 999835"/>
                <a:gd name="connsiteY1" fmla="*/ 0 h 666556"/>
                <a:gd name="connsiteX2" fmla="*/ 933179 w 999835"/>
                <a:gd name="connsiteY2" fmla="*/ 0 h 666556"/>
                <a:gd name="connsiteX3" fmla="*/ 999835 w 999835"/>
                <a:gd name="connsiteY3" fmla="*/ 66656 h 666556"/>
                <a:gd name="connsiteX4" fmla="*/ 999835 w 999835"/>
                <a:gd name="connsiteY4" fmla="*/ 599900 h 666556"/>
                <a:gd name="connsiteX5" fmla="*/ 933179 w 999835"/>
                <a:gd name="connsiteY5" fmla="*/ 666556 h 666556"/>
                <a:gd name="connsiteX6" fmla="*/ 66656 w 999835"/>
                <a:gd name="connsiteY6" fmla="*/ 666556 h 666556"/>
                <a:gd name="connsiteX7" fmla="*/ 0 w 999835"/>
                <a:gd name="connsiteY7" fmla="*/ 599900 h 666556"/>
                <a:gd name="connsiteX8" fmla="*/ 0 w 999835"/>
                <a:gd name="connsiteY8" fmla="*/ 66656 h 66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9835" h="666556">
                  <a:moveTo>
                    <a:pt x="0" y="66656"/>
                  </a:moveTo>
                  <a:cubicBezTo>
                    <a:pt x="0" y="29843"/>
                    <a:pt x="29843" y="0"/>
                    <a:pt x="66656" y="0"/>
                  </a:cubicBezTo>
                  <a:lnTo>
                    <a:pt x="933179" y="0"/>
                  </a:lnTo>
                  <a:cubicBezTo>
                    <a:pt x="969992" y="0"/>
                    <a:pt x="999835" y="29843"/>
                    <a:pt x="999835" y="66656"/>
                  </a:cubicBezTo>
                  <a:lnTo>
                    <a:pt x="999835" y="599900"/>
                  </a:lnTo>
                  <a:cubicBezTo>
                    <a:pt x="999835" y="636713"/>
                    <a:pt x="969992" y="666556"/>
                    <a:pt x="933179" y="666556"/>
                  </a:cubicBezTo>
                  <a:lnTo>
                    <a:pt x="66656" y="666556"/>
                  </a:lnTo>
                  <a:cubicBezTo>
                    <a:pt x="29843" y="666556"/>
                    <a:pt x="0" y="636713"/>
                    <a:pt x="0" y="599900"/>
                  </a:cubicBezTo>
                  <a:lnTo>
                    <a:pt x="0" y="66656"/>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93" tIns="46193" rIns="46193" bIns="46193" numCol="1" spcCol="1270" anchor="ctr" anchorCtr="0">
              <a:noAutofit/>
            </a:bodyPr>
            <a:lstStyle/>
            <a:p>
              <a:pPr marL="0" lvl="0" indent="0" algn="ctr" defTabSz="311150">
                <a:lnSpc>
                  <a:spcPct val="90000"/>
                </a:lnSpc>
                <a:spcBef>
                  <a:spcPct val="0"/>
                </a:spcBef>
                <a:spcAft>
                  <a:spcPct val="35000"/>
                </a:spcAft>
                <a:buNone/>
              </a:pPr>
              <a:r>
                <a:rPr lang="es-ES" sz="900" b="0" i="0" kern="1200" dirty="0">
                  <a:solidFill>
                    <a:schemeClr val="tx1"/>
                  </a:solidFill>
                </a:rPr>
                <a:t>Actualizar todos los visitantes cada vez que una clase se añada</a:t>
              </a:r>
              <a:endParaRPr lang="es-EC" sz="900" kern="1200" dirty="0">
                <a:solidFill>
                  <a:schemeClr val="tx1"/>
                </a:solidFill>
              </a:endParaRPr>
            </a:p>
          </p:txBody>
        </p:sp>
      </p:grpSp>
      <p:sp>
        <p:nvSpPr>
          <p:cNvPr id="2" name="Title 1">
            <a:extLst>
              <a:ext uri="{FF2B5EF4-FFF2-40B4-BE49-F238E27FC236}">
                <a16:creationId xmlns:a16="http://schemas.microsoft.com/office/drawing/2014/main" id="{E03C1AD9-9E97-4F4E-829A-2DFD2488C194}"/>
              </a:ext>
            </a:extLst>
          </p:cNvPr>
          <p:cNvSpPr>
            <a:spLocks noGrp="1"/>
          </p:cNvSpPr>
          <p:nvPr>
            <p:ph type="title"/>
          </p:nvPr>
        </p:nvSpPr>
        <p:spPr>
          <a:xfrm>
            <a:off x="313703" y="-25154"/>
            <a:ext cx="6422740" cy="770709"/>
          </a:xfrm>
        </p:spPr>
        <p:txBody>
          <a:bodyPr>
            <a:normAutofit/>
          </a:bodyPr>
          <a:lstStyle/>
          <a:p>
            <a:r>
              <a:rPr lang="en-US" sz="2900" b="1" dirty="0">
                <a:solidFill>
                  <a:srgbClr val="C00000"/>
                </a:solidFill>
              </a:rPr>
              <a:t>PATRONES DE COMPORTAMIENTO</a:t>
            </a:r>
          </a:p>
        </p:txBody>
      </p:sp>
      <p:pic>
        <p:nvPicPr>
          <p:cNvPr id="5" name="Imagen 1" descr="\\snfile01\Publico\Facultad de Medicina\Syllabus  Medicina\Image_0">
            <a:extLst>
              <a:ext uri="{FF2B5EF4-FFF2-40B4-BE49-F238E27FC236}">
                <a16:creationId xmlns:a16="http://schemas.microsoft.com/office/drawing/2014/main" id="{A057FC75-6D83-B245-A1B2-2BE21DDF70C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504975" y="6391093"/>
            <a:ext cx="970407" cy="421361"/>
          </a:xfrm>
          <a:prstGeom prst="rect">
            <a:avLst/>
          </a:prstGeom>
          <a:noFill/>
          <a:ln>
            <a:noFill/>
          </a:ln>
        </p:spPr>
      </p:pic>
      <p:sp>
        <p:nvSpPr>
          <p:cNvPr id="6" name="TextBox 5">
            <a:extLst>
              <a:ext uri="{FF2B5EF4-FFF2-40B4-BE49-F238E27FC236}">
                <a16:creationId xmlns:a16="http://schemas.microsoft.com/office/drawing/2014/main" id="{B5E7EA67-A6E0-D04F-887D-DEF1058C3EFE}"/>
              </a:ext>
            </a:extLst>
          </p:cNvPr>
          <p:cNvSpPr txBox="1"/>
          <p:nvPr/>
        </p:nvSpPr>
        <p:spPr>
          <a:xfrm>
            <a:off x="350413" y="6345947"/>
            <a:ext cx="6422741" cy="553998"/>
          </a:xfrm>
          <a:prstGeom prst="rect">
            <a:avLst/>
          </a:prstGeom>
          <a:noFill/>
        </p:spPr>
        <p:txBody>
          <a:bodyPr wrap="square" rtlCol="0">
            <a:spAutoFit/>
          </a:bodyPr>
          <a:lstStyle/>
          <a:p>
            <a:r>
              <a:rPr lang="es-EC" sz="1000" b="1" dirty="0"/>
              <a:t>Universidad de Las Américas</a:t>
            </a:r>
            <a:endParaRPr lang="en-US" sz="1000" dirty="0"/>
          </a:p>
          <a:p>
            <a:r>
              <a:rPr lang="es-EC" sz="1000" dirty="0"/>
              <a:t>Facultad de Ingenierías y Ciencias Agropecuarias</a:t>
            </a:r>
            <a:endParaRPr lang="en-US" sz="1000" dirty="0"/>
          </a:p>
          <a:p>
            <a:r>
              <a:rPr lang="es-EC" sz="1000" i="1" dirty="0"/>
              <a:t>Ingeniería de Softwate</a:t>
            </a:r>
            <a:endParaRPr lang="en-US" sz="1000" dirty="0"/>
          </a:p>
        </p:txBody>
      </p:sp>
      <p:cxnSp>
        <p:nvCxnSpPr>
          <p:cNvPr id="141" name="Conector recto 140">
            <a:extLst>
              <a:ext uri="{FF2B5EF4-FFF2-40B4-BE49-F238E27FC236}">
                <a16:creationId xmlns:a16="http://schemas.microsoft.com/office/drawing/2014/main" id="{FDEF4403-F68C-6EAA-EDB6-79E8B9A7A48A}"/>
              </a:ext>
            </a:extLst>
          </p:cNvPr>
          <p:cNvCxnSpPr>
            <a:cxnSpLocks/>
          </p:cNvCxnSpPr>
          <p:nvPr/>
        </p:nvCxnSpPr>
        <p:spPr>
          <a:xfrm>
            <a:off x="313701" y="739651"/>
            <a:ext cx="11564598" cy="0"/>
          </a:xfrm>
          <a:prstGeom prst="line">
            <a:avLst/>
          </a:prstGeom>
          <a:ln w="22225">
            <a:gradFill>
              <a:gsLst>
                <a:gs pos="0">
                  <a:schemeClr val="accent1">
                    <a:lumMod val="5000"/>
                    <a:lumOff val="95000"/>
                  </a:schemeClr>
                </a:gs>
                <a:gs pos="74000">
                  <a:srgbClr val="FF4343"/>
                </a:gs>
                <a:gs pos="83000">
                  <a:srgbClr val="FF4343"/>
                </a:gs>
                <a:gs pos="100000">
                  <a:srgbClr val="FF0000"/>
                </a:gs>
              </a:gsLst>
              <a:lin ang="5400000" scaled="1"/>
            </a:gradFill>
          </a:ln>
        </p:spPr>
        <p:style>
          <a:lnRef idx="3">
            <a:schemeClr val="accent3"/>
          </a:lnRef>
          <a:fillRef idx="0">
            <a:schemeClr val="accent3"/>
          </a:fillRef>
          <a:effectRef idx="2">
            <a:schemeClr val="accent3"/>
          </a:effectRef>
          <a:fontRef idx="minor">
            <a:schemeClr val="tx1"/>
          </a:fontRef>
        </p:style>
      </p:cxnSp>
      <p:cxnSp>
        <p:nvCxnSpPr>
          <p:cNvPr id="144" name="Conector recto 143">
            <a:extLst>
              <a:ext uri="{FF2B5EF4-FFF2-40B4-BE49-F238E27FC236}">
                <a16:creationId xmlns:a16="http://schemas.microsoft.com/office/drawing/2014/main" id="{473FCE1A-A84C-CAF9-F982-2F89559ED52B}"/>
              </a:ext>
            </a:extLst>
          </p:cNvPr>
          <p:cNvCxnSpPr>
            <a:cxnSpLocks/>
          </p:cNvCxnSpPr>
          <p:nvPr/>
        </p:nvCxnSpPr>
        <p:spPr>
          <a:xfrm>
            <a:off x="380317" y="6345947"/>
            <a:ext cx="11564598" cy="0"/>
          </a:xfrm>
          <a:prstGeom prst="line">
            <a:avLst/>
          </a:prstGeom>
          <a:ln w="22225">
            <a:gradFill>
              <a:gsLst>
                <a:gs pos="0">
                  <a:schemeClr val="accent1">
                    <a:lumMod val="5000"/>
                    <a:lumOff val="95000"/>
                  </a:schemeClr>
                </a:gs>
                <a:gs pos="74000">
                  <a:srgbClr val="FF4343"/>
                </a:gs>
                <a:gs pos="83000">
                  <a:srgbClr val="FF4343"/>
                </a:gs>
                <a:gs pos="100000">
                  <a:srgbClr val="FF0000"/>
                </a:gs>
              </a:gsLst>
              <a:lin ang="5400000" scaled="1"/>
            </a:gradFill>
          </a:ln>
        </p:spPr>
        <p:style>
          <a:lnRef idx="3">
            <a:schemeClr val="accent3"/>
          </a:lnRef>
          <a:fillRef idx="0">
            <a:schemeClr val="accent3"/>
          </a:fillRef>
          <a:effectRef idx="2">
            <a:schemeClr val="accent3"/>
          </a:effectRef>
          <a:fontRef idx="minor">
            <a:schemeClr val="tx1"/>
          </a:fontRef>
        </p:style>
      </p:cxnSp>
      <p:sp>
        <p:nvSpPr>
          <p:cNvPr id="131" name="CuadroTexto 130">
            <a:extLst>
              <a:ext uri="{FF2B5EF4-FFF2-40B4-BE49-F238E27FC236}">
                <a16:creationId xmlns:a16="http://schemas.microsoft.com/office/drawing/2014/main" id="{B4358263-0303-C3E2-ECF1-B5184DDCEACE}"/>
              </a:ext>
            </a:extLst>
          </p:cNvPr>
          <p:cNvSpPr txBox="1"/>
          <p:nvPr/>
        </p:nvSpPr>
        <p:spPr>
          <a:xfrm>
            <a:off x="5296624" y="129973"/>
            <a:ext cx="6581675" cy="590931"/>
          </a:xfrm>
          <a:prstGeom prst="rect">
            <a:avLst/>
          </a:prstGeom>
          <a:noFill/>
        </p:spPr>
        <p:txBody>
          <a:bodyPr wrap="square">
            <a:spAutoFit/>
          </a:bodyPr>
          <a:lstStyle/>
          <a:p>
            <a:pPr marL="0" lvl="0" indent="0" algn="ctr" defTabSz="488950">
              <a:lnSpc>
                <a:spcPct val="90000"/>
              </a:lnSpc>
              <a:spcBef>
                <a:spcPct val="0"/>
              </a:spcBef>
              <a:spcAft>
                <a:spcPct val="35000"/>
              </a:spcAft>
              <a:buNone/>
            </a:pPr>
            <a:r>
              <a:rPr lang="es-ES" sz="1800" b="1" i="0" kern="1200" dirty="0"/>
              <a:t>Definición: </a:t>
            </a:r>
            <a:r>
              <a:rPr lang="es-ES" b="1" dirty="0"/>
              <a:t>T</a:t>
            </a:r>
            <a:r>
              <a:rPr lang="es-ES" sz="1800" b="1" i="0" kern="1200" dirty="0"/>
              <a:t>ratan con algoritmos y la asignación de responsabilidades entre objetos</a:t>
            </a:r>
            <a:endParaRPr lang="es-EC" sz="1800" b="1" kern="1200" dirty="0"/>
          </a:p>
        </p:txBody>
      </p:sp>
      <p:sp>
        <p:nvSpPr>
          <p:cNvPr id="132" name="Title 1">
            <a:extLst>
              <a:ext uri="{FF2B5EF4-FFF2-40B4-BE49-F238E27FC236}">
                <a16:creationId xmlns:a16="http://schemas.microsoft.com/office/drawing/2014/main" id="{E1A9F7A5-176E-98CF-393C-3F4798C04B29}"/>
              </a:ext>
            </a:extLst>
          </p:cNvPr>
          <p:cNvSpPr txBox="1">
            <a:spLocks/>
          </p:cNvSpPr>
          <p:nvPr/>
        </p:nvSpPr>
        <p:spPr>
          <a:xfrm>
            <a:off x="426345" y="860428"/>
            <a:ext cx="1837935" cy="45031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2400" b="1" dirty="0" err="1">
                <a:solidFill>
                  <a:srgbClr val="002060"/>
                </a:solidFill>
              </a:rPr>
              <a:t>Clasificación</a:t>
            </a:r>
            <a:r>
              <a:rPr lang="en-US" sz="2400" b="1" dirty="0">
                <a:solidFill>
                  <a:srgbClr val="002060"/>
                </a:solidFill>
              </a:rPr>
              <a:t>:</a:t>
            </a:r>
          </a:p>
        </p:txBody>
      </p:sp>
    </p:spTree>
    <p:extLst>
      <p:ext uri="{BB962C8B-B14F-4D97-AF65-F5344CB8AC3E}">
        <p14:creationId xmlns:p14="http://schemas.microsoft.com/office/powerpoint/2010/main" val="3077890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C1AD9-9E97-4F4E-829A-2DFD2488C194}"/>
              </a:ext>
            </a:extLst>
          </p:cNvPr>
          <p:cNvSpPr>
            <a:spLocks noGrp="1"/>
          </p:cNvSpPr>
          <p:nvPr>
            <p:ph type="title"/>
          </p:nvPr>
        </p:nvSpPr>
        <p:spPr>
          <a:xfrm>
            <a:off x="313703" y="-25154"/>
            <a:ext cx="6422740" cy="770709"/>
          </a:xfrm>
        </p:spPr>
        <p:txBody>
          <a:bodyPr>
            <a:normAutofit/>
          </a:bodyPr>
          <a:lstStyle/>
          <a:p>
            <a:r>
              <a:rPr lang="en-US" sz="2800" b="1" dirty="0">
                <a:solidFill>
                  <a:srgbClr val="C00000"/>
                </a:solidFill>
              </a:rPr>
              <a:t>OPINIÓN PERSONAL</a:t>
            </a:r>
            <a:endParaRPr lang="en-US" sz="2900" b="1" dirty="0">
              <a:solidFill>
                <a:srgbClr val="C00000"/>
              </a:solidFill>
            </a:endParaRPr>
          </a:p>
        </p:txBody>
      </p:sp>
      <p:pic>
        <p:nvPicPr>
          <p:cNvPr id="5" name="Imagen 1" descr="\\snfile01\Publico\Facultad de Medicina\Syllabus  Medicina\Image_0">
            <a:extLst>
              <a:ext uri="{FF2B5EF4-FFF2-40B4-BE49-F238E27FC236}">
                <a16:creationId xmlns:a16="http://schemas.microsoft.com/office/drawing/2014/main" id="{A057FC75-6D83-B245-A1B2-2BE21DDF70C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504975" y="6391093"/>
            <a:ext cx="970407" cy="421361"/>
          </a:xfrm>
          <a:prstGeom prst="rect">
            <a:avLst/>
          </a:prstGeom>
          <a:noFill/>
          <a:ln>
            <a:noFill/>
          </a:ln>
        </p:spPr>
      </p:pic>
      <p:sp>
        <p:nvSpPr>
          <p:cNvPr id="6" name="TextBox 5">
            <a:extLst>
              <a:ext uri="{FF2B5EF4-FFF2-40B4-BE49-F238E27FC236}">
                <a16:creationId xmlns:a16="http://schemas.microsoft.com/office/drawing/2014/main" id="{B5E7EA67-A6E0-D04F-887D-DEF1058C3EFE}"/>
              </a:ext>
            </a:extLst>
          </p:cNvPr>
          <p:cNvSpPr txBox="1"/>
          <p:nvPr/>
        </p:nvSpPr>
        <p:spPr>
          <a:xfrm>
            <a:off x="350413" y="6345947"/>
            <a:ext cx="6422741" cy="553998"/>
          </a:xfrm>
          <a:prstGeom prst="rect">
            <a:avLst/>
          </a:prstGeom>
          <a:noFill/>
        </p:spPr>
        <p:txBody>
          <a:bodyPr wrap="square" rtlCol="0">
            <a:spAutoFit/>
          </a:bodyPr>
          <a:lstStyle/>
          <a:p>
            <a:r>
              <a:rPr lang="es-EC" sz="1000" b="1" dirty="0"/>
              <a:t>Universidad de Las Américas</a:t>
            </a:r>
            <a:endParaRPr lang="en-US" sz="1000" dirty="0"/>
          </a:p>
          <a:p>
            <a:r>
              <a:rPr lang="es-EC" sz="1000" dirty="0"/>
              <a:t>Facultad de Ingenierías y Ciencias Agropecuarias</a:t>
            </a:r>
            <a:endParaRPr lang="en-US" sz="1000" dirty="0"/>
          </a:p>
          <a:p>
            <a:r>
              <a:rPr lang="es-EC" sz="1000" i="1" dirty="0"/>
              <a:t>Ingeniería de Softwate</a:t>
            </a:r>
            <a:endParaRPr lang="en-US" sz="1000" dirty="0"/>
          </a:p>
        </p:txBody>
      </p:sp>
      <p:cxnSp>
        <p:nvCxnSpPr>
          <p:cNvPr id="141" name="Conector recto 140">
            <a:extLst>
              <a:ext uri="{FF2B5EF4-FFF2-40B4-BE49-F238E27FC236}">
                <a16:creationId xmlns:a16="http://schemas.microsoft.com/office/drawing/2014/main" id="{FDEF4403-F68C-6EAA-EDB6-79E8B9A7A48A}"/>
              </a:ext>
            </a:extLst>
          </p:cNvPr>
          <p:cNvCxnSpPr>
            <a:cxnSpLocks/>
          </p:cNvCxnSpPr>
          <p:nvPr/>
        </p:nvCxnSpPr>
        <p:spPr>
          <a:xfrm>
            <a:off x="313701" y="739651"/>
            <a:ext cx="11564598" cy="0"/>
          </a:xfrm>
          <a:prstGeom prst="line">
            <a:avLst/>
          </a:prstGeom>
          <a:ln w="22225">
            <a:gradFill>
              <a:gsLst>
                <a:gs pos="0">
                  <a:schemeClr val="accent1">
                    <a:lumMod val="5000"/>
                    <a:lumOff val="95000"/>
                  </a:schemeClr>
                </a:gs>
                <a:gs pos="74000">
                  <a:srgbClr val="FF4343"/>
                </a:gs>
                <a:gs pos="83000">
                  <a:srgbClr val="FF4343"/>
                </a:gs>
                <a:gs pos="100000">
                  <a:srgbClr val="FF0000"/>
                </a:gs>
              </a:gsLst>
              <a:lin ang="5400000" scaled="1"/>
            </a:gradFill>
          </a:ln>
        </p:spPr>
        <p:style>
          <a:lnRef idx="3">
            <a:schemeClr val="accent3"/>
          </a:lnRef>
          <a:fillRef idx="0">
            <a:schemeClr val="accent3"/>
          </a:fillRef>
          <a:effectRef idx="2">
            <a:schemeClr val="accent3"/>
          </a:effectRef>
          <a:fontRef idx="minor">
            <a:schemeClr val="tx1"/>
          </a:fontRef>
        </p:style>
      </p:cxnSp>
      <p:cxnSp>
        <p:nvCxnSpPr>
          <p:cNvPr id="144" name="Conector recto 143">
            <a:extLst>
              <a:ext uri="{FF2B5EF4-FFF2-40B4-BE49-F238E27FC236}">
                <a16:creationId xmlns:a16="http://schemas.microsoft.com/office/drawing/2014/main" id="{473FCE1A-A84C-CAF9-F982-2F89559ED52B}"/>
              </a:ext>
            </a:extLst>
          </p:cNvPr>
          <p:cNvCxnSpPr>
            <a:cxnSpLocks/>
          </p:cNvCxnSpPr>
          <p:nvPr/>
        </p:nvCxnSpPr>
        <p:spPr>
          <a:xfrm>
            <a:off x="380317" y="6345947"/>
            <a:ext cx="11564598" cy="0"/>
          </a:xfrm>
          <a:prstGeom prst="line">
            <a:avLst/>
          </a:prstGeom>
          <a:ln w="22225">
            <a:gradFill>
              <a:gsLst>
                <a:gs pos="0">
                  <a:schemeClr val="accent1">
                    <a:lumMod val="5000"/>
                    <a:lumOff val="95000"/>
                  </a:schemeClr>
                </a:gs>
                <a:gs pos="74000">
                  <a:srgbClr val="FF4343"/>
                </a:gs>
                <a:gs pos="83000">
                  <a:srgbClr val="FF4343"/>
                </a:gs>
                <a:gs pos="100000">
                  <a:srgbClr val="FF0000"/>
                </a:gs>
              </a:gsLst>
              <a:lin ang="5400000" scaled="1"/>
            </a:gradFill>
          </a:ln>
        </p:spPr>
        <p:style>
          <a:lnRef idx="3">
            <a:schemeClr val="accent3"/>
          </a:lnRef>
          <a:fillRef idx="0">
            <a:schemeClr val="accent3"/>
          </a:fillRef>
          <a:effectRef idx="2">
            <a:schemeClr val="accent3"/>
          </a:effectRef>
          <a:fontRef idx="minor">
            <a:schemeClr val="tx1"/>
          </a:fontRef>
        </p:style>
      </p:cxnSp>
      <p:sp>
        <p:nvSpPr>
          <p:cNvPr id="3" name="Text Placeholder 3">
            <a:extLst>
              <a:ext uri="{FF2B5EF4-FFF2-40B4-BE49-F238E27FC236}">
                <a16:creationId xmlns:a16="http://schemas.microsoft.com/office/drawing/2014/main" id="{6E52C4B2-BBDE-924D-F2E0-C15D053FFE98}"/>
              </a:ext>
            </a:extLst>
          </p:cNvPr>
          <p:cNvSpPr>
            <a:spLocks noGrp="1"/>
          </p:cNvSpPr>
          <p:nvPr>
            <p:ph type="body" sz="half" idx="2"/>
          </p:nvPr>
        </p:nvSpPr>
        <p:spPr>
          <a:xfrm>
            <a:off x="380317" y="1123638"/>
            <a:ext cx="8463880" cy="4994710"/>
          </a:xfrm>
        </p:spPr>
        <p:txBody>
          <a:bodyPr>
            <a:normAutofit fontScale="77500" lnSpcReduction="20000"/>
          </a:bodyPr>
          <a:lstStyle/>
          <a:p>
            <a:r>
              <a:rPr lang="es-EC" b="1" dirty="0"/>
              <a:t>OPINIÓN 1:</a:t>
            </a:r>
          </a:p>
          <a:p>
            <a:pPr algn="just"/>
            <a:r>
              <a:rPr lang="es-EC" dirty="0"/>
              <a:t>En mi experiencia he podido únicamente trabajar y entender por completo el patrón de diseño creacional “</a:t>
            </a:r>
            <a:r>
              <a:rPr lang="es-EC" dirty="0" err="1"/>
              <a:t>Singelton</a:t>
            </a:r>
            <a:r>
              <a:rPr lang="es-EC" dirty="0"/>
              <a:t>”. Esto dado que tenía la necesidad de asegurarme de crear solo una instancia de la clase conexión base de datos. Por tanto, considero que el aprendizaje completo de un patrón se da cuando uno interactúa con una entorno real. Además, el uso de un patrón se da siempre fruto de una necesidad, y no creo que sea correcto solo usar patrones sin verdaderamente requerirlos. En mi opinión, un patrón por definición es una solución a un problema no una decoración al código. </a:t>
            </a:r>
          </a:p>
          <a:p>
            <a:r>
              <a:rPr lang="es-EC" b="1" dirty="0"/>
              <a:t>OPNINIÓN 2:</a:t>
            </a:r>
          </a:p>
          <a:p>
            <a:pPr algn="just"/>
            <a:r>
              <a:rPr lang="es-EC" dirty="0"/>
              <a:t>En la investigación observe que en muchas ocasiones la desventaja de usar un patrón de diseño es que puede aumentar la complejidad del código porque se aumenta el número de clases y las relaciones. Por ende, es impórtate determinar buenas prácticas de código limpio al momento de implementar un patrón.</a:t>
            </a:r>
          </a:p>
          <a:p>
            <a:r>
              <a:rPr lang="es-EC" b="1" dirty="0"/>
              <a:t>OPINIÓN 3:</a:t>
            </a:r>
          </a:p>
          <a:p>
            <a:pPr algn="just"/>
            <a:r>
              <a:rPr lang="es-EC" dirty="0"/>
              <a:t>Los patrones que más me llamaron la atención y que desconocía completamente de sus existencias fueron </a:t>
            </a:r>
            <a:r>
              <a:rPr lang="es-EC" dirty="0" err="1"/>
              <a:t>Flyweight</a:t>
            </a:r>
            <a:r>
              <a:rPr lang="es-EC" dirty="0"/>
              <a:t> y Proxy.  </a:t>
            </a:r>
            <a:r>
              <a:rPr lang="es-EC" dirty="0" err="1"/>
              <a:t>Flyweigth</a:t>
            </a:r>
            <a:r>
              <a:rPr lang="es-EC" dirty="0"/>
              <a:t> me llamo la atención por el análisis muy certero que se debería hacer para determinar las propiedades intrínseca y extrínseca, considero que debe ser alguien que este muy claro en el código para poder aplicarlo sin complicaciones. Por otro lado, el patrón Proxy me pareció interesante por el nivel de detalle que propone al definir como serían  los accesos indirectos y funcionalidades respecto al objeto, lo que sugiere que se debe tener un buen conocimiento del flujo del Sistema. En general observe la importancia de conocer los aspectos del código para poder implementar cualquier tipo de patrón y no complicar el entendimiento de este.</a:t>
            </a:r>
          </a:p>
          <a:p>
            <a:r>
              <a:rPr lang="es-EC" b="1" dirty="0"/>
              <a:t>OPNIÓN 4:</a:t>
            </a:r>
          </a:p>
          <a:p>
            <a:r>
              <a:rPr lang="es-EC" dirty="0"/>
              <a:t>Me llamo la atención los patrones de comportamiento referentes al cambio de estado y notificaciones a los demás objetos, “</a:t>
            </a:r>
            <a:r>
              <a:rPr lang="es-EC" dirty="0" err="1"/>
              <a:t>Observer</a:t>
            </a:r>
            <a:r>
              <a:rPr lang="es-EC" dirty="0"/>
              <a:t>” y “</a:t>
            </a:r>
            <a:r>
              <a:rPr lang="es-EC" dirty="0" err="1"/>
              <a:t>State</a:t>
            </a:r>
            <a:r>
              <a:rPr lang="es-EC" dirty="0"/>
              <a:t>”. Esto porque actualmente hay muchas tecnologías que se enfocan en los notificadores de estado como es el caso del </a:t>
            </a:r>
            <a:r>
              <a:rPr lang="es-EC" dirty="0" err="1"/>
              <a:t>framework</a:t>
            </a:r>
            <a:r>
              <a:rPr lang="es-EC" dirty="0"/>
              <a:t> </a:t>
            </a:r>
            <a:r>
              <a:rPr lang="es-EC" dirty="0" err="1"/>
              <a:t>flutter</a:t>
            </a:r>
            <a:r>
              <a:rPr lang="es-EC" dirty="0"/>
              <a:t> e inclusive en </a:t>
            </a:r>
            <a:r>
              <a:rPr lang="es-EC" dirty="0" err="1"/>
              <a:t>.net</a:t>
            </a:r>
            <a:r>
              <a:rPr lang="es-EC" dirty="0"/>
              <a:t> </a:t>
            </a:r>
            <a:r>
              <a:rPr lang="es-EC" dirty="0" err="1"/>
              <a:t>core</a:t>
            </a:r>
            <a:r>
              <a:rPr lang="es-EC" dirty="0"/>
              <a:t> si se aplica el modelo </a:t>
            </a:r>
            <a:r>
              <a:rPr lang="es-EC" dirty="0" err="1"/>
              <a:t>mvvm</a:t>
            </a:r>
            <a:r>
              <a:rPr lang="es-EC" dirty="0"/>
              <a:t> se puede acceder a la biblioteca que controla los cambios de estado. Esto me pareció curioso y muy oportuno de aprender porque es interesante ver cómo se puede correlacionar cada arista del conocimiento para hacer más preciso y  amplio.</a:t>
            </a:r>
          </a:p>
          <a:p>
            <a:endParaRPr lang="es-EC" dirty="0"/>
          </a:p>
          <a:p>
            <a:endParaRPr lang="es-EC" dirty="0"/>
          </a:p>
          <a:p>
            <a:endParaRPr lang="es-EC" dirty="0"/>
          </a:p>
          <a:p>
            <a:endParaRPr lang="es-EC" dirty="0"/>
          </a:p>
        </p:txBody>
      </p:sp>
      <p:pic>
        <p:nvPicPr>
          <p:cNvPr id="10" name="Marcador de posición de imagen 9" descr="Texto&#10;&#10;Descripción generada automáticamente con confianza media">
            <a:extLst>
              <a:ext uri="{FF2B5EF4-FFF2-40B4-BE49-F238E27FC236}">
                <a16:creationId xmlns:a16="http://schemas.microsoft.com/office/drawing/2014/main" id="{9D6FFC6B-208E-E21C-F0EF-A71C17D9F6C3}"/>
              </a:ext>
            </a:extLst>
          </p:cNvPr>
          <p:cNvPicPr>
            <a:picLocks noGrp="1" noChangeAspect="1"/>
          </p:cNvPicPr>
          <p:nvPr>
            <p:ph type="pic" idx="1"/>
          </p:nvPr>
        </p:nvPicPr>
        <p:blipFill>
          <a:blip r:embed="rId3"/>
          <a:srcRect l="14267" r="14267"/>
          <a:stretch>
            <a:fillRect/>
          </a:stretch>
        </p:blipFill>
        <p:spPr>
          <a:xfrm>
            <a:off x="9024079" y="987425"/>
            <a:ext cx="2854219" cy="4873625"/>
          </a:xfrm>
          <a:effectLst>
            <a:outerShdw blurRad="50800" dist="50800" dir="5400000" algn="ctr" rotWithShape="0">
              <a:schemeClr val="accent6">
                <a:lumMod val="40000"/>
                <a:lumOff val="60000"/>
              </a:schemeClr>
            </a:outerShdw>
          </a:effectLst>
        </p:spPr>
      </p:pic>
    </p:spTree>
    <p:extLst>
      <p:ext uri="{BB962C8B-B14F-4D97-AF65-F5344CB8AC3E}">
        <p14:creationId xmlns:p14="http://schemas.microsoft.com/office/powerpoint/2010/main" val="3731528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543</TotalTime>
  <Words>2208</Words>
  <Application>Microsoft Office PowerPoint</Application>
  <PresentationFormat>Panorámica</PresentationFormat>
  <Paragraphs>310</Paragraphs>
  <Slides>10</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10</vt:i4>
      </vt:variant>
    </vt:vector>
  </HeadingPairs>
  <TitlesOfParts>
    <vt:vector size="18" baseType="lpstr">
      <vt:lpstr>Aptos</vt:lpstr>
      <vt:lpstr>Arial</vt:lpstr>
      <vt:lpstr>Calibri</vt:lpstr>
      <vt:lpstr>Calibri Light</vt:lpstr>
      <vt:lpstr>Courier New</vt:lpstr>
      <vt:lpstr>PT Sans</vt:lpstr>
      <vt:lpstr>Söhne</vt:lpstr>
      <vt:lpstr>Office Theme</vt:lpstr>
      <vt:lpstr>PATRONES DE DISEÑO</vt:lpstr>
      <vt:lpstr>INTRODUCCIÓN PATRONES DE DISEÑO</vt:lpstr>
      <vt:lpstr>CLASIFICACIÓN PATRONES DE DISEÑO</vt:lpstr>
      <vt:lpstr>PATRONES CREACIONALES</vt:lpstr>
      <vt:lpstr>PATRONES ESTRUCTURALES</vt:lpstr>
      <vt:lpstr>PATRONES ESTRUCTURALES</vt:lpstr>
      <vt:lpstr>PATRONES DE COMPORTAMIENTO</vt:lpstr>
      <vt:lpstr>PATRONES DE COMPORTAMIENTO</vt:lpstr>
      <vt:lpstr>OPINIÓN PERSONAL</vt:lpstr>
      <vt:lpstr>FUENTE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TITULO</dc:title>
  <dc:creator>Carlos Balladares</dc:creator>
  <cp:lastModifiedBy>(Estudiante) Camila Alejandra Cabrera Tapia</cp:lastModifiedBy>
  <cp:revision>16</cp:revision>
  <dcterms:created xsi:type="dcterms:W3CDTF">2021-10-07T05:13:58Z</dcterms:created>
  <dcterms:modified xsi:type="dcterms:W3CDTF">2024-04-01T19:13:32Z</dcterms:modified>
</cp:coreProperties>
</file>