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63" r:id="rId5"/>
    <p:sldId id="264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3699"/>
  </p:normalViewPr>
  <p:slideViewPr>
    <p:cSldViewPr snapToGrid="0" snapToObjects="1">
      <p:cViewPr>
        <p:scale>
          <a:sx n="75" d="100"/>
          <a:sy n="75" d="100"/>
        </p:scale>
        <p:origin x="912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81B3-76C3-5446-8619-240A21215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26675-AB02-AD41-8DFE-54BF1A24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0F510-F425-E44A-8019-C8BB01FE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056D-933C-A141-B810-2DA70EF7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98EA2-751B-F44D-A308-D324D408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3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D2F09-F21B-F846-90D7-B12C188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34A43-809E-AA49-A79A-BD8B5F797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9EE2C-B001-F145-8DC7-2F5E3EA0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5C3A-3886-164E-95CF-28AE012A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5705-A653-E447-9BA1-63C9EB40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1CBAC-C7A5-F846-8411-90E77A77E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805A1-8578-F640-B6F2-C2A21EADA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FD257-AA0F-3A4F-AB01-F6DF99A2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D489-EFAE-E14A-B9F0-DA0476DB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A94B-72F2-994F-8AEE-87567078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3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7893D-F0F3-804E-8967-90BCAB8F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6141-6871-C34D-96D6-63827EA5E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6EE85-A049-FC40-8560-4D0B003C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0C260-BA8D-C643-BA0B-69BCCBEE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80C38-07F6-2745-B6FE-0EBF649D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1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F52-EFF5-2A48-B375-53FB099A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E0C38-3336-EA4C-BFF9-D2B8861C7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AFC8-635A-8141-B948-75A06593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C12D4-CBC9-9449-B6B3-E2F03A0A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60BD-3DD0-F147-89C3-FF491C5C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2DC5-1DCC-C14D-BEBD-8C582578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DB44-E0E5-8343-AFC7-2B91907D5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50078-CF8A-614F-8DA2-B42DF767F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A5DA9-1060-F44B-8356-0DB47399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81568-2BB7-F345-86F7-9CDFE443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C3AA-3208-6E4D-9000-05E49F0C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AB3F-858F-B448-B06D-6BE7F7F5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6C747-F0B2-A14B-83C1-7A4466965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8A3BB-C33D-A34D-97EC-C441E189C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D0B1E-20AE-1048-B7D4-7FCB597D1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34021-862D-8649-A832-7F6815B2A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C0F8E-C129-5C45-9030-6705040D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60FE6-CA3D-3446-9C2C-C89B7E32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0FA1C-D4CC-F140-A586-4B42759D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2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8D14-20D6-3944-B44B-E5E779F2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A80F1-F751-5F48-B782-313C59A0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1EE99-140F-0E47-BB5E-EC7760B4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DF395-7620-A34C-97E9-E4ED63D5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6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4AE04-B88C-5342-A059-01EADE7E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21439-34D4-214A-ABD9-13D6D834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C5211-7F06-CC4E-B1E2-2EA2EED3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3F81-01BD-344D-A726-6600F155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9A0F-BD03-D64E-AD28-AA248FE5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9A8FE-A0E0-574C-B3A0-538939659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E6C9-A81A-CE4E-A0CF-9B562848A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B5AA-990E-1B49-A1F6-C98BD3D61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89A13-5C6F-2349-AE14-6B4BC7B8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3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0A98-8293-E548-89E5-A2DA5042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5FC98-B234-0D40-8971-D51E15820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55C35-FC6B-BE4F-A9C1-F571A3F3F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36DCA-1843-BD4B-9C07-3ACD9009E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9529-573B-594D-8DBB-BE3AF8317BC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6EA0F-0E82-C248-9A74-772F4BE7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BC0BD-FAD9-1D44-88E3-434951AE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CD9F-28AB-5148-A1F1-8F2851E0D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1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81C8D-8A64-A44A-B1E4-515BCE75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726F-E791-5C4C-8729-706A49AB4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969F4-393A-5649-A629-4A991294C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9529-573B-594D-8DBB-BE3AF8317BC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9D67-20C2-B14F-9BF6-FC194D2A0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CED9E-7106-D44C-A8DF-DF775091B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CD9F-28AB-5148-A1F1-8F2851E0DE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ADD5-D8F4-9F4F-BB3D-E658BAC3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958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DIAGRAMAS UML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A82D1-E204-BD4A-86E1-0666CCEB5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DIAGRAMA UML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DIAGRAMA UML PARTE 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DIAGRAMA UML PARTE II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DIAGRAMA UML PARTE III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Imagen 1" descr="\\snfile01\Publico\Facultad de Medicina\Syllabus  Medicina\Image_0">
            <a:extLst>
              <a:ext uri="{FF2B5EF4-FFF2-40B4-BE49-F238E27FC236}">
                <a16:creationId xmlns:a16="http://schemas.microsoft.com/office/drawing/2014/main" id="{D544C459-CBA8-F941-A556-BD46BDDE877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615" y="5861866"/>
            <a:ext cx="1115695" cy="603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DECBDA5-0A7F-D647-C50D-060F3E2A87CA}"/>
              </a:ext>
            </a:extLst>
          </p:cNvPr>
          <p:cNvSpPr txBox="1"/>
          <p:nvPr/>
        </p:nvSpPr>
        <p:spPr>
          <a:xfrm>
            <a:off x="1524000" y="5848982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ES" sz="1800" b="1" i="0" kern="1200" dirty="0"/>
              <a:t>Camila Alejandra Cabrera Tapia</a:t>
            </a:r>
            <a:endParaRPr lang="es-EC" sz="1800" b="1" kern="1200" dirty="0"/>
          </a:p>
        </p:txBody>
      </p:sp>
    </p:spTree>
    <p:extLst>
      <p:ext uri="{BB962C8B-B14F-4D97-AF65-F5344CB8AC3E}">
        <p14:creationId xmlns:p14="http://schemas.microsoft.com/office/powerpoint/2010/main" val="324011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1AD9-9E97-4F4E-829A-2DFD2488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03" y="-25154"/>
            <a:ext cx="6022566" cy="77070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GENERAL DIAGRAMA UML</a:t>
            </a:r>
          </a:p>
        </p:txBody>
      </p:sp>
      <p:pic>
        <p:nvPicPr>
          <p:cNvPr id="5" name="Imagen 1" descr="\\snfile01\Publico\Facultad de Medicina\Syllabus  Medicina\Image_0">
            <a:extLst>
              <a:ext uri="{FF2B5EF4-FFF2-40B4-BE49-F238E27FC236}">
                <a16:creationId xmlns:a16="http://schemas.microsoft.com/office/drawing/2014/main" id="{A057FC75-6D83-B245-A1B2-2BE21DDF70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5" y="6391093"/>
            <a:ext cx="970407" cy="4213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7EA67-A6E0-D04F-887D-DEF1058C3EFE}"/>
              </a:ext>
            </a:extLst>
          </p:cNvPr>
          <p:cNvSpPr txBox="1"/>
          <p:nvPr/>
        </p:nvSpPr>
        <p:spPr>
          <a:xfrm>
            <a:off x="350413" y="6345947"/>
            <a:ext cx="6422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00" b="1" dirty="0"/>
              <a:t>Universidad de Las Américas</a:t>
            </a:r>
            <a:endParaRPr lang="en-US" sz="1000" dirty="0"/>
          </a:p>
          <a:p>
            <a:r>
              <a:rPr lang="es-EC" sz="1000" dirty="0"/>
              <a:t>Facultad de Ingenierías y Ciencias Agropecuarias</a:t>
            </a:r>
            <a:endParaRPr lang="en-US" sz="1000" dirty="0"/>
          </a:p>
          <a:p>
            <a:r>
              <a:rPr lang="es-EC" sz="1000" i="1" dirty="0"/>
              <a:t>Ingeniería de Softwate</a:t>
            </a:r>
            <a:endParaRPr lang="en-US" sz="1000" dirty="0"/>
          </a:p>
        </p:txBody>
      </p: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FDEF4403-F68C-6EAA-EDB6-79E8B9A7A48A}"/>
              </a:ext>
            </a:extLst>
          </p:cNvPr>
          <p:cNvCxnSpPr>
            <a:cxnSpLocks/>
          </p:cNvCxnSpPr>
          <p:nvPr/>
        </p:nvCxnSpPr>
        <p:spPr>
          <a:xfrm>
            <a:off x="313701" y="739651"/>
            <a:ext cx="11564598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343"/>
                </a:gs>
                <a:gs pos="83000">
                  <a:srgbClr val="FF4343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473FCE1A-A84C-CAF9-F982-2F89559ED52B}"/>
              </a:ext>
            </a:extLst>
          </p:cNvPr>
          <p:cNvCxnSpPr>
            <a:cxnSpLocks/>
          </p:cNvCxnSpPr>
          <p:nvPr/>
        </p:nvCxnSpPr>
        <p:spPr>
          <a:xfrm>
            <a:off x="380317" y="6345947"/>
            <a:ext cx="11564598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343"/>
                </a:gs>
                <a:gs pos="83000">
                  <a:srgbClr val="FF4343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277F89D6-FF43-2866-A60E-CF31A004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77" y="856847"/>
            <a:ext cx="7742246" cy="54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1AD9-9E97-4F4E-829A-2DFD2488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03" y="-25154"/>
            <a:ext cx="6022566" cy="77070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DIAGRAMAS UML PARTE I</a:t>
            </a:r>
          </a:p>
        </p:txBody>
      </p:sp>
      <p:pic>
        <p:nvPicPr>
          <p:cNvPr id="5" name="Imagen 1" descr="\\snfile01\Publico\Facultad de Medicina\Syllabus  Medicina\Image_0">
            <a:extLst>
              <a:ext uri="{FF2B5EF4-FFF2-40B4-BE49-F238E27FC236}">
                <a16:creationId xmlns:a16="http://schemas.microsoft.com/office/drawing/2014/main" id="{A057FC75-6D83-B245-A1B2-2BE21DDF70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5" y="6391093"/>
            <a:ext cx="970407" cy="4213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7EA67-A6E0-D04F-887D-DEF1058C3EFE}"/>
              </a:ext>
            </a:extLst>
          </p:cNvPr>
          <p:cNvSpPr txBox="1"/>
          <p:nvPr/>
        </p:nvSpPr>
        <p:spPr>
          <a:xfrm>
            <a:off x="350413" y="6345947"/>
            <a:ext cx="6422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00" b="1" dirty="0"/>
              <a:t>Universidad de Las Américas</a:t>
            </a:r>
            <a:endParaRPr lang="en-US" sz="1000" dirty="0"/>
          </a:p>
          <a:p>
            <a:r>
              <a:rPr lang="es-EC" sz="1000" dirty="0"/>
              <a:t>Facultad de Ingenierías y Ciencias Agropecuarias</a:t>
            </a:r>
            <a:endParaRPr lang="en-US" sz="1000" dirty="0"/>
          </a:p>
          <a:p>
            <a:r>
              <a:rPr lang="es-EC" sz="1000" i="1" dirty="0"/>
              <a:t>Ingeniería de Softwate</a:t>
            </a:r>
            <a:endParaRPr lang="en-US" sz="1000" dirty="0"/>
          </a:p>
        </p:txBody>
      </p: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FDEF4403-F68C-6EAA-EDB6-79E8B9A7A48A}"/>
              </a:ext>
            </a:extLst>
          </p:cNvPr>
          <p:cNvCxnSpPr>
            <a:cxnSpLocks/>
          </p:cNvCxnSpPr>
          <p:nvPr/>
        </p:nvCxnSpPr>
        <p:spPr>
          <a:xfrm>
            <a:off x="313701" y="739651"/>
            <a:ext cx="11564598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343"/>
                </a:gs>
                <a:gs pos="83000">
                  <a:srgbClr val="FF4343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473FCE1A-A84C-CAF9-F982-2F89559ED52B}"/>
              </a:ext>
            </a:extLst>
          </p:cNvPr>
          <p:cNvCxnSpPr>
            <a:cxnSpLocks/>
          </p:cNvCxnSpPr>
          <p:nvPr/>
        </p:nvCxnSpPr>
        <p:spPr>
          <a:xfrm>
            <a:off x="380317" y="6345947"/>
            <a:ext cx="11564598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343"/>
                </a:gs>
                <a:gs pos="83000">
                  <a:srgbClr val="FF4343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39" name="Imagen 1038">
            <a:extLst>
              <a:ext uri="{FF2B5EF4-FFF2-40B4-BE49-F238E27FC236}">
                <a16:creationId xmlns:a16="http://schemas.microsoft.com/office/drawing/2014/main" id="{C87406DC-48D8-D709-1AAF-B07F0B46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33" y="766381"/>
            <a:ext cx="9879133" cy="55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6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1AD9-9E97-4F4E-829A-2DFD2488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03" y="-25154"/>
            <a:ext cx="6022566" cy="77070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DIAGRAMAS UML PARTE II</a:t>
            </a:r>
          </a:p>
        </p:txBody>
      </p:sp>
      <p:pic>
        <p:nvPicPr>
          <p:cNvPr id="5" name="Imagen 1" descr="\\snfile01\Publico\Facultad de Medicina\Syllabus  Medicina\Image_0">
            <a:extLst>
              <a:ext uri="{FF2B5EF4-FFF2-40B4-BE49-F238E27FC236}">
                <a16:creationId xmlns:a16="http://schemas.microsoft.com/office/drawing/2014/main" id="{A057FC75-6D83-B245-A1B2-2BE21DDF70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5" y="6391093"/>
            <a:ext cx="970407" cy="4213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7EA67-A6E0-D04F-887D-DEF1058C3EFE}"/>
              </a:ext>
            </a:extLst>
          </p:cNvPr>
          <p:cNvSpPr txBox="1"/>
          <p:nvPr/>
        </p:nvSpPr>
        <p:spPr>
          <a:xfrm>
            <a:off x="350413" y="6345947"/>
            <a:ext cx="6422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00" b="1" dirty="0"/>
              <a:t>Universidad de Las Américas</a:t>
            </a:r>
            <a:endParaRPr lang="en-US" sz="1000" dirty="0"/>
          </a:p>
          <a:p>
            <a:r>
              <a:rPr lang="es-EC" sz="1000" dirty="0"/>
              <a:t>Facultad de Ingenierías y Ciencias Agropecuarias</a:t>
            </a:r>
            <a:endParaRPr lang="en-US" sz="1000" dirty="0"/>
          </a:p>
          <a:p>
            <a:r>
              <a:rPr lang="es-EC" sz="1000" i="1" dirty="0"/>
              <a:t>Ingeniería de Softwate</a:t>
            </a:r>
            <a:endParaRPr lang="en-US" sz="1000" dirty="0"/>
          </a:p>
        </p:txBody>
      </p: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FDEF4403-F68C-6EAA-EDB6-79E8B9A7A48A}"/>
              </a:ext>
            </a:extLst>
          </p:cNvPr>
          <p:cNvCxnSpPr>
            <a:cxnSpLocks/>
          </p:cNvCxnSpPr>
          <p:nvPr/>
        </p:nvCxnSpPr>
        <p:spPr>
          <a:xfrm>
            <a:off x="313701" y="739651"/>
            <a:ext cx="11564598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343"/>
                </a:gs>
                <a:gs pos="83000">
                  <a:srgbClr val="FF4343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473FCE1A-A84C-CAF9-F982-2F89559ED52B}"/>
              </a:ext>
            </a:extLst>
          </p:cNvPr>
          <p:cNvCxnSpPr>
            <a:cxnSpLocks/>
          </p:cNvCxnSpPr>
          <p:nvPr/>
        </p:nvCxnSpPr>
        <p:spPr>
          <a:xfrm>
            <a:off x="380317" y="6345947"/>
            <a:ext cx="11564598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343"/>
                </a:gs>
                <a:gs pos="83000">
                  <a:srgbClr val="FF4343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E4E8F6F1-43C2-2384-9A4C-AC8B48E9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22" y="784796"/>
            <a:ext cx="9816615" cy="55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8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1AD9-9E97-4F4E-829A-2DFD2488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03" y="-25154"/>
            <a:ext cx="6022566" cy="77070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DIAGRAMAS UML PARTE III</a:t>
            </a:r>
          </a:p>
        </p:txBody>
      </p:sp>
      <p:pic>
        <p:nvPicPr>
          <p:cNvPr id="5" name="Imagen 1" descr="\\snfile01\Publico\Facultad de Medicina\Syllabus  Medicina\Image_0">
            <a:extLst>
              <a:ext uri="{FF2B5EF4-FFF2-40B4-BE49-F238E27FC236}">
                <a16:creationId xmlns:a16="http://schemas.microsoft.com/office/drawing/2014/main" id="{A057FC75-6D83-B245-A1B2-2BE21DDF70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5" y="6391093"/>
            <a:ext cx="970407" cy="4213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7EA67-A6E0-D04F-887D-DEF1058C3EFE}"/>
              </a:ext>
            </a:extLst>
          </p:cNvPr>
          <p:cNvSpPr txBox="1"/>
          <p:nvPr/>
        </p:nvSpPr>
        <p:spPr>
          <a:xfrm>
            <a:off x="350413" y="6345947"/>
            <a:ext cx="6422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00" b="1" dirty="0"/>
              <a:t>Universidad de Las Américas</a:t>
            </a:r>
            <a:endParaRPr lang="en-US" sz="1000" dirty="0"/>
          </a:p>
          <a:p>
            <a:r>
              <a:rPr lang="es-EC" sz="1000" dirty="0"/>
              <a:t>Facultad de Ingenierías y Ciencias Agropecuarias</a:t>
            </a:r>
            <a:endParaRPr lang="en-US" sz="1000" dirty="0"/>
          </a:p>
          <a:p>
            <a:r>
              <a:rPr lang="es-EC" sz="1000" i="1" dirty="0"/>
              <a:t>Ingeniería de Softwate</a:t>
            </a:r>
            <a:endParaRPr lang="en-US" sz="1000" dirty="0"/>
          </a:p>
        </p:txBody>
      </p: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FDEF4403-F68C-6EAA-EDB6-79E8B9A7A48A}"/>
              </a:ext>
            </a:extLst>
          </p:cNvPr>
          <p:cNvCxnSpPr>
            <a:cxnSpLocks/>
          </p:cNvCxnSpPr>
          <p:nvPr/>
        </p:nvCxnSpPr>
        <p:spPr>
          <a:xfrm>
            <a:off x="313701" y="739651"/>
            <a:ext cx="11564598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343"/>
                </a:gs>
                <a:gs pos="83000">
                  <a:srgbClr val="FF4343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473FCE1A-A84C-CAF9-F982-2F89559ED52B}"/>
              </a:ext>
            </a:extLst>
          </p:cNvPr>
          <p:cNvCxnSpPr>
            <a:cxnSpLocks/>
          </p:cNvCxnSpPr>
          <p:nvPr/>
        </p:nvCxnSpPr>
        <p:spPr>
          <a:xfrm>
            <a:off x="380317" y="6345947"/>
            <a:ext cx="11564598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343"/>
                </a:gs>
                <a:gs pos="83000">
                  <a:srgbClr val="FF4343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B3BA3AE9-C267-E2FC-0D94-2D2997CC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15" y="835846"/>
            <a:ext cx="9816618" cy="551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78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1AD9-9E97-4F4E-829A-2DFD2488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03" y="-25154"/>
            <a:ext cx="6422740" cy="77070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OPINIÓN PERSONAL</a:t>
            </a:r>
            <a:endParaRPr lang="en-US" sz="2900" b="1" dirty="0">
              <a:solidFill>
                <a:srgbClr val="C00000"/>
              </a:solidFill>
            </a:endParaRPr>
          </a:p>
        </p:txBody>
      </p:sp>
      <p:pic>
        <p:nvPicPr>
          <p:cNvPr id="5" name="Imagen 1" descr="\\snfile01\Publico\Facultad de Medicina\Syllabus  Medicina\Image_0">
            <a:extLst>
              <a:ext uri="{FF2B5EF4-FFF2-40B4-BE49-F238E27FC236}">
                <a16:creationId xmlns:a16="http://schemas.microsoft.com/office/drawing/2014/main" id="{A057FC75-6D83-B245-A1B2-2BE21DDF70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5" y="6391093"/>
            <a:ext cx="970407" cy="4213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7EA67-A6E0-D04F-887D-DEF1058C3EFE}"/>
              </a:ext>
            </a:extLst>
          </p:cNvPr>
          <p:cNvSpPr txBox="1"/>
          <p:nvPr/>
        </p:nvSpPr>
        <p:spPr>
          <a:xfrm>
            <a:off x="350413" y="6345947"/>
            <a:ext cx="6422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00" b="1" dirty="0"/>
              <a:t>Universidad de Las Américas</a:t>
            </a:r>
            <a:endParaRPr lang="en-US" sz="1000" dirty="0"/>
          </a:p>
          <a:p>
            <a:r>
              <a:rPr lang="es-EC" sz="1000" dirty="0"/>
              <a:t>Facultad de Ingenierías y Ciencias Agropecuarias</a:t>
            </a:r>
            <a:endParaRPr lang="en-US" sz="1000" dirty="0"/>
          </a:p>
          <a:p>
            <a:r>
              <a:rPr lang="es-EC" sz="1000" i="1" dirty="0"/>
              <a:t>Ingeniería de Softwate</a:t>
            </a:r>
            <a:endParaRPr lang="en-US" sz="1000" dirty="0"/>
          </a:p>
        </p:txBody>
      </p: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FDEF4403-F68C-6EAA-EDB6-79E8B9A7A48A}"/>
              </a:ext>
            </a:extLst>
          </p:cNvPr>
          <p:cNvCxnSpPr>
            <a:cxnSpLocks/>
          </p:cNvCxnSpPr>
          <p:nvPr/>
        </p:nvCxnSpPr>
        <p:spPr>
          <a:xfrm>
            <a:off x="313701" y="739651"/>
            <a:ext cx="11564598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343"/>
                </a:gs>
                <a:gs pos="83000">
                  <a:srgbClr val="FF4343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473FCE1A-A84C-CAF9-F982-2F89559ED52B}"/>
              </a:ext>
            </a:extLst>
          </p:cNvPr>
          <p:cNvCxnSpPr>
            <a:cxnSpLocks/>
          </p:cNvCxnSpPr>
          <p:nvPr/>
        </p:nvCxnSpPr>
        <p:spPr>
          <a:xfrm>
            <a:off x="380317" y="6345947"/>
            <a:ext cx="11564598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343"/>
                </a:gs>
                <a:gs pos="83000">
                  <a:srgbClr val="FF4343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E52C4B2-BBDE-924D-F2E0-C15D053FF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0317" y="1142376"/>
            <a:ext cx="8463880" cy="4578661"/>
          </a:xfrm>
        </p:spPr>
        <p:txBody>
          <a:bodyPr>
            <a:normAutofit fontScale="92500" lnSpcReduction="20000"/>
          </a:bodyPr>
          <a:lstStyle/>
          <a:p>
            <a:r>
              <a:rPr lang="es-EC" b="1" dirty="0"/>
              <a:t>OPINIÓN 1:</a:t>
            </a:r>
          </a:p>
          <a:p>
            <a:pPr algn="just"/>
            <a:r>
              <a:rPr lang="es-EC" dirty="0"/>
              <a:t>En mi experiencia el diagrama UML con el que más he tenido acercamiento es el diagrama de clases, considero que este va muy de la mano con la programación orientada a objeto y es una herramienta poderosa para modelar las entidades del sistema y como se espera que interactúan entre sí. </a:t>
            </a:r>
            <a:r>
              <a:rPr lang="es-ES" dirty="0"/>
              <a:t>Al identificar las clases y sus relaciones, el diagrama de clases UML permite a los desarrolladores identificar componentes reutilizables dentro del sistema. Esto promueve la reutilización de código y la creación de sistemas más modulares y escalables.</a:t>
            </a:r>
            <a:endParaRPr lang="es-EC" dirty="0"/>
          </a:p>
          <a:p>
            <a:r>
              <a:rPr lang="es-EC" b="1" dirty="0"/>
              <a:t>OPNINIÓN 2:</a:t>
            </a:r>
          </a:p>
          <a:p>
            <a:pPr algn="just"/>
            <a:r>
              <a:rPr lang="es-EC" dirty="0"/>
              <a:t>La gran variedad de diagramas UML, permite modelar los elementos en distintas fases del desarrollo del software desde el análisis de requerimientos hasta el despliegue de componentes de </a:t>
            </a:r>
            <a:r>
              <a:rPr lang="es-EC" dirty="0" err="1"/>
              <a:t>hadware</a:t>
            </a:r>
            <a:r>
              <a:rPr lang="es-EC" dirty="0"/>
              <a:t>. Esto proporciona </a:t>
            </a:r>
            <a:r>
              <a:rPr lang="es-ES" dirty="0"/>
              <a:t>un lenguaje visual común que permite a los equipos de desarrollo, gerentes y clientes comunicarse de manera efectiva sobre los requerimientos, diseño y funcionamiento del sistema.</a:t>
            </a:r>
            <a:endParaRPr lang="es-EC" dirty="0"/>
          </a:p>
          <a:p>
            <a:r>
              <a:rPr lang="es-EC" b="1" dirty="0"/>
              <a:t>OPINIÓN 3:</a:t>
            </a:r>
          </a:p>
          <a:p>
            <a:pPr algn="just"/>
            <a:r>
              <a:rPr lang="es-EC" dirty="0"/>
              <a:t>Me parecen fundamentales en el desarrollo del software ya que brindan una idea más visual de la documentación lo que ayudaría a el mantenimiento del sistema. Es fundamental el mantenimiento y el entendimiento del sistema por parte de todos los involucrados y poder contar con un “mapa” que brinde la perspectiva general del sistema es fundamental. </a:t>
            </a:r>
          </a:p>
          <a:p>
            <a:pPr algn="just"/>
            <a:r>
              <a:rPr lang="es-EC" dirty="0"/>
              <a:t> </a:t>
            </a:r>
            <a:r>
              <a:rPr lang="es-EC" b="1" dirty="0"/>
              <a:t>OPNIÓN 4:</a:t>
            </a:r>
          </a:p>
          <a:p>
            <a:r>
              <a:rPr lang="es-EC" dirty="0"/>
              <a:t>Me llamo la atención como manejan la abstracción, dado que en sus distintos tipos de diagramas se puede</a:t>
            </a:r>
            <a:r>
              <a:rPr lang="es-ES" dirty="0"/>
              <a:t> representar conceptos complejos de manera clara y concisa, abarcando desde la estructura estática hasta el comportamiento dinámico del sistema. Por ende, me parece que están muy relacionados con el paradigma de programación Orientado a objetos.</a:t>
            </a:r>
            <a:endParaRPr lang="es-EC" dirty="0"/>
          </a:p>
        </p:txBody>
      </p:sp>
      <p:pic>
        <p:nvPicPr>
          <p:cNvPr id="10" name="Marcador de posición de 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9D6FFC6B-208E-E21C-F0EF-A71C17D9F6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4267" r="14267"/>
          <a:stretch>
            <a:fillRect/>
          </a:stretch>
        </p:blipFill>
        <p:spPr>
          <a:xfrm>
            <a:off x="9024079" y="987425"/>
            <a:ext cx="2854219" cy="4873625"/>
          </a:xfrm>
          <a:effectLst>
            <a:outerShdw blurRad="50800" dist="50800" dir="5400000" algn="ctr" rotWithShape="0">
              <a:schemeClr val="accent6">
                <a:lumMod val="40000"/>
                <a:lumOff val="6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52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1AD9-9E97-4F4E-829A-2DFD2488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03" y="-25154"/>
            <a:ext cx="6422740" cy="77070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FUENTE</a:t>
            </a:r>
            <a:endParaRPr lang="en-US" sz="2900" b="1" dirty="0">
              <a:solidFill>
                <a:srgbClr val="C00000"/>
              </a:solidFill>
            </a:endParaRPr>
          </a:p>
        </p:txBody>
      </p:sp>
      <p:pic>
        <p:nvPicPr>
          <p:cNvPr id="5" name="Imagen 1" descr="\\snfile01\Publico\Facultad de Medicina\Syllabus  Medicina\Image_0">
            <a:extLst>
              <a:ext uri="{FF2B5EF4-FFF2-40B4-BE49-F238E27FC236}">
                <a16:creationId xmlns:a16="http://schemas.microsoft.com/office/drawing/2014/main" id="{A057FC75-6D83-B245-A1B2-2BE21DDF70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975" y="6391093"/>
            <a:ext cx="970407" cy="4213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7EA67-A6E0-D04F-887D-DEF1058C3EFE}"/>
              </a:ext>
            </a:extLst>
          </p:cNvPr>
          <p:cNvSpPr txBox="1"/>
          <p:nvPr/>
        </p:nvSpPr>
        <p:spPr>
          <a:xfrm>
            <a:off x="350413" y="6345947"/>
            <a:ext cx="6422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000" b="1" dirty="0"/>
              <a:t>Universidad de Las Américas</a:t>
            </a:r>
            <a:endParaRPr lang="en-US" sz="1000" dirty="0"/>
          </a:p>
          <a:p>
            <a:r>
              <a:rPr lang="es-EC" sz="1000" dirty="0"/>
              <a:t>Facultad de Ingenierías y Ciencias Agropecuarias</a:t>
            </a:r>
            <a:endParaRPr lang="en-US" sz="1000" dirty="0"/>
          </a:p>
          <a:p>
            <a:r>
              <a:rPr lang="es-EC" sz="1000" i="1" dirty="0"/>
              <a:t>Ingeniería de Softwate</a:t>
            </a:r>
            <a:endParaRPr lang="en-US" sz="1000" dirty="0"/>
          </a:p>
        </p:txBody>
      </p: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FDEF4403-F68C-6EAA-EDB6-79E8B9A7A48A}"/>
              </a:ext>
            </a:extLst>
          </p:cNvPr>
          <p:cNvCxnSpPr>
            <a:cxnSpLocks/>
          </p:cNvCxnSpPr>
          <p:nvPr/>
        </p:nvCxnSpPr>
        <p:spPr>
          <a:xfrm>
            <a:off x="313701" y="739651"/>
            <a:ext cx="11564598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343"/>
                </a:gs>
                <a:gs pos="83000">
                  <a:srgbClr val="FF4343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4" name="Conector recto 143">
            <a:extLst>
              <a:ext uri="{FF2B5EF4-FFF2-40B4-BE49-F238E27FC236}">
                <a16:creationId xmlns:a16="http://schemas.microsoft.com/office/drawing/2014/main" id="{473FCE1A-A84C-CAF9-F982-2F89559ED52B}"/>
              </a:ext>
            </a:extLst>
          </p:cNvPr>
          <p:cNvCxnSpPr>
            <a:cxnSpLocks/>
          </p:cNvCxnSpPr>
          <p:nvPr/>
        </p:nvCxnSpPr>
        <p:spPr>
          <a:xfrm>
            <a:off x="380317" y="6345947"/>
            <a:ext cx="11564598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FF4343"/>
                </a:gs>
                <a:gs pos="83000">
                  <a:srgbClr val="FF4343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AF00576A-A069-8087-E6F7-601EBBE55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43" y="1501400"/>
            <a:ext cx="1102190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C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PDF </a:t>
            </a:r>
            <a:r>
              <a:rPr lang="es-EC" sz="1800" b="1" i="0" u="none" strike="noStrike" baseline="0" dirty="0">
                <a:solidFill>
                  <a:srgbClr val="810000"/>
                </a:solidFill>
                <a:latin typeface="Verdana" panose="020B0604030504040204" pitchFamily="34" charset="0"/>
              </a:rPr>
              <a:t>Diagramas del UML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407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Verdana</vt:lpstr>
      <vt:lpstr>Office Theme</vt:lpstr>
      <vt:lpstr>DIAGRAMAS UML</vt:lpstr>
      <vt:lpstr>GENERAL DIAGRAMA UML</vt:lpstr>
      <vt:lpstr>DIAGRAMAS UML PARTE I</vt:lpstr>
      <vt:lpstr>DIAGRAMAS UML PARTE II</vt:lpstr>
      <vt:lpstr>DIAGRAMAS UML PARTE III</vt:lpstr>
      <vt:lpstr>OPINIÓN PERSONAL</vt:lpstr>
      <vt:lpstr>FUENTE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creator>Carlos Balladares</dc:creator>
  <cp:lastModifiedBy>(Estudiante) Camila Alejandra Cabrera Tapia</cp:lastModifiedBy>
  <cp:revision>5</cp:revision>
  <dcterms:created xsi:type="dcterms:W3CDTF">2021-10-07T05:13:58Z</dcterms:created>
  <dcterms:modified xsi:type="dcterms:W3CDTF">2024-04-30T16:56:10Z</dcterms:modified>
</cp:coreProperties>
</file>