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1037" r:id="rId2"/>
    <p:sldId id="1039" r:id="rId3"/>
    <p:sldId id="1036" r:id="rId4"/>
    <p:sldId id="1040" r:id="rId5"/>
    <p:sldId id="1038" r:id="rId6"/>
    <p:sldId id="1041" r:id="rId7"/>
    <p:sldId id="1042" r:id="rId8"/>
    <p:sldId id="1043" r:id="rId9"/>
    <p:sldId id="1044" r:id="rId10"/>
    <p:sldId id="1045" r:id="rId11"/>
    <p:sldId id="1046" r:id="rId12"/>
    <p:sldId id="1048" r:id="rId13"/>
    <p:sldId id="1047" r:id="rId14"/>
    <p:sldId id="1049" r:id="rId15"/>
    <p:sldId id="1050" r:id="rId16"/>
    <p:sldId id="1051" r:id="rId17"/>
    <p:sldId id="1052" r:id="rId18"/>
    <p:sldId id="1053" r:id="rId19"/>
    <p:sldId id="1054" r:id="rId20"/>
    <p:sldId id="1055" r:id="rId21"/>
    <p:sldId id="1056" r:id="rId22"/>
    <p:sldId id="1057" r:id="rId23"/>
    <p:sldId id="1058" r:id="rId24"/>
    <p:sldId id="1059" r:id="rId25"/>
    <p:sldId id="1060" r:id="rId26"/>
    <p:sldId id="1061" r:id="rId27"/>
    <p:sldId id="1035" r:id="rId28"/>
  </p:sldIdLst>
  <p:sldSz cx="12192000" cy="6858000"/>
  <p:notesSz cx="6858000" cy="9144000"/>
  <p:defaultTextStyle>
    <a:defPPr>
      <a:defRPr lang="es-CO"/>
    </a:defPPr>
    <a:lvl1pPr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5"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2B4A6"/>
    <a:srgbClr val="F4A261"/>
    <a:srgbClr val="BD9237"/>
    <a:srgbClr val="AD3333"/>
    <a:srgbClr val="173F5F"/>
    <a:srgbClr val="E9C46A"/>
    <a:srgbClr val="E76F51"/>
    <a:srgbClr val="ED7D31"/>
    <a:srgbClr val="DAB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24" autoAdjust="0"/>
  </p:normalViewPr>
  <p:slideViewPr>
    <p:cSldViewPr snapToGrid="0">
      <p:cViewPr varScale="1">
        <p:scale>
          <a:sx n="70" d="100"/>
          <a:sy n="70" d="100"/>
        </p:scale>
        <p:origin x="48" y="72"/>
      </p:cViewPr>
      <p:guideLst>
        <p:guide orient="horz" pos="2205"/>
        <p:guide pos="386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963A18E5-A0D9-4DE9-8175-4714BA954D78}" type="datetimeFigureOut">
              <a:rPr lang="es-CO" altLang="es-CO"/>
              <a:pPr>
                <a:defRPr/>
              </a:pPr>
              <a:t>15/07/2022</a:t>
            </a:fld>
            <a:endParaRPr lang="es-CO" alt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CO"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es-ES" altLang="es-CO" noProof="0"/>
              <a:t>Editar el estilo de texto del patrón</a:t>
            </a:r>
          </a:p>
          <a:p>
            <a:pPr lvl="1"/>
            <a:r>
              <a:rPr lang="es-ES" altLang="es-CO" noProof="0"/>
              <a:t>Segundo nivel</a:t>
            </a:r>
          </a:p>
          <a:p>
            <a:pPr lvl="2"/>
            <a:r>
              <a:rPr lang="es-ES" altLang="es-CO" noProof="0"/>
              <a:t>Tercer nivel</a:t>
            </a:r>
          </a:p>
          <a:p>
            <a:pPr lvl="3"/>
            <a:r>
              <a:rPr lang="es-ES" altLang="es-CO" noProof="0"/>
              <a:t>Cuarto nivel</a:t>
            </a:r>
          </a:p>
          <a:p>
            <a:pPr lvl="4"/>
            <a:r>
              <a:rPr lang="es-ES" altLang="es-CO" noProof="0"/>
              <a:t>Quinto nivel</a:t>
            </a:r>
            <a:endParaRPr lang="es-CO" altLang="es-CO"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FC71C11-CB1F-4293-8B42-28E21BCA906D}" type="slidenum">
              <a:rPr lang="es-CO" altLang="es-CO"/>
              <a:pPr>
                <a:defRPr/>
              </a:pPr>
              <a:t>‹Nº›</a:t>
            </a:fld>
            <a:endParaRPr lang="es-CO" altLang="es-CO" dirty="0"/>
          </a:p>
        </p:txBody>
      </p:sp>
    </p:spTree>
    <p:extLst>
      <p:ext uri="{BB962C8B-B14F-4D97-AF65-F5344CB8AC3E}">
        <p14:creationId xmlns:p14="http://schemas.microsoft.com/office/powerpoint/2010/main" val="2354872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1524000" y="2709644"/>
            <a:ext cx="9144000" cy="1663447"/>
          </a:xfrm>
        </p:spPr>
        <p:txBody>
          <a:bodyPr>
            <a:normAutofit/>
          </a:bodyPr>
          <a:lstStyle>
            <a:lvl1pPr algn="ctr">
              <a:defRPr sz="4000" b="1">
                <a:solidFill>
                  <a:srgbClr val="AD3333"/>
                </a:solidFill>
                <a:latin typeface="+mn-lt"/>
                <a:cs typeface="Arial" panose="020B0604020202020204" pitchFamily="34" charset="0"/>
              </a:defRPr>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1524000" y="4554909"/>
            <a:ext cx="9144000" cy="1010540"/>
          </a:xfrm>
        </p:spPr>
        <p:txBody>
          <a:bodyPr/>
          <a:lstStyle>
            <a:lvl1pPr marL="0" indent="0" algn="ctr">
              <a:buNone/>
              <a:defRPr sz="2400">
                <a:solidFill>
                  <a:schemeClr val="tx1">
                    <a:lumMod val="75000"/>
                    <a:lumOff val="25000"/>
                  </a:schemeClr>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CO" dirty="0"/>
          </a:p>
        </p:txBody>
      </p:sp>
    </p:spTree>
    <p:extLst>
      <p:ext uri="{BB962C8B-B14F-4D97-AF65-F5344CB8AC3E}">
        <p14:creationId xmlns:p14="http://schemas.microsoft.com/office/powerpoint/2010/main" val="32201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DB2DA6CB-D3E4-4B23-BD2C-29898E8E8D0A}" type="datetimeFigureOut">
              <a:rPr lang="es-CO" altLang="es-CO"/>
              <a:pPr>
                <a:defRPr/>
              </a:pPr>
              <a:t>15/07/2022</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F9ED8EA2-5042-4875-A37A-6744D37E4262}" type="slidenum">
              <a:rPr lang="es-CO" altLang="es-CO"/>
              <a:pPr>
                <a:defRPr/>
              </a:pPr>
              <a:t>‹Nº›</a:t>
            </a:fld>
            <a:endParaRPr lang="es-CO" altLang="es-CO" dirty="0"/>
          </a:p>
        </p:txBody>
      </p:sp>
    </p:spTree>
    <p:extLst>
      <p:ext uri="{BB962C8B-B14F-4D97-AF65-F5344CB8AC3E}">
        <p14:creationId xmlns:p14="http://schemas.microsoft.com/office/powerpoint/2010/main" val="294360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2"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2"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4A97366A-F3A6-4CC4-B840-9EDE02E74CD2}" type="datetimeFigureOut">
              <a:rPr lang="es-CO" altLang="es-CO"/>
              <a:pPr>
                <a:defRPr/>
              </a:pPr>
              <a:t>15/07/2022</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CAFE0346-D625-4449-9F82-2DA76696FDB3}" type="slidenum">
              <a:rPr lang="es-CO" altLang="es-CO"/>
              <a:pPr>
                <a:defRPr/>
              </a:pPr>
              <a:t>‹Nº›</a:t>
            </a:fld>
            <a:endParaRPr lang="es-CO" altLang="es-CO" dirty="0"/>
          </a:p>
        </p:txBody>
      </p:sp>
    </p:spTree>
    <p:extLst>
      <p:ext uri="{BB962C8B-B14F-4D97-AF65-F5344CB8AC3E}">
        <p14:creationId xmlns:p14="http://schemas.microsoft.com/office/powerpoint/2010/main" val="279179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05811" y="160027"/>
            <a:ext cx="10515600" cy="984562"/>
          </a:xfrm>
        </p:spPr>
        <p:txBody>
          <a:bodyPr anchor="t">
            <a:normAutofit/>
          </a:bodyPr>
          <a:lstStyle>
            <a:lvl1pPr>
              <a:defRPr sz="2400" b="1">
                <a:solidFill>
                  <a:srgbClr val="AD3333"/>
                </a:solidFill>
                <a:latin typeface="+mn-lt"/>
                <a:cs typeface="Arial" panose="020B0604020202020204" pitchFamily="34" charset="0"/>
              </a:defRPr>
            </a:lvl1p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633415" y="1304617"/>
            <a:ext cx="10925175" cy="5036362"/>
          </a:xfrm>
        </p:spPr>
        <p:txBody>
          <a:bodyPr/>
          <a:lstStyle>
            <a:lvl1pPr marL="0" indent="0">
              <a:buNone/>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15635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49"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49"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lvl1pPr>
              <a:defRPr/>
            </a:lvl1pPr>
          </a:lstStyle>
          <a:p>
            <a:pPr>
              <a:defRPr/>
            </a:pPr>
            <a:fld id="{B41C16E0-D039-44C8-8192-BDED2ABD827A}" type="datetimeFigureOut">
              <a:rPr lang="es-CO" altLang="es-CO"/>
              <a:pPr>
                <a:defRPr/>
              </a:pPr>
              <a:t>15/07/2022</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BC3F9D22-3D66-4249-AA17-FD6741AF4098}" type="slidenum">
              <a:rPr lang="es-CO" altLang="es-CO"/>
              <a:pPr>
                <a:defRPr/>
              </a:pPr>
              <a:t>‹Nº›</a:t>
            </a:fld>
            <a:endParaRPr lang="es-CO" altLang="es-CO" dirty="0"/>
          </a:p>
        </p:txBody>
      </p:sp>
    </p:spTree>
    <p:extLst>
      <p:ext uri="{BB962C8B-B14F-4D97-AF65-F5344CB8AC3E}">
        <p14:creationId xmlns:p14="http://schemas.microsoft.com/office/powerpoint/2010/main" val="317421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3"/>
          <p:cNvSpPr>
            <a:spLocks noGrp="1"/>
          </p:cNvSpPr>
          <p:nvPr>
            <p:ph type="dt" sz="half" idx="10"/>
          </p:nvPr>
        </p:nvSpPr>
        <p:spPr/>
        <p:txBody>
          <a:bodyPr/>
          <a:lstStyle>
            <a:lvl1pPr>
              <a:defRPr/>
            </a:lvl1pPr>
          </a:lstStyle>
          <a:p>
            <a:pPr>
              <a:defRPr/>
            </a:pPr>
            <a:fld id="{87100998-559D-4EBD-9347-6656379B4AEC}" type="datetimeFigureOut">
              <a:rPr lang="es-CO" altLang="es-CO"/>
              <a:pPr>
                <a:defRPr/>
              </a:pPr>
              <a:t>15/07/2022</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4DC1419D-0432-4585-A706-2226F93876C0}" type="slidenum">
              <a:rPr lang="es-CO" altLang="es-CO"/>
              <a:pPr>
                <a:defRPr/>
              </a:pPr>
              <a:t>‹Nº›</a:t>
            </a:fld>
            <a:endParaRPr lang="es-CO" altLang="es-CO" dirty="0"/>
          </a:p>
        </p:txBody>
      </p:sp>
    </p:spTree>
    <p:extLst>
      <p:ext uri="{BB962C8B-B14F-4D97-AF65-F5344CB8AC3E}">
        <p14:creationId xmlns:p14="http://schemas.microsoft.com/office/powerpoint/2010/main" val="372170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6"/>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2"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3"/>
          <p:cNvSpPr>
            <a:spLocks noGrp="1"/>
          </p:cNvSpPr>
          <p:nvPr>
            <p:ph type="dt" sz="half" idx="10"/>
          </p:nvPr>
        </p:nvSpPr>
        <p:spPr/>
        <p:txBody>
          <a:bodyPr/>
          <a:lstStyle>
            <a:lvl1pPr>
              <a:defRPr/>
            </a:lvl1pPr>
          </a:lstStyle>
          <a:p>
            <a:pPr>
              <a:defRPr/>
            </a:pPr>
            <a:fld id="{CF0ECEDC-06ED-4C7C-9B03-83046E1325F6}" type="datetimeFigureOut">
              <a:rPr lang="es-CO" altLang="es-CO"/>
              <a:pPr>
                <a:defRPr/>
              </a:pPr>
              <a:t>15/07/2022</a:t>
            </a:fld>
            <a:endParaRPr lang="es-CO" altLang="es-CO" dirty="0"/>
          </a:p>
        </p:txBody>
      </p:sp>
      <p:sp>
        <p:nvSpPr>
          <p:cNvPr id="8" name="Marcador de pie de página 4"/>
          <p:cNvSpPr>
            <a:spLocks noGrp="1"/>
          </p:cNvSpPr>
          <p:nvPr>
            <p:ph type="ftr" sz="quarter" idx="11"/>
          </p:nvPr>
        </p:nvSpPr>
        <p:spPr/>
        <p:txBody>
          <a:bodyPr/>
          <a:lstStyle>
            <a:lvl1pPr>
              <a:defRPr/>
            </a:lvl1pPr>
          </a:lstStyle>
          <a:p>
            <a:pPr>
              <a:defRPr/>
            </a:pPr>
            <a:endParaRPr lang="es-CO" dirty="0"/>
          </a:p>
        </p:txBody>
      </p:sp>
      <p:sp>
        <p:nvSpPr>
          <p:cNvPr id="9" name="Marcador de número de diapositiva 5"/>
          <p:cNvSpPr>
            <a:spLocks noGrp="1"/>
          </p:cNvSpPr>
          <p:nvPr>
            <p:ph type="sldNum" sz="quarter" idx="12"/>
          </p:nvPr>
        </p:nvSpPr>
        <p:spPr/>
        <p:txBody>
          <a:bodyPr/>
          <a:lstStyle>
            <a:lvl1pPr>
              <a:defRPr/>
            </a:lvl1pPr>
          </a:lstStyle>
          <a:p>
            <a:pPr>
              <a:defRPr/>
            </a:pPr>
            <a:fld id="{AE470616-2E74-471E-AAEF-A4D337523D7F}" type="slidenum">
              <a:rPr lang="es-CO" altLang="es-CO"/>
              <a:pPr>
                <a:defRPr/>
              </a:pPr>
              <a:t>‹Nº›</a:t>
            </a:fld>
            <a:endParaRPr lang="es-CO" altLang="es-CO" dirty="0"/>
          </a:p>
        </p:txBody>
      </p:sp>
    </p:spTree>
    <p:extLst>
      <p:ext uri="{BB962C8B-B14F-4D97-AF65-F5344CB8AC3E}">
        <p14:creationId xmlns:p14="http://schemas.microsoft.com/office/powerpoint/2010/main" val="298930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3"/>
          <p:cNvSpPr>
            <a:spLocks noGrp="1"/>
          </p:cNvSpPr>
          <p:nvPr>
            <p:ph type="dt" sz="half" idx="10"/>
          </p:nvPr>
        </p:nvSpPr>
        <p:spPr/>
        <p:txBody>
          <a:bodyPr/>
          <a:lstStyle>
            <a:lvl1pPr>
              <a:defRPr/>
            </a:lvl1pPr>
          </a:lstStyle>
          <a:p>
            <a:pPr>
              <a:defRPr/>
            </a:pPr>
            <a:fld id="{9FBF25C1-17BB-4366-890E-F326F3BED209}" type="datetimeFigureOut">
              <a:rPr lang="es-CO" altLang="es-CO"/>
              <a:pPr>
                <a:defRPr/>
              </a:pPr>
              <a:t>15/07/2022</a:t>
            </a:fld>
            <a:endParaRPr lang="es-CO" altLang="es-CO" dirty="0"/>
          </a:p>
        </p:txBody>
      </p:sp>
      <p:sp>
        <p:nvSpPr>
          <p:cNvPr id="4" name="Marcador de pie de página 4"/>
          <p:cNvSpPr>
            <a:spLocks noGrp="1"/>
          </p:cNvSpPr>
          <p:nvPr>
            <p:ph type="ftr" sz="quarter" idx="11"/>
          </p:nvPr>
        </p:nvSpPr>
        <p:spPr/>
        <p:txBody>
          <a:bodyPr/>
          <a:lstStyle>
            <a:lvl1pPr>
              <a:defRPr/>
            </a:lvl1pPr>
          </a:lstStyle>
          <a:p>
            <a:pPr>
              <a:defRPr/>
            </a:pPr>
            <a:endParaRPr lang="es-CO" dirty="0"/>
          </a:p>
        </p:txBody>
      </p:sp>
      <p:sp>
        <p:nvSpPr>
          <p:cNvPr id="5" name="Marcador de número de diapositiva 5"/>
          <p:cNvSpPr>
            <a:spLocks noGrp="1"/>
          </p:cNvSpPr>
          <p:nvPr>
            <p:ph type="sldNum" sz="quarter" idx="12"/>
          </p:nvPr>
        </p:nvSpPr>
        <p:spPr/>
        <p:txBody>
          <a:bodyPr/>
          <a:lstStyle>
            <a:lvl1pPr>
              <a:defRPr/>
            </a:lvl1pPr>
          </a:lstStyle>
          <a:p>
            <a:pPr>
              <a:defRPr/>
            </a:pPr>
            <a:fld id="{2AFE7D14-50C1-4B66-A5F4-D9657C158CA5}" type="slidenum">
              <a:rPr lang="es-CO" altLang="es-CO"/>
              <a:pPr>
                <a:defRPr/>
              </a:pPr>
              <a:t>‹Nº›</a:t>
            </a:fld>
            <a:endParaRPr lang="es-CO" altLang="es-CO" dirty="0"/>
          </a:p>
        </p:txBody>
      </p:sp>
    </p:spTree>
    <p:extLst>
      <p:ext uri="{BB962C8B-B14F-4D97-AF65-F5344CB8AC3E}">
        <p14:creationId xmlns:p14="http://schemas.microsoft.com/office/powerpoint/2010/main" val="104833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D3D9A324-A69E-4F9E-8265-9E809888D80A}" type="datetimeFigureOut">
              <a:rPr lang="es-CO" altLang="es-CO"/>
              <a:pPr>
                <a:defRPr/>
              </a:pPr>
              <a:t>15/07/2022</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156040C8-FB79-4E6D-A221-B9C004F27102}" type="slidenum">
              <a:rPr lang="es-CO" altLang="es-CO"/>
              <a:pPr>
                <a:defRPr/>
              </a:pPr>
              <a:t>‹Nº›</a:t>
            </a:fld>
            <a:endParaRPr lang="es-CO" altLang="es-CO" dirty="0"/>
          </a:p>
        </p:txBody>
      </p:sp>
    </p:spTree>
    <p:extLst>
      <p:ext uri="{BB962C8B-B14F-4D97-AF65-F5344CB8AC3E}">
        <p14:creationId xmlns:p14="http://schemas.microsoft.com/office/powerpoint/2010/main" val="22948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120B7F63-9348-4FED-9EED-D818C16FCE77}" type="datetimeFigureOut">
              <a:rPr lang="es-CO" altLang="es-CO"/>
              <a:pPr>
                <a:defRPr/>
              </a:pPr>
              <a:t>15/07/2022</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2B00772A-1E30-40C1-8DA4-4C4BD7994531}" type="slidenum">
              <a:rPr lang="es-CO" altLang="es-CO"/>
              <a:pPr>
                <a:defRPr/>
              </a:pPr>
              <a:t>‹Nº›</a:t>
            </a:fld>
            <a:endParaRPr lang="es-CO" altLang="es-CO" dirty="0"/>
          </a:p>
        </p:txBody>
      </p:sp>
    </p:spTree>
    <p:extLst>
      <p:ext uri="{BB962C8B-B14F-4D97-AF65-F5344CB8AC3E}">
        <p14:creationId xmlns:p14="http://schemas.microsoft.com/office/powerpoint/2010/main" val="36570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s-CO" altLang="es-CO"/>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Editar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s-CO" altLang="es-CO"/>
          </a:p>
        </p:txBody>
      </p:sp>
      <p:sp>
        <p:nvSpPr>
          <p:cNvPr id="4" name="Marcador de fecha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73F7A46F-03D8-4E44-98A7-21D921D8A9B6}" type="datetimeFigureOut">
              <a:rPr lang="es-CO" altLang="es-CO"/>
              <a:pPr>
                <a:defRPr/>
              </a:pPr>
              <a:t>15/07/2022</a:t>
            </a:fld>
            <a:endParaRPr lang="es-CO" alt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5FBB4E2-C74A-4947-B3B8-AA5F80113A4E}" type="slidenum">
              <a:rPr lang="es-CO" altLang="es-CO"/>
              <a:pPr>
                <a:defRPr/>
              </a:pPr>
              <a:t>‹Nº›</a:t>
            </a:fld>
            <a:endParaRPr lang="es-CO" altLang="es-CO" dirty="0"/>
          </a:p>
        </p:txBody>
      </p:sp>
    </p:spTree>
  </p:cSld>
  <p:clrMap bg1="lt1" tx1="dk1" bg2="lt2" tx2="dk2" accent1="accent1" accent2="accent2" accent3="accent3" accent4="accent4" accent5="accent5" accent6="accent6" hlink="hlink" folHlink="folHlink"/>
  <p:sldLayoutIdLst>
    <p:sldLayoutId id="2147483996" r:id="rId1"/>
    <p:sldLayoutId id="2147483997" r:id="rId2"/>
    <p:sldLayoutId id="2147483991" r:id="rId3"/>
    <p:sldLayoutId id="2147483987" r:id="rId4"/>
    <p:sldLayoutId id="2147483988" r:id="rId5"/>
    <p:sldLayoutId id="2147483989" r:id="rId6"/>
    <p:sldLayoutId id="2147483990" r:id="rId7"/>
    <p:sldLayoutId id="2147483992" r:id="rId8"/>
    <p:sldLayoutId id="2147483993" r:id="rId9"/>
    <p:sldLayoutId id="2147483994" r:id="rId10"/>
    <p:sldLayoutId id="214748399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conomipedia.com/definiciones/distribucion-t-de-student.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statologos.com/unimodal-distribution/" TargetMode="External"/><Relationship Id="rId2" Type="http://schemas.openxmlformats.org/officeDocument/2006/relationships/hyperlink" Target="https://statologos.com/symmetric-distribution/"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economipedia.com/definiciones/distribucion-normal.html" TargetMode="Externa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hyperlink" Target="https://economipedia.com/definiciones/desviacion-tipica.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524000" y="2520401"/>
            <a:ext cx="9144000" cy="1663447"/>
          </a:xfrm>
        </p:spPr>
        <p:txBody>
          <a:bodyPr>
            <a:normAutofit/>
          </a:bodyPr>
          <a:lstStyle/>
          <a:p>
            <a:r>
              <a:rPr lang="es-ES" sz="4400" dirty="0"/>
              <a:t>DISTRIBUCIONES DE PROBABILIDAD</a:t>
            </a:r>
            <a:endParaRPr lang="es-CO" sz="4400" dirty="0"/>
          </a:p>
        </p:txBody>
      </p:sp>
      <p:sp>
        <p:nvSpPr>
          <p:cNvPr id="5" name="Subtítulo 4"/>
          <p:cNvSpPr>
            <a:spLocks noGrp="1"/>
          </p:cNvSpPr>
          <p:nvPr>
            <p:ph type="subTitle" idx="1"/>
          </p:nvPr>
        </p:nvSpPr>
        <p:spPr>
          <a:xfrm>
            <a:off x="1524000" y="4183848"/>
            <a:ext cx="9144000" cy="1010540"/>
          </a:xfrm>
        </p:spPr>
        <p:txBody>
          <a:bodyPr/>
          <a:lstStyle/>
          <a:p>
            <a:r>
              <a:rPr lang="es-ES" dirty="0"/>
              <a:t>Presentado por: </a:t>
            </a:r>
          </a:p>
          <a:p>
            <a:r>
              <a:rPr lang="es-ES" dirty="0"/>
              <a:t>Ing. </a:t>
            </a:r>
            <a:r>
              <a:rPr lang="es-ES" dirty="0" err="1"/>
              <a:t>Maria</a:t>
            </a:r>
            <a:r>
              <a:rPr lang="es-ES" dirty="0"/>
              <a:t> Camila Cely </a:t>
            </a:r>
            <a:r>
              <a:rPr lang="es-ES" dirty="0" err="1"/>
              <a:t>Garcia</a:t>
            </a:r>
            <a:endParaRPr lang="es-ES" dirty="0"/>
          </a:p>
          <a:p>
            <a:endParaRPr lang="es-ES" dirty="0"/>
          </a:p>
          <a:p>
            <a:r>
              <a:rPr lang="es-ES" dirty="0"/>
              <a:t>D</a:t>
            </a:r>
            <a:r>
              <a:rPr lang="es-CO" dirty="0" err="1"/>
              <a:t>ocente</a:t>
            </a:r>
            <a:endParaRPr lang="es-CO" dirty="0"/>
          </a:p>
          <a:p>
            <a:r>
              <a:rPr lang="es-ES" dirty="0"/>
              <a:t>Dr. N</a:t>
            </a:r>
            <a:r>
              <a:rPr lang="es-CO" dirty="0" err="1"/>
              <a:t>elson</a:t>
            </a:r>
            <a:r>
              <a:rPr lang="es-CO" dirty="0"/>
              <a:t> </a:t>
            </a:r>
            <a:r>
              <a:rPr lang="es-CO" dirty="0" err="1"/>
              <a:t>Fernandez</a:t>
            </a:r>
            <a:endParaRPr lang="es-ES" dirty="0"/>
          </a:p>
          <a:p>
            <a:endParaRPr lang="es-CO" dirty="0"/>
          </a:p>
        </p:txBody>
      </p:sp>
    </p:spTree>
    <p:extLst>
      <p:ext uri="{BB962C8B-B14F-4D97-AF65-F5344CB8AC3E}">
        <p14:creationId xmlns:p14="http://schemas.microsoft.com/office/powerpoint/2010/main" val="5528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a:extLst>
              <a:ext uri="{FF2B5EF4-FFF2-40B4-BE49-F238E27FC236}">
                <a16:creationId xmlns:a16="http://schemas.microsoft.com/office/drawing/2014/main" id="{53A6FC36-0A31-4DE9-BD9C-CA2334E7B4FB}"/>
              </a:ext>
            </a:extLst>
          </p:cNvPr>
          <p:cNvSpPr/>
          <p:nvPr/>
        </p:nvSpPr>
        <p:spPr>
          <a:xfrm>
            <a:off x="417843" y="3438995"/>
            <a:ext cx="1874783" cy="3710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177F07F7-9E12-4ACE-8372-5EA8E6320DAD}"/>
              </a:ext>
            </a:extLst>
          </p:cNvPr>
          <p:cNvSpPr>
            <a:spLocks noGrp="1"/>
          </p:cNvSpPr>
          <p:nvPr>
            <p:ph type="title"/>
          </p:nvPr>
        </p:nvSpPr>
        <p:spPr>
          <a:xfrm>
            <a:off x="417846" y="173280"/>
            <a:ext cx="10515600" cy="984562"/>
          </a:xfrm>
        </p:spPr>
        <p:txBody>
          <a:bodyPr/>
          <a:lstStyle/>
          <a:p>
            <a:r>
              <a:rPr lang="es-ES" dirty="0"/>
              <a:t>DISTRIBUCIONES CONTINUAS</a:t>
            </a:r>
            <a:endParaRPr lang="es-CO" dirty="0"/>
          </a:p>
        </p:txBody>
      </p:sp>
      <p:sp>
        <p:nvSpPr>
          <p:cNvPr id="4" name="Rectángulo 3">
            <a:extLst>
              <a:ext uri="{FF2B5EF4-FFF2-40B4-BE49-F238E27FC236}">
                <a16:creationId xmlns:a16="http://schemas.microsoft.com/office/drawing/2014/main" id="{E88A721F-0193-481A-9D3D-BC9632E5CD93}"/>
              </a:ext>
            </a:extLst>
          </p:cNvPr>
          <p:cNvSpPr/>
          <p:nvPr/>
        </p:nvSpPr>
        <p:spPr>
          <a:xfrm>
            <a:off x="417845" y="665561"/>
            <a:ext cx="9282745" cy="5324535"/>
          </a:xfrm>
          <a:prstGeom prst="rect">
            <a:avLst/>
          </a:prstGeom>
        </p:spPr>
        <p:txBody>
          <a:bodyPr wrap="square">
            <a:spAutoFit/>
          </a:bodyPr>
          <a:lstStyle/>
          <a:p>
            <a:pPr algn="just"/>
            <a:r>
              <a:rPr lang="es-CO" sz="2000" dirty="0"/>
              <a:t>Las distribuciones continuas incluidas en el módulo de “Cálculo de probabilidades” son:</a:t>
            </a:r>
          </a:p>
          <a:p>
            <a:pPr algn="just"/>
            <a:r>
              <a:rPr lang="es-CO" sz="2000" dirty="0"/>
              <a:t> </a:t>
            </a:r>
          </a:p>
          <a:p>
            <a:pPr marL="342900" indent="-342900" algn="just">
              <a:buFont typeface="+mj-lt"/>
              <a:buAutoNum type="arabicParenR"/>
            </a:pPr>
            <a:r>
              <a:rPr lang="es-CO" sz="2000" dirty="0"/>
              <a:t>Uniforme o rectangular </a:t>
            </a:r>
          </a:p>
          <a:p>
            <a:pPr marL="342900" indent="-342900" algn="just">
              <a:buFont typeface="+mj-lt"/>
              <a:buAutoNum type="arabicParenR"/>
            </a:pPr>
            <a:r>
              <a:rPr lang="es-CO" sz="2000" dirty="0"/>
              <a:t>Normal </a:t>
            </a:r>
          </a:p>
          <a:p>
            <a:pPr marL="342900" indent="-342900" algn="just">
              <a:buFont typeface="+mj-lt"/>
              <a:buAutoNum type="arabicParenR"/>
            </a:pPr>
            <a:r>
              <a:rPr lang="es-CO" sz="2000" dirty="0" err="1"/>
              <a:t>Lognormal</a:t>
            </a:r>
            <a:r>
              <a:rPr lang="es-CO" sz="2000" dirty="0"/>
              <a:t> </a:t>
            </a:r>
          </a:p>
          <a:p>
            <a:pPr marL="342900" indent="-342900" algn="just">
              <a:buFont typeface="+mj-lt"/>
              <a:buAutoNum type="arabicParenR"/>
            </a:pPr>
            <a:r>
              <a:rPr lang="es-CO" sz="2000" dirty="0"/>
              <a:t>Logística </a:t>
            </a:r>
          </a:p>
          <a:p>
            <a:pPr marL="342900" indent="-342900" algn="just">
              <a:buFont typeface="+mj-lt"/>
              <a:buAutoNum type="arabicParenR"/>
            </a:pPr>
            <a:r>
              <a:rPr lang="es-CO" sz="2000" dirty="0"/>
              <a:t>Beta </a:t>
            </a:r>
          </a:p>
          <a:p>
            <a:pPr marL="342900" indent="-342900" algn="just">
              <a:buFont typeface="+mj-lt"/>
              <a:buAutoNum type="arabicParenR"/>
            </a:pPr>
            <a:r>
              <a:rPr lang="es-CO" sz="2000" dirty="0"/>
              <a:t>Gamma </a:t>
            </a:r>
          </a:p>
          <a:p>
            <a:pPr marL="342900" indent="-342900" algn="just">
              <a:buFont typeface="+mj-lt"/>
              <a:buAutoNum type="arabicParenR"/>
            </a:pPr>
            <a:r>
              <a:rPr lang="es-CO" sz="2000" dirty="0"/>
              <a:t>Exponencial </a:t>
            </a:r>
          </a:p>
          <a:p>
            <a:pPr marL="342900" indent="-342900" algn="just">
              <a:buFont typeface="+mj-lt"/>
              <a:buAutoNum type="arabicParenR"/>
            </a:pPr>
            <a:r>
              <a:rPr lang="es-CO" sz="2000" dirty="0"/>
              <a:t>Ji-cuadrado </a:t>
            </a:r>
          </a:p>
          <a:p>
            <a:pPr marL="342900" indent="-342900" algn="just">
              <a:buFont typeface="+mj-lt"/>
              <a:buAutoNum type="arabicParenR"/>
            </a:pPr>
            <a:r>
              <a:rPr lang="es-CO" sz="2000" dirty="0"/>
              <a:t>F de Snedecor </a:t>
            </a:r>
          </a:p>
          <a:p>
            <a:pPr marL="342900" indent="-342900" algn="just">
              <a:buFont typeface="+mj-lt"/>
              <a:buAutoNum type="arabicParenR"/>
            </a:pPr>
            <a:r>
              <a:rPr lang="es-CO" sz="2000" dirty="0"/>
              <a:t>Cauchy </a:t>
            </a:r>
          </a:p>
          <a:p>
            <a:pPr marL="342900" indent="-342900" algn="just">
              <a:buFont typeface="+mj-lt"/>
              <a:buAutoNum type="arabicParenR"/>
            </a:pPr>
            <a:r>
              <a:rPr lang="es-CO" sz="2000" dirty="0"/>
              <a:t>Weibull </a:t>
            </a:r>
          </a:p>
          <a:p>
            <a:pPr marL="342900" indent="-342900" algn="just">
              <a:buFont typeface="+mj-lt"/>
              <a:buAutoNum type="arabicParenR"/>
            </a:pPr>
            <a:r>
              <a:rPr lang="es-CO" sz="2000" dirty="0"/>
              <a:t>Laplace </a:t>
            </a:r>
          </a:p>
          <a:p>
            <a:pPr marL="342900" indent="-342900" algn="just">
              <a:buFont typeface="+mj-lt"/>
              <a:buAutoNum type="arabicParenR"/>
            </a:pPr>
            <a:r>
              <a:rPr lang="es-CO" sz="2000" dirty="0"/>
              <a:t>t de </a:t>
            </a:r>
            <a:r>
              <a:rPr lang="es-CO" sz="2000" dirty="0" err="1"/>
              <a:t>Student</a:t>
            </a:r>
            <a:r>
              <a:rPr lang="es-CO" sz="2000" dirty="0"/>
              <a:t> </a:t>
            </a:r>
          </a:p>
          <a:p>
            <a:pPr marL="342900" indent="-342900" algn="just">
              <a:buFont typeface="+mj-lt"/>
              <a:buAutoNum type="arabicParenR"/>
            </a:pPr>
            <a:r>
              <a:rPr lang="es-CO" sz="2000" dirty="0"/>
              <a:t>Pareto </a:t>
            </a:r>
          </a:p>
          <a:p>
            <a:pPr marL="342900" indent="-342900" algn="just">
              <a:buFont typeface="+mj-lt"/>
              <a:buAutoNum type="arabicParenR"/>
            </a:pPr>
            <a:r>
              <a:rPr lang="es-CO" sz="2000" dirty="0"/>
              <a:t>Triangular </a:t>
            </a:r>
          </a:p>
        </p:txBody>
      </p:sp>
      <p:sp>
        <p:nvSpPr>
          <p:cNvPr id="5" name="Elipse 4">
            <a:extLst>
              <a:ext uri="{FF2B5EF4-FFF2-40B4-BE49-F238E27FC236}">
                <a16:creationId xmlns:a16="http://schemas.microsoft.com/office/drawing/2014/main" id="{3885C10C-DA5A-4D05-A82F-70CB615D5D2E}"/>
              </a:ext>
            </a:extLst>
          </p:cNvPr>
          <p:cNvSpPr/>
          <p:nvPr/>
        </p:nvSpPr>
        <p:spPr>
          <a:xfrm>
            <a:off x="417844" y="1630016"/>
            <a:ext cx="1457739" cy="3710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202C1D29-7AFA-407B-ACB4-1713B941E902}"/>
              </a:ext>
            </a:extLst>
          </p:cNvPr>
          <p:cNvSpPr/>
          <p:nvPr/>
        </p:nvSpPr>
        <p:spPr>
          <a:xfrm>
            <a:off x="417843" y="4902417"/>
            <a:ext cx="1782016" cy="46560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6273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CF40B-FCE6-432A-A01A-669DA1983582}"/>
              </a:ext>
            </a:extLst>
          </p:cNvPr>
          <p:cNvSpPr>
            <a:spLocks noGrp="1"/>
          </p:cNvSpPr>
          <p:nvPr>
            <p:ph type="title"/>
          </p:nvPr>
        </p:nvSpPr>
        <p:spPr/>
        <p:txBody>
          <a:bodyPr/>
          <a:lstStyle/>
          <a:p>
            <a:r>
              <a:rPr lang="es-ES" dirty="0"/>
              <a:t>DISTRIBUCION NORMAL O Z</a:t>
            </a:r>
            <a:endParaRPr lang="es-CO" dirty="0"/>
          </a:p>
        </p:txBody>
      </p:sp>
      <p:sp>
        <p:nvSpPr>
          <p:cNvPr id="3" name="Marcador de contenido 2">
            <a:extLst>
              <a:ext uri="{FF2B5EF4-FFF2-40B4-BE49-F238E27FC236}">
                <a16:creationId xmlns:a16="http://schemas.microsoft.com/office/drawing/2014/main" id="{7C41F58F-252C-4265-ADF2-4A62EE653AE4}"/>
              </a:ext>
            </a:extLst>
          </p:cNvPr>
          <p:cNvSpPr>
            <a:spLocks noGrp="1"/>
          </p:cNvSpPr>
          <p:nvPr>
            <p:ph idx="1"/>
          </p:nvPr>
        </p:nvSpPr>
        <p:spPr>
          <a:xfrm>
            <a:off x="374108" y="813298"/>
            <a:ext cx="10925175" cy="5036362"/>
          </a:xfrm>
        </p:spPr>
        <p:txBody>
          <a:bodyPr/>
          <a:lstStyle/>
          <a:p>
            <a:pPr marL="457200" indent="-457200" algn="just">
              <a:buFont typeface="Wingdings" panose="05000000000000000000" pitchFamily="2" charset="2"/>
              <a:buChar char="ü"/>
            </a:pPr>
            <a:r>
              <a:rPr lang="es-ES" sz="2000" dirty="0"/>
              <a:t>Es la distribución de probabilidad más importante del cálculo de probabilidades y de la Estadística.</a:t>
            </a:r>
          </a:p>
          <a:p>
            <a:pPr marL="457200" indent="-457200" algn="just">
              <a:buFont typeface="Wingdings" panose="05000000000000000000" pitchFamily="2" charset="2"/>
              <a:buChar char="ü"/>
            </a:pPr>
            <a:r>
              <a:rPr lang="es-ES" sz="2000" dirty="0"/>
              <a:t>En 1809, Carl Friedrich Gauss publicó un libro sobre el movimiento de los cuerpos celestes donde asumía errores normales, por este motivo esta distribución también es conocida como </a:t>
            </a:r>
            <a:r>
              <a:rPr lang="es-ES" sz="2000" b="1" dirty="0">
                <a:solidFill>
                  <a:srgbClr val="C00000"/>
                </a:solidFill>
              </a:rPr>
              <a:t>distribución Gaussiana</a:t>
            </a:r>
            <a:r>
              <a:rPr lang="es-ES" sz="2000" dirty="0"/>
              <a:t>. </a:t>
            </a:r>
          </a:p>
          <a:p>
            <a:pPr marL="457200" indent="-457200" algn="just">
              <a:buFont typeface="Wingdings" panose="05000000000000000000" pitchFamily="2" charset="2"/>
              <a:buChar char="ü"/>
            </a:pPr>
            <a:r>
              <a:rPr lang="es-ES" sz="2000" dirty="0"/>
              <a:t>La distribución normal es la base de otras distribuciones como la </a:t>
            </a:r>
            <a:r>
              <a:rPr lang="es-ES" sz="2000" dirty="0">
                <a:hlinkClick r:id="rId2">
                  <a:extLst>
                    <a:ext uri="{A12FA001-AC4F-418D-AE19-62706E023703}">
                      <ahyp:hlinkClr xmlns:ahyp="http://schemas.microsoft.com/office/drawing/2018/hyperlinkcolor" val="tx"/>
                    </a:ext>
                  </a:extLst>
                </a:hlinkClick>
              </a:rPr>
              <a:t>distribución t de </a:t>
            </a:r>
            <a:r>
              <a:rPr lang="es-ES" sz="2000" dirty="0" err="1">
                <a:hlinkClick r:id="rId2">
                  <a:extLst>
                    <a:ext uri="{A12FA001-AC4F-418D-AE19-62706E023703}">
                      <ahyp:hlinkClr xmlns:ahyp="http://schemas.microsoft.com/office/drawing/2018/hyperlinkcolor" val="tx"/>
                    </a:ext>
                  </a:extLst>
                </a:hlinkClick>
              </a:rPr>
              <a:t>Student</a:t>
            </a:r>
            <a:r>
              <a:rPr lang="es-ES" sz="2000" dirty="0"/>
              <a:t>, distribución ji-cuadrada, distribución F de Fisher.</a:t>
            </a:r>
          </a:p>
        </p:txBody>
      </p:sp>
      <p:pic>
        <p:nvPicPr>
          <p:cNvPr id="6" name="Imagen 5">
            <a:extLst>
              <a:ext uri="{FF2B5EF4-FFF2-40B4-BE49-F238E27FC236}">
                <a16:creationId xmlns:a16="http://schemas.microsoft.com/office/drawing/2014/main" id="{DBBEB145-20EF-49A2-9347-571E8EDA4C51}"/>
              </a:ext>
            </a:extLst>
          </p:cNvPr>
          <p:cNvPicPr>
            <a:picLocks noChangeAspect="1"/>
          </p:cNvPicPr>
          <p:nvPr/>
        </p:nvPicPr>
        <p:blipFill>
          <a:blip r:embed="rId3"/>
          <a:stretch>
            <a:fillRect/>
          </a:stretch>
        </p:blipFill>
        <p:spPr>
          <a:xfrm>
            <a:off x="6804992" y="2744510"/>
            <a:ext cx="5181600" cy="3105150"/>
          </a:xfrm>
          <a:prstGeom prst="rect">
            <a:avLst/>
          </a:prstGeom>
        </p:spPr>
      </p:pic>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97EFAFC-5D66-4278-94F8-A30EBC53222E}"/>
                  </a:ext>
                </a:extLst>
              </p:cNvPr>
              <p:cNvSpPr txBox="1"/>
              <p:nvPr/>
            </p:nvSpPr>
            <p:spPr>
              <a:xfrm>
                <a:off x="575512" y="3675529"/>
                <a:ext cx="2115644" cy="1037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3600" b="0" i="1" smtClean="0">
                          <a:latin typeface="Cambria Math" panose="02040503050406030204" pitchFamily="18" charset="0"/>
                        </a:rPr>
                        <m:t>𝑍</m:t>
                      </m:r>
                      <m:r>
                        <a:rPr lang="es-ES" sz="3600" b="0" i="1" smtClean="0">
                          <a:latin typeface="Cambria Math" panose="02040503050406030204" pitchFamily="18" charset="0"/>
                        </a:rPr>
                        <m:t>=</m:t>
                      </m:r>
                      <m:f>
                        <m:fPr>
                          <m:ctrlPr>
                            <a:rPr lang="es-CO" sz="3600" i="1" smtClean="0">
                              <a:latin typeface="Cambria Math" panose="02040503050406030204" pitchFamily="18" charset="0"/>
                            </a:rPr>
                          </m:ctrlPr>
                        </m:fPr>
                        <m:num>
                          <m:r>
                            <a:rPr lang="es-ES" sz="3600" b="0" i="1" smtClean="0">
                              <a:latin typeface="Cambria Math" panose="02040503050406030204" pitchFamily="18" charset="0"/>
                            </a:rPr>
                            <m:t>𝑋</m:t>
                          </m:r>
                          <m:r>
                            <a:rPr lang="es-ES" sz="3600" b="0" i="1" smtClean="0">
                              <a:latin typeface="Cambria Math" panose="02040503050406030204" pitchFamily="18" charset="0"/>
                            </a:rPr>
                            <m:t>−</m:t>
                          </m:r>
                          <m:r>
                            <a:rPr lang="es-ES" sz="3600" b="0" i="1" smtClean="0">
                              <a:latin typeface="Cambria Math" panose="02040503050406030204" pitchFamily="18" charset="0"/>
                              <a:ea typeface="Cambria Math" panose="02040503050406030204" pitchFamily="18" charset="0"/>
                            </a:rPr>
                            <m:t>𝜇</m:t>
                          </m:r>
                        </m:num>
                        <m:den>
                          <m:r>
                            <a:rPr lang="es-CO" sz="3600" i="1" smtClean="0">
                              <a:latin typeface="Cambria Math" panose="02040503050406030204" pitchFamily="18" charset="0"/>
                              <a:ea typeface="Cambria Math" panose="02040503050406030204" pitchFamily="18" charset="0"/>
                            </a:rPr>
                            <m:t>𝜎</m:t>
                          </m:r>
                        </m:den>
                      </m:f>
                    </m:oMath>
                  </m:oMathPara>
                </a14:m>
                <a:endParaRPr lang="es-CO" dirty="0"/>
              </a:p>
            </p:txBody>
          </p:sp>
        </mc:Choice>
        <mc:Fallback xmlns="">
          <p:sp>
            <p:nvSpPr>
              <p:cNvPr id="7" name="CuadroTexto 6">
                <a:extLst>
                  <a:ext uri="{FF2B5EF4-FFF2-40B4-BE49-F238E27FC236}">
                    <a16:creationId xmlns:a16="http://schemas.microsoft.com/office/drawing/2014/main" id="{097EFAFC-5D66-4278-94F8-A30EBC53222E}"/>
                  </a:ext>
                </a:extLst>
              </p:cNvPr>
              <p:cNvSpPr txBox="1">
                <a:spLocks noRot="1" noChangeAspect="1" noMove="1" noResize="1" noEditPoints="1" noAdjustHandles="1" noChangeArrowheads="1" noChangeShapeType="1" noTextEdit="1"/>
              </p:cNvSpPr>
              <p:nvPr/>
            </p:nvSpPr>
            <p:spPr>
              <a:xfrm>
                <a:off x="575512" y="3675529"/>
                <a:ext cx="2115644" cy="1037143"/>
              </a:xfrm>
              <a:prstGeom prst="rect">
                <a:avLst/>
              </a:prstGeom>
              <a:blipFill>
                <a:blip r:embed="rId4"/>
                <a:stretch>
                  <a:fillRect/>
                </a:stretch>
              </a:blipFill>
            </p:spPr>
            <p:txBody>
              <a:bodyPr/>
              <a:lstStyle/>
              <a:p>
                <a:r>
                  <a:rPr lang="es-CO">
                    <a:noFill/>
                  </a:rPr>
                  <a:t> </a:t>
                </a:r>
              </a:p>
            </p:txBody>
          </p:sp>
        </mc:Fallback>
      </mc:AlternateContent>
      <p:sp>
        <p:nvSpPr>
          <p:cNvPr id="8" name="CuadroTexto 7">
            <a:extLst>
              <a:ext uri="{FF2B5EF4-FFF2-40B4-BE49-F238E27FC236}">
                <a16:creationId xmlns:a16="http://schemas.microsoft.com/office/drawing/2014/main" id="{C135EC75-266D-4756-ABED-7F3E32A1BEA7}"/>
              </a:ext>
            </a:extLst>
          </p:cNvPr>
          <p:cNvSpPr txBox="1"/>
          <p:nvPr/>
        </p:nvSpPr>
        <p:spPr>
          <a:xfrm>
            <a:off x="3127995" y="3429000"/>
            <a:ext cx="3081131" cy="1877437"/>
          </a:xfrm>
          <a:prstGeom prst="rect">
            <a:avLst/>
          </a:prstGeom>
          <a:noFill/>
        </p:spPr>
        <p:txBody>
          <a:bodyPr wrap="square" rtlCol="0">
            <a:spAutoFit/>
          </a:bodyPr>
          <a:lstStyle/>
          <a:p>
            <a:r>
              <a:rPr lang="es-ES" sz="2000" b="1" dirty="0">
                <a:solidFill>
                  <a:srgbClr val="C00000"/>
                </a:solidFill>
              </a:rPr>
              <a:t>Z= </a:t>
            </a:r>
            <a:r>
              <a:rPr lang="es-ES" sz="2000" dirty="0"/>
              <a:t>Probabilidad</a:t>
            </a:r>
          </a:p>
          <a:p>
            <a:r>
              <a:rPr lang="es-ES" sz="2000" b="1" dirty="0">
                <a:solidFill>
                  <a:srgbClr val="C00000"/>
                </a:solidFill>
              </a:rPr>
              <a:t>X= </a:t>
            </a:r>
            <a:r>
              <a:rPr lang="es-ES" sz="2000" dirty="0"/>
              <a:t>Variable</a:t>
            </a:r>
          </a:p>
          <a:p>
            <a:r>
              <a:rPr lang="es-CO" sz="2000" b="1" dirty="0">
                <a:solidFill>
                  <a:srgbClr val="C00000"/>
                </a:solidFill>
              </a:rPr>
              <a:t>µ= </a:t>
            </a:r>
            <a:r>
              <a:rPr lang="es-CO" sz="2000" dirty="0"/>
              <a:t>La media poblacional</a:t>
            </a:r>
          </a:p>
          <a:p>
            <a:r>
              <a:rPr lang="el-GR" sz="2000" b="1" dirty="0">
                <a:solidFill>
                  <a:srgbClr val="C00000"/>
                </a:solidFill>
              </a:rPr>
              <a:t>σ</a:t>
            </a:r>
            <a:r>
              <a:rPr lang="es-ES" sz="2000" b="1" dirty="0">
                <a:solidFill>
                  <a:srgbClr val="C00000"/>
                </a:solidFill>
              </a:rPr>
              <a:t>= </a:t>
            </a:r>
            <a:r>
              <a:rPr lang="es-ES" sz="2000" dirty="0"/>
              <a:t>Desviación típica</a:t>
            </a:r>
            <a:endParaRPr lang="es-CO" sz="2000" dirty="0"/>
          </a:p>
          <a:p>
            <a:endParaRPr lang="es-ES" dirty="0"/>
          </a:p>
          <a:p>
            <a:endParaRPr lang="es-CO" dirty="0"/>
          </a:p>
        </p:txBody>
      </p:sp>
      <p:sp>
        <p:nvSpPr>
          <p:cNvPr id="10" name="CuadroTexto 9">
            <a:extLst>
              <a:ext uri="{FF2B5EF4-FFF2-40B4-BE49-F238E27FC236}">
                <a16:creationId xmlns:a16="http://schemas.microsoft.com/office/drawing/2014/main" id="{6480408E-BD42-4D5F-878C-3A7BA5D59F5E}"/>
              </a:ext>
            </a:extLst>
          </p:cNvPr>
          <p:cNvSpPr txBox="1"/>
          <p:nvPr/>
        </p:nvSpPr>
        <p:spPr>
          <a:xfrm>
            <a:off x="409028" y="2967335"/>
            <a:ext cx="2120348" cy="461665"/>
          </a:xfrm>
          <a:prstGeom prst="rect">
            <a:avLst/>
          </a:prstGeom>
          <a:noFill/>
        </p:spPr>
        <p:txBody>
          <a:bodyPr wrap="square" rtlCol="0">
            <a:spAutoFit/>
          </a:bodyPr>
          <a:lstStyle/>
          <a:p>
            <a:r>
              <a:rPr lang="es-ES" sz="2400" b="1" dirty="0">
                <a:solidFill>
                  <a:srgbClr val="C00000"/>
                </a:solidFill>
              </a:rPr>
              <a:t>Formula: </a:t>
            </a:r>
            <a:endParaRPr lang="es-CO" sz="2400" b="1" dirty="0">
              <a:solidFill>
                <a:srgbClr val="C00000"/>
              </a:solidFill>
            </a:endParaRPr>
          </a:p>
        </p:txBody>
      </p:sp>
    </p:spTree>
    <p:extLst>
      <p:ext uri="{BB962C8B-B14F-4D97-AF65-F5344CB8AC3E}">
        <p14:creationId xmlns:p14="http://schemas.microsoft.com/office/powerpoint/2010/main" val="208448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7E8AE294-2363-434C-AFFF-01ADCB2901E4}"/>
              </a:ext>
            </a:extLst>
          </p:cNvPr>
          <p:cNvSpPr/>
          <p:nvPr/>
        </p:nvSpPr>
        <p:spPr>
          <a:xfrm>
            <a:off x="5683594" y="1429956"/>
            <a:ext cx="3087756" cy="492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1" name="Rectángulo 10">
            <a:extLst>
              <a:ext uri="{FF2B5EF4-FFF2-40B4-BE49-F238E27FC236}">
                <a16:creationId xmlns:a16="http://schemas.microsoft.com/office/drawing/2014/main" id="{E0139F12-7069-4E94-A931-E312D9D2CFB3}"/>
              </a:ext>
            </a:extLst>
          </p:cNvPr>
          <p:cNvSpPr/>
          <p:nvPr/>
        </p:nvSpPr>
        <p:spPr>
          <a:xfrm>
            <a:off x="5683594" y="2027862"/>
            <a:ext cx="3087756" cy="492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2" name="Rectángulo 11">
            <a:extLst>
              <a:ext uri="{FF2B5EF4-FFF2-40B4-BE49-F238E27FC236}">
                <a16:creationId xmlns:a16="http://schemas.microsoft.com/office/drawing/2014/main" id="{32F0791E-ECEA-4CBD-B640-5FB75928D9E7}"/>
              </a:ext>
            </a:extLst>
          </p:cNvPr>
          <p:cNvSpPr/>
          <p:nvPr/>
        </p:nvSpPr>
        <p:spPr>
          <a:xfrm>
            <a:off x="5683594" y="2664662"/>
            <a:ext cx="5685975" cy="750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3" name="Rectángulo 12">
            <a:extLst>
              <a:ext uri="{FF2B5EF4-FFF2-40B4-BE49-F238E27FC236}">
                <a16:creationId xmlns:a16="http://schemas.microsoft.com/office/drawing/2014/main" id="{DC887B5D-FCF6-4AB5-A4A0-59071100405C}"/>
              </a:ext>
            </a:extLst>
          </p:cNvPr>
          <p:cNvSpPr/>
          <p:nvPr/>
        </p:nvSpPr>
        <p:spPr>
          <a:xfrm>
            <a:off x="5683595" y="3642397"/>
            <a:ext cx="5685975" cy="644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4" name="Rectángulo 13">
            <a:extLst>
              <a:ext uri="{FF2B5EF4-FFF2-40B4-BE49-F238E27FC236}">
                <a16:creationId xmlns:a16="http://schemas.microsoft.com/office/drawing/2014/main" id="{097E9871-B7F3-4518-A7FB-A68442DA1D91}"/>
              </a:ext>
            </a:extLst>
          </p:cNvPr>
          <p:cNvSpPr/>
          <p:nvPr/>
        </p:nvSpPr>
        <p:spPr>
          <a:xfrm>
            <a:off x="5683596" y="4439478"/>
            <a:ext cx="5685975" cy="750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5" name="Rectángulo 14">
            <a:extLst>
              <a:ext uri="{FF2B5EF4-FFF2-40B4-BE49-F238E27FC236}">
                <a16:creationId xmlns:a16="http://schemas.microsoft.com/office/drawing/2014/main" id="{DD5BE7EC-8B56-4441-B51A-149623A07B60}"/>
              </a:ext>
            </a:extLst>
          </p:cNvPr>
          <p:cNvSpPr/>
          <p:nvPr/>
        </p:nvSpPr>
        <p:spPr>
          <a:xfrm>
            <a:off x="5683597" y="5494723"/>
            <a:ext cx="5685975" cy="839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6" name="Rectángulo 5">
            <a:extLst>
              <a:ext uri="{FF2B5EF4-FFF2-40B4-BE49-F238E27FC236}">
                <a16:creationId xmlns:a16="http://schemas.microsoft.com/office/drawing/2014/main" id="{8668FA41-01FB-48C4-B3E9-D7867C18D187}"/>
              </a:ext>
            </a:extLst>
          </p:cNvPr>
          <p:cNvSpPr/>
          <p:nvPr/>
        </p:nvSpPr>
        <p:spPr>
          <a:xfrm>
            <a:off x="5683594" y="785275"/>
            <a:ext cx="3087756" cy="492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2" name="Título 1">
            <a:extLst>
              <a:ext uri="{FF2B5EF4-FFF2-40B4-BE49-F238E27FC236}">
                <a16:creationId xmlns:a16="http://schemas.microsoft.com/office/drawing/2014/main" id="{9583874D-CC89-4E7B-85D5-91A95C8128F5}"/>
              </a:ext>
            </a:extLst>
          </p:cNvPr>
          <p:cNvSpPr>
            <a:spLocks noGrp="1"/>
          </p:cNvSpPr>
          <p:nvPr>
            <p:ph type="title"/>
          </p:nvPr>
        </p:nvSpPr>
        <p:spPr>
          <a:xfrm>
            <a:off x="633410" y="320055"/>
            <a:ext cx="10515600" cy="984562"/>
          </a:xfrm>
        </p:spPr>
        <p:txBody>
          <a:bodyPr/>
          <a:lstStyle/>
          <a:p>
            <a:r>
              <a:rPr lang="es-ES" sz="2800" dirty="0"/>
              <a:t>PROPIEDADES</a:t>
            </a:r>
            <a:r>
              <a:rPr lang="es-ES" dirty="0"/>
              <a:t> </a:t>
            </a:r>
            <a:endParaRPr lang="es-CO" dirty="0"/>
          </a:p>
        </p:txBody>
      </p:sp>
      <p:sp>
        <p:nvSpPr>
          <p:cNvPr id="4" name="Rectángulo 3">
            <a:extLst>
              <a:ext uri="{FF2B5EF4-FFF2-40B4-BE49-F238E27FC236}">
                <a16:creationId xmlns:a16="http://schemas.microsoft.com/office/drawing/2014/main" id="{37F8D1EB-2DEC-4D95-82C9-27B6A6C2A88E}"/>
              </a:ext>
            </a:extLst>
          </p:cNvPr>
          <p:cNvSpPr/>
          <p:nvPr/>
        </p:nvSpPr>
        <p:spPr>
          <a:xfrm>
            <a:off x="5370445" y="826241"/>
            <a:ext cx="6096000" cy="5632311"/>
          </a:xfrm>
          <a:prstGeom prst="rect">
            <a:avLst/>
          </a:prstGeom>
        </p:spPr>
        <p:txBody>
          <a:bodyPr>
            <a:spAutoFit/>
          </a:bodyPr>
          <a:lstStyle/>
          <a:p>
            <a:pPr marL="342900" indent="-342900" algn="just">
              <a:buFont typeface="Arial" panose="020B0604020202020204" pitchFamily="34" charset="0"/>
              <a:buChar char="•"/>
            </a:pPr>
            <a:r>
              <a:rPr lang="es-ES" sz="2000" dirty="0">
                <a:latin typeface="+mn-lt"/>
              </a:rPr>
              <a:t>En forma de campana.</a:t>
            </a:r>
          </a:p>
          <a:p>
            <a:pPr marL="342900" indent="-342900" algn="just">
              <a:buFont typeface="Arial" panose="020B0604020202020204" pitchFamily="34" charset="0"/>
              <a:buChar char="•"/>
            </a:pPr>
            <a:endParaRPr lang="es-ES" sz="2000" dirty="0">
              <a:latin typeface="+mn-lt"/>
            </a:endParaRPr>
          </a:p>
          <a:p>
            <a:pPr marL="342900" indent="-342900" algn="just">
              <a:buFont typeface="Arial" panose="020B0604020202020204" pitchFamily="34" charset="0"/>
              <a:buChar char="•"/>
            </a:pPr>
            <a:r>
              <a:rPr lang="es-ES" sz="2000" b="1" dirty="0">
                <a:solidFill>
                  <a:srgbClr val="C00000"/>
                </a:solidFill>
                <a:latin typeface="+mn-lt"/>
                <a:hlinkClick r:id="rId2">
                  <a:extLst>
                    <a:ext uri="{A12FA001-AC4F-418D-AE19-62706E023703}">
                      <ahyp:hlinkClr xmlns:ahyp="http://schemas.microsoft.com/office/drawing/2018/hyperlinkcolor" val="tx"/>
                    </a:ext>
                  </a:extLst>
                </a:hlinkClick>
              </a:rPr>
              <a:t>Simétrico</a:t>
            </a:r>
            <a:endParaRPr lang="es-ES" sz="2000" b="1" dirty="0">
              <a:solidFill>
                <a:srgbClr val="C00000"/>
              </a:solidFill>
              <a:latin typeface="+mn-lt"/>
            </a:endParaRPr>
          </a:p>
          <a:p>
            <a:pPr marL="342900" indent="-342900" algn="just">
              <a:buFont typeface="Arial" panose="020B0604020202020204" pitchFamily="34" charset="0"/>
              <a:buChar char="•"/>
            </a:pPr>
            <a:endParaRPr lang="es-ES" sz="2000" b="1" dirty="0">
              <a:solidFill>
                <a:srgbClr val="C00000"/>
              </a:solidFill>
              <a:latin typeface="+mn-lt"/>
            </a:endParaRPr>
          </a:p>
          <a:p>
            <a:pPr marL="342900" indent="-342900" algn="just">
              <a:buFont typeface="Arial" panose="020B0604020202020204" pitchFamily="34" charset="0"/>
              <a:buChar char="•"/>
            </a:pPr>
            <a:r>
              <a:rPr lang="es-ES" sz="2000" b="1" dirty="0">
                <a:solidFill>
                  <a:srgbClr val="C00000"/>
                </a:solidFill>
                <a:latin typeface="+mn-lt"/>
                <a:hlinkClick r:id="rId3">
                  <a:extLst>
                    <a:ext uri="{A12FA001-AC4F-418D-AE19-62706E023703}">
                      <ahyp:hlinkClr xmlns:ahyp="http://schemas.microsoft.com/office/drawing/2018/hyperlinkcolor" val="tx"/>
                    </a:ext>
                  </a:extLst>
                </a:hlinkClick>
              </a:rPr>
              <a:t>Unimodal</a:t>
            </a:r>
            <a:r>
              <a:rPr lang="es-ES" sz="2000" b="1" dirty="0">
                <a:solidFill>
                  <a:srgbClr val="C00000"/>
                </a:solidFill>
                <a:latin typeface="+mn-lt"/>
              </a:rPr>
              <a:t> </a:t>
            </a:r>
            <a:r>
              <a:rPr lang="es-ES" sz="2000" dirty="0">
                <a:latin typeface="+mn-lt"/>
              </a:rPr>
              <a:t>: tiene un «pico»</a:t>
            </a:r>
          </a:p>
          <a:p>
            <a:pPr marL="342900" indent="-342900" algn="just">
              <a:buFont typeface="Arial" panose="020B0604020202020204" pitchFamily="34" charset="0"/>
              <a:buChar char="•"/>
            </a:pPr>
            <a:endParaRPr lang="es-ES" sz="2000" dirty="0">
              <a:latin typeface="+mn-lt"/>
            </a:endParaRPr>
          </a:p>
          <a:p>
            <a:pPr marL="342900" indent="-342900" algn="just">
              <a:buFont typeface="Arial" panose="020B0604020202020204" pitchFamily="34" charset="0"/>
              <a:buChar char="•"/>
            </a:pPr>
            <a:r>
              <a:rPr lang="es-ES" sz="2000" dirty="0">
                <a:latin typeface="+mn-lt"/>
              </a:rPr>
              <a:t>La media y la mediana son iguales; Ambos están ubicados en el centro de la distribución.</a:t>
            </a:r>
          </a:p>
          <a:p>
            <a:pPr marL="342900" indent="-342900" algn="just">
              <a:buFont typeface="Arial" panose="020B0604020202020204" pitchFamily="34" charset="0"/>
              <a:buChar char="•"/>
            </a:pPr>
            <a:endParaRPr lang="es-ES" sz="2000" dirty="0">
              <a:latin typeface="+mn-lt"/>
            </a:endParaRPr>
          </a:p>
          <a:p>
            <a:pPr marL="342900" indent="-342900" algn="just">
              <a:buFont typeface="Arial" panose="020B0604020202020204" pitchFamily="34" charset="0"/>
              <a:buChar char="•"/>
            </a:pPr>
            <a:r>
              <a:rPr lang="es-ES" sz="2000" dirty="0">
                <a:latin typeface="+mn-lt"/>
              </a:rPr>
              <a:t>Aproximadamente el 68% de los datos se encuentran dentro de una desviación estándar de la media.</a:t>
            </a:r>
          </a:p>
          <a:p>
            <a:pPr marL="342900" indent="-342900" algn="just">
              <a:buFont typeface="Arial" panose="020B0604020202020204" pitchFamily="34" charset="0"/>
              <a:buChar char="•"/>
            </a:pPr>
            <a:endParaRPr lang="es-ES" sz="2000" dirty="0">
              <a:latin typeface="+mn-lt"/>
            </a:endParaRPr>
          </a:p>
          <a:p>
            <a:pPr marL="342900" indent="-342900" algn="just">
              <a:buFont typeface="Arial" panose="020B0604020202020204" pitchFamily="34" charset="0"/>
              <a:buChar char="•"/>
            </a:pPr>
            <a:r>
              <a:rPr lang="es-ES" sz="2000" dirty="0">
                <a:latin typeface="+mn-lt"/>
              </a:rPr>
              <a:t>Aproximadamente el 95% de los datos se encuentran dentro de dos desviaciones estándar de la media.</a:t>
            </a:r>
          </a:p>
          <a:p>
            <a:pPr marL="342900" indent="-342900" algn="just">
              <a:buFont typeface="Arial" panose="020B0604020202020204" pitchFamily="34" charset="0"/>
              <a:buChar char="•"/>
            </a:pPr>
            <a:endParaRPr lang="es-ES" sz="2000" dirty="0">
              <a:latin typeface="+mn-lt"/>
            </a:endParaRPr>
          </a:p>
          <a:p>
            <a:pPr marL="342900" indent="-342900" algn="just">
              <a:buFont typeface="Arial" panose="020B0604020202020204" pitchFamily="34" charset="0"/>
              <a:buChar char="•"/>
            </a:pPr>
            <a:r>
              <a:rPr lang="es-ES" sz="2000" dirty="0">
                <a:latin typeface="+mn-lt"/>
              </a:rPr>
              <a:t>Aproximadamente el 99,7% de los datos se encuentran dentro de tres desviaciones estándar de la media</a:t>
            </a:r>
            <a:endParaRPr lang="es-ES" sz="2000" b="0" i="0" dirty="0">
              <a:effectLst/>
              <a:latin typeface="+mn-lt"/>
            </a:endParaRPr>
          </a:p>
        </p:txBody>
      </p:sp>
      <p:sp>
        <p:nvSpPr>
          <p:cNvPr id="5" name="Abrir llave 4">
            <a:extLst>
              <a:ext uri="{FF2B5EF4-FFF2-40B4-BE49-F238E27FC236}">
                <a16:creationId xmlns:a16="http://schemas.microsoft.com/office/drawing/2014/main" id="{AEBF4940-3DCB-45FD-80B4-7FCD81770FBA}"/>
              </a:ext>
            </a:extLst>
          </p:cNvPr>
          <p:cNvSpPr/>
          <p:nvPr/>
        </p:nvSpPr>
        <p:spPr>
          <a:xfrm>
            <a:off x="4836251" y="596348"/>
            <a:ext cx="517627" cy="5300869"/>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pic>
        <p:nvPicPr>
          <p:cNvPr id="16" name="Picture 2" descr="https://support.minitab.com/es-mx/minitab/18/distribution_plot_hypothetical_standard_normal_distribution.png">
            <a:extLst>
              <a:ext uri="{FF2B5EF4-FFF2-40B4-BE49-F238E27FC236}">
                <a16:creationId xmlns:a16="http://schemas.microsoft.com/office/drawing/2014/main" id="{21C39BD5-830B-4AF9-9A06-3855F08CE3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65" y="2047740"/>
            <a:ext cx="3925956" cy="261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53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385A7-B1C9-4773-A95B-A90912B8097F}"/>
              </a:ext>
            </a:extLst>
          </p:cNvPr>
          <p:cNvSpPr>
            <a:spLocks noGrp="1"/>
          </p:cNvSpPr>
          <p:nvPr>
            <p:ph type="title"/>
          </p:nvPr>
        </p:nvSpPr>
        <p:spPr>
          <a:xfrm>
            <a:off x="385337" y="226288"/>
            <a:ext cx="10515600" cy="984562"/>
          </a:xfrm>
        </p:spPr>
        <p:txBody>
          <a:bodyPr/>
          <a:lstStyle/>
          <a:p>
            <a:r>
              <a:rPr lang="es-ES" dirty="0"/>
              <a:t>APLICACIONES DE LA DISTRIBUCIÓN NORMAL </a:t>
            </a:r>
            <a:endParaRPr lang="es-CO" dirty="0"/>
          </a:p>
        </p:txBody>
      </p:sp>
      <p:sp>
        <p:nvSpPr>
          <p:cNvPr id="3" name="Marcador de contenido 2">
            <a:extLst>
              <a:ext uri="{FF2B5EF4-FFF2-40B4-BE49-F238E27FC236}">
                <a16:creationId xmlns:a16="http://schemas.microsoft.com/office/drawing/2014/main" id="{ADD584B7-3751-4D8D-B646-10FCAEAE2903}"/>
              </a:ext>
            </a:extLst>
          </p:cNvPr>
          <p:cNvSpPr>
            <a:spLocks noGrp="1"/>
          </p:cNvSpPr>
          <p:nvPr>
            <p:ph idx="1"/>
          </p:nvPr>
        </p:nvSpPr>
        <p:spPr>
          <a:xfrm>
            <a:off x="485751" y="718569"/>
            <a:ext cx="10102736" cy="5036362"/>
          </a:xfrm>
        </p:spPr>
        <p:txBody>
          <a:bodyPr/>
          <a:lstStyle/>
          <a:p>
            <a:pPr algn="just"/>
            <a:r>
              <a:rPr lang="es-ES" sz="2000" dirty="0"/>
              <a:t>La universal presencia de la distribución normal en todos los campos de las ciencias empíricas: biología, medicina, psicología, física, economía, etc. En particular, muchas medidas de datos continuos en medicina y en biología (talla, presión arterial, etc.) se aproximan a la distribución normal. </a:t>
            </a:r>
          </a:p>
          <a:p>
            <a:pPr marL="457200" indent="-457200" algn="just">
              <a:buFont typeface="Wingdings" panose="05000000000000000000" pitchFamily="2" charset="2"/>
              <a:buChar char="ü"/>
            </a:pPr>
            <a:r>
              <a:rPr lang="es-ES" sz="2400" b="1" dirty="0"/>
              <a:t>Peso al nacer de los bebes</a:t>
            </a:r>
          </a:p>
          <a:p>
            <a:pPr marL="457200" indent="-457200" algn="just">
              <a:buFont typeface="Wingdings" panose="05000000000000000000" pitchFamily="2" charset="2"/>
              <a:buChar char="ü"/>
            </a:pPr>
            <a:endParaRPr lang="es-CO" sz="2000" dirty="0"/>
          </a:p>
          <a:p>
            <a:endParaRPr lang="es-CO" dirty="0"/>
          </a:p>
        </p:txBody>
      </p:sp>
      <p:sp>
        <p:nvSpPr>
          <p:cNvPr id="4" name="Rectángulo 3">
            <a:extLst>
              <a:ext uri="{FF2B5EF4-FFF2-40B4-BE49-F238E27FC236}">
                <a16:creationId xmlns:a16="http://schemas.microsoft.com/office/drawing/2014/main" id="{E0F1E919-DCF0-4BE7-8F6E-8EC148E5DF83}"/>
              </a:ext>
            </a:extLst>
          </p:cNvPr>
          <p:cNvSpPr/>
          <p:nvPr/>
        </p:nvSpPr>
        <p:spPr>
          <a:xfrm>
            <a:off x="2126973" y="5816265"/>
            <a:ext cx="8309113" cy="646331"/>
          </a:xfrm>
          <a:prstGeom prst="rect">
            <a:avLst/>
          </a:prstGeom>
        </p:spPr>
        <p:txBody>
          <a:bodyPr wrap="square">
            <a:spAutoFit/>
          </a:bodyPr>
          <a:lstStyle/>
          <a:p>
            <a:pPr algn="ctr"/>
            <a:r>
              <a:rPr lang="es-ES" dirty="0">
                <a:solidFill>
                  <a:srgbClr val="222222"/>
                </a:solidFill>
                <a:latin typeface="-apple-system"/>
              </a:rPr>
              <a:t>El peso al nacer de los recién nacidos se distribuye normalmente con una media de unas 3,300 libras.</a:t>
            </a:r>
            <a:endParaRPr lang="es-CO" dirty="0"/>
          </a:p>
        </p:txBody>
      </p:sp>
      <p:pic>
        <p:nvPicPr>
          <p:cNvPr id="5" name="Imagen 4">
            <a:extLst>
              <a:ext uri="{FF2B5EF4-FFF2-40B4-BE49-F238E27FC236}">
                <a16:creationId xmlns:a16="http://schemas.microsoft.com/office/drawing/2014/main" id="{4D1AAD09-1EBE-4EB0-A3C1-0DCEEDD5E7C4}"/>
              </a:ext>
            </a:extLst>
          </p:cNvPr>
          <p:cNvPicPr>
            <a:picLocks noChangeAspect="1"/>
          </p:cNvPicPr>
          <p:nvPr/>
        </p:nvPicPr>
        <p:blipFill>
          <a:blip r:embed="rId2"/>
          <a:stretch>
            <a:fillRect/>
          </a:stretch>
        </p:blipFill>
        <p:spPr>
          <a:xfrm>
            <a:off x="3446186" y="2248967"/>
            <a:ext cx="5299627" cy="3582707"/>
          </a:xfrm>
          <a:prstGeom prst="rect">
            <a:avLst/>
          </a:prstGeom>
        </p:spPr>
      </p:pic>
    </p:spTree>
    <p:extLst>
      <p:ext uri="{BB962C8B-B14F-4D97-AF65-F5344CB8AC3E}">
        <p14:creationId xmlns:p14="http://schemas.microsoft.com/office/powerpoint/2010/main" val="185926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29D86-98BE-404B-BAB0-B64BE6C78DD7}"/>
              </a:ext>
            </a:extLst>
          </p:cNvPr>
          <p:cNvSpPr>
            <a:spLocks noGrp="1"/>
          </p:cNvSpPr>
          <p:nvPr>
            <p:ph type="title"/>
          </p:nvPr>
        </p:nvSpPr>
        <p:spPr/>
        <p:txBody>
          <a:bodyPr/>
          <a:lstStyle/>
          <a:p>
            <a:pPr marL="342900" indent="-342900">
              <a:buFont typeface="Wingdings" panose="05000000000000000000" pitchFamily="2" charset="2"/>
              <a:buChar char="ü"/>
            </a:pPr>
            <a:r>
              <a:rPr lang="es-CO" dirty="0">
                <a:solidFill>
                  <a:schemeClr val="tx1"/>
                </a:solidFill>
              </a:rPr>
              <a:t>Altura de los hombres</a:t>
            </a:r>
            <a:br>
              <a:rPr lang="es-CO" b="0" dirty="0"/>
            </a:br>
            <a:endParaRPr lang="es-CO" dirty="0"/>
          </a:p>
        </p:txBody>
      </p:sp>
      <p:sp>
        <p:nvSpPr>
          <p:cNvPr id="5" name="Rectángulo 4">
            <a:extLst>
              <a:ext uri="{FF2B5EF4-FFF2-40B4-BE49-F238E27FC236}">
                <a16:creationId xmlns:a16="http://schemas.microsoft.com/office/drawing/2014/main" id="{89F985B7-F549-4506-8A3D-BA69D04C96CE}"/>
              </a:ext>
            </a:extLst>
          </p:cNvPr>
          <p:cNvSpPr/>
          <p:nvPr/>
        </p:nvSpPr>
        <p:spPr>
          <a:xfrm>
            <a:off x="2246242" y="5446643"/>
            <a:ext cx="7699514" cy="369332"/>
          </a:xfrm>
          <a:prstGeom prst="rect">
            <a:avLst/>
          </a:prstGeom>
        </p:spPr>
        <p:txBody>
          <a:bodyPr wrap="square">
            <a:spAutoFit/>
          </a:bodyPr>
          <a:lstStyle/>
          <a:p>
            <a:pPr algn="ctr"/>
            <a:r>
              <a:rPr lang="es-ES" dirty="0">
                <a:solidFill>
                  <a:srgbClr val="222222"/>
                </a:solidFill>
                <a:latin typeface="-apple-system"/>
              </a:rPr>
              <a:t>La altura de los hombres se distribuye normalmente con una media de 1.69.</a:t>
            </a:r>
            <a:endParaRPr lang="es-CO" dirty="0"/>
          </a:p>
        </p:txBody>
      </p:sp>
      <p:pic>
        <p:nvPicPr>
          <p:cNvPr id="6" name="Imagen 5">
            <a:extLst>
              <a:ext uri="{FF2B5EF4-FFF2-40B4-BE49-F238E27FC236}">
                <a16:creationId xmlns:a16="http://schemas.microsoft.com/office/drawing/2014/main" id="{06B0168C-ED7D-41AC-8172-D4BF2C6B672F}"/>
              </a:ext>
            </a:extLst>
          </p:cNvPr>
          <p:cNvPicPr>
            <a:picLocks noChangeAspect="1"/>
          </p:cNvPicPr>
          <p:nvPr/>
        </p:nvPicPr>
        <p:blipFill>
          <a:blip r:embed="rId2"/>
          <a:stretch>
            <a:fillRect/>
          </a:stretch>
        </p:blipFill>
        <p:spPr>
          <a:xfrm>
            <a:off x="2978752" y="1144589"/>
            <a:ext cx="6234496" cy="4230135"/>
          </a:xfrm>
          <a:prstGeom prst="rect">
            <a:avLst/>
          </a:prstGeom>
        </p:spPr>
      </p:pic>
    </p:spTree>
    <p:extLst>
      <p:ext uri="{BB962C8B-B14F-4D97-AF65-F5344CB8AC3E}">
        <p14:creationId xmlns:p14="http://schemas.microsoft.com/office/powerpoint/2010/main" val="2871356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FA32A-81CA-451A-A79E-46F4B0A5ECC8}"/>
              </a:ext>
            </a:extLst>
          </p:cNvPr>
          <p:cNvSpPr>
            <a:spLocks noGrp="1"/>
          </p:cNvSpPr>
          <p:nvPr>
            <p:ph type="title"/>
          </p:nvPr>
        </p:nvSpPr>
        <p:spPr/>
        <p:txBody>
          <a:bodyPr/>
          <a:lstStyle/>
          <a:p>
            <a:pPr marL="342900" indent="-342900">
              <a:buFont typeface="Wingdings" panose="05000000000000000000" pitchFamily="2" charset="2"/>
              <a:buChar char="ü"/>
            </a:pPr>
            <a:r>
              <a:rPr lang="es-ES" dirty="0">
                <a:solidFill>
                  <a:schemeClr val="tx1"/>
                </a:solidFill>
              </a:rPr>
              <a:t>Nota que obtiene cada estudiante en un examen</a:t>
            </a:r>
            <a:endParaRPr lang="es-CO" dirty="0">
              <a:solidFill>
                <a:schemeClr val="tx1"/>
              </a:solidFill>
            </a:endParaRPr>
          </a:p>
        </p:txBody>
      </p:sp>
      <p:pic>
        <p:nvPicPr>
          <p:cNvPr id="4" name="Imagen 3">
            <a:extLst>
              <a:ext uri="{FF2B5EF4-FFF2-40B4-BE49-F238E27FC236}">
                <a16:creationId xmlns:a16="http://schemas.microsoft.com/office/drawing/2014/main" id="{2B0076D7-39BB-4676-9A7C-71746951E018}"/>
              </a:ext>
            </a:extLst>
          </p:cNvPr>
          <p:cNvPicPr>
            <a:picLocks noChangeAspect="1"/>
          </p:cNvPicPr>
          <p:nvPr/>
        </p:nvPicPr>
        <p:blipFill>
          <a:blip r:embed="rId2"/>
          <a:stretch>
            <a:fillRect/>
          </a:stretch>
        </p:blipFill>
        <p:spPr>
          <a:xfrm>
            <a:off x="3261849" y="1607447"/>
            <a:ext cx="6041177" cy="4106643"/>
          </a:xfrm>
          <a:prstGeom prst="rect">
            <a:avLst/>
          </a:prstGeom>
        </p:spPr>
      </p:pic>
      <p:sp>
        <p:nvSpPr>
          <p:cNvPr id="5" name="Rectángulo 4">
            <a:extLst>
              <a:ext uri="{FF2B5EF4-FFF2-40B4-BE49-F238E27FC236}">
                <a16:creationId xmlns:a16="http://schemas.microsoft.com/office/drawing/2014/main" id="{024DBC94-8C35-46DC-97DB-509F431FE39E}"/>
              </a:ext>
            </a:extLst>
          </p:cNvPr>
          <p:cNvSpPr/>
          <p:nvPr/>
        </p:nvSpPr>
        <p:spPr>
          <a:xfrm>
            <a:off x="3261849" y="5714090"/>
            <a:ext cx="6096000" cy="646331"/>
          </a:xfrm>
          <a:prstGeom prst="rect">
            <a:avLst/>
          </a:prstGeom>
        </p:spPr>
        <p:txBody>
          <a:bodyPr>
            <a:spAutoFit/>
          </a:bodyPr>
          <a:lstStyle/>
          <a:p>
            <a:pPr algn="ctr"/>
            <a:r>
              <a:rPr lang="es-ES" dirty="0">
                <a:solidFill>
                  <a:srgbClr val="222222"/>
                </a:solidFill>
                <a:latin typeface="-apple-system"/>
              </a:rPr>
              <a:t>La nota que obtiene un estudiante se distribuye normalmente con una media de 5.</a:t>
            </a:r>
            <a:endParaRPr lang="es-CO" dirty="0"/>
          </a:p>
        </p:txBody>
      </p:sp>
    </p:spTree>
    <p:extLst>
      <p:ext uri="{BB962C8B-B14F-4D97-AF65-F5344CB8AC3E}">
        <p14:creationId xmlns:p14="http://schemas.microsoft.com/office/powerpoint/2010/main" val="1622236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6285E-C1E7-4738-8AC0-0B64E724D769}"/>
              </a:ext>
            </a:extLst>
          </p:cNvPr>
          <p:cNvSpPr>
            <a:spLocks noGrp="1"/>
          </p:cNvSpPr>
          <p:nvPr>
            <p:ph type="title"/>
          </p:nvPr>
        </p:nvSpPr>
        <p:spPr/>
        <p:txBody>
          <a:bodyPr/>
          <a:lstStyle/>
          <a:p>
            <a:r>
              <a:rPr lang="es-ES" dirty="0"/>
              <a:t>EJERCICIO</a:t>
            </a:r>
            <a:endParaRPr lang="es-CO" dirty="0"/>
          </a:p>
        </p:txBody>
      </p:sp>
      <p:pic>
        <p:nvPicPr>
          <p:cNvPr id="5" name="Imagen 4">
            <a:extLst>
              <a:ext uri="{FF2B5EF4-FFF2-40B4-BE49-F238E27FC236}">
                <a16:creationId xmlns:a16="http://schemas.microsoft.com/office/drawing/2014/main" id="{0FB0EED6-75A7-49B5-B1A4-228884B3BBA5}"/>
              </a:ext>
            </a:extLst>
          </p:cNvPr>
          <p:cNvPicPr>
            <a:picLocks noChangeAspect="1"/>
          </p:cNvPicPr>
          <p:nvPr/>
        </p:nvPicPr>
        <p:blipFill>
          <a:blip r:embed="rId2"/>
          <a:stretch>
            <a:fillRect/>
          </a:stretch>
        </p:blipFill>
        <p:spPr>
          <a:xfrm>
            <a:off x="633410" y="679556"/>
            <a:ext cx="6827584" cy="1250121"/>
          </a:xfrm>
          <a:prstGeom prst="rect">
            <a:avLst/>
          </a:prstGeom>
        </p:spPr>
      </p:pic>
      <p:pic>
        <p:nvPicPr>
          <p:cNvPr id="6" name="Imagen 5">
            <a:extLst>
              <a:ext uri="{FF2B5EF4-FFF2-40B4-BE49-F238E27FC236}">
                <a16:creationId xmlns:a16="http://schemas.microsoft.com/office/drawing/2014/main" id="{92FD4573-A757-4D0F-8CF1-D5436C2FF797}"/>
              </a:ext>
            </a:extLst>
          </p:cNvPr>
          <p:cNvPicPr>
            <a:picLocks noChangeAspect="1"/>
          </p:cNvPicPr>
          <p:nvPr/>
        </p:nvPicPr>
        <p:blipFill>
          <a:blip r:embed="rId3"/>
          <a:stretch>
            <a:fillRect/>
          </a:stretch>
        </p:blipFill>
        <p:spPr>
          <a:xfrm>
            <a:off x="773583" y="1743843"/>
            <a:ext cx="6876867" cy="1484619"/>
          </a:xfrm>
          <a:prstGeom prst="rect">
            <a:avLst/>
          </a:prstGeom>
        </p:spPr>
      </p:pic>
      <p:pic>
        <p:nvPicPr>
          <p:cNvPr id="7" name="Imagen 6">
            <a:extLst>
              <a:ext uri="{FF2B5EF4-FFF2-40B4-BE49-F238E27FC236}">
                <a16:creationId xmlns:a16="http://schemas.microsoft.com/office/drawing/2014/main" id="{D7EDEBF6-F5E1-4031-885B-32D90003B0CB}"/>
              </a:ext>
            </a:extLst>
          </p:cNvPr>
          <p:cNvPicPr>
            <a:picLocks noChangeAspect="1"/>
          </p:cNvPicPr>
          <p:nvPr/>
        </p:nvPicPr>
        <p:blipFill rotWithShape="1">
          <a:blip r:embed="rId4"/>
          <a:srcRect b="73578"/>
          <a:stretch/>
        </p:blipFill>
        <p:spPr>
          <a:xfrm>
            <a:off x="141272" y="5391111"/>
            <a:ext cx="4216598" cy="677123"/>
          </a:xfrm>
          <a:prstGeom prst="rect">
            <a:avLst/>
          </a:prstGeom>
        </p:spPr>
      </p:pic>
      <p:pic>
        <p:nvPicPr>
          <p:cNvPr id="8" name="Imagen 7">
            <a:extLst>
              <a:ext uri="{FF2B5EF4-FFF2-40B4-BE49-F238E27FC236}">
                <a16:creationId xmlns:a16="http://schemas.microsoft.com/office/drawing/2014/main" id="{5AD35232-D902-4B8F-AAB3-3EEDBC051C43}"/>
              </a:ext>
            </a:extLst>
          </p:cNvPr>
          <p:cNvPicPr>
            <a:picLocks noChangeAspect="1"/>
          </p:cNvPicPr>
          <p:nvPr/>
        </p:nvPicPr>
        <p:blipFill>
          <a:blip r:embed="rId5"/>
          <a:stretch>
            <a:fillRect/>
          </a:stretch>
        </p:blipFill>
        <p:spPr>
          <a:xfrm>
            <a:off x="4996966" y="3296006"/>
            <a:ext cx="2198068" cy="1823929"/>
          </a:xfrm>
          <a:prstGeom prst="rect">
            <a:avLst/>
          </a:prstGeom>
        </p:spPr>
      </p:pic>
      <p:pic>
        <p:nvPicPr>
          <p:cNvPr id="9" name="Imagen 8">
            <a:extLst>
              <a:ext uri="{FF2B5EF4-FFF2-40B4-BE49-F238E27FC236}">
                <a16:creationId xmlns:a16="http://schemas.microsoft.com/office/drawing/2014/main" id="{E7EFEE01-15EF-405A-8B72-A9CBA778B77E}"/>
              </a:ext>
            </a:extLst>
          </p:cNvPr>
          <p:cNvPicPr>
            <a:picLocks noChangeAspect="1"/>
          </p:cNvPicPr>
          <p:nvPr/>
        </p:nvPicPr>
        <p:blipFill>
          <a:blip r:embed="rId6"/>
          <a:stretch>
            <a:fillRect/>
          </a:stretch>
        </p:blipFill>
        <p:spPr>
          <a:xfrm>
            <a:off x="7892293" y="2173664"/>
            <a:ext cx="3816495" cy="1656215"/>
          </a:xfrm>
          <a:prstGeom prst="rect">
            <a:avLst/>
          </a:prstGeom>
        </p:spPr>
      </p:pic>
      <p:sp>
        <p:nvSpPr>
          <p:cNvPr id="11" name="CuadroTexto 10">
            <a:extLst>
              <a:ext uri="{FF2B5EF4-FFF2-40B4-BE49-F238E27FC236}">
                <a16:creationId xmlns:a16="http://schemas.microsoft.com/office/drawing/2014/main" id="{F06D5808-1C37-44E3-A187-C0C5C2A5F6E3}"/>
              </a:ext>
            </a:extLst>
          </p:cNvPr>
          <p:cNvSpPr txBox="1"/>
          <p:nvPr/>
        </p:nvSpPr>
        <p:spPr>
          <a:xfrm>
            <a:off x="7991618" y="1779827"/>
            <a:ext cx="3617843" cy="369332"/>
          </a:xfrm>
          <a:prstGeom prst="rect">
            <a:avLst/>
          </a:prstGeom>
          <a:noFill/>
        </p:spPr>
        <p:txBody>
          <a:bodyPr wrap="square" rtlCol="0">
            <a:spAutoFit/>
          </a:bodyPr>
          <a:lstStyle/>
          <a:p>
            <a:r>
              <a:rPr lang="es-ES" dirty="0"/>
              <a:t>Se revisa en la tabla de probabilidad</a:t>
            </a:r>
            <a:endParaRPr lang="es-CO" dirty="0"/>
          </a:p>
        </p:txBody>
      </p:sp>
      <p:pic>
        <p:nvPicPr>
          <p:cNvPr id="13" name="Imagen 12">
            <a:extLst>
              <a:ext uri="{FF2B5EF4-FFF2-40B4-BE49-F238E27FC236}">
                <a16:creationId xmlns:a16="http://schemas.microsoft.com/office/drawing/2014/main" id="{308260E9-3909-4B19-A071-A12A7C60DA02}"/>
              </a:ext>
            </a:extLst>
          </p:cNvPr>
          <p:cNvPicPr>
            <a:picLocks noChangeAspect="1"/>
          </p:cNvPicPr>
          <p:nvPr/>
        </p:nvPicPr>
        <p:blipFill>
          <a:blip r:embed="rId7"/>
          <a:stretch>
            <a:fillRect/>
          </a:stretch>
        </p:blipFill>
        <p:spPr>
          <a:xfrm>
            <a:off x="8908152" y="3973129"/>
            <a:ext cx="1917764" cy="1340993"/>
          </a:xfrm>
          <a:prstGeom prst="rect">
            <a:avLst/>
          </a:prstGeom>
        </p:spPr>
      </p:pic>
      <p:sp>
        <p:nvSpPr>
          <p:cNvPr id="14" name="Elipse 13">
            <a:extLst>
              <a:ext uri="{FF2B5EF4-FFF2-40B4-BE49-F238E27FC236}">
                <a16:creationId xmlns:a16="http://schemas.microsoft.com/office/drawing/2014/main" id="{DF59A2E8-0E98-4EF4-AEB3-1D0EEF63BC64}"/>
              </a:ext>
            </a:extLst>
          </p:cNvPr>
          <p:cNvSpPr/>
          <p:nvPr/>
        </p:nvSpPr>
        <p:spPr>
          <a:xfrm>
            <a:off x="8908152" y="4929809"/>
            <a:ext cx="1428544" cy="46130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31B6488E-354A-4422-8E5D-AD8C6102403D}"/>
              </a:ext>
            </a:extLst>
          </p:cNvPr>
          <p:cNvSpPr txBox="1"/>
          <p:nvPr/>
        </p:nvSpPr>
        <p:spPr>
          <a:xfrm>
            <a:off x="8207865" y="5457372"/>
            <a:ext cx="2829118" cy="1200329"/>
          </a:xfrm>
          <a:prstGeom prst="rect">
            <a:avLst/>
          </a:prstGeom>
          <a:noFill/>
        </p:spPr>
        <p:txBody>
          <a:bodyPr wrap="square" rtlCol="0">
            <a:spAutoFit/>
          </a:bodyPr>
          <a:lstStyle/>
          <a:p>
            <a:pPr algn="just"/>
            <a:r>
              <a:rPr lang="es-ES" b="1" dirty="0">
                <a:solidFill>
                  <a:srgbClr val="C00000"/>
                </a:solidFill>
              </a:rPr>
              <a:t>Respuesta: </a:t>
            </a:r>
            <a:r>
              <a:rPr lang="es-ES" dirty="0"/>
              <a:t>El 30% de los empleados genera más de $1500 gastos anuales dentales.  </a:t>
            </a:r>
            <a:endParaRPr lang="es-CO" dirty="0"/>
          </a:p>
        </p:txBody>
      </p:sp>
      <p:sp>
        <p:nvSpPr>
          <p:cNvPr id="3" name="Rectángulo 2">
            <a:extLst>
              <a:ext uri="{FF2B5EF4-FFF2-40B4-BE49-F238E27FC236}">
                <a16:creationId xmlns:a16="http://schemas.microsoft.com/office/drawing/2014/main" id="{1084DF25-7C48-4163-9473-CA5DC68E50A2}"/>
              </a:ext>
            </a:extLst>
          </p:cNvPr>
          <p:cNvSpPr/>
          <p:nvPr/>
        </p:nvSpPr>
        <p:spPr>
          <a:xfrm>
            <a:off x="7777916" y="152334"/>
            <a:ext cx="6096000" cy="1200329"/>
          </a:xfrm>
          <a:prstGeom prst="rect">
            <a:avLst/>
          </a:prstGeom>
        </p:spPr>
        <p:txBody>
          <a:bodyPr>
            <a:spAutoFit/>
          </a:bodyPr>
          <a:lstStyle/>
          <a:p>
            <a:r>
              <a:rPr lang="es-ES" b="1" dirty="0">
                <a:solidFill>
                  <a:srgbClr val="C00000"/>
                </a:solidFill>
              </a:rPr>
              <a:t>Z= </a:t>
            </a:r>
            <a:r>
              <a:rPr lang="es-ES" dirty="0"/>
              <a:t>Probabilidad</a:t>
            </a:r>
          </a:p>
          <a:p>
            <a:r>
              <a:rPr lang="es-ES" b="1" dirty="0">
                <a:solidFill>
                  <a:srgbClr val="C00000"/>
                </a:solidFill>
              </a:rPr>
              <a:t>X= </a:t>
            </a:r>
            <a:r>
              <a:rPr lang="es-ES" dirty="0"/>
              <a:t>Variable</a:t>
            </a:r>
          </a:p>
          <a:p>
            <a:r>
              <a:rPr lang="es-CO" b="1" dirty="0">
                <a:solidFill>
                  <a:srgbClr val="C00000"/>
                </a:solidFill>
              </a:rPr>
              <a:t>µ= </a:t>
            </a:r>
            <a:r>
              <a:rPr lang="es-CO" dirty="0"/>
              <a:t>La media poblacional</a:t>
            </a:r>
          </a:p>
          <a:p>
            <a:r>
              <a:rPr lang="el-GR" b="1" dirty="0">
                <a:solidFill>
                  <a:srgbClr val="C00000"/>
                </a:solidFill>
              </a:rPr>
              <a:t>σ</a:t>
            </a:r>
            <a:r>
              <a:rPr lang="es-ES" b="1" dirty="0">
                <a:solidFill>
                  <a:srgbClr val="C00000"/>
                </a:solidFill>
              </a:rPr>
              <a:t>= </a:t>
            </a:r>
            <a:r>
              <a:rPr lang="es-ES" dirty="0"/>
              <a:t>Desviación típica</a:t>
            </a:r>
            <a:endParaRPr lang="es-CO" dirty="0"/>
          </a:p>
        </p:txBody>
      </p:sp>
      <p:pic>
        <p:nvPicPr>
          <p:cNvPr id="16" name="Imagen 15">
            <a:extLst>
              <a:ext uri="{FF2B5EF4-FFF2-40B4-BE49-F238E27FC236}">
                <a16:creationId xmlns:a16="http://schemas.microsoft.com/office/drawing/2014/main" id="{D46077EA-7459-406B-8C67-05713D91A80A}"/>
              </a:ext>
            </a:extLst>
          </p:cNvPr>
          <p:cNvPicPr>
            <a:picLocks noChangeAspect="1"/>
          </p:cNvPicPr>
          <p:nvPr/>
        </p:nvPicPr>
        <p:blipFill rotWithShape="1">
          <a:blip r:embed="rId4"/>
          <a:srcRect t="21562" r="39021"/>
          <a:stretch/>
        </p:blipFill>
        <p:spPr>
          <a:xfrm>
            <a:off x="1235657" y="3062836"/>
            <a:ext cx="3122213" cy="2440923"/>
          </a:xfrm>
          <a:prstGeom prst="rect">
            <a:avLst/>
          </a:prstGeom>
        </p:spPr>
      </p:pic>
    </p:spTree>
    <p:extLst>
      <p:ext uri="{BB962C8B-B14F-4D97-AF65-F5344CB8AC3E}">
        <p14:creationId xmlns:p14="http://schemas.microsoft.com/office/powerpoint/2010/main" val="240753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53C371-3AF4-4139-AC87-CE2E8807D87C}"/>
              </a:ext>
            </a:extLst>
          </p:cNvPr>
          <p:cNvSpPr>
            <a:spLocks noGrp="1"/>
          </p:cNvSpPr>
          <p:nvPr>
            <p:ph type="title"/>
          </p:nvPr>
        </p:nvSpPr>
        <p:spPr>
          <a:xfrm>
            <a:off x="633415" y="226288"/>
            <a:ext cx="10515600" cy="984562"/>
          </a:xfrm>
        </p:spPr>
        <p:txBody>
          <a:bodyPr/>
          <a:lstStyle/>
          <a:p>
            <a:r>
              <a:rPr lang="es-CO" dirty="0"/>
              <a:t>DISTRIBUCIÓN CHI-CUADRADO</a:t>
            </a:r>
          </a:p>
        </p:txBody>
      </p:sp>
      <p:sp>
        <p:nvSpPr>
          <p:cNvPr id="3" name="Marcador de contenido 2">
            <a:extLst>
              <a:ext uri="{FF2B5EF4-FFF2-40B4-BE49-F238E27FC236}">
                <a16:creationId xmlns:a16="http://schemas.microsoft.com/office/drawing/2014/main" id="{2F35D10A-4E02-4C66-8B66-1A4C4E47F887}"/>
              </a:ext>
            </a:extLst>
          </p:cNvPr>
          <p:cNvSpPr>
            <a:spLocks noGrp="1"/>
          </p:cNvSpPr>
          <p:nvPr>
            <p:ph idx="1"/>
          </p:nvPr>
        </p:nvSpPr>
        <p:spPr>
          <a:xfrm>
            <a:off x="282853" y="718569"/>
            <a:ext cx="10411651" cy="5036362"/>
          </a:xfrm>
        </p:spPr>
        <p:txBody>
          <a:bodyPr/>
          <a:lstStyle/>
          <a:p>
            <a:pPr marL="457200" indent="-457200" algn="just">
              <a:buFont typeface="Wingdings" panose="05000000000000000000" pitchFamily="2" charset="2"/>
              <a:buChar char="ü"/>
            </a:pPr>
            <a:r>
              <a:rPr lang="es-ES" sz="2000" dirty="0"/>
              <a:t>Se define a la distribución Chi cuadrado como: “aquella distribución denominada también ji-cuadrado de Pearson, es una distribución de probabilidad continua con un parámetro K que representa los grados de libertad de la variable aleatoria”.</a:t>
            </a:r>
          </a:p>
          <a:p>
            <a:pPr marL="457200" indent="-457200" algn="just">
              <a:buFont typeface="Wingdings" panose="05000000000000000000" pitchFamily="2" charset="2"/>
              <a:buChar char="ü"/>
            </a:pPr>
            <a:r>
              <a:rPr lang="es-ES" sz="2000" dirty="0"/>
              <a:t>Permiten verificar si más de dos proporciones de poblaciones pueden considerarse iguales. </a:t>
            </a:r>
          </a:p>
          <a:p>
            <a:pPr marL="457200" indent="-457200" algn="just">
              <a:buFont typeface="Wingdings" panose="05000000000000000000" pitchFamily="2" charset="2"/>
              <a:buChar char="ü"/>
            </a:pPr>
            <a:r>
              <a:rPr lang="es-ES" sz="2000" dirty="0"/>
              <a:t>Permiten realizar muchas funciones más que solo demostrar la igualdad de varias proporciones.</a:t>
            </a:r>
            <a:endParaRPr lang="es-CO" sz="2000" dirty="0"/>
          </a:p>
        </p:txBody>
      </p:sp>
      <p:sp>
        <p:nvSpPr>
          <p:cNvPr id="6" name="Rectángulo 5">
            <a:extLst>
              <a:ext uri="{FF2B5EF4-FFF2-40B4-BE49-F238E27FC236}">
                <a16:creationId xmlns:a16="http://schemas.microsoft.com/office/drawing/2014/main" id="{604B9364-42B3-41B6-96F6-A6C8A82CEAC0}"/>
              </a:ext>
            </a:extLst>
          </p:cNvPr>
          <p:cNvSpPr/>
          <p:nvPr/>
        </p:nvSpPr>
        <p:spPr>
          <a:xfrm>
            <a:off x="282853" y="3969168"/>
            <a:ext cx="3169959" cy="7686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Si se clasifica una población de diversas categorías, respecto a 2 atributos</a:t>
            </a:r>
            <a:endParaRPr lang="es-CO" dirty="0">
              <a:solidFill>
                <a:schemeClr val="tx1"/>
              </a:solidFill>
            </a:endParaRPr>
          </a:p>
        </p:txBody>
      </p:sp>
      <p:sp>
        <p:nvSpPr>
          <p:cNvPr id="10" name="CuadroTexto 9">
            <a:extLst>
              <a:ext uri="{FF2B5EF4-FFF2-40B4-BE49-F238E27FC236}">
                <a16:creationId xmlns:a16="http://schemas.microsoft.com/office/drawing/2014/main" id="{70F8A420-FD07-44ED-B3F0-44D00D5DD88C}"/>
              </a:ext>
            </a:extLst>
          </p:cNvPr>
          <p:cNvSpPr txBox="1"/>
          <p:nvPr/>
        </p:nvSpPr>
        <p:spPr>
          <a:xfrm>
            <a:off x="4953840" y="3244334"/>
            <a:ext cx="1767615" cy="369332"/>
          </a:xfrm>
          <a:prstGeom prst="rect">
            <a:avLst/>
          </a:prstGeom>
          <a:noFill/>
        </p:spPr>
        <p:txBody>
          <a:bodyPr wrap="square" rtlCol="0">
            <a:spAutoFit/>
          </a:bodyPr>
          <a:lstStyle/>
          <a:p>
            <a:r>
              <a:rPr lang="es-ES" dirty="0"/>
              <a:t>La edad</a:t>
            </a:r>
            <a:endParaRPr lang="es-CO" dirty="0"/>
          </a:p>
        </p:txBody>
      </p:sp>
      <p:sp>
        <p:nvSpPr>
          <p:cNvPr id="11" name="CuadroTexto 10">
            <a:extLst>
              <a:ext uri="{FF2B5EF4-FFF2-40B4-BE49-F238E27FC236}">
                <a16:creationId xmlns:a16="http://schemas.microsoft.com/office/drawing/2014/main" id="{97473EDC-0832-4C12-85D5-8F501F0F2222}"/>
              </a:ext>
            </a:extLst>
          </p:cNvPr>
          <p:cNvSpPr txBox="1"/>
          <p:nvPr/>
        </p:nvSpPr>
        <p:spPr>
          <a:xfrm>
            <a:off x="4927270" y="4888943"/>
            <a:ext cx="2860880" cy="369332"/>
          </a:xfrm>
          <a:prstGeom prst="rect">
            <a:avLst/>
          </a:prstGeom>
          <a:noFill/>
        </p:spPr>
        <p:txBody>
          <a:bodyPr wrap="square" rtlCol="0">
            <a:spAutoFit/>
          </a:bodyPr>
          <a:lstStyle/>
          <a:p>
            <a:r>
              <a:rPr lang="es-ES" dirty="0"/>
              <a:t>El rendimiento en el trabajo</a:t>
            </a:r>
            <a:endParaRPr lang="es-CO" dirty="0"/>
          </a:p>
        </p:txBody>
      </p:sp>
      <p:sp>
        <p:nvSpPr>
          <p:cNvPr id="12" name="Elipse 11">
            <a:extLst>
              <a:ext uri="{FF2B5EF4-FFF2-40B4-BE49-F238E27FC236}">
                <a16:creationId xmlns:a16="http://schemas.microsoft.com/office/drawing/2014/main" id="{EBA111FD-F1A4-4E73-ACA0-30C6E6760743}"/>
              </a:ext>
            </a:extLst>
          </p:cNvPr>
          <p:cNvSpPr/>
          <p:nvPr/>
        </p:nvSpPr>
        <p:spPr>
          <a:xfrm>
            <a:off x="8370782" y="3319670"/>
            <a:ext cx="3716299" cy="1760515"/>
          </a:xfrm>
          <a:prstGeom prst="ellipse">
            <a:avLst/>
          </a:prstGeom>
          <a:solidFill>
            <a:schemeClr val="bg1"/>
          </a:solidFill>
          <a:ln w="38100">
            <a:solidFill>
              <a:srgbClr val="22B4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tx1"/>
                </a:solidFill>
              </a:rPr>
              <a:t>Se aplica la prueba de Chi cuadrado para determinar si ambos atributos son independientes entre sí.</a:t>
            </a:r>
            <a:endParaRPr lang="es-CO" dirty="0"/>
          </a:p>
        </p:txBody>
      </p:sp>
      <p:sp>
        <p:nvSpPr>
          <p:cNvPr id="13" name="Flecha: a la derecha 12">
            <a:extLst>
              <a:ext uri="{FF2B5EF4-FFF2-40B4-BE49-F238E27FC236}">
                <a16:creationId xmlns:a16="http://schemas.microsoft.com/office/drawing/2014/main" id="{389B47C5-ADC8-48B0-9AD0-E7D80F7287EC}"/>
              </a:ext>
            </a:extLst>
          </p:cNvPr>
          <p:cNvSpPr/>
          <p:nvPr/>
        </p:nvSpPr>
        <p:spPr>
          <a:xfrm>
            <a:off x="7320235" y="3984149"/>
            <a:ext cx="935830" cy="3693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 name="Conector recto de flecha 14">
            <a:extLst>
              <a:ext uri="{FF2B5EF4-FFF2-40B4-BE49-F238E27FC236}">
                <a16:creationId xmlns:a16="http://schemas.microsoft.com/office/drawing/2014/main" id="{7759A212-D017-4F4E-86FD-2CAA8A8C945D}"/>
              </a:ext>
            </a:extLst>
          </p:cNvPr>
          <p:cNvCxnSpPr>
            <a:cxnSpLocks/>
            <a:stCxn id="6" idx="3"/>
          </p:cNvCxnSpPr>
          <p:nvPr/>
        </p:nvCxnSpPr>
        <p:spPr>
          <a:xfrm flipV="1">
            <a:off x="3452812" y="3429000"/>
            <a:ext cx="1439122" cy="9244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a:extLst>
              <a:ext uri="{FF2B5EF4-FFF2-40B4-BE49-F238E27FC236}">
                <a16:creationId xmlns:a16="http://schemas.microsoft.com/office/drawing/2014/main" id="{95FA0E12-9657-4F06-99D0-7766BDCAE834}"/>
              </a:ext>
            </a:extLst>
          </p:cNvPr>
          <p:cNvCxnSpPr>
            <a:cxnSpLocks/>
          </p:cNvCxnSpPr>
          <p:nvPr/>
        </p:nvCxnSpPr>
        <p:spPr>
          <a:xfrm>
            <a:off x="3452812" y="4353481"/>
            <a:ext cx="1439122" cy="7267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136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rueba Chi-Cuadrado">
            <a:extLst>
              <a:ext uri="{FF2B5EF4-FFF2-40B4-BE49-F238E27FC236}">
                <a16:creationId xmlns:a16="http://schemas.microsoft.com/office/drawing/2014/main" id="{E570DEA0-6421-44C3-9A61-045D5A9090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21" b="18066"/>
          <a:stretch/>
        </p:blipFill>
        <p:spPr bwMode="auto">
          <a:xfrm>
            <a:off x="1075544" y="463826"/>
            <a:ext cx="6944138" cy="34588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66C0447-48D5-40FA-A402-6CBD4807760C}"/>
              </a:ext>
            </a:extLst>
          </p:cNvPr>
          <p:cNvSpPr txBox="1"/>
          <p:nvPr/>
        </p:nvSpPr>
        <p:spPr>
          <a:xfrm>
            <a:off x="1075544" y="4270084"/>
            <a:ext cx="9833114" cy="2031325"/>
          </a:xfrm>
          <a:prstGeom prst="rect">
            <a:avLst/>
          </a:prstGeom>
          <a:noFill/>
        </p:spPr>
        <p:txBody>
          <a:bodyPr wrap="square" rtlCol="0">
            <a:spAutoFit/>
          </a:bodyPr>
          <a:lstStyle/>
          <a:p>
            <a:pPr marL="285750" indent="-285750" algn="just">
              <a:buFont typeface="Arial" panose="020B0604020202020204" pitchFamily="34" charset="0"/>
              <a:buChar char="•"/>
            </a:pPr>
            <a:r>
              <a:rPr lang="es-ES" b="1" dirty="0">
                <a:solidFill>
                  <a:srgbClr val="C00000"/>
                </a:solidFill>
              </a:rPr>
              <a:t>Si el valor de Chi Cuadrado da cero</a:t>
            </a:r>
            <a:r>
              <a:rPr lang="es-ES" dirty="0"/>
              <a:t>, indica que las frecuencias observadas son exactamente iguales a las frecuencias esperadas. </a:t>
            </a:r>
          </a:p>
          <a:p>
            <a:pPr marL="285750" indent="-285750" algn="just">
              <a:buFont typeface="Arial" panose="020B0604020202020204" pitchFamily="34" charset="0"/>
              <a:buChar char="•"/>
            </a:pPr>
            <a:r>
              <a:rPr lang="es-ES" b="1" dirty="0">
                <a:solidFill>
                  <a:srgbClr val="C00000"/>
                </a:solidFill>
              </a:rPr>
              <a:t>Si el valor es distinto de cero</a:t>
            </a:r>
            <a:r>
              <a:rPr lang="es-ES" dirty="0"/>
              <a:t>, entonces este valor obtenido refleja que hay diferencia entre los valores observados y los valores esperados. Este valor es comparado con otro estadístico de Chi Cuadrado, que se determina cuando se calculan los grados de libertad y se tiene el nivel de significancia escogida; este valor es buscado en la tabla de Distribución Chi Cuadrado y se determina si se rechaza la hipótesis nula o se acepta.</a:t>
            </a:r>
            <a:endParaRPr lang="es-CO"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6B7DDD5A-D6F5-4C15-BB09-CE76DA45DAAE}"/>
                  </a:ext>
                </a:extLst>
              </p:cNvPr>
              <p:cNvSpPr txBox="1"/>
              <p:nvPr/>
            </p:nvSpPr>
            <p:spPr>
              <a:xfrm>
                <a:off x="8547651" y="1616765"/>
                <a:ext cx="2822713" cy="1330429"/>
              </a:xfrm>
              <a:prstGeom prst="rect">
                <a:avLst/>
              </a:prstGeom>
              <a:noFill/>
            </p:spPr>
            <p:txBody>
              <a:bodyPr wrap="square" rtlCol="0">
                <a:spAutoFit/>
              </a:bodyPr>
              <a:lstStyle/>
              <a:p>
                <a14:m>
                  <m:oMath xmlns:m="http://schemas.openxmlformats.org/officeDocument/2006/math">
                    <m:sSup>
                      <m:sSupPr>
                        <m:ctrlPr>
                          <a:rPr lang="es-CO" sz="2000" b="1" i="1" smtClean="0">
                            <a:solidFill>
                              <a:srgbClr val="C00000"/>
                            </a:solidFill>
                            <a:latin typeface="Cambria Math" panose="02040503050406030204" pitchFamily="18" charset="0"/>
                          </a:rPr>
                        </m:ctrlPr>
                      </m:sSupPr>
                      <m:e>
                        <m:r>
                          <a:rPr lang="es-ES" sz="2000" b="1" i="1" smtClean="0">
                            <a:solidFill>
                              <a:srgbClr val="C00000"/>
                            </a:solidFill>
                            <a:latin typeface="Cambria Math" panose="02040503050406030204" pitchFamily="18" charset="0"/>
                          </a:rPr>
                          <m:t>𝑿</m:t>
                        </m:r>
                      </m:e>
                      <m:sup>
                        <m:r>
                          <a:rPr lang="es-ES" sz="2000" b="1" i="1" smtClean="0">
                            <a:solidFill>
                              <a:srgbClr val="C00000"/>
                            </a:solidFill>
                            <a:latin typeface="Cambria Math" panose="02040503050406030204" pitchFamily="18" charset="0"/>
                          </a:rPr>
                          <m:t>𝟐</m:t>
                        </m:r>
                      </m:sup>
                    </m:sSup>
                    <m:r>
                      <a:rPr lang="es-ES" sz="2000" b="1" i="1" smtClean="0">
                        <a:solidFill>
                          <a:srgbClr val="C00000"/>
                        </a:solidFill>
                        <a:latin typeface="Cambria Math" panose="02040503050406030204" pitchFamily="18" charset="0"/>
                      </a:rPr>
                      <m:t>=</m:t>
                    </m:r>
                  </m:oMath>
                </a14:m>
                <a:r>
                  <a:rPr lang="es-ES" sz="2000" b="1" dirty="0">
                    <a:solidFill>
                      <a:srgbClr val="C00000"/>
                    </a:solidFill>
                  </a:rPr>
                  <a:t> </a:t>
                </a:r>
                <a:r>
                  <a:rPr lang="es-ES" sz="2000" b="0" dirty="0"/>
                  <a:t>Chi cuadrado</a:t>
                </a:r>
              </a:p>
              <a:p>
                <a:r>
                  <a:rPr lang="el-GR" sz="2000" b="1" dirty="0">
                    <a:solidFill>
                      <a:srgbClr val="C00000"/>
                    </a:solidFill>
                  </a:rPr>
                  <a:t> Σ</a:t>
                </a:r>
                <a:r>
                  <a:rPr lang="es-ES" sz="2000" b="1" dirty="0">
                    <a:solidFill>
                      <a:srgbClr val="C00000"/>
                    </a:solidFill>
                  </a:rPr>
                  <a:t>= </a:t>
                </a:r>
                <a:r>
                  <a:rPr lang="es-ES" sz="2000" dirty="0"/>
                  <a:t>“la suma de”</a:t>
                </a:r>
              </a:p>
              <a:p>
                <a:r>
                  <a:rPr lang="es-ES" sz="2000" b="1" dirty="0">
                    <a:solidFill>
                      <a:srgbClr val="C00000"/>
                    </a:solidFill>
                  </a:rPr>
                  <a:t>f0= </a:t>
                </a:r>
                <a:r>
                  <a:rPr lang="es-ES" sz="2000" dirty="0"/>
                  <a:t>frecuencia observada</a:t>
                </a:r>
              </a:p>
              <a:p>
                <a:r>
                  <a:rPr lang="es-ES" sz="2000" b="1" dirty="0">
                    <a:solidFill>
                      <a:srgbClr val="C00000"/>
                    </a:solidFill>
                  </a:rPr>
                  <a:t>fe= </a:t>
                </a:r>
                <a:r>
                  <a:rPr lang="es-ES" sz="2000" dirty="0"/>
                  <a:t>frecuencia esperada</a:t>
                </a:r>
              </a:p>
            </p:txBody>
          </p:sp>
        </mc:Choice>
        <mc:Fallback xmlns="">
          <p:sp>
            <p:nvSpPr>
              <p:cNvPr id="6" name="CuadroTexto 5">
                <a:extLst>
                  <a:ext uri="{FF2B5EF4-FFF2-40B4-BE49-F238E27FC236}">
                    <a16:creationId xmlns:a16="http://schemas.microsoft.com/office/drawing/2014/main" id="{6B7DDD5A-D6F5-4C15-BB09-CE76DA45DAAE}"/>
                  </a:ext>
                </a:extLst>
              </p:cNvPr>
              <p:cNvSpPr txBox="1">
                <a:spLocks noRot="1" noChangeAspect="1" noMove="1" noResize="1" noEditPoints="1" noAdjustHandles="1" noChangeArrowheads="1" noChangeShapeType="1" noTextEdit="1"/>
              </p:cNvSpPr>
              <p:nvPr/>
            </p:nvSpPr>
            <p:spPr>
              <a:xfrm>
                <a:off x="8547651" y="1616765"/>
                <a:ext cx="2822713" cy="1330429"/>
              </a:xfrm>
              <a:prstGeom prst="rect">
                <a:avLst/>
              </a:prstGeom>
              <a:blipFill>
                <a:blip r:embed="rId3"/>
                <a:stretch>
                  <a:fillRect l="-2160" t="-1376" r="-1080" b="-7339"/>
                </a:stretch>
              </a:blipFill>
            </p:spPr>
            <p:txBody>
              <a:bodyPr/>
              <a:lstStyle/>
              <a:p>
                <a:r>
                  <a:rPr lang="es-CO">
                    <a:noFill/>
                  </a:rPr>
                  <a:t> </a:t>
                </a:r>
              </a:p>
            </p:txBody>
          </p:sp>
        </mc:Fallback>
      </mc:AlternateContent>
    </p:spTree>
    <p:extLst>
      <p:ext uri="{BB962C8B-B14F-4D97-AF65-F5344CB8AC3E}">
        <p14:creationId xmlns:p14="http://schemas.microsoft.com/office/powerpoint/2010/main" val="3933956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41F7CE-146E-49F2-AFB9-DE835EBEE158}"/>
              </a:ext>
            </a:extLst>
          </p:cNvPr>
          <p:cNvSpPr>
            <a:spLocks noGrp="1"/>
          </p:cNvSpPr>
          <p:nvPr>
            <p:ph type="title"/>
          </p:nvPr>
        </p:nvSpPr>
        <p:spPr/>
        <p:txBody>
          <a:bodyPr/>
          <a:lstStyle/>
          <a:p>
            <a:r>
              <a:rPr lang="es-ES" dirty="0"/>
              <a:t>DETERMINACIÓN DE LOS GRADOS DE LIBERTAD</a:t>
            </a:r>
            <a:endParaRPr lang="es-CO"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EAB2C54-0AC7-43D5-96A2-CAB7857915DE}"/>
                  </a:ext>
                </a:extLst>
              </p:cNvPr>
              <p:cNvSpPr>
                <a:spLocks noGrp="1"/>
              </p:cNvSpPr>
              <p:nvPr>
                <p:ph idx="1"/>
              </p:nvPr>
            </p:nvSpPr>
            <p:spPr>
              <a:xfrm>
                <a:off x="333675" y="652308"/>
                <a:ext cx="10074342" cy="5036362"/>
              </a:xfrm>
            </p:spPr>
            <p:txBody>
              <a:bodyPr/>
              <a:lstStyle/>
              <a:p>
                <a:pPr algn="just"/>
                <a:r>
                  <a:rPr lang="es-ES" sz="2000" dirty="0"/>
                  <a:t>El grado de libertad es un estimador del numero de categorías independientes en un test particular o experimento estadístico. Para utilizar la prueba </a:t>
                </a:r>
                <a:r>
                  <a:rPr lang="es-ES" sz="2000" b="1" dirty="0">
                    <a:solidFill>
                      <a:srgbClr val="C00000"/>
                    </a:solidFill>
                  </a:rPr>
                  <a:t>Chi Cuadrado</a:t>
                </a:r>
                <a:r>
                  <a:rPr lang="es-ES" sz="2000" dirty="0"/>
                  <a:t>, se debe calcular el </a:t>
                </a:r>
                <a:r>
                  <a:rPr lang="es-ES" sz="2000" b="1" dirty="0">
                    <a:solidFill>
                      <a:srgbClr val="C00000"/>
                    </a:solidFill>
                  </a:rPr>
                  <a:t>numero de grados de libertad (</a:t>
                </a:r>
                <a:r>
                  <a:rPr lang="es-ES" sz="2000" b="1" dirty="0" err="1">
                    <a:solidFill>
                      <a:srgbClr val="C00000"/>
                    </a:solidFill>
                  </a:rPr>
                  <a:t>gl</a:t>
                </a:r>
                <a:r>
                  <a:rPr lang="es-ES" sz="2000" b="1" dirty="0">
                    <a:solidFill>
                      <a:srgbClr val="C00000"/>
                    </a:solidFill>
                  </a:rPr>
                  <a:t>), </a:t>
                </a:r>
                <a:r>
                  <a:rPr lang="es-ES" sz="2000" dirty="0"/>
                  <a:t>mediante la aplicación de la siguiente ecuación: </a:t>
                </a:r>
              </a:p>
              <a:p>
                <a:pPr algn="just"/>
                <a:endParaRPr lang="es-ES" sz="2000" dirty="0"/>
              </a:p>
              <a:p>
                <a:pPr algn="just"/>
                <a:r>
                  <a:rPr lang="es-ES" sz="2400" dirty="0" err="1"/>
                  <a:t>gl</a:t>
                </a:r>
                <a:r>
                  <a:rPr lang="es-ES" sz="2400" dirty="0"/>
                  <a:t>= (numero de filas – 1) (numero de columnas – 1)</a:t>
                </a:r>
              </a:p>
              <a:p>
                <a:pPr algn="just"/>
                <a:r>
                  <a:rPr lang="es-ES" sz="2400" dirty="0" err="1"/>
                  <a:t>gl</a:t>
                </a:r>
                <a:r>
                  <a:rPr lang="es-ES" sz="2400" dirty="0"/>
                  <a:t>= (r-1) (k-1) </a:t>
                </a:r>
              </a:p>
              <a:p>
                <a:pPr algn="just"/>
                <a:endParaRPr lang="es-ES" sz="2000" dirty="0"/>
              </a:p>
              <a:p>
                <a:pPr algn="just"/>
                <a:r>
                  <a:rPr lang="es-ES" sz="2000" b="1" dirty="0">
                    <a:solidFill>
                      <a:srgbClr val="C00000"/>
                    </a:solidFill>
                  </a:rPr>
                  <a:t>Donde:</a:t>
                </a:r>
              </a:p>
              <a:p>
                <a:pPr algn="just"/>
                <a:r>
                  <a:rPr lang="es-ES" sz="2000" b="1" dirty="0">
                    <a:solidFill>
                      <a:srgbClr val="C00000"/>
                    </a:solidFill>
                  </a:rPr>
                  <a:t>r= </a:t>
                </a:r>
                <a:r>
                  <a:rPr lang="es-ES" sz="2000" dirty="0"/>
                  <a:t>numero de filas </a:t>
                </a:r>
              </a:p>
              <a:p>
                <a:pPr algn="just"/>
                <a:r>
                  <a:rPr lang="es-ES" sz="2000" b="1" dirty="0">
                    <a:solidFill>
                      <a:srgbClr val="C00000"/>
                    </a:solidFill>
                  </a:rPr>
                  <a:t>k= </a:t>
                </a:r>
                <a:r>
                  <a:rPr lang="es-ES" sz="2000" dirty="0"/>
                  <a:t>numero de columnas</a:t>
                </a:r>
              </a:p>
              <a:p>
                <a:pPr algn="just"/>
                <a:endParaRPr lang="es-ES" sz="2000" dirty="0"/>
              </a:p>
              <a:p>
                <a:pPr algn="just"/>
                <a:r>
                  <a:rPr lang="es-ES" sz="2000" b="1" dirty="0">
                    <a:solidFill>
                      <a:srgbClr val="C00000"/>
                    </a:solidFill>
                  </a:rPr>
                  <a:t>C</a:t>
                </a:r>
                <a:r>
                  <a:rPr lang="es-CO" sz="2000" b="1" dirty="0" err="1">
                    <a:solidFill>
                      <a:srgbClr val="C00000"/>
                    </a:solidFill>
                  </a:rPr>
                  <a:t>riterio</a:t>
                </a:r>
                <a:r>
                  <a:rPr lang="es-CO" sz="2000" b="1" dirty="0">
                    <a:solidFill>
                      <a:srgbClr val="C00000"/>
                    </a:solidFill>
                  </a:rPr>
                  <a:t> de decisión para seleccionar la hipótesis:</a:t>
                </a:r>
              </a:p>
              <a:p>
                <a:pPr marL="342900" indent="-342900" algn="just">
                  <a:buFont typeface="Wingdings" panose="05000000000000000000" pitchFamily="2" charset="2"/>
                  <a:buChar char="ü"/>
                </a:pPr>
                <a:r>
                  <a:rPr lang="es-ES" sz="2000" dirty="0"/>
                  <a:t>S</a:t>
                </a:r>
                <a:r>
                  <a:rPr lang="es-CO" sz="2000" dirty="0"/>
                  <a:t>e acepta la hipótesis nula (H0) cuando </a:t>
                </a:r>
                <a14:m>
                  <m:oMath xmlns:m="http://schemas.openxmlformats.org/officeDocument/2006/math">
                    <m:sSup>
                      <m:sSupPr>
                        <m:ctrlPr>
                          <a:rPr lang="es-CO" sz="2000" b="1" i="1" smtClean="0">
                            <a:solidFill>
                              <a:srgbClr val="C00000"/>
                            </a:solidFill>
                            <a:latin typeface="Cambria Math" panose="02040503050406030204" pitchFamily="18" charset="0"/>
                          </a:rPr>
                        </m:ctrlPr>
                      </m:sSupPr>
                      <m:e>
                        <m:r>
                          <a:rPr lang="es-ES" sz="2000" b="1" i="1" smtClean="0">
                            <a:solidFill>
                              <a:srgbClr val="C00000"/>
                            </a:solidFill>
                            <a:latin typeface="Cambria Math" panose="02040503050406030204" pitchFamily="18" charset="0"/>
                          </a:rPr>
                          <m:t>𝑿</m:t>
                        </m:r>
                      </m:e>
                      <m:sup>
                        <m:r>
                          <a:rPr lang="es-ES" sz="2000" b="1" i="1" smtClean="0">
                            <a:solidFill>
                              <a:srgbClr val="C00000"/>
                            </a:solidFill>
                            <a:latin typeface="Cambria Math" panose="02040503050406030204" pitchFamily="18" charset="0"/>
                          </a:rPr>
                          <m:t>𝟐</m:t>
                        </m:r>
                      </m:sup>
                    </m:sSup>
                    <m:r>
                      <a:rPr lang="es-ES" sz="2000" b="1" i="1" smtClean="0">
                        <a:solidFill>
                          <a:srgbClr val="C00000"/>
                        </a:solidFill>
                        <a:latin typeface="Cambria Math" panose="02040503050406030204" pitchFamily="18" charset="0"/>
                      </a:rPr>
                      <m:t>&lt;</m:t>
                    </m:r>
                    <m:sSup>
                      <m:sSupPr>
                        <m:ctrlPr>
                          <a:rPr lang="es-ES" sz="2000" b="1" i="1" smtClean="0">
                            <a:solidFill>
                              <a:srgbClr val="C00000"/>
                            </a:solidFill>
                            <a:latin typeface="Cambria Math" panose="02040503050406030204" pitchFamily="18" charset="0"/>
                          </a:rPr>
                        </m:ctrlPr>
                      </m:sSupPr>
                      <m:e>
                        <m:r>
                          <a:rPr lang="es-ES" sz="2000" b="1" i="1" smtClean="0">
                            <a:solidFill>
                              <a:srgbClr val="C00000"/>
                            </a:solidFill>
                            <a:latin typeface="Cambria Math" panose="02040503050406030204" pitchFamily="18" charset="0"/>
                          </a:rPr>
                          <m:t>𝑿𝒕</m:t>
                        </m:r>
                      </m:e>
                      <m:sup>
                        <m:r>
                          <a:rPr lang="es-ES" sz="2000" b="1" i="1" smtClean="0">
                            <a:solidFill>
                              <a:srgbClr val="C00000"/>
                            </a:solidFill>
                            <a:latin typeface="Cambria Math" panose="02040503050406030204" pitchFamily="18" charset="0"/>
                          </a:rPr>
                          <m:t>𝟐</m:t>
                        </m:r>
                      </m:sup>
                    </m:sSup>
                    <m:r>
                      <a:rPr lang="es-ES" sz="2000" b="1" i="1" smtClean="0">
                        <a:solidFill>
                          <a:srgbClr val="C00000"/>
                        </a:solidFill>
                        <a:latin typeface="Cambria Math" panose="02040503050406030204" pitchFamily="18" charset="0"/>
                      </a:rPr>
                      <m:t> </m:t>
                    </m:r>
                    <m:d>
                      <m:dPr>
                        <m:ctrlPr>
                          <a:rPr lang="es-ES" sz="2000" b="1" i="1" smtClean="0">
                            <a:solidFill>
                              <a:srgbClr val="C00000"/>
                            </a:solidFill>
                            <a:latin typeface="Cambria Math" panose="02040503050406030204" pitchFamily="18" charset="0"/>
                          </a:rPr>
                        </m:ctrlPr>
                      </m:dPr>
                      <m:e>
                        <m:r>
                          <a:rPr lang="es-ES" sz="2000" b="1" i="1" smtClean="0">
                            <a:solidFill>
                              <a:srgbClr val="C00000"/>
                            </a:solidFill>
                            <a:latin typeface="Cambria Math" panose="02040503050406030204" pitchFamily="18" charset="0"/>
                          </a:rPr>
                          <m:t>𝒓</m:t>
                        </m:r>
                        <m:r>
                          <a:rPr lang="es-ES" sz="2000" b="1" i="1" smtClean="0">
                            <a:solidFill>
                              <a:srgbClr val="C00000"/>
                            </a:solidFill>
                            <a:latin typeface="Cambria Math" panose="02040503050406030204" pitchFamily="18" charset="0"/>
                          </a:rPr>
                          <m:t>−</m:t>
                        </m:r>
                        <m:r>
                          <a:rPr lang="es-ES" sz="2000" b="1" i="1" smtClean="0">
                            <a:solidFill>
                              <a:srgbClr val="C00000"/>
                            </a:solidFill>
                            <a:latin typeface="Cambria Math" panose="02040503050406030204" pitchFamily="18" charset="0"/>
                          </a:rPr>
                          <m:t>𝟏</m:t>
                        </m:r>
                      </m:e>
                    </m:d>
                    <m:d>
                      <m:dPr>
                        <m:ctrlPr>
                          <a:rPr lang="es-ES" sz="2000" b="1" i="1" smtClean="0">
                            <a:solidFill>
                              <a:srgbClr val="C00000"/>
                            </a:solidFill>
                            <a:latin typeface="Cambria Math" panose="02040503050406030204" pitchFamily="18" charset="0"/>
                          </a:rPr>
                        </m:ctrlPr>
                      </m:dPr>
                      <m:e>
                        <m:r>
                          <a:rPr lang="es-ES" sz="2000" b="1" i="1" smtClean="0">
                            <a:solidFill>
                              <a:srgbClr val="C00000"/>
                            </a:solidFill>
                            <a:latin typeface="Cambria Math" panose="02040503050406030204" pitchFamily="18" charset="0"/>
                          </a:rPr>
                          <m:t>𝒌</m:t>
                        </m:r>
                        <m:r>
                          <a:rPr lang="es-ES" sz="2000" b="1" i="1" smtClean="0">
                            <a:solidFill>
                              <a:srgbClr val="C00000"/>
                            </a:solidFill>
                            <a:latin typeface="Cambria Math" panose="02040503050406030204" pitchFamily="18" charset="0"/>
                          </a:rPr>
                          <m:t>−</m:t>
                        </m:r>
                        <m:r>
                          <a:rPr lang="es-ES" sz="2000" b="1" i="1" smtClean="0">
                            <a:solidFill>
                              <a:srgbClr val="C00000"/>
                            </a:solidFill>
                            <a:latin typeface="Cambria Math" panose="02040503050406030204" pitchFamily="18" charset="0"/>
                          </a:rPr>
                          <m:t>𝟏</m:t>
                        </m:r>
                      </m:e>
                    </m:d>
                    <m:r>
                      <a:rPr lang="es-ES" sz="2000" b="1" i="0" smtClean="0">
                        <a:solidFill>
                          <a:srgbClr val="C00000"/>
                        </a:solidFill>
                        <a:latin typeface="Cambria Math" panose="02040503050406030204" pitchFamily="18" charset="0"/>
                      </a:rPr>
                      <m:t> </m:t>
                    </m:r>
                  </m:oMath>
                </a14:m>
                <a:r>
                  <a:rPr lang="es-CO" sz="2000" dirty="0"/>
                  <a:t>en tal caso de que sea contraria se rechaza la hipótesis nula (H0) y se acepta la hipótesis alternativa. </a:t>
                </a:r>
              </a:p>
              <a:p>
                <a:pPr algn="just"/>
                <a:r>
                  <a:rPr lang="es-CO" sz="2000" dirty="0"/>
                  <a:t>Donde:   </a:t>
                </a:r>
                <a:r>
                  <a:rPr lang="es-ES" sz="2000" b="1" dirty="0">
                    <a:solidFill>
                      <a:srgbClr val="C00000"/>
                    </a:solidFill>
                  </a:rPr>
                  <a:t>t</a:t>
                </a:r>
                <a:r>
                  <a:rPr lang="es-CO" sz="2000" b="1" dirty="0">
                    <a:solidFill>
                      <a:srgbClr val="C00000"/>
                    </a:solidFill>
                  </a:rPr>
                  <a:t>= </a:t>
                </a:r>
                <a:r>
                  <a:rPr lang="es-CO" sz="2000" dirty="0"/>
                  <a:t>representa el valor proporcionado por las tablas, según el nivel de significancia estadística elegida.</a:t>
                </a:r>
              </a:p>
              <a:p>
                <a:pPr algn="just"/>
                <a:endParaRPr lang="es-CO" sz="2000" dirty="0"/>
              </a:p>
            </p:txBody>
          </p:sp>
        </mc:Choice>
        <mc:Fallback xmlns="">
          <p:sp>
            <p:nvSpPr>
              <p:cNvPr id="3" name="Marcador de contenido 2">
                <a:extLst>
                  <a:ext uri="{FF2B5EF4-FFF2-40B4-BE49-F238E27FC236}">
                    <a16:creationId xmlns:a16="http://schemas.microsoft.com/office/drawing/2014/main" id="{9EAB2C54-0AC7-43D5-96A2-CAB7857915DE}"/>
                  </a:ext>
                </a:extLst>
              </p:cNvPr>
              <p:cNvSpPr>
                <a:spLocks noGrp="1" noRot="1" noChangeAspect="1" noMove="1" noResize="1" noEditPoints="1" noAdjustHandles="1" noChangeArrowheads="1" noChangeShapeType="1" noTextEdit="1"/>
              </p:cNvSpPr>
              <p:nvPr>
                <p:ph idx="1"/>
              </p:nvPr>
            </p:nvSpPr>
            <p:spPr>
              <a:xfrm>
                <a:off x="333675" y="652308"/>
                <a:ext cx="10074342" cy="5036362"/>
              </a:xfrm>
              <a:blipFill>
                <a:blip r:embed="rId2"/>
                <a:stretch>
                  <a:fillRect l="-969" t="-1211" r="-605" b="-21186"/>
                </a:stretch>
              </a:blipFill>
            </p:spPr>
            <p:txBody>
              <a:bodyPr/>
              <a:lstStyle/>
              <a:p>
                <a:r>
                  <a:rPr lang="es-CO">
                    <a:noFill/>
                  </a:rPr>
                  <a:t> </a:t>
                </a:r>
              </a:p>
            </p:txBody>
          </p:sp>
        </mc:Fallback>
      </mc:AlternateContent>
    </p:spTree>
    <p:extLst>
      <p:ext uri="{BB962C8B-B14F-4D97-AF65-F5344CB8AC3E}">
        <p14:creationId xmlns:p14="http://schemas.microsoft.com/office/powerpoint/2010/main" val="100631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8C8830C-6A73-4FB9-BA9F-3C5355CA0CBD}"/>
              </a:ext>
            </a:extLst>
          </p:cNvPr>
          <p:cNvSpPr/>
          <p:nvPr/>
        </p:nvSpPr>
        <p:spPr>
          <a:xfrm>
            <a:off x="3952862" y="1163744"/>
            <a:ext cx="2756452" cy="670959"/>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Cualitativas</a:t>
            </a:r>
            <a:endParaRPr lang="es-CO" dirty="0"/>
          </a:p>
        </p:txBody>
      </p:sp>
      <p:sp>
        <p:nvSpPr>
          <p:cNvPr id="5" name="Elipse 4">
            <a:extLst>
              <a:ext uri="{FF2B5EF4-FFF2-40B4-BE49-F238E27FC236}">
                <a16:creationId xmlns:a16="http://schemas.microsoft.com/office/drawing/2014/main" id="{1461369F-9A85-47EF-852B-E19E8AE15650}"/>
              </a:ext>
            </a:extLst>
          </p:cNvPr>
          <p:cNvSpPr/>
          <p:nvPr/>
        </p:nvSpPr>
        <p:spPr>
          <a:xfrm>
            <a:off x="689111" y="2845904"/>
            <a:ext cx="2491409" cy="1166192"/>
          </a:xfrm>
          <a:prstGeom prst="ellipse">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Variables estadísticas</a:t>
            </a:r>
            <a:endParaRPr lang="es-CO" dirty="0"/>
          </a:p>
        </p:txBody>
      </p:sp>
      <p:sp>
        <p:nvSpPr>
          <p:cNvPr id="8" name="Rectángulo 7">
            <a:extLst>
              <a:ext uri="{FF2B5EF4-FFF2-40B4-BE49-F238E27FC236}">
                <a16:creationId xmlns:a16="http://schemas.microsoft.com/office/drawing/2014/main" id="{2CF74416-DD2B-4CBF-9537-283CE9B8DC97}"/>
              </a:ext>
            </a:extLst>
          </p:cNvPr>
          <p:cNvSpPr/>
          <p:nvPr/>
        </p:nvSpPr>
        <p:spPr>
          <a:xfrm>
            <a:off x="3952862" y="4944506"/>
            <a:ext cx="2756452" cy="670959"/>
          </a:xfrm>
          <a:prstGeom prst="rect">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Cuantitativas</a:t>
            </a:r>
            <a:endParaRPr lang="es-CO" dirty="0"/>
          </a:p>
        </p:txBody>
      </p:sp>
      <p:sp>
        <p:nvSpPr>
          <p:cNvPr id="10" name="Abrir llave 9">
            <a:extLst>
              <a:ext uri="{FF2B5EF4-FFF2-40B4-BE49-F238E27FC236}">
                <a16:creationId xmlns:a16="http://schemas.microsoft.com/office/drawing/2014/main" id="{66513B94-489F-4344-AFEE-521C97433361}"/>
              </a:ext>
            </a:extLst>
          </p:cNvPr>
          <p:cNvSpPr/>
          <p:nvPr/>
        </p:nvSpPr>
        <p:spPr>
          <a:xfrm>
            <a:off x="3343262" y="1499224"/>
            <a:ext cx="609600" cy="3816626"/>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1" name="Abrir llave 10">
            <a:extLst>
              <a:ext uri="{FF2B5EF4-FFF2-40B4-BE49-F238E27FC236}">
                <a16:creationId xmlns:a16="http://schemas.microsoft.com/office/drawing/2014/main" id="{5CC0B754-A5AC-419D-9820-5886E0407B16}"/>
              </a:ext>
            </a:extLst>
          </p:cNvPr>
          <p:cNvSpPr/>
          <p:nvPr/>
        </p:nvSpPr>
        <p:spPr>
          <a:xfrm>
            <a:off x="6885304" y="386040"/>
            <a:ext cx="490331" cy="222636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2" name="CuadroTexto 11">
            <a:extLst>
              <a:ext uri="{FF2B5EF4-FFF2-40B4-BE49-F238E27FC236}">
                <a16:creationId xmlns:a16="http://schemas.microsoft.com/office/drawing/2014/main" id="{23E7B8C3-562E-4B4C-B9D2-A7B89D79B32E}"/>
              </a:ext>
            </a:extLst>
          </p:cNvPr>
          <p:cNvSpPr txBox="1"/>
          <p:nvPr/>
        </p:nvSpPr>
        <p:spPr>
          <a:xfrm>
            <a:off x="7318914" y="463826"/>
            <a:ext cx="3282825" cy="1477328"/>
          </a:xfrm>
          <a:prstGeom prst="rect">
            <a:avLst/>
          </a:prstGeom>
          <a:noFill/>
        </p:spPr>
        <p:txBody>
          <a:bodyPr wrap="square" rtlCol="0">
            <a:spAutoFit/>
          </a:bodyPr>
          <a:lstStyle/>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p:txBody>
      </p:sp>
      <p:sp>
        <p:nvSpPr>
          <p:cNvPr id="13" name="Rectángulo 12">
            <a:extLst>
              <a:ext uri="{FF2B5EF4-FFF2-40B4-BE49-F238E27FC236}">
                <a16:creationId xmlns:a16="http://schemas.microsoft.com/office/drawing/2014/main" id="{144FDECD-B577-4D85-B427-815C3B517093}"/>
              </a:ext>
            </a:extLst>
          </p:cNvPr>
          <p:cNvSpPr/>
          <p:nvPr/>
        </p:nvSpPr>
        <p:spPr>
          <a:xfrm>
            <a:off x="7428644" y="144764"/>
            <a:ext cx="1520286" cy="638123"/>
          </a:xfrm>
          <a:prstGeom prst="rect">
            <a:avLst/>
          </a:prstGeom>
          <a:solidFill>
            <a:srgbClr val="F4A26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ES" dirty="0"/>
              <a:t>Ordinales </a:t>
            </a:r>
          </a:p>
        </p:txBody>
      </p:sp>
      <p:sp>
        <p:nvSpPr>
          <p:cNvPr id="14" name="Rectángulo 13">
            <a:extLst>
              <a:ext uri="{FF2B5EF4-FFF2-40B4-BE49-F238E27FC236}">
                <a16:creationId xmlns:a16="http://schemas.microsoft.com/office/drawing/2014/main" id="{B5719A74-8B4F-495A-9DFD-A28276D46F50}"/>
              </a:ext>
            </a:extLst>
          </p:cNvPr>
          <p:cNvSpPr/>
          <p:nvPr/>
        </p:nvSpPr>
        <p:spPr>
          <a:xfrm>
            <a:off x="7440040" y="2294353"/>
            <a:ext cx="1520286" cy="636104"/>
          </a:xfrm>
          <a:prstGeom prst="rect">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ES" dirty="0"/>
              <a:t>Nominales</a:t>
            </a:r>
            <a:endParaRPr lang="es-CO" dirty="0"/>
          </a:p>
        </p:txBody>
      </p:sp>
      <p:sp>
        <p:nvSpPr>
          <p:cNvPr id="15" name="Abrir llave 14">
            <a:extLst>
              <a:ext uri="{FF2B5EF4-FFF2-40B4-BE49-F238E27FC236}">
                <a16:creationId xmlns:a16="http://schemas.microsoft.com/office/drawing/2014/main" id="{8BAA05DE-D6DF-425C-B3F8-F49093392FD4}"/>
              </a:ext>
            </a:extLst>
          </p:cNvPr>
          <p:cNvSpPr/>
          <p:nvPr/>
        </p:nvSpPr>
        <p:spPr>
          <a:xfrm>
            <a:off x="6819044" y="4012096"/>
            <a:ext cx="609600" cy="2459864"/>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sp>
        <p:nvSpPr>
          <p:cNvPr id="16" name="Rectángulo 15">
            <a:extLst>
              <a:ext uri="{FF2B5EF4-FFF2-40B4-BE49-F238E27FC236}">
                <a16:creationId xmlns:a16="http://schemas.microsoft.com/office/drawing/2014/main" id="{B6CC5C21-EADC-4512-9808-07D6A2659DA5}"/>
              </a:ext>
            </a:extLst>
          </p:cNvPr>
          <p:cNvSpPr/>
          <p:nvPr/>
        </p:nvSpPr>
        <p:spPr>
          <a:xfrm>
            <a:off x="7478997" y="3834062"/>
            <a:ext cx="1520286" cy="636104"/>
          </a:xfrm>
          <a:prstGeom prst="rect">
            <a:avLst/>
          </a:prstGeom>
          <a:solidFill>
            <a:schemeClr val="accent4">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ES" dirty="0"/>
              <a:t>Discretas</a:t>
            </a:r>
            <a:endParaRPr lang="es-CO" dirty="0"/>
          </a:p>
        </p:txBody>
      </p:sp>
      <p:sp>
        <p:nvSpPr>
          <p:cNvPr id="17" name="Rectángulo 16">
            <a:extLst>
              <a:ext uri="{FF2B5EF4-FFF2-40B4-BE49-F238E27FC236}">
                <a16:creationId xmlns:a16="http://schemas.microsoft.com/office/drawing/2014/main" id="{75A3E0EA-ED71-440B-BC85-F34107B0C3C1}"/>
              </a:ext>
            </a:extLst>
          </p:cNvPr>
          <p:cNvSpPr/>
          <p:nvPr/>
        </p:nvSpPr>
        <p:spPr>
          <a:xfrm>
            <a:off x="7484565" y="5950227"/>
            <a:ext cx="1408443" cy="636104"/>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ES" dirty="0"/>
              <a:t>Continuas</a:t>
            </a:r>
            <a:endParaRPr lang="es-CO" dirty="0"/>
          </a:p>
        </p:txBody>
      </p:sp>
      <p:sp>
        <p:nvSpPr>
          <p:cNvPr id="18" name="Rectángulo 17">
            <a:extLst>
              <a:ext uri="{FF2B5EF4-FFF2-40B4-BE49-F238E27FC236}">
                <a16:creationId xmlns:a16="http://schemas.microsoft.com/office/drawing/2014/main" id="{06B25368-4C3C-4D15-AB9D-9000ECD94CDB}"/>
              </a:ext>
            </a:extLst>
          </p:cNvPr>
          <p:cNvSpPr/>
          <p:nvPr/>
        </p:nvSpPr>
        <p:spPr>
          <a:xfrm>
            <a:off x="267564" y="212901"/>
            <a:ext cx="3935180" cy="523220"/>
          </a:xfrm>
          <a:prstGeom prst="rect">
            <a:avLst/>
          </a:prstGeom>
        </p:spPr>
        <p:txBody>
          <a:bodyPr wrap="none">
            <a:spAutoFit/>
          </a:bodyPr>
          <a:lstStyle/>
          <a:p>
            <a:r>
              <a:rPr lang="es-ES" sz="2800" b="1" dirty="0">
                <a:solidFill>
                  <a:srgbClr val="C00000"/>
                </a:solidFill>
              </a:rPr>
              <a:t>VARIABLES ESTADISTICAS</a:t>
            </a:r>
            <a:endParaRPr lang="es-CO" sz="2800" b="1" dirty="0">
              <a:solidFill>
                <a:srgbClr val="C00000"/>
              </a:solidFill>
            </a:endParaRPr>
          </a:p>
        </p:txBody>
      </p:sp>
    </p:spTree>
    <p:extLst>
      <p:ext uri="{BB962C8B-B14F-4D97-AF65-F5344CB8AC3E}">
        <p14:creationId xmlns:p14="http://schemas.microsoft.com/office/powerpoint/2010/main" val="3656554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17C17-023E-488E-8017-47FCD524C42D}"/>
              </a:ext>
            </a:extLst>
          </p:cNvPr>
          <p:cNvSpPr>
            <a:spLocks noGrp="1"/>
          </p:cNvSpPr>
          <p:nvPr>
            <p:ph type="title"/>
          </p:nvPr>
        </p:nvSpPr>
        <p:spPr/>
        <p:txBody>
          <a:bodyPr/>
          <a:lstStyle/>
          <a:p>
            <a:r>
              <a:rPr lang="es-ES" dirty="0"/>
              <a:t>EJERCICIO</a:t>
            </a:r>
            <a:endParaRPr lang="es-CO" dirty="0"/>
          </a:p>
        </p:txBody>
      </p:sp>
      <p:pic>
        <p:nvPicPr>
          <p:cNvPr id="4" name="Imagen 3">
            <a:extLst>
              <a:ext uri="{FF2B5EF4-FFF2-40B4-BE49-F238E27FC236}">
                <a16:creationId xmlns:a16="http://schemas.microsoft.com/office/drawing/2014/main" id="{6A97E3AB-5A0C-4822-964A-D72D9E33B169}"/>
              </a:ext>
            </a:extLst>
          </p:cNvPr>
          <p:cNvPicPr>
            <a:picLocks noChangeAspect="1"/>
          </p:cNvPicPr>
          <p:nvPr/>
        </p:nvPicPr>
        <p:blipFill>
          <a:blip r:embed="rId2"/>
          <a:stretch>
            <a:fillRect/>
          </a:stretch>
        </p:blipFill>
        <p:spPr>
          <a:xfrm>
            <a:off x="1553196" y="2129636"/>
            <a:ext cx="7908856" cy="3558427"/>
          </a:xfrm>
          <a:prstGeom prst="rect">
            <a:avLst/>
          </a:prstGeom>
        </p:spPr>
      </p:pic>
      <p:sp>
        <p:nvSpPr>
          <p:cNvPr id="6" name="CuadroTexto 5">
            <a:extLst>
              <a:ext uri="{FF2B5EF4-FFF2-40B4-BE49-F238E27FC236}">
                <a16:creationId xmlns:a16="http://schemas.microsoft.com/office/drawing/2014/main" id="{55A1342E-BF05-4742-AA92-639972E4CC5C}"/>
              </a:ext>
            </a:extLst>
          </p:cNvPr>
          <p:cNvSpPr txBox="1"/>
          <p:nvPr/>
        </p:nvSpPr>
        <p:spPr>
          <a:xfrm>
            <a:off x="781878" y="652308"/>
            <a:ext cx="8799444" cy="1477328"/>
          </a:xfrm>
          <a:prstGeom prst="rect">
            <a:avLst/>
          </a:prstGeom>
          <a:noFill/>
        </p:spPr>
        <p:txBody>
          <a:bodyPr wrap="square" rtlCol="0">
            <a:spAutoFit/>
          </a:bodyPr>
          <a:lstStyle/>
          <a:p>
            <a:r>
              <a:rPr lang="es-ES" dirty="0"/>
              <a:t>La siguiente tabla refleja la cantidad de estudiantes, según la calificación obtenida en Matemática de dos Universidades:</a:t>
            </a:r>
          </a:p>
          <a:p>
            <a:endParaRPr lang="es-ES" dirty="0"/>
          </a:p>
          <a:p>
            <a:pPr marL="342900" indent="-342900">
              <a:buAutoNum type="arabicPeriod"/>
            </a:pPr>
            <a:r>
              <a:rPr lang="es-ES" dirty="0"/>
              <a:t>Influye el tipo de Universidad en la calificación obtenida?</a:t>
            </a:r>
          </a:p>
          <a:p>
            <a:r>
              <a:rPr lang="es-ES" b="1" dirty="0">
                <a:solidFill>
                  <a:srgbClr val="C00000"/>
                </a:solidFill>
              </a:rPr>
              <a:t>Margen de error= 0,05</a:t>
            </a:r>
            <a:endParaRPr lang="es-CO" b="1" dirty="0">
              <a:solidFill>
                <a:srgbClr val="C00000"/>
              </a:solidFill>
            </a:endParaRPr>
          </a:p>
        </p:txBody>
      </p:sp>
      <p:sp>
        <p:nvSpPr>
          <p:cNvPr id="7" name="CuadroTexto 6">
            <a:extLst>
              <a:ext uri="{FF2B5EF4-FFF2-40B4-BE49-F238E27FC236}">
                <a16:creationId xmlns:a16="http://schemas.microsoft.com/office/drawing/2014/main" id="{896FC03C-55F9-4237-A96B-035CA5616EF2}"/>
              </a:ext>
            </a:extLst>
          </p:cNvPr>
          <p:cNvSpPr txBox="1"/>
          <p:nvPr/>
        </p:nvSpPr>
        <p:spPr>
          <a:xfrm>
            <a:off x="1465510" y="5418131"/>
            <a:ext cx="9260980" cy="923330"/>
          </a:xfrm>
          <a:prstGeom prst="rect">
            <a:avLst/>
          </a:prstGeom>
          <a:noFill/>
        </p:spPr>
        <p:txBody>
          <a:bodyPr wrap="square" rtlCol="0">
            <a:spAutoFit/>
          </a:bodyPr>
          <a:lstStyle/>
          <a:p>
            <a:pPr marL="342900" indent="-342900">
              <a:buAutoNum type="arabicPeriod"/>
            </a:pPr>
            <a:r>
              <a:rPr lang="es-ES" dirty="0"/>
              <a:t>Primero se procede a calcular las frecuencias teóricas o frecuencias del valor esperado (ft)</a:t>
            </a:r>
          </a:p>
          <a:p>
            <a:pPr marL="342900" indent="-342900">
              <a:buAutoNum type="arabicPeriod"/>
            </a:pPr>
            <a:r>
              <a:rPr lang="es-ES" dirty="0"/>
              <a:t>Se calcula el grado de libertad a partir de la formula.</a:t>
            </a:r>
          </a:p>
          <a:p>
            <a:pPr marL="342900" indent="-342900">
              <a:buAutoNum type="arabicPeriod"/>
            </a:pPr>
            <a:r>
              <a:rPr lang="es-ES" dirty="0"/>
              <a:t>Se calcula Chi Cuadrado con respecto a todos los valores obtenidos. </a:t>
            </a:r>
            <a:endParaRPr lang="es-CO" dirty="0"/>
          </a:p>
        </p:txBody>
      </p:sp>
      <mc:AlternateContent xmlns:mc="http://schemas.openxmlformats.org/markup-compatibility/2006">
        <mc:Choice xmlns:a14="http://schemas.microsoft.com/office/drawing/2010/main" Requires="a14">
          <p:sp>
            <p:nvSpPr>
              <p:cNvPr id="3" name="Rectángulo 2">
                <a:extLst>
                  <a:ext uri="{FF2B5EF4-FFF2-40B4-BE49-F238E27FC236}">
                    <a16:creationId xmlns:a16="http://schemas.microsoft.com/office/drawing/2014/main" id="{6E22E04C-CCD7-447F-9D83-BDF896CDE280}"/>
                  </a:ext>
                </a:extLst>
              </p:cNvPr>
              <p:cNvSpPr/>
              <p:nvPr/>
            </p:nvSpPr>
            <p:spPr>
              <a:xfrm>
                <a:off x="9669008" y="1482545"/>
                <a:ext cx="6096000" cy="1206549"/>
              </a:xfrm>
              <a:prstGeom prst="rect">
                <a:avLst/>
              </a:prstGeom>
            </p:spPr>
            <p:txBody>
              <a:bodyPr>
                <a:spAutoFit/>
              </a:bodyPr>
              <a:lstStyle/>
              <a:p>
                <a14:m>
                  <m:oMath xmlns:m="http://schemas.openxmlformats.org/officeDocument/2006/math">
                    <m:sSup>
                      <m:sSupPr>
                        <m:ctrlPr>
                          <a:rPr lang="es-CO" b="1" i="1">
                            <a:solidFill>
                              <a:srgbClr val="C00000"/>
                            </a:solidFill>
                            <a:latin typeface="Cambria Math" panose="02040503050406030204" pitchFamily="18" charset="0"/>
                          </a:rPr>
                        </m:ctrlPr>
                      </m:sSupPr>
                      <m:e>
                        <m:r>
                          <a:rPr lang="es-ES" b="1" i="1">
                            <a:solidFill>
                              <a:srgbClr val="C00000"/>
                            </a:solidFill>
                            <a:latin typeface="Cambria Math" panose="02040503050406030204" pitchFamily="18" charset="0"/>
                          </a:rPr>
                          <m:t>𝑿</m:t>
                        </m:r>
                      </m:e>
                      <m:sup>
                        <m:r>
                          <a:rPr lang="es-ES" b="1" i="1">
                            <a:solidFill>
                              <a:srgbClr val="C00000"/>
                            </a:solidFill>
                            <a:latin typeface="Cambria Math" panose="02040503050406030204" pitchFamily="18" charset="0"/>
                          </a:rPr>
                          <m:t>𝟐</m:t>
                        </m:r>
                      </m:sup>
                    </m:sSup>
                    <m:r>
                      <a:rPr lang="es-ES" b="1" i="1">
                        <a:solidFill>
                          <a:srgbClr val="C00000"/>
                        </a:solidFill>
                        <a:latin typeface="Cambria Math" panose="02040503050406030204" pitchFamily="18" charset="0"/>
                      </a:rPr>
                      <m:t>=</m:t>
                    </m:r>
                  </m:oMath>
                </a14:m>
                <a:r>
                  <a:rPr lang="es-ES" b="1" dirty="0">
                    <a:solidFill>
                      <a:srgbClr val="C00000"/>
                    </a:solidFill>
                  </a:rPr>
                  <a:t> </a:t>
                </a:r>
                <a:r>
                  <a:rPr lang="es-ES" dirty="0"/>
                  <a:t>Chi cuadrado</a:t>
                </a:r>
              </a:p>
              <a:p>
                <a:r>
                  <a:rPr lang="el-GR" b="1" dirty="0">
                    <a:solidFill>
                      <a:srgbClr val="C00000"/>
                    </a:solidFill>
                  </a:rPr>
                  <a:t> Σ</a:t>
                </a:r>
                <a:r>
                  <a:rPr lang="es-ES" b="1" dirty="0">
                    <a:solidFill>
                      <a:srgbClr val="C00000"/>
                    </a:solidFill>
                  </a:rPr>
                  <a:t>= </a:t>
                </a:r>
                <a:r>
                  <a:rPr lang="es-ES" dirty="0"/>
                  <a:t>“la suma de”</a:t>
                </a:r>
              </a:p>
              <a:p>
                <a:r>
                  <a:rPr lang="es-ES" b="1" dirty="0">
                    <a:solidFill>
                      <a:srgbClr val="C00000"/>
                    </a:solidFill>
                  </a:rPr>
                  <a:t>f0= </a:t>
                </a:r>
                <a:r>
                  <a:rPr lang="es-ES" dirty="0"/>
                  <a:t>frecuencia observada</a:t>
                </a:r>
              </a:p>
              <a:p>
                <a:r>
                  <a:rPr lang="es-ES" b="1" dirty="0">
                    <a:solidFill>
                      <a:srgbClr val="C00000"/>
                    </a:solidFill>
                  </a:rPr>
                  <a:t>fe= </a:t>
                </a:r>
                <a:r>
                  <a:rPr lang="es-ES" dirty="0"/>
                  <a:t>frecuencia esperada</a:t>
                </a:r>
              </a:p>
            </p:txBody>
          </p:sp>
        </mc:Choice>
        <mc:Fallback>
          <p:sp>
            <p:nvSpPr>
              <p:cNvPr id="3" name="Rectángulo 2">
                <a:extLst>
                  <a:ext uri="{FF2B5EF4-FFF2-40B4-BE49-F238E27FC236}">
                    <a16:creationId xmlns:a16="http://schemas.microsoft.com/office/drawing/2014/main" id="{6E22E04C-CCD7-447F-9D83-BDF896CDE280}"/>
                  </a:ext>
                </a:extLst>
              </p:cNvPr>
              <p:cNvSpPr>
                <a:spLocks noRot="1" noChangeAspect="1" noMove="1" noResize="1" noEditPoints="1" noAdjustHandles="1" noChangeArrowheads="1" noChangeShapeType="1" noTextEdit="1"/>
              </p:cNvSpPr>
              <p:nvPr/>
            </p:nvSpPr>
            <p:spPr>
              <a:xfrm>
                <a:off x="9669008" y="1482545"/>
                <a:ext cx="6096000" cy="1206549"/>
              </a:xfrm>
              <a:prstGeom prst="rect">
                <a:avLst/>
              </a:prstGeom>
              <a:blipFill>
                <a:blip r:embed="rId3"/>
                <a:stretch>
                  <a:fillRect l="-800" t="-2020" b="-7071"/>
                </a:stretch>
              </a:blipFill>
            </p:spPr>
            <p:txBody>
              <a:bodyPr/>
              <a:lstStyle/>
              <a:p>
                <a:r>
                  <a:rPr lang="es-CO">
                    <a:noFill/>
                  </a:rPr>
                  <a:t> </a:t>
                </a:r>
              </a:p>
            </p:txBody>
          </p:sp>
        </mc:Fallback>
      </mc:AlternateContent>
      <p:sp>
        <p:nvSpPr>
          <p:cNvPr id="5" name="Rectángulo 4">
            <a:extLst>
              <a:ext uri="{FF2B5EF4-FFF2-40B4-BE49-F238E27FC236}">
                <a16:creationId xmlns:a16="http://schemas.microsoft.com/office/drawing/2014/main" id="{674F0CA9-905A-4638-BEF2-ADB349511E41}"/>
              </a:ext>
            </a:extLst>
          </p:cNvPr>
          <p:cNvSpPr/>
          <p:nvPr/>
        </p:nvSpPr>
        <p:spPr>
          <a:xfrm>
            <a:off x="1607787" y="2948616"/>
            <a:ext cx="466673" cy="203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UP</a:t>
            </a:r>
            <a:endParaRPr lang="es-CO" dirty="0"/>
          </a:p>
        </p:txBody>
      </p:sp>
      <p:sp>
        <p:nvSpPr>
          <p:cNvPr id="8" name="Rectángulo 7">
            <a:extLst>
              <a:ext uri="{FF2B5EF4-FFF2-40B4-BE49-F238E27FC236}">
                <a16:creationId xmlns:a16="http://schemas.microsoft.com/office/drawing/2014/main" id="{2B3D1AEB-F007-4539-84C2-A6A646D05164}"/>
              </a:ext>
            </a:extLst>
          </p:cNvPr>
          <p:cNvSpPr/>
          <p:nvPr/>
        </p:nvSpPr>
        <p:spPr>
          <a:xfrm>
            <a:off x="1346240" y="2593264"/>
            <a:ext cx="728220" cy="203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UFPS</a:t>
            </a:r>
            <a:endParaRPr lang="es-CO" dirty="0"/>
          </a:p>
        </p:txBody>
      </p:sp>
    </p:spTree>
    <p:extLst>
      <p:ext uri="{BB962C8B-B14F-4D97-AF65-F5344CB8AC3E}">
        <p14:creationId xmlns:p14="http://schemas.microsoft.com/office/powerpoint/2010/main" val="202837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A5F37AB-8A71-435C-9508-C132BC4B1FFB}"/>
              </a:ext>
            </a:extLst>
          </p:cNvPr>
          <p:cNvPicPr>
            <a:picLocks noChangeAspect="1"/>
          </p:cNvPicPr>
          <p:nvPr/>
        </p:nvPicPr>
        <p:blipFill>
          <a:blip r:embed="rId2"/>
          <a:stretch>
            <a:fillRect/>
          </a:stretch>
        </p:blipFill>
        <p:spPr>
          <a:xfrm>
            <a:off x="1561686" y="994740"/>
            <a:ext cx="8734140" cy="3298963"/>
          </a:xfrm>
          <a:prstGeom prst="rect">
            <a:avLst/>
          </a:prstGeom>
        </p:spPr>
      </p:pic>
      <p:sp>
        <p:nvSpPr>
          <p:cNvPr id="5" name="CuadroTexto 4">
            <a:extLst>
              <a:ext uri="{FF2B5EF4-FFF2-40B4-BE49-F238E27FC236}">
                <a16:creationId xmlns:a16="http://schemas.microsoft.com/office/drawing/2014/main" id="{5BAD11C6-BD16-466B-B6AB-93D39E357A06}"/>
              </a:ext>
            </a:extLst>
          </p:cNvPr>
          <p:cNvSpPr txBox="1"/>
          <p:nvPr/>
        </p:nvSpPr>
        <p:spPr>
          <a:xfrm>
            <a:off x="1683025" y="348409"/>
            <a:ext cx="7407965" cy="646331"/>
          </a:xfrm>
          <a:prstGeom prst="rect">
            <a:avLst/>
          </a:prstGeom>
          <a:noFill/>
        </p:spPr>
        <p:txBody>
          <a:bodyPr wrap="square" rtlCol="0">
            <a:spAutoFit/>
          </a:bodyPr>
          <a:lstStyle/>
          <a:p>
            <a:pPr algn="just"/>
            <a:r>
              <a:rPr lang="es-ES" dirty="0"/>
              <a:t>4. Se procede a buscar los resultados obtenidos de V (Grado de libertad) con respecto a el margen de error de 0,05</a:t>
            </a:r>
            <a:endParaRPr lang="es-CO" dirty="0"/>
          </a:p>
        </p:txBody>
      </p:sp>
      <p:sp>
        <p:nvSpPr>
          <p:cNvPr id="6" name="CuadroTexto 5">
            <a:extLst>
              <a:ext uri="{FF2B5EF4-FFF2-40B4-BE49-F238E27FC236}">
                <a16:creationId xmlns:a16="http://schemas.microsoft.com/office/drawing/2014/main" id="{D9D6B4A2-03A5-4BE1-9EF0-5F197C4736BB}"/>
              </a:ext>
            </a:extLst>
          </p:cNvPr>
          <p:cNvSpPr txBox="1"/>
          <p:nvPr/>
        </p:nvSpPr>
        <p:spPr>
          <a:xfrm>
            <a:off x="1780825" y="4293703"/>
            <a:ext cx="8295861" cy="369332"/>
          </a:xfrm>
          <a:prstGeom prst="rect">
            <a:avLst/>
          </a:prstGeom>
          <a:noFill/>
        </p:spPr>
        <p:txBody>
          <a:bodyPr wrap="square" rtlCol="0">
            <a:spAutoFit/>
          </a:bodyPr>
          <a:lstStyle/>
          <a:p>
            <a:r>
              <a:rPr lang="es-ES" dirty="0"/>
              <a:t>5. Posteriormente se obtiene el Chi Cuadrado de tablas y se compara con el calculado:</a:t>
            </a:r>
            <a:endParaRPr lang="es-CO"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48A9BBB5-9EB9-4581-9981-C791C86A413B}"/>
                  </a:ext>
                </a:extLst>
              </p:cNvPr>
              <p:cNvSpPr txBox="1"/>
              <p:nvPr/>
            </p:nvSpPr>
            <p:spPr>
              <a:xfrm>
                <a:off x="2710069" y="4801534"/>
                <a:ext cx="2054986"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b="1" i="1" smtClean="0">
                              <a:solidFill>
                                <a:srgbClr val="C00000"/>
                              </a:solidFill>
                              <a:latin typeface="Cambria Math" panose="02040503050406030204" pitchFamily="18" charset="0"/>
                            </a:rPr>
                          </m:ctrlPr>
                        </m:sSupPr>
                        <m:e>
                          <m:r>
                            <a:rPr lang="es-ES" b="1" i="1" smtClean="0">
                              <a:solidFill>
                                <a:srgbClr val="C00000"/>
                              </a:solidFill>
                              <a:latin typeface="Cambria Math" panose="02040503050406030204" pitchFamily="18" charset="0"/>
                            </a:rPr>
                            <m:t>𝑿</m:t>
                          </m:r>
                        </m:e>
                        <m:sup>
                          <m:r>
                            <a:rPr lang="es-ES" b="1" i="1" smtClean="0">
                              <a:solidFill>
                                <a:srgbClr val="C00000"/>
                              </a:solidFill>
                              <a:latin typeface="Cambria Math" panose="02040503050406030204" pitchFamily="18" charset="0"/>
                            </a:rPr>
                            <m:t>𝟐</m:t>
                          </m:r>
                        </m:sup>
                      </m:sSup>
                      <m:r>
                        <a:rPr lang="es-ES" b="1" i="1" smtClean="0">
                          <a:solidFill>
                            <a:srgbClr val="C00000"/>
                          </a:solidFill>
                          <a:latin typeface="Cambria Math" panose="02040503050406030204" pitchFamily="18" charset="0"/>
                        </a:rPr>
                        <m:t>𝑻𝒂𝒃𝒍𝒂</m:t>
                      </m:r>
                      <m:r>
                        <a:rPr lang="es-ES" b="1" i="1" smtClean="0">
                          <a:solidFill>
                            <a:srgbClr val="C00000"/>
                          </a:solidFill>
                          <a:latin typeface="Cambria Math" panose="02040503050406030204" pitchFamily="18" charset="0"/>
                        </a:rPr>
                        <m:t>=</m:t>
                      </m:r>
                      <m:r>
                        <a:rPr lang="es-ES" b="1" i="1" smtClean="0">
                          <a:solidFill>
                            <a:srgbClr val="C00000"/>
                          </a:solidFill>
                          <a:latin typeface="Cambria Math" panose="02040503050406030204" pitchFamily="18" charset="0"/>
                        </a:rPr>
                        <m:t>𝟓</m:t>
                      </m:r>
                      <m:r>
                        <a:rPr lang="es-ES" b="1" i="1" smtClean="0">
                          <a:solidFill>
                            <a:srgbClr val="C00000"/>
                          </a:solidFill>
                          <a:latin typeface="Cambria Math" panose="02040503050406030204" pitchFamily="18" charset="0"/>
                        </a:rPr>
                        <m:t>,</m:t>
                      </m:r>
                      <m:r>
                        <a:rPr lang="es-ES" b="1" i="1" smtClean="0">
                          <a:solidFill>
                            <a:srgbClr val="C00000"/>
                          </a:solidFill>
                          <a:latin typeface="Cambria Math" panose="02040503050406030204" pitchFamily="18" charset="0"/>
                        </a:rPr>
                        <m:t>𝟗𝟗𝟏𝟓</m:t>
                      </m:r>
                    </m:oMath>
                  </m:oMathPara>
                </a14:m>
                <a:endParaRPr lang="es-CO" b="1" dirty="0"/>
              </a:p>
            </p:txBody>
          </p:sp>
        </mc:Choice>
        <mc:Fallback xmlns="">
          <p:sp>
            <p:nvSpPr>
              <p:cNvPr id="8" name="CuadroTexto 7">
                <a:extLst>
                  <a:ext uri="{FF2B5EF4-FFF2-40B4-BE49-F238E27FC236}">
                    <a16:creationId xmlns:a16="http://schemas.microsoft.com/office/drawing/2014/main" id="{48A9BBB5-9EB9-4581-9981-C791C86A413B}"/>
                  </a:ext>
                </a:extLst>
              </p:cNvPr>
              <p:cNvSpPr txBox="1">
                <a:spLocks noRot="1" noChangeAspect="1" noMove="1" noResize="1" noEditPoints="1" noAdjustHandles="1" noChangeArrowheads="1" noChangeShapeType="1" noTextEdit="1"/>
              </p:cNvSpPr>
              <p:nvPr/>
            </p:nvSpPr>
            <p:spPr>
              <a:xfrm>
                <a:off x="2710069" y="4801534"/>
                <a:ext cx="2054986" cy="283219"/>
              </a:xfrm>
              <a:prstGeom prst="rect">
                <a:avLst/>
              </a:prstGeom>
              <a:blipFill>
                <a:blip r:embed="rId3"/>
                <a:stretch>
                  <a:fillRect l="-2374" t="-6522" r="-2671" b="-869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CCC68ADD-AD46-4780-8C82-670023324406}"/>
                  </a:ext>
                </a:extLst>
              </p:cNvPr>
              <p:cNvSpPr txBox="1"/>
              <p:nvPr/>
            </p:nvSpPr>
            <p:spPr>
              <a:xfrm>
                <a:off x="4986496" y="4803341"/>
                <a:ext cx="2272995"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b="1" i="1" smtClean="0">
                              <a:solidFill>
                                <a:srgbClr val="C00000"/>
                              </a:solidFill>
                              <a:latin typeface="Cambria Math" panose="02040503050406030204" pitchFamily="18" charset="0"/>
                            </a:rPr>
                          </m:ctrlPr>
                        </m:sSupPr>
                        <m:e>
                          <m:r>
                            <a:rPr lang="es-ES" b="1" i="1" smtClean="0">
                              <a:solidFill>
                                <a:srgbClr val="C00000"/>
                              </a:solidFill>
                              <a:latin typeface="Cambria Math" panose="02040503050406030204" pitchFamily="18" charset="0"/>
                            </a:rPr>
                            <m:t>𝑿</m:t>
                          </m:r>
                        </m:e>
                        <m:sup>
                          <m:r>
                            <a:rPr lang="es-ES" b="1" i="1" smtClean="0">
                              <a:solidFill>
                                <a:srgbClr val="C00000"/>
                              </a:solidFill>
                              <a:latin typeface="Cambria Math" panose="02040503050406030204" pitchFamily="18" charset="0"/>
                            </a:rPr>
                            <m:t>𝟐</m:t>
                          </m:r>
                        </m:sup>
                      </m:sSup>
                      <m:r>
                        <a:rPr lang="es-ES" b="1" i="1" smtClean="0">
                          <a:solidFill>
                            <a:srgbClr val="C00000"/>
                          </a:solidFill>
                          <a:latin typeface="Cambria Math" panose="02040503050406030204" pitchFamily="18" charset="0"/>
                        </a:rPr>
                        <m:t>𝑪𝒂𝒍𝒄𝒖𝒍𝒂𝒅𝒐</m:t>
                      </m:r>
                      <m:r>
                        <a:rPr lang="es-ES" b="1" i="1" smtClean="0">
                          <a:solidFill>
                            <a:srgbClr val="C00000"/>
                          </a:solidFill>
                          <a:latin typeface="Cambria Math" panose="02040503050406030204" pitchFamily="18" charset="0"/>
                        </a:rPr>
                        <m:t>=</m:t>
                      </m:r>
                      <m:r>
                        <a:rPr lang="es-ES" b="1" i="1" smtClean="0">
                          <a:solidFill>
                            <a:srgbClr val="C00000"/>
                          </a:solidFill>
                          <a:latin typeface="Cambria Math" panose="02040503050406030204" pitchFamily="18" charset="0"/>
                        </a:rPr>
                        <m:t>𝟗</m:t>
                      </m:r>
                      <m:r>
                        <a:rPr lang="es-ES" b="1" i="1" smtClean="0">
                          <a:solidFill>
                            <a:srgbClr val="C00000"/>
                          </a:solidFill>
                          <a:latin typeface="Cambria Math" panose="02040503050406030204" pitchFamily="18" charset="0"/>
                        </a:rPr>
                        <m:t>,</m:t>
                      </m:r>
                      <m:r>
                        <a:rPr lang="es-ES" b="1" i="1" smtClean="0">
                          <a:solidFill>
                            <a:srgbClr val="C00000"/>
                          </a:solidFill>
                          <a:latin typeface="Cambria Math" panose="02040503050406030204" pitchFamily="18" charset="0"/>
                        </a:rPr>
                        <m:t>𝟐𝟖</m:t>
                      </m:r>
                    </m:oMath>
                  </m:oMathPara>
                </a14:m>
                <a:endParaRPr lang="es-CO" b="1" dirty="0"/>
              </a:p>
            </p:txBody>
          </p:sp>
        </mc:Choice>
        <mc:Fallback xmlns="">
          <p:sp>
            <p:nvSpPr>
              <p:cNvPr id="9" name="CuadroTexto 8">
                <a:extLst>
                  <a:ext uri="{FF2B5EF4-FFF2-40B4-BE49-F238E27FC236}">
                    <a16:creationId xmlns:a16="http://schemas.microsoft.com/office/drawing/2014/main" id="{CCC68ADD-AD46-4780-8C82-670023324406}"/>
                  </a:ext>
                </a:extLst>
              </p:cNvPr>
              <p:cNvSpPr txBox="1">
                <a:spLocks noRot="1" noChangeAspect="1" noMove="1" noResize="1" noEditPoints="1" noAdjustHandles="1" noChangeArrowheads="1" noChangeShapeType="1" noTextEdit="1"/>
              </p:cNvSpPr>
              <p:nvPr/>
            </p:nvSpPr>
            <p:spPr>
              <a:xfrm>
                <a:off x="4986496" y="4803341"/>
                <a:ext cx="2272995" cy="283219"/>
              </a:xfrm>
              <a:prstGeom prst="rect">
                <a:avLst/>
              </a:prstGeom>
              <a:blipFill>
                <a:blip r:embed="rId4"/>
                <a:stretch>
                  <a:fillRect l="-2145" t="-4348" r="-2145" b="-869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9895CD9D-EA66-479F-B150-7C69257D63C8}"/>
                  </a:ext>
                </a:extLst>
              </p:cNvPr>
              <p:cNvSpPr txBox="1"/>
              <p:nvPr/>
            </p:nvSpPr>
            <p:spPr>
              <a:xfrm>
                <a:off x="1945001" y="5291243"/>
                <a:ext cx="7957931" cy="369332"/>
              </a:xfrm>
              <a:prstGeom prst="rect">
                <a:avLst/>
              </a:prstGeom>
              <a:noFill/>
            </p:spPr>
            <p:txBody>
              <a:bodyPr wrap="square" rtlCol="0">
                <a:spAutoFit/>
              </a:bodyPr>
              <a:lstStyle/>
              <a:p>
                <a:r>
                  <a:rPr lang="es-ES" dirty="0"/>
                  <a:t>Si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2 </m:t>
                        </m:r>
                      </m:sup>
                    </m:sSup>
                    <m:r>
                      <a:rPr lang="es-ES" b="0" i="1" smtClean="0">
                        <a:latin typeface="Cambria Math" panose="02040503050406030204" pitchFamily="18" charset="0"/>
                      </a:rPr>
                      <m:t>𝑐𝑎𝑙𝑐𝑢𝑙𝑎𝑑𝑜</m:t>
                    </m:r>
                    <m:r>
                      <a:rPr lang="es-ES" b="0" i="1" smtClean="0">
                        <a:latin typeface="Cambria Math" panose="02040503050406030204" pitchFamily="18" charset="0"/>
                      </a:rPr>
                      <m:t>&gt;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2 </m:t>
                        </m:r>
                      </m:sup>
                    </m:sSup>
                    <m:r>
                      <a:rPr lang="es-ES" b="0" i="1" smtClean="0">
                        <a:latin typeface="Cambria Math" panose="02040503050406030204" pitchFamily="18" charset="0"/>
                      </a:rPr>
                      <m:t>𝑡𝑎𝑏𝑙𝑎</m:t>
                    </m:r>
                    <m:r>
                      <a:rPr lang="es-ES" b="0" i="1" smtClean="0">
                        <a:latin typeface="Cambria Math" panose="02040503050406030204" pitchFamily="18" charset="0"/>
                      </a:rPr>
                      <m:t>                                </m:t>
                    </m:r>
                    <m:r>
                      <a:rPr lang="es-ES" b="0" i="1" smtClean="0">
                        <a:latin typeface="Cambria Math" panose="02040503050406030204" pitchFamily="18" charset="0"/>
                      </a:rPr>
                      <m:t>𝑆𝑒</m:t>
                    </m:r>
                    <m:r>
                      <a:rPr lang="es-ES" b="0" i="1" smtClean="0">
                        <a:latin typeface="Cambria Math" panose="02040503050406030204" pitchFamily="18" charset="0"/>
                      </a:rPr>
                      <m:t> </m:t>
                    </m:r>
                    <m:r>
                      <a:rPr lang="es-ES" b="0" i="1" smtClean="0">
                        <a:latin typeface="Cambria Math" panose="02040503050406030204" pitchFamily="18" charset="0"/>
                      </a:rPr>
                      <m:t>𝑟𝑒𝑐h𝑎𝑧𝑎</m:t>
                    </m:r>
                    <m:r>
                      <a:rPr lang="es-ES" b="0" i="1" smtClean="0">
                        <a:latin typeface="Cambria Math" panose="02040503050406030204" pitchFamily="18" charset="0"/>
                      </a:rPr>
                      <m:t> </m:t>
                    </m:r>
                    <m:r>
                      <a:rPr lang="es-ES" b="0" i="1" smtClean="0">
                        <a:latin typeface="Cambria Math" panose="02040503050406030204" pitchFamily="18" charset="0"/>
                      </a:rPr>
                      <m:t>𝑙𝑎</m:t>
                    </m:r>
                    <m:r>
                      <a:rPr lang="es-ES" b="0" i="1" smtClean="0">
                        <a:latin typeface="Cambria Math" panose="02040503050406030204" pitchFamily="18" charset="0"/>
                      </a:rPr>
                      <m:t> </m:t>
                    </m:r>
                    <m:r>
                      <a:rPr lang="es-ES" b="0" i="1" smtClean="0">
                        <a:latin typeface="Cambria Math" panose="02040503050406030204" pitchFamily="18" charset="0"/>
                      </a:rPr>
                      <m:t>h𝑖𝑝𝑜𝑡𝑒𝑠𝑖𝑠</m:t>
                    </m:r>
                    <m:r>
                      <a:rPr lang="es-ES" b="0" i="1" smtClean="0">
                        <a:latin typeface="Cambria Math" panose="02040503050406030204" pitchFamily="18" charset="0"/>
                      </a:rPr>
                      <m:t> </m:t>
                    </m:r>
                    <m:r>
                      <a:rPr lang="es-ES" b="0" i="1" smtClean="0">
                        <a:latin typeface="Cambria Math" panose="02040503050406030204" pitchFamily="18" charset="0"/>
                      </a:rPr>
                      <m:t>𝑛𝑢𝑙𝑎</m:t>
                    </m:r>
                    <m:r>
                      <a:rPr lang="es-ES" b="0" i="1" smtClean="0">
                        <a:latin typeface="Cambria Math" panose="02040503050406030204" pitchFamily="18" charset="0"/>
                      </a:rPr>
                      <m:t> (</m:t>
                    </m:r>
                    <m:r>
                      <a:rPr lang="es-ES" b="0" i="1" smtClean="0">
                        <a:latin typeface="Cambria Math" panose="02040503050406030204" pitchFamily="18" charset="0"/>
                      </a:rPr>
                      <m:t>𝐻</m:t>
                    </m:r>
                    <m:r>
                      <a:rPr lang="es-ES" b="0" i="1" smtClean="0">
                        <a:latin typeface="Cambria Math" panose="02040503050406030204" pitchFamily="18" charset="0"/>
                      </a:rPr>
                      <m:t>0) </m:t>
                    </m:r>
                  </m:oMath>
                </a14:m>
                <a:endParaRPr lang="es-CO" dirty="0"/>
              </a:p>
            </p:txBody>
          </p:sp>
        </mc:Choice>
        <mc:Fallback xmlns="">
          <p:sp>
            <p:nvSpPr>
              <p:cNvPr id="10" name="CuadroTexto 9">
                <a:extLst>
                  <a:ext uri="{FF2B5EF4-FFF2-40B4-BE49-F238E27FC236}">
                    <a16:creationId xmlns:a16="http://schemas.microsoft.com/office/drawing/2014/main" id="{9895CD9D-EA66-479F-B150-7C69257D63C8}"/>
                  </a:ext>
                </a:extLst>
              </p:cNvPr>
              <p:cNvSpPr txBox="1">
                <a:spLocks noRot="1" noChangeAspect="1" noMove="1" noResize="1" noEditPoints="1" noAdjustHandles="1" noChangeArrowheads="1" noChangeShapeType="1" noTextEdit="1"/>
              </p:cNvSpPr>
              <p:nvPr/>
            </p:nvSpPr>
            <p:spPr>
              <a:xfrm>
                <a:off x="1945001" y="5291243"/>
                <a:ext cx="7957931" cy="369332"/>
              </a:xfrm>
              <a:prstGeom prst="rect">
                <a:avLst/>
              </a:prstGeom>
              <a:blipFill>
                <a:blip r:embed="rId5"/>
                <a:stretch>
                  <a:fillRect l="-613" t="-9836" b="-2459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7858EB65-48F5-473E-AC9B-8B4796BDBF17}"/>
                  </a:ext>
                </a:extLst>
              </p:cNvPr>
              <p:cNvSpPr/>
              <p:nvPr/>
            </p:nvSpPr>
            <p:spPr>
              <a:xfrm>
                <a:off x="1945002" y="5660575"/>
                <a:ext cx="7957930" cy="369332"/>
              </a:xfrm>
              <a:prstGeom prst="rect">
                <a:avLst/>
              </a:prstGeom>
            </p:spPr>
            <p:txBody>
              <a:bodyPr wrap="square">
                <a:spAutoFit/>
              </a:bodyPr>
              <a:lstStyle/>
              <a:p>
                <a:r>
                  <a:rPr lang="es-ES" dirty="0"/>
                  <a:t>Si </a:t>
                </a:r>
                <a14:m>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2 </m:t>
                        </m:r>
                      </m:sup>
                    </m:sSup>
                    <m:r>
                      <a:rPr lang="es-ES" i="1">
                        <a:latin typeface="Cambria Math" panose="02040503050406030204" pitchFamily="18" charset="0"/>
                      </a:rPr>
                      <m:t>𝑐𝑎𝑙𝑐𝑢𝑙𝑎𝑑𝑜</m:t>
                    </m:r>
                    <m:r>
                      <a:rPr lang="es-ES" b="0" i="1" smtClean="0">
                        <a:latin typeface="Cambria Math" panose="02040503050406030204" pitchFamily="18" charset="0"/>
                      </a:rPr>
                      <m:t>&lt;</m:t>
                    </m:r>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2 </m:t>
                        </m:r>
                      </m:sup>
                    </m:sSup>
                    <m:r>
                      <a:rPr lang="es-ES" i="1">
                        <a:latin typeface="Cambria Math" panose="02040503050406030204" pitchFamily="18" charset="0"/>
                      </a:rPr>
                      <m:t>𝑡𝑎𝑏𝑙𝑎</m:t>
                    </m:r>
                    <m:r>
                      <a:rPr lang="es-ES" b="0" i="1" smtClean="0">
                        <a:latin typeface="Cambria Math" panose="02040503050406030204" pitchFamily="18" charset="0"/>
                      </a:rPr>
                      <m:t>                                </m:t>
                    </m:r>
                    <m:r>
                      <a:rPr lang="es-ES" b="0" i="1" smtClean="0">
                        <a:latin typeface="Cambria Math" panose="02040503050406030204" pitchFamily="18" charset="0"/>
                      </a:rPr>
                      <m:t>𝑆𝑒</m:t>
                    </m:r>
                    <m:r>
                      <a:rPr lang="es-ES" b="0" i="1" smtClean="0">
                        <a:latin typeface="Cambria Math" panose="02040503050406030204" pitchFamily="18" charset="0"/>
                      </a:rPr>
                      <m:t> </m:t>
                    </m:r>
                    <m:r>
                      <a:rPr lang="es-ES" b="0" i="1" smtClean="0">
                        <a:latin typeface="Cambria Math" panose="02040503050406030204" pitchFamily="18" charset="0"/>
                      </a:rPr>
                      <m:t>𝑎𝑐𝑒𝑝𝑡𝑎</m:t>
                    </m:r>
                    <m:r>
                      <a:rPr lang="es-ES" b="0" i="1" smtClean="0">
                        <a:latin typeface="Cambria Math" panose="02040503050406030204" pitchFamily="18" charset="0"/>
                      </a:rPr>
                      <m:t> </m:t>
                    </m:r>
                    <m:r>
                      <a:rPr lang="es-ES" b="0" i="1" smtClean="0">
                        <a:latin typeface="Cambria Math" panose="02040503050406030204" pitchFamily="18" charset="0"/>
                      </a:rPr>
                      <m:t>𝑙𝑎</m:t>
                    </m:r>
                    <m:r>
                      <a:rPr lang="es-ES" b="0" i="1" smtClean="0">
                        <a:latin typeface="Cambria Math" panose="02040503050406030204" pitchFamily="18" charset="0"/>
                      </a:rPr>
                      <m:t> </m:t>
                    </m:r>
                    <m:r>
                      <a:rPr lang="es-ES" b="0" i="1" smtClean="0">
                        <a:latin typeface="Cambria Math" panose="02040503050406030204" pitchFamily="18" charset="0"/>
                      </a:rPr>
                      <m:t>h𝑖𝑝𝑜𝑡𝑒𝑠𝑖𝑠</m:t>
                    </m:r>
                    <m:r>
                      <a:rPr lang="es-ES" b="0" i="1" smtClean="0">
                        <a:latin typeface="Cambria Math" panose="02040503050406030204" pitchFamily="18" charset="0"/>
                      </a:rPr>
                      <m:t> </m:t>
                    </m:r>
                    <m:r>
                      <a:rPr lang="es-ES" b="0" i="1" smtClean="0">
                        <a:latin typeface="Cambria Math" panose="02040503050406030204" pitchFamily="18" charset="0"/>
                      </a:rPr>
                      <m:t>𝑛𝑢𝑙𝑎</m:t>
                    </m:r>
                    <m:r>
                      <a:rPr lang="es-ES" b="0" i="1" smtClean="0">
                        <a:latin typeface="Cambria Math" panose="02040503050406030204" pitchFamily="18" charset="0"/>
                      </a:rPr>
                      <m:t> (</m:t>
                    </m:r>
                    <m:r>
                      <a:rPr lang="es-ES" b="0" i="1" smtClean="0">
                        <a:latin typeface="Cambria Math" panose="02040503050406030204" pitchFamily="18" charset="0"/>
                      </a:rPr>
                      <m:t>𝐻</m:t>
                    </m:r>
                    <m:r>
                      <a:rPr lang="es-ES" b="0" i="1" smtClean="0">
                        <a:latin typeface="Cambria Math" panose="02040503050406030204" pitchFamily="18" charset="0"/>
                      </a:rPr>
                      <m:t>0) </m:t>
                    </m:r>
                  </m:oMath>
                </a14:m>
                <a:endParaRPr lang="es-CO" dirty="0"/>
              </a:p>
            </p:txBody>
          </p:sp>
        </mc:Choice>
        <mc:Fallback xmlns="">
          <p:sp>
            <p:nvSpPr>
              <p:cNvPr id="11" name="Rectángulo 10">
                <a:extLst>
                  <a:ext uri="{FF2B5EF4-FFF2-40B4-BE49-F238E27FC236}">
                    <a16:creationId xmlns:a16="http://schemas.microsoft.com/office/drawing/2014/main" id="{7858EB65-48F5-473E-AC9B-8B4796BDBF17}"/>
                  </a:ext>
                </a:extLst>
              </p:cNvPr>
              <p:cNvSpPr>
                <a:spLocks noRot="1" noChangeAspect="1" noMove="1" noResize="1" noEditPoints="1" noAdjustHandles="1" noChangeArrowheads="1" noChangeShapeType="1" noTextEdit="1"/>
              </p:cNvSpPr>
              <p:nvPr/>
            </p:nvSpPr>
            <p:spPr>
              <a:xfrm>
                <a:off x="1945002" y="5660575"/>
                <a:ext cx="7957930" cy="369332"/>
              </a:xfrm>
              <a:prstGeom prst="rect">
                <a:avLst/>
              </a:prstGeom>
              <a:blipFill>
                <a:blip r:embed="rId6"/>
                <a:stretch>
                  <a:fillRect l="-613" t="-10000" b="-26667"/>
                </a:stretch>
              </a:blipFill>
            </p:spPr>
            <p:txBody>
              <a:bodyPr/>
              <a:lstStyle/>
              <a:p>
                <a:r>
                  <a:rPr lang="es-CO">
                    <a:noFill/>
                  </a:rPr>
                  <a:t> </a:t>
                </a:r>
              </a:p>
            </p:txBody>
          </p:sp>
        </mc:Fallback>
      </mc:AlternateContent>
      <p:sp>
        <p:nvSpPr>
          <p:cNvPr id="12" name="Flecha: a la derecha 11">
            <a:extLst>
              <a:ext uri="{FF2B5EF4-FFF2-40B4-BE49-F238E27FC236}">
                <a16:creationId xmlns:a16="http://schemas.microsoft.com/office/drawing/2014/main" id="{FEB845F3-FF03-44FE-8D59-B092E2BF86EC}"/>
              </a:ext>
            </a:extLst>
          </p:cNvPr>
          <p:cNvSpPr/>
          <p:nvPr/>
        </p:nvSpPr>
        <p:spPr>
          <a:xfrm>
            <a:off x="5155096" y="5406913"/>
            <a:ext cx="940904" cy="2536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21CD15FA-6384-4631-94F5-5440C72997A1}"/>
              </a:ext>
            </a:extLst>
          </p:cNvPr>
          <p:cNvSpPr/>
          <p:nvPr/>
        </p:nvSpPr>
        <p:spPr>
          <a:xfrm>
            <a:off x="5155096" y="5748383"/>
            <a:ext cx="940904" cy="2536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3F0397EF-3C78-4DEE-8DCA-DD0F44436162}"/>
              </a:ext>
            </a:extLst>
          </p:cNvPr>
          <p:cNvSpPr txBox="1"/>
          <p:nvPr/>
        </p:nvSpPr>
        <p:spPr>
          <a:xfrm>
            <a:off x="5387007" y="6029907"/>
            <a:ext cx="5786166" cy="646331"/>
          </a:xfrm>
          <a:prstGeom prst="rect">
            <a:avLst/>
          </a:prstGeom>
          <a:noFill/>
        </p:spPr>
        <p:txBody>
          <a:bodyPr wrap="square" rtlCol="0">
            <a:spAutoFit/>
          </a:bodyPr>
          <a:lstStyle/>
          <a:p>
            <a:r>
              <a:rPr lang="es-ES" b="1" dirty="0">
                <a:solidFill>
                  <a:srgbClr val="C00000"/>
                </a:solidFill>
              </a:rPr>
              <a:t>Respuesta</a:t>
            </a:r>
            <a:r>
              <a:rPr lang="es-ES" dirty="0"/>
              <a:t>: Se rechaza la hipótesis nula, es decir el tipo de Universidad si influye en la calificación matemática. </a:t>
            </a:r>
            <a:endParaRPr lang="es-CO" dirty="0"/>
          </a:p>
        </p:txBody>
      </p:sp>
      <p:sp>
        <p:nvSpPr>
          <p:cNvPr id="15" name="CuadroTexto 14">
            <a:extLst>
              <a:ext uri="{FF2B5EF4-FFF2-40B4-BE49-F238E27FC236}">
                <a16:creationId xmlns:a16="http://schemas.microsoft.com/office/drawing/2014/main" id="{B3092904-43E3-4CD1-871D-57DBBB05830A}"/>
              </a:ext>
            </a:extLst>
          </p:cNvPr>
          <p:cNvSpPr txBox="1"/>
          <p:nvPr/>
        </p:nvSpPr>
        <p:spPr>
          <a:xfrm>
            <a:off x="7765774" y="4755368"/>
            <a:ext cx="1914940" cy="369332"/>
          </a:xfrm>
          <a:prstGeom prst="rect">
            <a:avLst/>
          </a:prstGeom>
          <a:noFill/>
        </p:spPr>
        <p:txBody>
          <a:bodyPr wrap="square" rtlCol="0">
            <a:spAutoFit/>
          </a:bodyPr>
          <a:lstStyle/>
          <a:p>
            <a:r>
              <a:rPr lang="es-ES" b="1" dirty="0">
                <a:solidFill>
                  <a:srgbClr val="C00000"/>
                </a:solidFill>
              </a:rPr>
              <a:t>9,28 &gt; 5,9915</a:t>
            </a:r>
            <a:endParaRPr lang="es-CO" b="1" dirty="0">
              <a:solidFill>
                <a:srgbClr val="C00000"/>
              </a:solidFill>
            </a:endParaRPr>
          </a:p>
        </p:txBody>
      </p:sp>
    </p:spTree>
    <p:extLst>
      <p:ext uri="{BB962C8B-B14F-4D97-AF65-F5344CB8AC3E}">
        <p14:creationId xmlns:p14="http://schemas.microsoft.com/office/powerpoint/2010/main" val="2878153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202E6-F660-4EDE-BEEB-A1A241463E9F}"/>
              </a:ext>
            </a:extLst>
          </p:cNvPr>
          <p:cNvSpPr>
            <a:spLocks noGrp="1"/>
          </p:cNvSpPr>
          <p:nvPr>
            <p:ph type="title"/>
          </p:nvPr>
        </p:nvSpPr>
        <p:spPr/>
        <p:txBody>
          <a:bodyPr/>
          <a:lstStyle/>
          <a:p>
            <a:r>
              <a:rPr lang="es-ES" dirty="0"/>
              <a:t>DISTRIBUCIÓN t de </a:t>
            </a:r>
            <a:r>
              <a:rPr lang="es-ES" dirty="0" err="1"/>
              <a:t>Student</a:t>
            </a:r>
            <a:endParaRPr lang="es-CO" dirty="0"/>
          </a:p>
        </p:txBody>
      </p:sp>
      <p:sp>
        <p:nvSpPr>
          <p:cNvPr id="3" name="Marcador de contenido 2">
            <a:extLst>
              <a:ext uri="{FF2B5EF4-FFF2-40B4-BE49-F238E27FC236}">
                <a16:creationId xmlns:a16="http://schemas.microsoft.com/office/drawing/2014/main" id="{3E155316-725D-40EA-AC1C-D4E7DBCD24BE}"/>
              </a:ext>
            </a:extLst>
          </p:cNvPr>
          <p:cNvSpPr>
            <a:spLocks noGrp="1"/>
          </p:cNvSpPr>
          <p:nvPr>
            <p:ph idx="1"/>
          </p:nvPr>
        </p:nvSpPr>
        <p:spPr>
          <a:xfrm>
            <a:off x="205812" y="910819"/>
            <a:ext cx="10515600" cy="5036362"/>
          </a:xfrm>
        </p:spPr>
        <p:txBody>
          <a:bodyPr/>
          <a:lstStyle/>
          <a:p>
            <a:pPr marL="342900" indent="-342900" algn="just">
              <a:buFont typeface="Arial" panose="020B0604020202020204" pitchFamily="34" charset="0"/>
              <a:buChar char="•"/>
            </a:pPr>
            <a:r>
              <a:rPr lang="es-ES" sz="2000" dirty="0"/>
              <a:t>La distribución t es una distribución de probabilidad que estima el valor de la media de una muestra pequeña extraída de una población que sigue una </a:t>
            </a:r>
            <a:r>
              <a:rPr lang="es-ES" sz="2000" b="1" dirty="0">
                <a:solidFill>
                  <a:srgbClr val="C00000"/>
                </a:solidFill>
                <a:hlinkClick r:id="rId2">
                  <a:extLst>
                    <a:ext uri="{A12FA001-AC4F-418D-AE19-62706E023703}">
                      <ahyp:hlinkClr xmlns:ahyp="http://schemas.microsoft.com/office/drawing/2018/hyperlinkcolor" val="tx"/>
                    </a:ext>
                  </a:extLst>
                </a:hlinkClick>
              </a:rPr>
              <a:t>distribución normal</a:t>
            </a:r>
            <a:r>
              <a:rPr lang="es-ES" sz="2000" dirty="0"/>
              <a:t> y de la cual no conocemos su desviación típica.</a:t>
            </a:r>
          </a:p>
          <a:p>
            <a:pPr marL="342900" indent="-342900" algn="just">
              <a:buFont typeface="Arial" panose="020B0604020202020204" pitchFamily="34" charset="0"/>
              <a:buChar char="•"/>
            </a:pPr>
            <a:r>
              <a:rPr lang="es-ES" sz="2000" dirty="0"/>
              <a:t>A diferencia de la distribución normal que depende de la media y la varianza, la distribución t solo depende de los grados de libertad. En otras palabras, controlando los grados de libertad, controlamos la distribución.</a:t>
            </a:r>
            <a:endParaRPr lang="es-CO" sz="1200" dirty="0">
              <a:latin typeface="Calibri" panose="020F0502020204030204" pitchFamily="34" charset="0"/>
              <a:cs typeface="Calibri" panose="020F0502020204030204" pitchFamily="34" charset="0"/>
            </a:endParaRPr>
          </a:p>
        </p:txBody>
      </p:sp>
      <p:pic>
        <p:nvPicPr>
          <p:cNvPr id="5122" name="Picture 2" descr="Captura De Pantalla 2019 10 12 A Les 16.11.26">
            <a:extLst>
              <a:ext uri="{FF2B5EF4-FFF2-40B4-BE49-F238E27FC236}">
                <a16:creationId xmlns:a16="http://schemas.microsoft.com/office/drawing/2014/main" id="{2F732D91-62C2-4136-96C0-491AE8D59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1058" y="3023407"/>
            <a:ext cx="4647895" cy="268828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17A6EDF5-A20D-40B4-BFA1-E97469449AE3}"/>
              </a:ext>
            </a:extLst>
          </p:cNvPr>
          <p:cNvPicPr>
            <a:picLocks noChangeAspect="1"/>
          </p:cNvPicPr>
          <p:nvPr/>
        </p:nvPicPr>
        <p:blipFill>
          <a:blip r:embed="rId4"/>
          <a:stretch>
            <a:fillRect/>
          </a:stretch>
        </p:blipFill>
        <p:spPr>
          <a:xfrm>
            <a:off x="788101" y="3090197"/>
            <a:ext cx="1999836" cy="17465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16547F8A-BBE4-4476-90BA-8D6381503313}"/>
                  </a:ext>
                </a:extLst>
              </p:cNvPr>
              <p:cNvSpPr txBox="1"/>
              <p:nvPr/>
            </p:nvSpPr>
            <p:spPr>
              <a:xfrm>
                <a:off x="1268416" y="3728032"/>
                <a:ext cx="6612835"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solidFill>
                            <a:srgbClr val="C00000"/>
                          </a:solidFill>
                          <a:latin typeface="Cambria Math" panose="02040503050406030204" pitchFamily="18" charset="0"/>
                          <a:ea typeface="Cambria Math" panose="02040503050406030204" pitchFamily="18" charset="0"/>
                        </a:rPr>
                        <m:t>𝝁</m:t>
                      </m:r>
                      <m:r>
                        <a:rPr lang="es-ES" b="1" i="1" smtClean="0">
                          <a:solidFill>
                            <a:srgbClr val="C00000"/>
                          </a:solidFill>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𝑀𝑒𝑑𝑖𝑎</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𝑑𝑒</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𝑙𝑎</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𝑝𝑜𝑏𝑙𝑎𝑐𝑖</m:t>
                      </m:r>
                      <m:r>
                        <a:rPr lang="es-ES" b="0" i="1" smtClean="0">
                          <a:latin typeface="Cambria Math" panose="02040503050406030204" pitchFamily="18" charset="0"/>
                          <a:ea typeface="Cambria Math" panose="02040503050406030204" pitchFamily="18" charset="0"/>
                        </a:rPr>
                        <m:t>ó</m:t>
                      </m:r>
                      <m:r>
                        <a:rPr lang="es-ES" b="0" i="1" smtClean="0">
                          <a:latin typeface="Cambria Math" panose="02040503050406030204" pitchFamily="18" charset="0"/>
                          <a:ea typeface="Cambria Math" panose="02040503050406030204" pitchFamily="18" charset="0"/>
                        </a:rPr>
                        <m:t>𝑛</m:t>
                      </m:r>
                    </m:oMath>
                  </m:oMathPara>
                </a14:m>
                <a:endParaRPr lang="es-ES" b="0" dirty="0">
                  <a:ea typeface="Cambria Math" panose="02040503050406030204" pitchFamily="18" charset="0"/>
                </a:endParaRPr>
              </a:p>
              <a:p>
                <a:r>
                  <a:rPr lang="es-ES" b="1" dirty="0">
                    <a:solidFill>
                      <a:srgbClr val="C00000"/>
                    </a:solidFill>
                  </a:rPr>
                  <a:t>                                   </a:t>
                </a:r>
                <a14:m>
                  <m:oMath xmlns:m="http://schemas.openxmlformats.org/officeDocument/2006/math">
                    <m:r>
                      <a:rPr lang="es-ES" b="1" i="0" smtClean="0">
                        <a:solidFill>
                          <a:srgbClr val="C00000"/>
                        </a:solidFill>
                        <a:latin typeface="Cambria Math" panose="02040503050406030204" pitchFamily="18" charset="0"/>
                      </a:rPr>
                      <m:t>𝐱</m:t>
                    </m:r>
                    <m:r>
                      <a:rPr lang="es-ES" b="1" i="1" smtClean="0">
                        <a:solidFill>
                          <a:srgbClr val="C00000"/>
                        </a:solidFill>
                        <a:latin typeface="Cambria Math" panose="02040503050406030204" pitchFamily="18" charset="0"/>
                      </a:rPr>
                      <m:t>=</m:t>
                    </m:r>
                    <m:r>
                      <a:rPr lang="es-ES" b="0" i="1" smtClean="0">
                        <a:latin typeface="Cambria Math" panose="02040503050406030204" pitchFamily="18" charset="0"/>
                      </a:rPr>
                      <m:t>𝑀𝑒𝑑𝑖𝑎</m:t>
                    </m:r>
                    <m:r>
                      <a:rPr lang="es-ES" b="0" i="1" smtClean="0">
                        <a:latin typeface="Cambria Math" panose="02040503050406030204" pitchFamily="18" charset="0"/>
                      </a:rPr>
                      <m:t> </m:t>
                    </m:r>
                    <m:r>
                      <a:rPr lang="es-ES" b="0" i="1" smtClean="0">
                        <a:latin typeface="Cambria Math" panose="02040503050406030204" pitchFamily="18" charset="0"/>
                      </a:rPr>
                      <m:t>𝑑𝑒</m:t>
                    </m:r>
                    <m:r>
                      <a:rPr lang="es-ES" b="0" i="1" smtClean="0">
                        <a:latin typeface="Cambria Math" panose="02040503050406030204" pitchFamily="18" charset="0"/>
                      </a:rPr>
                      <m:t> </m:t>
                    </m:r>
                    <m:r>
                      <a:rPr lang="es-ES" b="0" i="1" smtClean="0">
                        <a:latin typeface="Cambria Math" panose="02040503050406030204" pitchFamily="18" charset="0"/>
                      </a:rPr>
                      <m:t>𝑙𝑎</m:t>
                    </m:r>
                    <m:r>
                      <a:rPr lang="es-ES" b="0" i="1" smtClean="0">
                        <a:latin typeface="Cambria Math" panose="02040503050406030204" pitchFamily="18" charset="0"/>
                      </a:rPr>
                      <m:t> </m:t>
                    </m:r>
                    <m:r>
                      <a:rPr lang="es-ES" b="0" i="1" smtClean="0">
                        <a:latin typeface="Cambria Math" panose="02040503050406030204" pitchFamily="18" charset="0"/>
                      </a:rPr>
                      <m:t>𝑑𝑖𝑠𝑡𝑟𝑖𝑏𝑢𝑐𝑖</m:t>
                    </m:r>
                    <m:r>
                      <a:rPr lang="es-ES" b="0" i="1" smtClean="0">
                        <a:latin typeface="Cambria Math" panose="02040503050406030204" pitchFamily="18" charset="0"/>
                      </a:rPr>
                      <m:t>ó</m:t>
                    </m:r>
                    <m:r>
                      <a:rPr lang="es-ES" b="0" i="1" smtClean="0">
                        <a:latin typeface="Cambria Math" panose="02040503050406030204" pitchFamily="18" charset="0"/>
                      </a:rPr>
                      <m:t>𝑛</m:t>
                    </m:r>
                    <m:r>
                      <a:rPr lang="es-ES" b="0" i="1" smtClean="0">
                        <a:latin typeface="Cambria Math" panose="02040503050406030204" pitchFamily="18" charset="0"/>
                      </a:rPr>
                      <m:t> </m:t>
                    </m:r>
                    <m:r>
                      <a:rPr lang="es-ES" b="0" i="1" smtClean="0">
                        <a:latin typeface="Cambria Math" panose="02040503050406030204" pitchFamily="18" charset="0"/>
                      </a:rPr>
                      <m:t>𝑑𝑒</m:t>
                    </m:r>
                    <m:r>
                      <a:rPr lang="es-ES" b="0" i="1" smtClean="0">
                        <a:latin typeface="Cambria Math" panose="02040503050406030204" pitchFamily="18" charset="0"/>
                      </a:rPr>
                      <m:t> </m:t>
                    </m:r>
                    <m:r>
                      <a:rPr lang="es-ES" b="0" i="1" smtClean="0">
                        <a:latin typeface="Cambria Math" panose="02040503050406030204" pitchFamily="18" charset="0"/>
                      </a:rPr>
                      <m:t>𝑙𝑜𝑠</m:t>
                    </m:r>
                    <m:r>
                      <a:rPr lang="es-ES" b="0" i="1" smtClean="0">
                        <a:latin typeface="Cambria Math" panose="02040503050406030204" pitchFamily="18" charset="0"/>
                      </a:rPr>
                      <m:t> </m:t>
                    </m:r>
                    <m:r>
                      <a:rPr lang="es-ES" b="0" i="1" smtClean="0">
                        <a:latin typeface="Cambria Math" panose="02040503050406030204" pitchFamily="18" charset="0"/>
                      </a:rPr>
                      <m:t>𝑑𝑎𝑡𝑜𝑠</m:t>
                    </m:r>
                  </m:oMath>
                </a14:m>
                <a:endParaRPr lang="es-E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1" i="1" smtClean="0">
                          <a:solidFill>
                            <a:srgbClr val="C00000"/>
                          </a:solidFill>
                          <a:latin typeface="Cambria Math" panose="02040503050406030204" pitchFamily="18" charset="0"/>
                        </a:rPr>
                        <m:t>𝒏</m:t>
                      </m:r>
                      <m:r>
                        <a:rPr lang="es-ES" b="1" i="1" smtClean="0">
                          <a:solidFill>
                            <a:srgbClr val="C00000"/>
                          </a:solidFill>
                          <a:latin typeface="Cambria Math" panose="02040503050406030204" pitchFamily="18" charset="0"/>
                        </a:rPr>
                        <m:t>=</m:t>
                      </m:r>
                      <m:r>
                        <a:rPr lang="es-ES" b="0" i="1" smtClean="0">
                          <a:latin typeface="Cambria Math" panose="02040503050406030204" pitchFamily="18" charset="0"/>
                        </a:rPr>
                        <m:t>𝑇𝑎𝑚𝑎</m:t>
                      </m:r>
                      <m:r>
                        <a:rPr lang="es-ES" b="0" i="1" smtClean="0">
                          <a:latin typeface="Cambria Math" panose="02040503050406030204" pitchFamily="18" charset="0"/>
                        </a:rPr>
                        <m:t>ñ</m:t>
                      </m:r>
                      <m:r>
                        <a:rPr lang="es-ES" b="0" i="1" smtClean="0">
                          <a:latin typeface="Cambria Math" panose="02040503050406030204" pitchFamily="18" charset="0"/>
                        </a:rPr>
                        <m:t>𝑜</m:t>
                      </m:r>
                      <m:r>
                        <a:rPr lang="es-ES" b="0" i="1" smtClean="0">
                          <a:latin typeface="Cambria Math" panose="02040503050406030204" pitchFamily="18" charset="0"/>
                        </a:rPr>
                        <m:t> </m:t>
                      </m:r>
                      <m:r>
                        <a:rPr lang="es-ES" b="0" i="1" smtClean="0">
                          <a:latin typeface="Cambria Math" panose="02040503050406030204" pitchFamily="18" charset="0"/>
                        </a:rPr>
                        <m:t>𝑑𝑒</m:t>
                      </m:r>
                      <m:r>
                        <a:rPr lang="es-ES" b="0" i="1" smtClean="0">
                          <a:latin typeface="Cambria Math" panose="02040503050406030204" pitchFamily="18" charset="0"/>
                        </a:rPr>
                        <m:t> </m:t>
                      </m:r>
                      <m:r>
                        <a:rPr lang="es-ES" b="0" i="1" smtClean="0">
                          <a:latin typeface="Cambria Math" panose="02040503050406030204" pitchFamily="18" charset="0"/>
                        </a:rPr>
                        <m:t>𝑙𝑎</m:t>
                      </m:r>
                      <m:r>
                        <a:rPr lang="es-ES" b="0" i="1" smtClean="0">
                          <a:latin typeface="Cambria Math" panose="02040503050406030204" pitchFamily="18" charset="0"/>
                        </a:rPr>
                        <m:t> </m:t>
                      </m:r>
                      <m:r>
                        <a:rPr lang="es-ES" b="0" i="1" smtClean="0">
                          <a:latin typeface="Cambria Math" panose="02040503050406030204" pitchFamily="18" charset="0"/>
                        </a:rPr>
                        <m:t>𝑚𝑢𝑒𝑠𝑡𝑟𝑎</m:t>
                      </m:r>
                    </m:oMath>
                  </m:oMathPara>
                </a14:m>
                <a:endParaRPr lang="es-ES" b="0" i="1" dirty="0">
                  <a:latin typeface="Cambria Math" panose="02040503050406030204" pitchFamily="18" charset="0"/>
                </a:endParaRPr>
              </a:p>
              <a:p>
                <a:r>
                  <a:rPr lang="es-ES" b="1" dirty="0">
                    <a:solidFill>
                      <a:srgbClr val="C00000"/>
                    </a:solidFill>
                  </a:rPr>
                  <a:t>                                   </a:t>
                </a:r>
                <a14:m>
                  <m:oMath xmlns:m="http://schemas.openxmlformats.org/officeDocument/2006/math">
                    <m:r>
                      <a:rPr lang="es-ES" b="1" i="1" smtClean="0">
                        <a:solidFill>
                          <a:srgbClr val="C00000"/>
                        </a:solidFill>
                        <a:latin typeface="Cambria Math" panose="02040503050406030204" pitchFamily="18" charset="0"/>
                      </a:rPr>
                      <m:t>𝒔</m:t>
                    </m:r>
                    <m:r>
                      <a:rPr lang="es-ES" b="1" i="1" smtClean="0">
                        <a:solidFill>
                          <a:srgbClr val="C00000"/>
                        </a:solidFill>
                        <a:latin typeface="Cambria Math" panose="02040503050406030204" pitchFamily="18" charset="0"/>
                      </a:rPr>
                      <m:t>=</m:t>
                    </m:r>
                    <m:r>
                      <a:rPr lang="es-ES" b="0" i="1" smtClean="0">
                        <a:latin typeface="Cambria Math" panose="02040503050406030204" pitchFamily="18" charset="0"/>
                      </a:rPr>
                      <m:t>𝐷𝑒𝑠𝑣𝑖𝑎𝑐𝑖</m:t>
                    </m:r>
                    <m:r>
                      <a:rPr lang="es-ES" b="0" i="1" smtClean="0">
                        <a:latin typeface="Cambria Math" panose="02040503050406030204" pitchFamily="18" charset="0"/>
                      </a:rPr>
                      <m:t>ó</m:t>
                    </m:r>
                    <m:r>
                      <a:rPr lang="es-ES" b="0" i="1" smtClean="0">
                        <a:latin typeface="Cambria Math" panose="02040503050406030204" pitchFamily="18" charset="0"/>
                      </a:rPr>
                      <m:t>𝑛</m:t>
                    </m:r>
                    <m:r>
                      <a:rPr lang="es-ES" b="0" i="1" smtClean="0">
                        <a:latin typeface="Cambria Math" panose="02040503050406030204" pitchFamily="18" charset="0"/>
                      </a:rPr>
                      <m:t> </m:t>
                    </m:r>
                    <m:r>
                      <a:rPr lang="es-ES" b="0" i="1" smtClean="0">
                        <a:latin typeface="Cambria Math" panose="02040503050406030204" pitchFamily="18" charset="0"/>
                      </a:rPr>
                      <m:t>𝑒𝑠𝑡𝑎𝑛𝑑𝑎𝑟</m:t>
                    </m:r>
                    <m:r>
                      <a:rPr lang="es-ES" b="0" i="1" smtClean="0">
                        <a:latin typeface="Cambria Math" panose="02040503050406030204" pitchFamily="18" charset="0"/>
                      </a:rPr>
                      <m:t> </m:t>
                    </m:r>
                    <m:r>
                      <a:rPr lang="es-ES" b="0" i="1" smtClean="0">
                        <a:latin typeface="Cambria Math" panose="02040503050406030204" pitchFamily="18" charset="0"/>
                      </a:rPr>
                      <m:t>𝑑𝑒</m:t>
                    </m:r>
                    <m:r>
                      <a:rPr lang="es-ES" b="0" i="1" smtClean="0">
                        <a:latin typeface="Cambria Math" panose="02040503050406030204" pitchFamily="18" charset="0"/>
                      </a:rPr>
                      <m:t> </m:t>
                    </m:r>
                    <m:r>
                      <a:rPr lang="es-ES" b="0" i="1" smtClean="0">
                        <a:latin typeface="Cambria Math" panose="02040503050406030204" pitchFamily="18" charset="0"/>
                      </a:rPr>
                      <m:t>𝑙𝑎</m:t>
                    </m:r>
                    <m:r>
                      <a:rPr lang="es-ES" b="0" i="1" smtClean="0">
                        <a:latin typeface="Cambria Math" panose="02040503050406030204" pitchFamily="18" charset="0"/>
                      </a:rPr>
                      <m:t> </m:t>
                    </m:r>
                    <m:r>
                      <a:rPr lang="es-ES" b="0" i="1" smtClean="0">
                        <a:latin typeface="Cambria Math" panose="02040503050406030204" pitchFamily="18" charset="0"/>
                      </a:rPr>
                      <m:t>𝑚𝑢𝑒𝑠𝑡𝑟𝑎</m:t>
                    </m:r>
                    <m:r>
                      <a:rPr lang="es-ES" b="0" i="1" smtClean="0">
                        <a:latin typeface="Cambria Math" panose="02040503050406030204" pitchFamily="18" charset="0"/>
                      </a:rPr>
                      <m:t>  </m:t>
                    </m:r>
                  </m:oMath>
                </a14:m>
                <a:endParaRPr lang="es-ES" dirty="0"/>
              </a:p>
              <a:p>
                <a:endParaRPr lang="es-CO" dirty="0"/>
              </a:p>
            </p:txBody>
          </p:sp>
        </mc:Choice>
        <mc:Fallback xmlns="">
          <p:sp>
            <p:nvSpPr>
              <p:cNvPr id="5" name="CuadroTexto 4">
                <a:extLst>
                  <a:ext uri="{FF2B5EF4-FFF2-40B4-BE49-F238E27FC236}">
                    <a16:creationId xmlns:a16="http://schemas.microsoft.com/office/drawing/2014/main" id="{16547F8A-BBE4-4476-90BA-8D6381503313}"/>
                  </a:ext>
                </a:extLst>
              </p:cNvPr>
              <p:cNvSpPr txBox="1">
                <a:spLocks noRot="1" noChangeAspect="1" noMove="1" noResize="1" noEditPoints="1" noAdjustHandles="1" noChangeArrowheads="1" noChangeShapeType="1" noTextEdit="1"/>
              </p:cNvSpPr>
              <p:nvPr/>
            </p:nvSpPr>
            <p:spPr>
              <a:xfrm>
                <a:off x="1268416" y="3728032"/>
                <a:ext cx="6612835" cy="1477328"/>
              </a:xfrm>
              <a:prstGeom prst="rect">
                <a:avLst/>
              </a:prstGeom>
              <a:blipFill>
                <a:blip r:embed="rId5"/>
                <a:stretch>
                  <a:fillRect/>
                </a:stretch>
              </a:blipFill>
            </p:spPr>
            <p:txBody>
              <a:bodyPr/>
              <a:lstStyle/>
              <a:p>
                <a:r>
                  <a:rPr lang="es-CO">
                    <a:noFill/>
                  </a:rPr>
                  <a:t> </a:t>
                </a:r>
              </a:p>
            </p:txBody>
          </p:sp>
        </mc:Fallback>
      </mc:AlternateContent>
      <p:sp>
        <p:nvSpPr>
          <p:cNvPr id="6" name="CuadroTexto 5">
            <a:extLst>
              <a:ext uri="{FF2B5EF4-FFF2-40B4-BE49-F238E27FC236}">
                <a16:creationId xmlns:a16="http://schemas.microsoft.com/office/drawing/2014/main" id="{F83E6EE7-EED5-4B0F-824C-26232792A867}"/>
              </a:ext>
            </a:extLst>
          </p:cNvPr>
          <p:cNvSpPr txBox="1"/>
          <p:nvPr/>
        </p:nvSpPr>
        <p:spPr>
          <a:xfrm>
            <a:off x="3117976" y="3244334"/>
            <a:ext cx="2345635" cy="369332"/>
          </a:xfrm>
          <a:prstGeom prst="rect">
            <a:avLst/>
          </a:prstGeom>
          <a:noFill/>
        </p:spPr>
        <p:txBody>
          <a:bodyPr wrap="square" rtlCol="0">
            <a:spAutoFit/>
          </a:bodyPr>
          <a:lstStyle/>
          <a:p>
            <a:r>
              <a:rPr lang="es-ES" b="1" dirty="0">
                <a:solidFill>
                  <a:srgbClr val="C00000"/>
                </a:solidFill>
              </a:rPr>
              <a:t>Donde:</a:t>
            </a:r>
            <a:endParaRPr lang="es-CO" b="1" dirty="0">
              <a:solidFill>
                <a:srgbClr val="C00000"/>
              </a:solidFill>
            </a:endParaRPr>
          </a:p>
        </p:txBody>
      </p:sp>
    </p:spTree>
    <p:extLst>
      <p:ext uri="{BB962C8B-B14F-4D97-AF65-F5344CB8AC3E}">
        <p14:creationId xmlns:p14="http://schemas.microsoft.com/office/powerpoint/2010/main" val="1818413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2874DAD-9216-46B4-9095-7B45AB2B5E43}"/>
              </a:ext>
            </a:extLst>
          </p:cNvPr>
          <p:cNvSpPr/>
          <p:nvPr/>
        </p:nvSpPr>
        <p:spPr>
          <a:xfrm>
            <a:off x="19656" y="2514600"/>
            <a:ext cx="4367284" cy="115033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sp>
        <p:nvSpPr>
          <p:cNvPr id="2" name="Título 1">
            <a:extLst>
              <a:ext uri="{FF2B5EF4-FFF2-40B4-BE49-F238E27FC236}">
                <a16:creationId xmlns:a16="http://schemas.microsoft.com/office/drawing/2014/main" id="{1DFE4887-21FC-46F3-A95D-D278021BD7CC}"/>
              </a:ext>
            </a:extLst>
          </p:cNvPr>
          <p:cNvSpPr>
            <a:spLocks noGrp="1"/>
          </p:cNvSpPr>
          <p:nvPr>
            <p:ph type="title"/>
          </p:nvPr>
        </p:nvSpPr>
        <p:spPr>
          <a:xfrm>
            <a:off x="-3054502" y="2762903"/>
            <a:ext cx="10515600" cy="984562"/>
          </a:xfrm>
        </p:spPr>
        <p:txBody>
          <a:bodyPr/>
          <a:lstStyle/>
          <a:p>
            <a:pPr algn="ctr"/>
            <a:r>
              <a:rPr lang="es-ES" dirty="0"/>
              <a:t>APLICACIÓN DE LA DISTRIBUCIÓN</a:t>
            </a:r>
            <a:br>
              <a:rPr lang="es-ES" dirty="0"/>
            </a:br>
            <a:r>
              <a:rPr lang="es-ES" dirty="0"/>
              <a:t> t </a:t>
            </a:r>
            <a:r>
              <a:rPr lang="es-ES" dirty="0" err="1"/>
              <a:t>Student</a:t>
            </a:r>
            <a:endParaRPr lang="es-CO" dirty="0"/>
          </a:p>
        </p:txBody>
      </p:sp>
      <p:sp>
        <p:nvSpPr>
          <p:cNvPr id="3" name="Marcador de contenido 2">
            <a:extLst>
              <a:ext uri="{FF2B5EF4-FFF2-40B4-BE49-F238E27FC236}">
                <a16:creationId xmlns:a16="http://schemas.microsoft.com/office/drawing/2014/main" id="{667EDDC8-D8D6-417D-A0CA-6350BDFBDB62}"/>
              </a:ext>
            </a:extLst>
          </p:cNvPr>
          <p:cNvSpPr>
            <a:spLocks noGrp="1"/>
          </p:cNvSpPr>
          <p:nvPr>
            <p:ph idx="1"/>
          </p:nvPr>
        </p:nvSpPr>
        <p:spPr>
          <a:xfrm>
            <a:off x="4804012" y="380519"/>
            <a:ext cx="6386115" cy="5036362"/>
          </a:xfrm>
        </p:spPr>
        <p:txBody>
          <a:bodyPr/>
          <a:lstStyle/>
          <a:p>
            <a:pPr algn="just"/>
            <a:r>
              <a:rPr lang="es-ES" sz="2000" b="1" dirty="0">
                <a:solidFill>
                  <a:srgbClr val="333333"/>
                </a:solidFill>
                <a:latin typeface="Open Sans"/>
              </a:rPr>
              <a:t>La distribución t se utiliza cuando: </a:t>
            </a:r>
          </a:p>
          <a:p>
            <a:pPr algn="just"/>
            <a:endParaRPr lang="es-ES" sz="2000" b="1" dirty="0">
              <a:solidFill>
                <a:srgbClr val="333333"/>
              </a:solidFill>
              <a:latin typeface="Open Sans"/>
            </a:endParaRPr>
          </a:p>
          <a:p>
            <a:pPr marL="342900" indent="-342900" algn="just">
              <a:buFont typeface="Arial" panose="020B0604020202020204" pitchFamily="34" charset="0"/>
              <a:buChar char="•"/>
            </a:pPr>
            <a:r>
              <a:rPr lang="es-ES" sz="2000" dirty="0">
                <a:solidFill>
                  <a:srgbClr val="333333"/>
                </a:solidFill>
                <a:latin typeface="Open Sans"/>
              </a:rPr>
              <a:t>Queremos estimar la media de una población normalmente distribuida a partir de una muestra pequeña. </a:t>
            </a:r>
          </a:p>
          <a:p>
            <a:pPr algn="just">
              <a:buFont typeface="Arial" panose="020B0604020202020204" pitchFamily="34" charset="0"/>
              <a:buChar char="•"/>
            </a:pPr>
            <a:endParaRPr lang="es-ES" sz="2000" dirty="0">
              <a:solidFill>
                <a:srgbClr val="333333"/>
              </a:solidFill>
              <a:latin typeface="Open Sans"/>
            </a:endParaRPr>
          </a:p>
          <a:p>
            <a:pPr marL="342900" indent="-342900" algn="just">
              <a:buFont typeface="Arial" panose="020B0604020202020204" pitchFamily="34" charset="0"/>
              <a:buChar char="•"/>
            </a:pPr>
            <a:r>
              <a:rPr lang="es-ES" sz="2000" dirty="0">
                <a:solidFill>
                  <a:srgbClr val="333333"/>
                </a:solidFill>
                <a:latin typeface="Open Sans"/>
              </a:rPr>
              <a:t>Tamaño de la muestra es inferior a 30 elementos, es decir, n &lt; 30. </a:t>
            </a:r>
          </a:p>
          <a:p>
            <a:pPr algn="just">
              <a:buFont typeface="Arial" panose="020B0604020202020204" pitchFamily="34" charset="0"/>
              <a:buChar char="•"/>
            </a:pPr>
            <a:endParaRPr lang="es-ES" sz="2000" dirty="0">
              <a:solidFill>
                <a:srgbClr val="333333"/>
              </a:solidFill>
              <a:latin typeface="Open Sans"/>
            </a:endParaRPr>
          </a:p>
          <a:p>
            <a:pPr marL="342900" indent="-342900" algn="just">
              <a:buFont typeface="Arial" panose="020B0604020202020204" pitchFamily="34" charset="0"/>
              <a:buChar char="•"/>
            </a:pPr>
            <a:r>
              <a:rPr lang="es-ES" sz="2000" dirty="0">
                <a:solidFill>
                  <a:srgbClr val="333333"/>
                </a:solidFill>
                <a:latin typeface="Open Sans"/>
              </a:rPr>
              <a:t>A partir de 30 observaciones, la distribución t se parece mucho a la distribución normal y, por tanto, utilizaremos la distribución normal.</a:t>
            </a:r>
          </a:p>
          <a:p>
            <a:pPr algn="just"/>
            <a:endParaRPr lang="es-ES" sz="2000" dirty="0">
              <a:solidFill>
                <a:srgbClr val="333333"/>
              </a:solidFill>
              <a:latin typeface="Open Sans"/>
            </a:endParaRPr>
          </a:p>
          <a:p>
            <a:pPr marL="342900" indent="-342900" algn="just">
              <a:buFont typeface="Arial" panose="020B0604020202020204" pitchFamily="34" charset="0"/>
              <a:buChar char="•"/>
            </a:pPr>
            <a:r>
              <a:rPr lang="es-ES" sz="2000" dirty="0">
                <a:solidFill>
                  <a:srgbClr val="333333"/>
                </a:solidFill>
                <a:latin typeface="Open Sans"/>
              </a:rPr>
              <a:t>No se conoce la </a:t>
            </a:r>
            <a:r>
              <a:rPr lang="es-ES" sz="2000" b="1" dirty="0">
                <a:solidFill>
                  <a:srgbClr val="333333"/>
                </a:solidFill>
                <a:latin typeface="Open Sans"/>
                <a:hlinkClick r:id="rId2">
                  <a:extLst>
                    <a:ext uri="{A12FA001-AC4F-418D-AE19-62706E023703}">
                      <ahyp:hlinkClr xmlns:ahyp="http://schemas.microsoft.com/office/drawing/2018/hyperlinkcolor" val="tx"/>
                    </a:ext>
                  </a:extLst>
                </a:hlinkClick>
              </a:rPr>
              <a:t>desviación típica</a:t>
            </a:r>
            <a:r>
              <a:rPr lang="es-ES" sz="2000" dirty="0">
                <a:solidFill>
                  <a:srgbClr val="333333"/>
                </a:solidFill>
                <a:latin typeface="Open Sans"/>
              </a:rPr>
              <a:t> o estándar de una población y tiene que ser estimada a partir de las observaciones de la muestra.</a:t>
            </a:r>
          </a:p>
          <a:p>
            <a:endParaRPr lang="es-CO" dirty="0"/>
          </a:p>
        </p:txBody>
      </p:sp>
      <p:sp>
        <p:nvSpPr>
          <p:cNvPr id="7" name="Abrir llave 6">
            <a:extLst>
              <a:ext uri="{FF2B5EF4-FFF2-40B4-BE49-F238E27FC236}">
                <a16:creationId xmlns:a16="http://schemas.microsoft.com/office/drawing/2014/main" id="{65D23B74-512D-459C-B5DB-2CC84FCA55B8}"/>
              </a:ext>
            </a:extLst>
          </p:cNvPr>
          <p:cNvSpPr/>
          <p:nvPr/>
        </p:nvSpPr>
        <p:spPr>
          <a:xfrm>
            <a:off x="4525964" y="832513"/>
            <a:ext cx="469117" cy="4749421"/>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543621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74DAD-B6EE-4D74-8124-3F2982992C44}"/>
              </a:ext>
            </a:extLst>
          </p:cNvPr>
          <p:cNvSpPr>
            <a:spLocks noGrp="1"/>
          </p:cNvSpPr>
          <p:nvPr>
            <p:ph type="title"/>
          </p:nvPr>
        </p:nvSpPr>
        <p:spPr/>
        <p:txBody>
          <a:bodyPr/>
          <a:lstStyle/>
          <a:p>
            <a:r>
              <a:rPr lang="es-ES" dirty="0"/>
              <a:t>EJERCICIO</a:t>
            </a:r>
            <a:endParaRPr lang="es-CO" dirty="0"/>
          </a:p>
        </p:txBody>
      </p:sp>
      <p:pic>
        <p:nvPicPr>
          <p:cNvPr id="4" name="Imagen 3">
            <a:extLst>
              <a:ext uri="{FF2B5EF4-FFF2-40B4-BE49-F238E27FC236}">
                <a16:creationId xmlns:a16="http://schemas.microsoft.com/office/drawing/2014/main" id="{13EDFB7E-8C67-4CB0-9070-9582BFEF0F0C}"/>
              </a:ext>
            </a:extLst>
          </p:cNvPr>
          <p:cNvPicPr>
            <a:picLocks noChangeAspect="1"/>
          </p:cNvPicPr>
          <p:nvPr/>
        </p:nvPicPr>
        <p:blipFill>
          <a:blip r:embed="rId2"/>
          <a:stretch>
            <a:fillRect/>
          </a:stretch>
        </p:blipFill>
        <p:spPr>
          <a:xfrm>
            <a:off x="363813" y="768004"/>
            <a:ext cx="6296025" cy="1876425"/>
          </a:xfrm>
          <a:prstGeom prst="rect">
            <a:avLst/>
          </a:prstGeom>
        </p:spPr>
      </p:pic>
      <p:pic>
        <p:nvPicPr>
          <p:cNvPr id="5" name="Imagen 4">
            <a:extLst>
              <a:ext uri="{FF2B5EF4-FFF2-40B4-BE49-F238E27FC236}">
                <a16:creationId xmlns:a16="http://schemas.microsoft.com/office/drawing/2014/main" id="{513C1E38-C536-4924-8D13-E7B25D6BCCD0}"/>
              </a:ext>
            </a:extLst>
          </p:cNvPr>
          <p:cNvPicPr>
            <a:picLocks noChangeAspect="1"/>
          </p:cNvPicPr>
          <p:nvPr/>
        </p:nvPicPr>
        <p:blipFill>
          <a:blip r:embed="rId3"/>
          <a:stretch>
            <a:fillRect/>
          </a:stretch>
        </p:blipFill>
        <p:spPr>
          <a:xfrm>
            <a:off x="363813" y="2861881"/>
            <a:ext cx="6477000" cy="781050"/>
          </a:xfrm>
          <a:prstGeom prst="rect">
            <a:avLst/>
          </a:prstGeom>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B4B3DC90-4693-42F9-950D-BFBF5B852353}"/>
                  </a:ext>
                </a:extLst>
              </p:cNvPr>
              <p:cNvSpPr txBox="1"/>
              <p:nvPr/>
            </p:nvSpPr>
            <p:spPr>
              <a:xfrm>
                <a:off x="504307" y="4037681"/>
                <a:ext cx="6196012" cy="1322542"/>
              </a:xfrm>
              <a:prstGeom prst="rect">
                <a:avLst/>
              </a:prstGeom>
              <a:noFill/>
            </p:spPr>
            <p:txBody>
              <a:bodyPr wrap="square" rtlCol="0">
                <a:spAutoFit/>
              </a:bodyPr>
              <a:lstStyle/>
              <a:p>
                <a:r>
                  <a:rPr lang="es-ES" dirty="0"/>
                  <a:t>1. Se procede a calcular la media de la distribución de los datos (X)</a:t>
                </a:r>
              </a:p>
              <a:p>
                <a:endParaRPr lang="es-ES" dirty="0"/>
              </a:p>
              <a:p>
                <a:r>
                  <a:rPr lang="es-CO" dirty="0"/>
                  <a:t>x=</a:t>
                </a:r>
                <a14:m>
                  <m:oMath xmlns:m="http://schemas.openxmlformats.org/officeDocument/2006/math">
                    <m:f>
                      <m:fPr>
                        <m:ctrlPr>
                          <a:rPr lang="es-CO" i="1" smtClean="0">
                            <a:latin typeface="Cambria Math" panose="02040503050406030204" pitchFamily="18" charset="0"/>
                          </a:rPr>
                        </m:ctrlPr>
                      </m:fPr>
                      <m:num>
                        <m:r>
                          <a:rPr lang="es-ES" b="0" i="1" smtClean="0">
                            <a:latin typeface="Cambria Math" panose="02040503050406030204" pitchFamily="18" charset="0"/>
                          </a:rPr>
                          <m:t>𝑆𝑢𝑚𝑎</m:t>
                        </m:r>
                        <m:r>
                          <a:rPr lang="es-ES" b="0" i="1" smtClean="0">
                            <a:latin typeface="Cambria Math" panose="02040503050406030204" pitchFamily="18" charset="0"/>
                          </a:rPr>
                          <m:t> </m:t>
                        </m:r>
                        <m:r>
                          <a:rPr lang="es-ES" b="0" i="1" smtClean="0">
                            <a:latin typeface="Cambria Math" panose="02040503050406030204" pitchFamily="18" charset="0"/>
                          </a:rPr>
                          <m:t>𝑑𝑒</m:t>
                        </m:r>
                        <m:r>
                          <a:rPr lang="es-ES" b="0" i="1" smtClean="0">
                            <a:latin typeface="Cambria Math" panose="02040503050406030204" pitchFamily="18" charset="0"/>
                          </a:rPr>
                          <m:t> </m:t>
                        </m:r>
                        <m:r>
                          <a:rPr lang="es-ES" b="0" i="1" smtClean="0">
                            <a:latin typeface="Cambria Math" panose="02040503050406030204" pitchFamily="18" charset="0"/>
                          </a:rPr>
                          <m:t>𝑙𝑜𝑠</m:t>
                        </m:r>
                        <m:r>
                          <a:rPr lang="es-ES" b="0" i="1" smtClean="0">
                            <a:latin typeface="Cambria Math" panose="02040503050406030204" pitchFamily="18" charset="0"/>
                          </a:rPr>
                          <m:t> </m:t>
                        </m:r>
                        <m:r>
                          <a:rPr lang="es-ES" b="0" i="1" smtClean="0">
                            <a:latin typeface="Cambria Math" panose="02040503050406030204" pitchFamily="18" charset="0"/>
                          </a:rPr>
                          <m:t>𝑑𝑎𝑡𝑜𝑠</m:t>
                        </m:r>
                      </m:num>
                      <m:den>
                        <m:r>
                          <a:rPr lang="es-ES" b="0" i="1" smtClean="0">
                            <a:latin typeface="Cambria Math" panose="02040503050406030204" pitchFamily="18" charset="0"/>
                          </a:rPr>
                          <m:t>𝑐𝑎𝑛𝑡𝑖𝑑𝑎𝑑</m:t>
                        </m:r>
                        <m:r>
                          <a:rPr lang="es-ES" b="0" i="1" smtClean="0">
                            <a:latin typeface="Cambria Math" panose="02040503050406030204" pitchFamily="18" charset="0"/>
                          </a:rPr>
                          <m:t> </m:t>
                        </m:r>
                        <m:r>
                          <a:rPr lang="es-ES" b="0" i="1" smtClean="0">
                            <a:latin typeface="Cambria Math" panose="02040503050406030204" pitchFamily="18" charset="0"/>
                          </a:rPr>
                          <m:t>𝑑𝑒</m:t>
                        </m:r>
                        <m:r>
                          <a:rPr lang="es-ES" b="0" i="1" smtClean="0">
                            <a:latin typeface="Cambria Math" panose="02040503050406030204" pitchFamily="18" charset="0"/>
                          </a:rPr>
                          <m:t> </m:t>
                        </m:r>
                        <m:r>
                          <a:rPr lang="es-ES" b="0" i="1" smtClean="0">
                            <a:latin typeface="Cambria Math" panose="02040503050406030204" pitchFamily="18" charset="0"/>
                          </a:rPr>
                          <m:t>𝑑𝑎𝑡𝑜𝑠</m:t>
                        </m:r>
                      </m:den>
                    </m:f>
                    <m:r>
                      <a:rPr lang="es-ES" b="0" i="1" smtClean="0">
                        <a:latin typeface="Cambria Math" panose="02040503050406030204" pitchFamily="18" charset="0"/>
                      </a:rPr>
                      <m:t>= </m:t>
                    </m:r>
                    <m:f>
                      <m:fPr>
                        <m:ctrlPr>
                          <a:rPr lang="es-ES" b="0" i="1" smtClean="0">
                            <a:latin typeface="Cambria Math" panose="02040503050406030204" pitchFamily="18" charset="0"/>
                          </a:rPr>
                        </m:ctrlPr>
                      </m:fPr>
                      <m:num>
                        <m:r>
                          <a:rPr lang="es-ES" b="0" i="1" smtClean="0">
                            <a:latin typeface="Cambria Math" panose="02040503050406030204" pitchFamily="18" charset="0"/>
                          </a:rPr>
                          <m:t>12,634</m:t>
                        </m:r>
                      </m:num>
                      <m:den>
                        <m:r>
                          <a:rPr lang="es-ES" b="0" i="1" smtClean="0">
                            <a:latin typeface="Cambria Math" panose="02040503050406030204" pitchFamily="18" charset="0"/>
                          </a:rPr>
                          <m:t>25</m:t>
                        </m:r>
                      </m:den>
                    </m:f>
                  </m:oMath>
                </a14:m>
                <a:r>
                  <a:rPr lang="es-CO" dirty="0"/>
                  <a:t> = 505,36</a:t>
                </a:r>
              </a:p>
            </p:txBody>
          </p:sp>
        </mc:Choice>
        <mc:Fallback>
          <p:sp>
            <p:nvSpPr>
              <p:cNvPr id="6" name="CuadroTexto 5">
                <a:extLst>
                  <a:ext uri="{FF2B5EF4-FFF2-40B4-BE49-F238E27FC236}">
                    <a16:creationId xmlns:a16="http://schemas.microsoft.com/office/drawing/2014/main" id="{B4B3DC90-4693-42F9-950D-BFBF5B852353}"/>
                  </a:ext>
                </a:extLst>
              </p:cNvPr>
              <p:cNvSpPr txBox="1">
                <a:spLocks noRot="1" noChangeAspect="1" noMove="1" noResize="1" noEditPoints="1" noAdjustHandles="1" noChangeArrowheads="1" noChangeShapeType="1" noTextEdit="1"/>
              </p:cNvSpPr>
              <p:nvPr/>
            </p:nvSpPr>
            <p:spPr>
              <a:xfrm>
                <a:off x="504307" y="4037681"/>
                <a:ext cx="6196012" cy="1322542"/>
              </a:xfrm>
              <a:prstGeom prst="rect">
                <a:avLst/>
              </a:prstGeom>
              <a:blipFill>
                <a:blip r:embed="rId4"/>
                <a:stretch>
                  <a:fillRect l="-886" t="-2304" b="-2304"/>
                </a:stretch>
              </a:blipFill>
            </p:spPr>
            <p:txBody>
              <a:bodyPr/>
              <a:lstStyle/>
              <a:p>
                <a:r>
                  <a:rPr lang="es-CO">
                    <a:noFill/>
                  </a:rPr>
                  <a:t> </a:t>
                </a:r>
              </a:p>
            </p:txBody>
          </p:sp>
        </mc:Fallback>
      </mc:AlternateContent>
    </p:spTree>
    <p:extLst>
      <p:ext uri="{BB962C8B-B14F-4D97-AF65-F5344CB8AC3E}">
        <p14:creationId xmlns:p14="http://schemas.microsoft.com/office/powerpoint/2010/main" val="3974497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D348D04-DC23-4F4F-BF19-9BF224BA6226}"/>
              </a:ext>
            </a:extLst>
          </p:cNvPr>
          <p:cNvPicPr>
            <a:picLocks noChangeAspect="1"/>
          </p:cNvPicPr>
          <p:nvPr/>
        </p:nvPicPr>
        <p:blipFill>
          <a:blip r:embed="rId2"/>
          <a:stretch>
            <a:fillRect/>
          </a:stretch>
        </p:blipFill>
        <p:spPr>
          <a:xfrm>
            <a:off x="4114800" y="926202"/>
            <a:ext cx="1981200" cy="885825"/>
          </a:xfrm>
          <a:prstGeom prst="rect">
            <a:avLst/>
          </a:prstGeom>
        </p:spPr>
      </p:pic>
      <p:sp>
        <p:nvSpPr>
          <p:cNvPr id="5" name="Rectángulo 4">
            <a:extLst>
              <a:ext uri="{FF2B5EF4-FFF2-40B4-BE49-F238E27FC236}">
                <a16:creationId xmlns:a16="http://schemas.microsoft.com/office/drawing/2014/main" id="{A55B528D-5D18-491F-BD82-DC76521EEDF3}"/>
              </a:ext>
            </a:extLst>
          </p:cNvPr>
          <p:cNvSpPr/>
          <p:nvPr/>
        </p:nvSpPr>
        <p:spPr>
          <a:xfrm>
            <a:off x="516835" y="283122"/>
            <a:ext cx="9462052" cy="369332"/>
          </a:xfrm>
          <a:prstGeom prst="rect">
            <a:avLst/>
          </a:prstGeom>
        </p:spPr>
        <p:txBody>
          <a:bodyPr wrap="square">
            <a:spAutoFit/>
          </a:bodyPr>
          <a:lstStyle/>
          <a:p>
            <a:r>
              <a:rPr lang="es-ES" dirty="0"/>
              <a:t>2. Se calcula la desviación de la muestra, teniendo en cuenta que n = 25 es el tamaño de la muestra. </a:t>
            </a:r>
            <a:endParaRPr lang="es-CO" dirty="0"/>
          </a:p>
        </p:txBody>
      </p:sp>
      <p:pic>
        <p:nvPicPr>
          <p:cNvPr id="6" name="Imagen 5">
            <a:extLst>
              <a:ext uri="{FF2B5EF4-FFF2-40B4-BE49-F238E27FC236}">
                <a16:creationId xmlns:a16="http://schemas.microsoft.com/office/drawing/2014/main" id="{C1650CC4-C1D0-41C3-9FF8-1BC2E9D8A90D}"/>
              </a:ext>
            </a:extLst>
          </p:cNvPr>
          <p:cNvPicPr>
            <a:picLocks noChangeAspect="1"/>
          </p:cNvPicPr>
          <p:nvPr/>
        </p:nvPicPr>
        <p:blipFill>
          <a:blip r:embed="rId3"/>
          <a:stretch>
            <a:fillRect/>
          </a:stretch>
        </p:blipFill>
        <p:spPr>
          <a:xfrm>
            <a:off x="745228" y="1033368"/>
            <a:ext cx="2505903" cy="4252807"/>
          </a:xfrm>
          <a:prstGeom prst="rect">
            <a:avLst/>
          </a:prstGeom>
        </p:spPr>
      </p:pic>
      <p:pic>
        <p:nvPicPr>
          <p:cNvPr id="8" name="Imagen 7">
            <a:extLst>
              <a:ext uri="{FF2B5EF4-FFF2-40B4-BE49-F238E27FC236}">
                <a16:creationId xmlns:a16="http://schemas.microsoft.com/office/drawing/2014/main" id="{602D57B9-E540-4D81-80D8-E0B83A963345}"/>
              </a:ext>
            </a:extLst>
          </p:cNvPr>
          <p:cNvPicPr>
            <a:picLocks noChangeAspect="1"/>
          </p:cNvPicPr>
          <p:nvPr/>
        </p:nvPicPr>
        <p:blipFill>
          <a:blip r:embed="rId4"/>
          <a:stretch>
            <a:fillRect/>
          </a:stretch>
        </p:blipFill>
        <p:spPr>
          <a:xfrm>
            <a:off x="4114800" y="2085775"/>
            <a:ext cx="3962400" cy="3200400"/>
          </a:xfrm>
          <a:prstGeom prst="rect">
            <a:avLst/>
          </a:prstGeom>
        </p:spPr>
      </p:pic>
      <mc:AlternateContent xmlns:mc="http://schemas.openxmlformats.org/markup-compatibility/2006">
        <mc:Choice xmlns:a14="http://schemas.microsoft.com/office/drawing/2010/main" Requires="a14">
          <p:sp>
            <p:nvSpPr>
              <p:cNvPr id="2" name="Rectángulo 1">
                <a:extLst>
                  <a:ext uri="{FF2B5EF4-FFF2-40B4-BE49-F238E27FC236}">
                    <a16:creationId xmlns:a16="http://schemas.microsoft.com/office/drawing/2014/main" id="{975A4DA4-6ACC-4A53-AE1A-3514575E33C7}"/>
                  </a:ext>
                </a:extLst>
              </p:cNvPr>
              <p:cNvSpPr/>
              <p:nvPr/>
            </p:nvSpPr>
            <p:spPr>
              <a:xfrm>
                <a:off x="5105400" y="652454"/>
                <a:ext cx="6096000" cy="1200329"/>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s-ES" b="1" i="1" smtClean="0">
                          <a:solidFill>
                            <a:srgbClr val="C00000"/>
                          </a:solidFill>
                          <a:latin typeface="Cambria Math" panose="02040503050406030204" pitchFamily="18" charset="0"/>
                          <a:ea typeface="Cambria Math" panose="02040503050406030204" pitchFamily="18" charset="0"/>
                        </a:rPr>
                        <m:t>𝝁</m:t>
                      </m:r>
                      <m:r>
                        <a:rPr lang="es-ES" b="1" i="1" smtClean="0">
                          <a:solidFill>
                            <a:srgbClr val="C00000"/>
                          </a:solidFill>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𝑀𝑒𝑑𝑖𝑎</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𝑑𝑒</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𝑙𝑎</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𝑝𝑜𝑏𝑙𝑎𝑐𝑖</m:t>
                      </m:r>
                      <m:r>
                        <a:rPr lang="es-ES" i="1">
                          <a:latin typeface="Cambria Math" panose="02040503050406030204" pitchFamily="18" charset="0"/>
                          <a:ea typeface="Cambria Math" panose="02040503050406030204" pitchFamily="18" charset="0"/>
                        </a:rPr>
                        <m:t>ó</m:t>
                      </m:r>
                      <m:r>
                        <a:rPr lang="es-ES" i="1">
                          <a:latin typeface="Cambria Math" panose="02040503050406030204" pitchFamily="18" charset="0"/>
                          <a:ea typeface="Cambria Math" panose="02040503050406030204" pitchFamily="18" charset="0"/>
                        </a:rPr>
                        <m:t>𝑛</m:t>
                      </m:r>
                    </m:oMath>
                  </m:oMathPara>
                </a14:m>
                <a:endParaRPr lang="es-ES" dirty="0">
                  <a:ea typeface="Cambria Math" panose="02040503050406030204" pitchFamily="18" charset="0"/>
                </a:endParaRPr>
              </a:p>
              <a:p>
                <a:r>
                  <a:rPr lang="es-ES" b="1" dirty="0">
                    <a:solidFill>
                      <a:srgbClr val="C00000"/>
                    </a:solidFill>
                  </a:rPr>
                  <a:t>                               </a:t>
                </a:r>
                <a14:m>
                  <m:oMath xmlns:m="http://schemas.openxmlformats.org/officeDocument/2006/math">
                    <m:r>
                      <a:rPr lang="es-ES" b="1">
                        <a:solidFill>
                          <a:srgbClr val="C00000"/>
                        </a:solidFill>
                        <a:latin typeface="Cambria Math" panose="02040503050406030204" pitchFamily="18" charset="0"/>
                      </a:rPr>
                      <m:t>𝐱</m:t>
                    </m:r>
                    <m:r>
                      <a:rPr lang="es-ES" b="1" i="1">
                        <a:solidFill>
                          <a:srgbClr val="C00000"/>
                        </a:solidFill>
                        <a:latin typeface="Cambria Math" panose="02040503050406030204" pitchFamily="18" charset="0"/>
                      </a:rPr>
                      <m:t>=</m:t>
                    </m:r>
                    <m:r>
                      <a:rPr lang="es-ES" i="1">
                        <a:latin typeface="Cambria Math" panose="02040503050406030204" pitchFamily="18" charset="0"/>
                      </a:rPr>
                      <m:t>𝑀𝑒𝑑𝑖𝑎</m:t>
                    </m:r>
                    <m:r>
                      <a:rPr lang="es-ES" i="1">
                        <a:latin typeface="Cambria Math" panose="02040503050406030204" pitchFamily="18" charset="0"/>
                      </a:rPr>
                      <m:t> </m:t>
                    </m:r>
                    <m:r>
                      <a:rPr lang="es-ES" i="1">
                        <a:latin typeface="Cambria Math" panose="02040503050406030204" pitchFamily="18" charset="0"/>
                      </a:rPr>
                      <m:t>𝑑𝑒</m:t>
                    </m:r>
                    <m:r>
                      <a:rPr lang="es-ES" i="1">
                        <a:latin typeface="Cambria Math" panose="02040503050406030204" pitchFamily="18" charset="0"/>
                      </a:rPr>
                      <m:t> </m:t>
                    </m:r>
                    <m:r>
                      <a:rPr lang="es-ES" i="1">
                        <a:latin typeface="Cambria Math" panose="02040503050406030204" pitchFamily="18" charset="0"/>
                      </a:rPr>
                      <m:t>𝑙𝑎</m:t>
                    </m:r>
                    <m:r>
                      <a:rPr lang="es-ES" i="1">
                        <a:latin typeface="Cambria Math" panose="02040503050406030204" pitchFamily="18" charset="0"/>
                      </a:rPr>
                      <m:t> </m:t>
                    </m:r>
                    <m:r>
                      <a:rPr lang="es-ES" i="1">
                        <a:latin typeface="Cambria Math" panose="02040503050406030204" pitchFamily="18" charset="0"/>
                      </a:rPr>
                      <m:t>𝑑𝑖𝑠𝑡𝑟𝑖𝑏𝑢𝑐𝑖</m:t>
                    </m:r>
                    <m:r>
                      <a:rPr lang="es-ES" i="1">
                        <a:latin typeface="Cambria Math" panose="02040503050406030204" pitchFamily="18" charset="0"/>
                      </a:rPr>
                      <m:t>ó</m:t>
                    </m:r>
                    <m:r>
                      <a:rPr lang="es-ES" i="1">
                        <a:latin typeface="Cambria Math" panose="02040503050406030204" pitchFamily="18" charset="0"/>
                      </a:rPr>
                      <m:t>𝑛</m:t>
                    </m:r>
                    <m:r>
                      <a:rPr lang="es-ES" i="1">
                        <a:latin typeface="Cambria Math" panose="02040503050406030204" pitchFamily="18" charset="0"/>
                      </a:rPr>
                      <m:t> </m:t>
                    </m:r>
                    <m:r>
                      <a:rPr lang="es-ES" i="1">
                        <a:latin typeface="Cambria Math" panose="02040503050406030204" pitchFamily="18" charset="0"/>
                      </a:rPr>
                      <m:t>𝑑𝑒</m:t>
                    </m:r>
                    <m:r>
                      <a:rPr lang="es-ES" i="1">
                        <a:latin typeface="Cambria Math" panose="02040503050406030204" pitchFamily="18" charset="0"/>
                      </a:rPr>
                      <m:t> </m:t>
                    </m:r>
                    <m:r>
                      <a:rPr lang="es-ES" i="1">
                        <a:latin typeface="Cambria Math" panose="02040503050406030204" pitchFamily="18" charset="0"/>
                      </a:rPr>
                      <m:t>𝑙𝑜𝑠</m:t>
                    </m:r>
                    <m:r>
                      <a:rPr lang="es-ES" i="1">
                        <a:latin typeface="Cambria Math" panose="02040503050406030204" pitchFamily="18" charset="0"/>
                      </a:rPr>
                      <m:t> </m:t>
                    </m:r>
                    <m:r>
                      <a:rPr lang="es-ES" i="1">
                        <a:latin typeface="Cambria Math" panose="02040503050406030204" pitchFamily="18" charset="0"/>
                      </a:rPr>
                      <m:t>𝑑𝑎𝑡𝑜𝑠</m:t>
                    </m:r>
                  </m:oMath>
                </a14:m>
                <a:endParaRPr lang="es-E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1" i="1" smtClean="0">
                          <a:solidFill>
                            <a:srgbClr val="C00000"/>
                          </a:solidFill>
                          <a:latin typeface="Cambria Math" panose="02040503050406030204" pitchFamily="18" charset="0"/>
                        </a:rPr>
                        <m:t> </m:t>
                      </m:r>
                      <m:r>
                        <a:rPr lang="es-ES" b="1" i="1">
                          <a:solidFill>
                            <a:srgbClr val="C00000"/>
                          </a:solidFill>
                          <a:latin typeface="Cambria Math" panose="02040503050406030204" pitchFamily="18" charset="0"/>
                        </a:rPr>
                        <m:t>𝒏</m:t>
                      </m:r>
                      <m:r>
                        <a:rPr lang="es-ES" b="1" i="1">
                          <a:solidFill>
                            <a:srgbClr val="C00000"/>
                          </a:solidFill>
                          <a:latin typeface="Cambria Math" panose="02040503050406030204" pitchFamily="18" charset="0"/>
                        </a:rPr>
                        <m:t>=</m:t>
                      </m:r>
                      <m:r>
                        <a:rPr lang="es-ES" i="1">
                          <a:latin typeface="Cambria Math" panose="02040503050406030204" pitchFamily="18" charset="0"/>
                        </a:rPr>
                        <m:t>𝑇𝑎𝑚𝑎</m:t>
                      </m:r>
                      <m:r>
                        <a:rPr lang="es-ES" i="1">
                          <a:latin typeface="Cambria Math" panose="02040503050406030204" pitchFamily="18" charset="0"/>
                        </a:rPr>
                        <m:t>ñ</m:t>
                      </m:r>
                      <m:r>
                        <a:rPr lang="es-ES" i="1">
                          <a:latin typeface="Cambria Math" panose="02040503050406030204" pitchFamily="18" charset="0"/>
                        </a:rPr>
                        <m:t>𝑜</m:t>
                      </m:r>
                      <m:r>
                        <a:rPr lang="es-ES" i="1">
                          <a:latin typeface="Cambria Math" panose="02040503050406030204" pitchFamily="18" charset="0"/>
                        </a:rPr>
                        <m:t> </m:t>
                      </m:r>
                      <m:r>
                        <a:rPr lang="es-ES" i="1">
                          <a:latin typeface="Cambria Math" panose="02040503050406030204" pitchFamily="18" charset="0"/>
                        </a:rPr>
                        <m:t>𝑑𝑒</m:t>
                      </m:r>
                      <m:r>
                        <a:rPr lang="es-ES" i="1">
                          <a:latin typeface="Cambria Math" panose="02040503050406030204" pitchFamily="18" charset="0"/>
                        </a:rPr>
                        <m:t> </m:t>
                      </m:r>
                      <m:r>
                        <a:rPr lang="es-ES" i="1">
                          <a:latin typeface="Cambria Math" panose="02040503050406030204" pitchFamily="18" charset="0"/>
                        </a:rPr>
                        <m:t>𝑙𝑎</m:t>
                      </m:r>
                      <m:r>
                        <a:rPr lang="es-ES" i="1">
                          <a:latin typeface="Cambria Math" panose="02040503050406030204" pitchFamily="18" charset="0"/>
                        </a:rPr>
                        <m:t> </m:t>
                      </m:r>
                      <m:r>
                        <a:rPr lang="es-ES" i="1">
                          <a:latin typeface="Cambria Math" panose="02040503050406030204" pitchFamily="18" charset="0"/>
                        </a:rPr>
                        <m:t>𝑚𝑢𝑒𝑠𝑡𝑟𝑎</m:t>
                      </m:r>
                    </m:oMath>
                  </m:oMathPara>
                </a14:m>
                <a:endParaRPr lang="es-ES" i="1" dirty="0">
                  <a:latin typeface="Cambria Math" panose="02040503050406030204" pitchFamily="18" charset="0"/>
                </a:endParaRPr>
              </a:p>
              <a:p>
                <a:r>
                  <a:rPr lang="es-ES" b="1" dirty="0">
                    <a:solidFill>
                      <a:srgbClr val="C00000"/>
                    </a:solidFill>
                  </a:rPr>
                  <a:t>                               </a:t>
                </a:r>
                <a14:m>
                  <m:oMath xmlns:m="http://schemas.openxmlformats.org/officeDocument/2006/math">
                    <m:r>
                      <a:rPr lang="es-ES" b="1" i="1">
                        <a:solidFill>
                          <a:srgbClr val="C00000"/>
                        </a:solidFill>
                        <a:latin typeface="Cambria Math" panose="02040503050406030204" pitchFamily="18" charset="0"/>
                      </a:rPr>
                      <m:t>𝒔</m:t>
                    </m:r>
                    <m:r>
                      <a:rPr lang="es-ES" b="1" i="1">
                        <a:solidFill>
                          <a:srgbClr val="C00000"/>
                        </a:solidFill>
                        <a:latin typeface="Cambria Math" panose="02040503050406030204" pitchFamily="18" charset="0"/>
                      </a:rPr>
                      <m:t>=</m:t>
                    </m:r>
                    <m:r>
                      <a:rPr lang="es-ES" i="1">
                        <a:latin typeface="Cambria Math" panose="02040503050406030204" pitchFamily="18" charset="0"/>
                      </a:rPr>
                      <m:t>𝐷𝑒𝑠𝑣𝑖𝑎𝑐𝑖</m:t>
                    </m:r>
                    <m:r>
                      <a:rPr lang="es-ES" i="1">
                        <a:latin typeface="Cambria Math" panose="02040503050406030204" pitchFamily="18" charset="0"/>
                      </a:rPr>
                      <m:t>ó</m:t>
                    </m:r>
                    <m:r>
                      <a:rPr lang="es-ES" i="1">
                        <a:latin typeface="Cambria Math" panose="02040503050406030204" pitchFamily="18" charset="0"/>
                      </a:rPr>
                      <m:t>𝑛</m:t>
                    </m:r>
                    <m:r>
                      <a:rPr lang="es-ES" i="1">
                        <a:latin typeface="Cambria Math" panose="02040503050406030204" pitchFamily="18" charset="0"/>
                      </a:rPr>
                      <m:t> </m:t>
                    </m:r>
                    <m:r>
                      <a:rPr lang="es-ES" i="1">
                        <a:latin typeface="Cambria Math" panose="02040503050406030204" pitchFamily="18" charset="0"/>
                      </a:rPr>
                      <m:t>𝑒𝑠𝑡𝑎𝑛𝑑𝑎𝑟</m:t>
                    </m:r>
                    <m:r>
                      <a:rPr lang="es-ES" i="1">
                        <a:latin typeface="Cambria Math" panose="02040503050406030204" pitchFamily="18" charset="0"/>
                      </a:rPr>
                      <m:t> </m:t>
                    </m:r>
                    <m:r>
                      <a:rPr lang="es-ES" i="1">
                        <a:latin typeface="Cambria Math" panose="02040503050406030204" pitchFamily="18" charset="0"/>
                      </a:rPr>
                      <m:t>𝑑𝑒</m:t>
                    </m:r>
                    <m:r>
                      <a:rPr lang="es-ES" i="1">
                        <a:latin typeface="Cambria Math" panose="02040503050406030204" pitchFamily="18" charset="0"/>
                      </a:rPr>
                      <m:t> </m:t>
                    </m:r>
                    <m:r>
                      <a:rPr lang="es-ES" i="1">
                        <a:latin typeface="Cambria Math" panose="02040503050406030204" pitchFamily="18" charset="0"/>
                      </a:rPr>
                      <m:t>𝑙𝑎</m:t>
                    </m:r>
                    <m:r>
                      <a:rPr lang="es-ES" i="1">
                        <a:latin typeface="Cambria Math" panose="02040503050406030204" pitchFamily="18" charset="0"/>
                      </a:rPr>
                      <m:t> </m:t>
                    </m:r>
                    <m:r>
                      <a:rPr lang="es-ES" i="1">
                        <a:latin typeface="Cambria Math" panose="02040503050406030204" pitchFamily="18" charset="0"/>
                      </a:rPr>
                      <m:t>𝑚𝑢𝑒𝑠𝑡𝑟𝑎</m:t>
                    </m:r>
                    <m:r>
                      <a:rPr lang="es-ES" i="1">
                        <a:latin typeface="Cambria Math" panose="02040503050406030204" pitchFamily="18" charset="0"/>
                      </a:rPr>
                      <m:t>  </m:t>
                    </m:r>
                  </m:oMath>
                </a14:m>
                <a:endParaRPr lang="es-ES" dirty="0"/>
              </a:p>
            </p:txBody>
          </p:sp>
        </mc:Choice>
        <mc:Fallback>
          <p:sp>
            <p:nvSpPr>
              <p:cNvPr id="2" name="Rectángulo 1">
                <a:extLst>
                  <a:ext uri="{FF2B5EF4-FFF2-40B4-BE49-F238E27FC236}">
                    <a16:creationId xmlns:a16="http://schemas.microsoft.com/office/drawing/2014/main" id="{975A4DA4-6ACC-4A53-AE1A-3514575E33C7}"/>
                  </a:ext>
                </a:extLst>
              </p:cNvPr>
              <p:cNvSpPr>
                <a:spLocks noRot="1" noChangeAspect="1" noMove="1" noResize="1" noEditPoints="1" noAdjustHandles="1" noChangeArrowheads="1" noChangeShapeType="1" noTextEdit="1"/>
              </p:cNvSpPr>
              <p:nvPr/>
            </p:nvSpPr>
            <p:spPr>
              <a:xfrm>
                <a:off x="5105400" y="652454"/>
                <a:ext cx="6096000" cy="1200329"/>
              </a:xfrm>
              <a:prstGeom prst="rect">
                <a:avLst/>
              </a:prstGeom>
              <a:blipFill>
                <a:blip r:embed="rId5"/>
                <a:stretch>
                  <a:fillRect/>
                </a:stretch>
              </a:blipFill>
            </p:spPr>
            <p:txBody>
              <a:bodyPr/>
              <a:lstStyle/>
              <a:p>
                <a:r>
                  <a:rPr lang="es-CO">
                    <a:noFill/>
                  </a:rPr>
                  <a:t> </a:t>
                </a:r>
              </a:p>
            </p:txBody>
          </p:sp>
        </mc:Fallback>
      </mc:AlternateContent>
      <p:cxnSp>
        <p:nvCxnSpPr>
          <p:cNvPr id="7" name="Conector recto 6">
            <a:extLst>
              <a:ext uri="{FF2B5EF4-FFF2-40B4-BE49-F238E27FC236}">
                <a16:creationId xmlns:a16="http://schemas.microsoft.com/office/drawing/2014/main" id="{7C5A4C2D-EF41-4F6F-80C8-796C0B83EED3}"/>
              </a:ext>
            </a:extLst>
          </p:cNvPr>
          <p:cNvCxnSpPr/>
          <p:nvPr/>
        </p:nvCxnSpPr>
        <p:spPr>
          <a:xfrm>
            <a:off x="2260531" y="5446644"/>
            <a:ext cx="1092268" cy="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sp>
        <p:nvSpPr>
          <p:cNvPr id="9" name="CuadroTexto 8">
            <a:extLst>
              <a:ext uri="{FF2B5EF4-FFF2-40B4-BE49-F238E27FC236}">
                <a16:creationId xmlns:a16="http://schemas.microsoft.com/office/drawing/2014/main" id="{85C47315-5932-4C48-AC77-DDF0AA575B79}"/>
              </a:ext>
            </a:extLst>
          </p:cNvPr>
          <p:cNvSpPr txBox="1"/>
          <p:nvPr/>
        </p:nvSpPr>
        <p:spPr>
          <a:xfrm>
            <a:off x="2384149" y="5482423"/>
            <a:ext cx="1205948" cy="369332"/>
          </a:xfrm>
          <a:prstGeom prst="rect">
            <a:avLst/>
          </a:prstGeom>
          <a:noFill/>
        </p:spPr>
        <p:txBody>
          <a:bodyPr wrap="square" rtlCol="0">
            <a:spAutoFit/>
          </a:bodyPr>
          <a:lstStyle/>
          <a:p>
            <a:r>
              <a:rPr lang="es-ES" dirty="0"/>
              <a:t>3493,76</a:t>
            </a:r>
            <a:endParaRPr lang="es-CO" dirty="0"/>
          </a:p>
        </p:txBody>
      </p:sp>
      <p:sp>
        <p:nvSpPr>
          <p:cNvPr id="10" name="CuadroTexto 9">
            <a:extLst>
              <a:ext uri="{FF2B5EF4-FFF2-40B4-BE49-F238E27FC236}">
                <a16:creationId xmlns:a16="http://schemas.microsoft.com/office/drawing/2014/main" id="{576EF7EF-C29F-4080-9D0F-3D75FB427307}"/>
              </a:ext>
            </a:extLst>
          </p:cNvPr>
          <p:cNvSpPr txBox="1"/>
          <p:nvPr/>
        </p:nvSpPr>
        <p:spPr>
          <a:xfrm>
            <a:off x="1517270" y="5462846"/>
            <a:ext cx="961818" cy="369332"/>
          </a:xfrm>
          <a:prstGeom prst="rect">
            <a:avLst/>
          </a:prstGeom>
          <a:noFill/>
        </p:spPr>
        <p:txBody>
          <a:bodyPr wrap="square" rtlCol="0">
            <a:spAutoFit/>
          </a:bodyPr>
          <a:lstStyle/>
          <a:p>
            <a:r>
              <a:rPr lang="es-ES" b="1" dirty="0">
                <a:solidFill>
                  <a:srgbClr val="C00000"/>
                </a:solidFill>
              </a:rPr>
              <a:t>Total =</a:t>
            </a:r>
            <a:endParaRPr lang="es-CO" b="1" dirty="0">
              <a:solidFill>
                <a:srgbClr val="C00000"/>
              </a:solidFill>
            </a:endParaRPr>
          </a:p>
        </p:txBody>
      </p:sp>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B69804BD-0E27-431F-9422-EE5F1930E8EA}"/>
                  </a:ext>
                </a:extLst>
              </p:cNvPr>
              <p:cNvSpPr txBox="1"/>
              <p:nvPr/>
            </p:nvSpPr>
            <p:spPr>
              <a:xfrm>
                <a:off x="8668475" y="2111194"/>
                <a:ext cx="2620824"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b="1" i="1" smtClean="0">
                          <a:solidFill>
                            <a:srgbClr val="C00000"/>
                          </a:solidFill>
                          <a:latin typeface="Cambria Math" panose="02040503050406030204" pitchFamily="18" charset="0"/>
                          <a:ea typeface="Cambria Math" panose="02040503050406030204" pitchFamily="18" charset="0"/>
                        </a:rPr>
                        <m:t>𝝁</m:t>
                      </m:r>
                      <m:r>
                        <a:rPr lang="es-ES" b="1" i="1" smtClean="0">
                          <a:solidFill>
                            <a:srgbClr val="C00000"/>
                          </a:solidFill>
                          <a:latin typeface="Cambria Math" panose="02040503050406030204" pitchFamily="18" charset="0"/>
                          <a:ea typeface="Cambria Math" panose="02040503050406030204" pitchFamily="18" charset="0"/>
                        </a:rPr>
                        <m:t>=</m:t>
                      </m:r>
                      <m:r>
                        <a:rPr lang="es-ES" b="1" i="1" smtClean="0">
                          <a:solidFill>
                            <a:srgbClr val="C00000"/>
                          </a:solidFill>
                          <a:latin typeface="Cambria Math" panose="02040503050406030204" pitchFamily="18" charset="0"/>
                          <a:ea typeface="Cambria Math" panose="02040503050406030204" pitchFamily="18" charset="0"/>
                        </a:rPr>
                        <m:t>𝟓𝟎𝟎</m:t>
                      </m:r>
                      <m:r>
                        <a:rPr lang="es-ES" b="1" i="1" smtClean="0">
                          <a:solidFill>
                            <a:srgbClr val="C00000"/>
                          </a:solidFill>
                          <a:latin typeface="Cambria Math" panose="02040503050406030204" pitchFamily="18" charset="0"/>
                          <a:ea typeface="Cambria Math" panose="02040503050406030204" pitchFamily="18" charset="0"/>
                        </a:rPr>
                        <m:t>      </m:t>
                      </m:r>
                      <m:r>
                        <a:rPr lang="es-ES" b="1" i="1" smtClean="0">
                          <a:solidFill>
                            <a:srgbClr val="C00000"/>
                          </a:solidFill>
                          <a:latin typeface="Cambria Math" panose="02040503050406030204" pitchFamily="18" charset="0"/>
                          <a:ea typeface="Cambria Math" panose="02040503050406030204" pitchFamily="18" charset="0"/>
                        </a:rPr>
                        <m:t>𝒙</m:t>
                      </m:r>
                      <m:r>
                        <a:rPr lang="es-ES" b="1" i="1" smtClean="0">
                          <a:solidFill>
                            <a:srgbClr val="C00000"/>
                          </a:solidFill>
                          <a:latin typeface="Cambria Math" panose="02040503050406030204" pitchFamily="18" charset="0"/>
                          <a:ea typeface="Cambria Math" panose="02040503050406030204" pitchFamily="18" charset="0"/>
                        </a:rPr>
                        <m:t>=</m:t>
                      </m:r>
                      <m:r>
                        <a:rPr lang="es-ES" b="1" i="1" smtClean="0">
                          <a:solidFill>
                            <a:srgbClr val="C00000"/>
                          </a:solidFill>
                          <a:latin typeface="Cambria Math" panose="02040503050406030204" pitchFamily="18" charset="0"/>
                          <a:ea typeface="Cambria Math" panose="02040503050406030204" pitchFamily="18" charset="0"/>
                        </a:rPr>
                        <m:t>𝟓𝟎𝟓</m:t>
                      </m:r>
                      <m:r>
                        <a:rPr lang="es-ES" b="1" i="1" smtClean="0">
                          <a:solidFill>
                            <a:srgbClr val="C00000"/>
                          </a:solidFill>
                          <a:latin typeface="Cambria Math" panose="02040503050406030204" pitchFamily="18" charset="0"/>
                          <a:ea typeface="Cambria Math" panose="02040503050406030204" pitchFamily="18" charset="0"/>
                        </a:rPr>
                        <m:t>,</m:t>
                      </m:r>
                      <m:r>
                        <a:rPr lang="es-ES" b="1" i="1" smtClean="0">
                          <a:solidFill>
                            <a:srgbClr val="C00000"/>
                          </a:solidFill>
                          <a:latin typeface="Cambria Math" panose="02040503050406030204" pitchFamily="18" charset="0"/>
                          <a:ea typeface="Cambria Math" panose="02040503050406030204" pitchFamily="18" charset="0"/>
                        </a:rPr>
                        <m:t>𝟑𝟔</m:t>
                      </m:r>
                    </m:oMath>
                  </m:oMathPara>
                </a14:m>
                <a:endParaRPr lang="es-ES" b="1" dirty="0">
                  <a:solidFill>
                    <a:srgbClr val="C00000"/>
                  </a:solidFill>
                  <a:ea typeface="Cambria Math" panose="02040503050406030204" pitchFamily="18" charset="0"/>
                </a:endParaRPr>
              </a:p>
              <a:p>
                <a:endParaRPr lang="es-CO" dirty="0"/>
              </a:p>
            </p:txBody>
          </p:sp>
        </mc:Choice>
        <mc:Fallback>
          <p:sp>
            <p:nvSpPr>
              <p:cNvPr id="11" name="CuadroTexto 10">
                <a:extLst>
                  <a:ext uri="{FF2B5EF4-FFF2-40B4-BE49-F238E27FC236}">
                    <a16:creationId xmlns:a16="http://schemas.microsoft.com/office/drawing/2014/main" id="{B69804BD-0E27-431F-9422-EE5F1930E8EA}"/>
                  </a:ext>
                </a:extLst>
              </p:cNvPr>
              <p:cNvSpPr txBox="1">
                <a:spLocks noRot="1" noChangeAspect="1" noMove="1" noResize="1" noEditPoints="1" noAdjustHandles="1" noChangeArrowheads="1" noChangeShapeType="1" noTextEdit="1"/>
              </p:cNvSpPr>
              <p:nvPr/>
            </p:nvSpPr>
            <p:spPr>
              <a:xfrm>
                <a:off x="8668475" y="2111194"/>
                <a:ext cx="2620824" cy="646331"/>
              </a:xfrm>
              <a:prstGeom prst="rect">
                <a:avLst/>
              </a:prstGeom>
              <a:blipFill>
                <a:blip r:embed="rId6"/>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985996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9B49268-E6DC-4911-BE40-ABD92A42E35D}"/>
              </a:ext>
            </a:extLst>
          </p:cNvPr>
          <p:cNvSpPr>
            <a:spLocks noGrp="1"/>
          </p:cNvSpPr>
          <p:nvPr>
            <p:ph idx="1"/>
          </p:nvPr>
        </p:nvSpPr>
        <p:spPr>
          <a:xfrm>
            <a:off x="381623" y="178182"/>
            <a:ext cx="10925175" cy="5036362"/>
          </a:xfrm>
        </p:spPr>
        <p:txBody>
          <a:bodyPr/>
          <a:lstStyle/>
          <a:p>
            <a:r>
              <a:rPr lang="es-ES" sz="2000" dirty="0"/>
              <a:t>3. Se calcula los grados de libertad que se tienen a partir de la tabla </a:t>
            </a:r>
            <a:endParaRPr lang="es-CO" sz="2000" dirty="0"/>
          </a:p>
        </p:txBody>
      </p:sp>
      <p:pic>
        <p:nvPicPr>
          <p:cNvPr id="4" name="Imagen 3">
            <a:extLst>
              <a:ext uri="{FF2B5EF4-FFF2-40B4-BE49-F238E27FC236}">
                <a16:creationId xmlns:a16="http://schemas.microsoft.com/office/drawing/2014/main" id="{C1AF150C-5612-476A-BB45-F49FB0C09244}"/>
              </a:ext>
            </a:extLst>
          </p:cNvPr>
          <p:cNvPicPr>
            <a:picLocks noChangeAspect="1"/>
          </p:cNvPicPr>
          <p:nvPr/>
        </p:nvPicPr>
        <p:blipFill>
          <a:blip r:embed="rId2"/>
          <a:stretch>
            <a:fillRect/>
          </a:stretch>
        </p:blipFill>
        <p:spPr>
          <a:xfrm>
            <a:off x="195885" y="2076450"/>
            <a:ext cx="5648325" cy="2705100"/>
          </a:xfrm>
          <a:prstGeom prst="rect">
            <a:avLst/>
          </a:prstGeom>
        </p:spPr>
      </p:pic>
      <p:pic>
        <p:nvPicPr>
          <p:cNvPr id="5" name="Imagen 4">
            <a:extLst>
              <a:ext uri="{FF2B5EF4-FFF2-40B4-BE49-F238E27FC236}">
                <a16:creationId xmlns:a16="http://schemas.microsoft.com/office/drawing/2014/main" id="{84F7C56C-C714-4AE2-B46F-676C0F2D7E84}"/>
              </a:ext>
            </a:extLst>
          </p:cNvPr>
          <p:cNvPicPr>
            <a:picLocks noChangeAspect="1"/>
          </p:cNvPicPr>
          <p:nvPr/>
        </p:nvPicPr>
        <p:blipFill>
          <a:blip r:embed="rId3"/>
          <a:stretch>
            <a:fillRect/>
          </a:stretch>
        </p:blipFill>
        <p:spPr>
          <a:xfrm>
            <a:off x="604214" y="832041"/>
            <a:ext cx="6210300" cy="742950"/>
          </a:xfrm>
          <a:prstGeom prst="rect">
            <a:avLst/>
          </a:prstGeom>
        </p:spPr>
      </p:pic>
      <p:pic>
        <p:nvPicPr>
          <p:cNvPr id="6" name="Marcador de contenido 3">
            <a:extLst>
              <a:ext uri="{FF2B5EF4-FFF2-40B4-BE49-F238E27FC236}">
                <a16:creationId xmlns:a16="http://schemas.microsoft.com/office/drawing/2014/main" id="{2C406D6E-A08C-454A-AC04-473855422346}"/>
              </a:ext>
            </a:extLst>
          </p:cNvPr>
          <p:cNvPicPr>
            <a:picLocks noChangeAspect="1"/>
          </p:cNvPicPr>
          <p:nvPr/>
        </p:nvPicPr>
        <p:blipFill>
          <a:blip r:embed="rId4"/>
          <a:stretch>
            <a:fillRect/>
          </a:stretch>
        </p:blipFill>
        <p:spPr bwMode="auto">
          <a:xfrm>
            <a:off x="6190314" y="1919287"/>
            <a:ext cx="4629150" cy="301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71BBABCF-ACB6-453C-B177-A30F250136BA}"/>
              </a:ext>
            </a:extLst>
          </p:cNvPr>
          <p:cNvSpPr txBox="1"/>
          <p:nvPr/>
        </p:nvSpPr>
        <p:spPr>
          <a:xfrm>
            <a:off x="5844210" y="5188755"/>
            <a:ext cx="4521887" cy="923330"/>
          </a:xfrm>
          <a:prstGeom prst="rect">
            <a:avLst/>
          </a:prstGeom>
          <a:noFill/>
        </p:spPr>
        <p:txBody>
          <a:bodyPr wrap="square" rtlCol="0">
            <a:spAutoFit/>
          </a:bodyPr>
          <a:lstStyle/>
          <a:p>
            <a:r>
              <a:rPr lang="es-ES" dirty="0"/>
              <a:t>-Se observa que la media está por arriba de lo que se quiere obtener</a:t>
            </a:r>
          </a:p>
          <a:p>
            <a:r>
              <a:rPr lang="es-ES" dirty="0"/>
              <a:t>-El valor de t </a:t>
            </a:r>
            <a:r>
              <a:rPr lang="es-ES" dirty="0" err="1"/>
              <a:t>student</a:t>
            </a:r>
            <a:r>
              <a:rPr lang="es-ES" dirty="0"/>
              <a:t> da por fuera del rango. </a:t>
            </a:r>
            <a:endParaRPr lang="es-CO" dirty="0"/>
          </a:p>
        </p:txBody>
      </p:sp>
      <p:sp>
        <p:nvSpPr>
          <p:cNvPr id="8" name="CuadroTexto 7">
            <a:extLst>
              <a:ext uri="{FF2B5EF4-FFF2-40B4-BE49-F238E27FC236}">
                <a16:creationId xmlns:a16="http://schemas.microsoft.com/office/drawing/2014/main" id="{9CF9B3DB-845B-4557-96EA-4EAC2CB49B31}"/>
              </a:ext>
            </a:extLst>
          </p:cNvPr>
          <p:cNvSpPr txBox="1"/>
          <p:nvPr/>
        </p:nvSpPr>
        <p:spPr>
          <a:xfrm>
            <a:off x="752885" y="4773257"/>
            <a:ext cx="3898833" cy="1754326"/>
          </a:xfrm>
          <a:prstGeom prst="rect">
            <a:avLst/>
          </a:prstGeom>
          <a:noFill/>
        </p:spPr>
        <p:txBody>
          <a:bodyPr wrap="square" rtlCol="0">
            <a:spAutoFit/>
          </a:bodyPr>
          <a:lstStyle/>
          <a:p>
            <a:pPr algn="just"/>
            <a:r>
              <a:rPr lang="es-ES" b="1" dirty="0">
                <a:solidFill>
                  <a:srgbClr val="C00000"/>
                </a:solidFill>
              </a:rPr>
              <a:t>Respuesta:</a:t>
            </a:r>
          </a:p>
          <a:p>
            <a:pPr algn="just"/>
            <a:r>
              <a:rPr lang="es-ES" dirty="0"/>
              <a:t>Se concluye que se rechaza la hipótesis ya que el valor de t fue mayor comparado con el de la tabla. Esto quiere decir que el producto durará más de 500 horas de trabajo.</a:t>
            </a:r>
            <a:endParaRPr lang="es-CO" dirty="0"/>
          </a:p>
        </p:txBody>
      </p:sp>
    </p:spTree>
    <p:extLst>
      <p:ext uri="{BB962C8B-B14F-4D97-AF65-F5344CB8AC3E}">
        <p14:creationId xmlns:p14="http://schemas.microsoft.com/office/powerpoint/2010/main" val="543789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54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FE0D157-6877-47A4-B7C4-9D7DAA9BEE08}"/>
              </a:ext>
            </a:extLst>
          </p:cNvPr>
          <p:cNvSpPr/>
          <p:nvPr/>
        </p:nvSpPr>
        <p:spPr>
          <a:xfrm>
            <a:off x="3962400" y="371061"/>
            <a:ext cx="3670852" cy="773528"/>
          </a:xfrm>
          <a:prstGeom prst="rect">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DISTRIBUCIONES DE PROBABILIDAD</a:t>
            </a:r>
            <a:endParaRPr lang="es-CO" sz="2000" b="1" dirty="0"/>
          </a:p>
        </p:txBody>
      </p:sp>
      <p:sp>
        <p:nvSpPr>
          <p:cNvPr id="5" name="CuadroTexto 4">
            <a:extLst>
              <a:ext uri="{FF2B5EF4-FFF2-40B4-BE49-F238E27FC236}">
                <a16:creationId xmlns:a16="http://schemas.microsoft.com/office/drawing/2014/main" id="{F84B4CDC-2D40-415F-B708-120EB88F1FE4}"/>
              </a:ext>
            </a:extLst>
          </p:cNvPr>
          <p:cNvSpPr txBox="1"/>
          <p:nvPr/>
        </p:nvSpPr>
        <p:spPr>
          <a:xfrm>
            <a:off x="3405808" y="1489144"/>
            <a:ext cx="478403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ES" dirty="0"/>
              <a:t>Una distribución de probabilidad se define como una lista que nos proporciona todos los resultados de los valores que pueden presentarse en un acontecimiento, junto con la probabilidad de ocurrencia asociada a cada uno de estos valores.</a:t>
            </a:r>
            <a:endParaRPr lang="es-CO" dirty="0"/>
          </a:p>
        </p:txBody>
      </p:sp>
      <p:cxnSp>
        <p:nvCxnSpPr>
          <p:cNvPr id="9" name="Conector recto 8">
            <a:extLst>
              <a:ext uri="{FF2B5EF4-FFF2-40B4-BE49-F238E27FC236}">
                <a16:creationId xmlns:a16="http://schemas.microsoft.com/office/drawing/2014/main" id="{EA0F45BC-11D1-4261-A256-9A190A8A7CA0}"/>
              </a:ext>
            </a:extLst>
          </p:cNvPr>
          <p:cNvCxnSpPr>
            <a:stCxn id="5" idx="2"/>
          </p:cNvCxnSpPr>
          <p:nvPr/>
        </p:nvCxnSpPr>
        <p:spPr>
          <a:xfrm>
            <a:off x="5797826" y="3243470"/>
            <a:ext cx="0" cy="467139"/>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8113EA0E-BE5C-482E-B85E-677415E3CFAA}"/>
              </a:ext>
            </a:extLst>
          </p:cNvPr>
          <p:cNvCxnSpPr/>
          <p:nvPr/>
        </p:nvCxnSpPr>
        <p:spPr>
          <a:xfrm flipH="1">
            <a:off x="2213113" y="3710609"/>
            <a:ext cx="358471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D0F74C69-EFD9-4496-A28C-2E6655BDC684}"/>
              </a:ext>
            </a:extLst>
          </p:cNvPr>
          <p:cNvCxnSpPr/>
          <p:nvPr/>
        </p:nvCxnSpPr>
        <p:spPr>
          <a:xfrm>
            <a:off x="5797825" y="3710609"/>
            <a:ext cx="310763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B8F52EEC-1151-46A3-815B-F4760D9F859C}"/>
              </a:ext>
            </a:extLst>
          </p:cNvPr>
          <p:cNvCxnSpPr/>
          <p:nvPr/>
        </p:nvCxnSpPr>
        <p:spPr>
          <a:xfrm>
            <a:off x="2213113" y="3710609"/>
            <a:ext cx="0" cy="410817"/>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A775BD6F-8BA5-497F-A814-60E1C686996F}"/>
              </a:ext>
            </a:extLst>
          </p:cNvPr>
          <p:cNvCxnSpPr/>
          <p:nvPr/>
        </p:nvCxnSpPr>
        <p:spPr>
          <a:xfrm>
            <a:off x="8905461" y="3710609"/>
            <a:ext cx="0" cy="384313"/>
          </a:xfrm>
          <a:prstGeom prst="line">
            <a:avLst/>
          </a:prstGeom>
          <a:ln w="38100"/>
        </p:spPr>
        <p:style>
          <a:lnRef idx="1">
            <a:schemeClr val="dk1"/>
          </a:lnRef>
          <a:fillRef idx="0">
            <a:schemeClr val="dk1"/>
          </a:fillRef>
          <a:effectRef idx="0">
            <a:schemeClr val="dk1"/>
          </a:effectRef>
          <a:fontRef idx="minor">
            <a:schemeClr val="tx1"/>
          </a:fontRef>
        </p:style>
      </p:cxnSp>
      <p:sp>
        <p:nvSpPr>
          <p:cNvPr id="18" name="Rectángulo 17">
            <a:extLst>
              <a:ext uri="{FF2B5EF4-FFF2-40B4-BE49-F238E27FC236}">
                <a16:creationId xmlns:a16="http://schemas.microsoft.com/office/drawing/2014/main" id="{2519B6A2-2821-4128-BB85-47B83FAF267C}"/>
              </a:ext>
            </a:extLst>
          </p:cNvPr>
          <p:cNvSpPr/>
          <p:nvPr/>
        </p:nvSpPr>
        <p:spPr>
          <a:xfrm>
            <a:off x="1139685" y="4094922"/>
            <a:ext cx="2531151" cy="689079"/>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t>Distribuciones Discretas</a:t>
            </a:r>
          </a:p>
        </p:txBody>
      </p:sp>
      <p:sp>
        <p:nvSpPr>
          <p:cNvPr id="19" name="Rectángulo 18">
            <a:extLst>
              <a:ext uri="{FF2B5EF4-FFF2-40B4-BE49-F238E27FC236}">
                <a16:creationId xmlns:a16="http://schemas.microsoft.com/office/drawing/2014/main" id="{FFEE3202-9370-47C6-B79B-1983E255B220}"/>
              </a:ext>
            </a:extLst>
          </p:cNvPr>
          <p:cNvSpPr/>
          <p:nvPr/>
        </p:nvSpPr>
        <p:spPr>
          <a:xfrm>
            <a:off x="7639885" y="4082673"/>
            <a:ext cx="2531152" cy="689078"/>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t>Distribuciones Continua</a:t>
            </a:r>
          </a:p>
        </p:txBody>
      </p:sp>
      <p:sp>
        <p:nvSpPr>
          <p:cNvPr id="20" name="Rectángulo 19">
            <a:extLst>
              <a:ext uri="{FF2B5EF4-FFF2-40B4-BE49-F238E27FC236}">
                <a16:creationId xmlns:a16="http://schemas.microsoft.com/office/drawing/2014/main" id="{1A297BA1-337D-49E7-A658-24B8934E4D4E}"/>
              </a:ext>
            </a:extLst>
          </p:cNvPr>
          <p:cNvSpPr/>
          <p:nvPr/>
        </p:nvSpPr>
        <p:spPr>
          <a:xfrm>
            <a:off x="6414053" y="4983785"/>
            <a:ext cx="4730408" cy="1393001"/>
          </a:xfrm>
          <a:prstGeom prst="rect">
            <a:avLst/>
          </a:prstGeom>
          <a:solidFill>
            <a:srgbClr val="BD923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Es una variable aleatoria con un conjunto de valores posibles (conocido como el rango) que es infinito y no se puede contar.</a:t>
            </a:r>
            <a:endParaRPr lang="es-CO" dirty="0"/>
          </a:p>
        </p:txBody>
      </p:sp>
      <p:sp>
        <p:nvSpPr>
          <p:cNvPr id="21" name="Rectángulo 20">
            <a:extLst>
              <a:ext uri="{FF2B5EF4-FFF2-40B4-BE49-F238E27FC236}">
                <a16:creationId xmlns:a16="http://schemas.microsoft.com/office/drawing/2014/main" id="{6145589C-FF9D-4DD7-AC07-0AF6EFC251C7}"/>
              </a:ext>
            </a:extLst>
          </p:cNvPr>
          <p:cNvSpPr/>
          <p:nvPr/>
        </p:nvSpPr>
        <p:spPr>
          <a:xfrm>
            <a:off x="381623" y="5002859"/>
            <a:ext cx="4730408" cy="854604"/>
          </a:xfrm>
          <a:prstGeom prst="rect">
            <a:avLst/>
          </a:prstGeom>
          <a:solidFill>
            <a:srgbClr val="BD923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Es una variable aleatoria que tiene valores contables</a:t>
            </a:r>
            <a:r>
              <a:rPr lang="es-CO" dirty="0"/>
              <a:t>.</a:t>
            </a:r>
            <a:endParaRPr lang="es-ES" dirty="0"/>
          </a:p>
        </p:txBody>
      </p:sp>
      <p:cxnSp>
        <p:nvCxnSpPr>
          <p:cNvPr id="23" name="Conector recto 22">
            <a:extLst>
              <a:ext uri="{FF2B5EF4-FFF2-40B4-BE49-F238E27FC236}">
                <a16:creationId xmlns:a16="http://schemas.microsoft.com/office/drawing/2014/main" id="{AFD8F952-415A-4C7F-8A34-733D92B72B5B}"/>
              </a:ext>
            </a:extLst>
          </p:cNvPr>
          <p:cNvCxnSpPr/>
          <p:nvPr/>
        </p:nvCxnSpPr>
        <p:spPr>
          <a:xfrm>
            <a:off x="2213113" y="4790824"/>
            <a:ext cx="0" cy="212034"/>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6C04604A-21DA-46B5-9219-AB0ACF545BEE}"/>
              </a:ext>
            </a:extLst>
          </p:cNvPr>
          <p:cNvCxnSpPr>
            <a:stCxn id="19" idx="2"/>
          </p:cNvCxnSpPr>
          <p:nvPr/>
        </p:nvCxnSpPr>
        <p:spPr>
          <a:xfrm>
            <a:off x="8905461" y="4771751"/>
            <a:ext cx="0" cy="231107"/>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Conector recto 30">
            <a:extLst>
              <a:ext uri="{FF2B5EF4-FFF2-40B4-BE49-F238E27FC236}">
                <a16:creationId xmlns:a16="http://schemas.microsoft.com/office/drawing/2014/main" id="{0EFCA57F-C023-456C-9A2A-7CC7E8177086}"/>
              </a:ext>
            </a:extLst>
          </p:cNvPr>
          <p:cNvCxnSpPr>
            <a:stCxn id="4" idx="2"/>
            <a:endCxn id="5" idx="0"/>
          </p:cNvCxnSpPr>
          <p:nvPr/>
        </p:nvCxnSpPr>
        <p:spPr>
          <a:xfrm>
            <a:off x="5797826" y="1144589"/>
            <a:ext cx="0" cy="34455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76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D26C0-2638-4D0D-B8BA-6BBDE51348DE}"/>
              </a:ext>
            </a:extLst>
          </p:cNvPr>
          <p:cNvSpPr>
            <a:spLocks noGrp="1"/>
          </p:cNvSpPr>
          <p:nvPr>
            <p:ph type="title"/>
          </p:nvPr>
        </p:nvSpPr>
        <p:spPr>
          <a:xfrm>
            <a:off x="514142" y="521658"/>
            <a:ext cx="10515600" cy="984562"/>
          </a:xfrm>
        </p:spPr>
        <p:txBody>
          <a:bodyPr/>
          <a:lstStyle/>
          <a:p>
            <a:r>
              <a:rPr lang="es-ES" dirty="0"/>
              <a:t>EJEMPLOS DE VARIABLES CONTINUAS Y DISCRETAS</a:t>
            </a:r>
            <a:endParaRPr lang="es-CO" dirty="0"/>
          </a:p>
        </p:txBody>
      </p:sp>
      <p:graphicFrame>
        <p:nvGraphicFramePr>
          <p:cNvPr id="7" name="Marcador de contenido 6">
            <a:extLst>
              <a:ext uri="{FF2B5EF4-FFF2-40B4-BE49-F238E27FC236}">
                <a16:creationId xmlns:a16="http://schemas.microsoft.com/office/drawing/2014/main" id="{369508DB-C960-4586-906D-1EC6A85B39C1}"/>
              </a:ext>
            </a:extLst>
          </p:cNvPr>
          <p:cNvGraphicFramePr>
            <a:graphicFrameLocks noGrp="1"/>
          </p:cNvGraphicFramePr>
          <p:nvPr>
            <p:ph idx="1"/>
            <p:extLst>
              <p:ext uri="{D42A27DB-BD31-4B8C-83A1-F6EECF244321}">
                <p14:modId xmlns:p14="http://schemas.microsoft.com/office/powerpoint/2010/main" val="720310776"/>
              </p:ext>
            </p:extLst>
          </p:nvPr>
        </p:nvGraphicFramePr>
        <p:xfrm>
          <a:off x="514142" y="1506220"/>
          <a:ext cx="10925176" cy="4485640"/>
        </p:xfrm>
        <a:graphic>
          <a:graphicData uri="http://schemas.openxmlformats.org/drawingml/2006/table">
            <a:tbl>
              <a:tblPr firstRow="1" bandRow="1">
                <a:tableStyleId>{5C22544A-7EE6-4342-B048-85BDC9FD1C3A}</a:tableStyleId>
              </a:tblPr>
              <a:tblGrid>
                <a:gridCol w="2731294">
                  <a:extLst>
                    <a:ext uri="{9D8B030D-6E8A-4147-A177-3AD203B41FA5}">
                      <a16:colId xmlns:a16="http://schemas.microsoft.com/office/drawing/2014/main" val="2861396990"/>
                    </a:ext>
                  </a:extLst>
                </a:gridCol>
                <a:gridCol w="2731294">
                  <a:extLst>
                    <a:ext uri="{9D8B030D-6E8A-4147-A177-3AD203B41FA5}">
                      <a16:colId xmlns:a16="http://schemas.microsoft.com/office/drawing/2014/main" val="3895231933"/>
                    </a:ext>
                  </a:extLst>
                </a:gridCol>
                <a:gridCol w="2731294">
                  <a:extLst>
                    <a:ext uri="{9D8B030D-6E8A-4147-A177-3AD203B41FA5}">
                      <a16:colId xmlns:a16="http://schemas.microsoft.com/office/drawing/2014/main" val="1661280593"/>
                    </a:ext>
                  </a:extLst>
                </a:gridCol>
                <a:gridCol w="2731294">
                  <a:extLst>
                    <a:ext uri="{9D8B030D-6E8A-4147-A177-3AD203B41FA5}">
                      <a16:colId xmlns:a16="http://schemas.microsoft.com/office/drawing/2014/main" val="2789910963"/>
                    </a:ext>
                  </a:extLst>
                </a:gridCol>
              </a:tblGrid>
              <a:tr h="370840">
                <a:tc>
                  <a:txBody>
                    <a:bodyPr/>
                    <a:lstStyle/>
                    <a:p>
                      <a:pPr algn="ctr"/>
                      <a:r>
                        <a:rPr lang="es-ES" dirty="0"/>
                        <a:t>EJEMPLO</a:t>
                      </a:r>
                      <a:endParaRPr lang="es-CO" dirty="0"/>
                    </a:p>
                  </a:txBody>
                  <a:tcPr>
                    <a:solidFill>
                      <a:srgbClr val="C00000"/>
                    </a:solidFill>
                  </a:tcPr>
                </a:tc>
                <a:tc>
                  <a:txBody>
                    <a:bodyPr/>
                    <a:lstStyle/>
                    <a:p>
                      <a:pPr algn="ctr"/>
                      <a:r>
                        <a:rPr lang="es-ES" dirty="0"/>
                        <a:t>VARIABLE</a:t>
                      </a:r>
                      <a:endParaRPr lang="es-CO" dirty="0"/>
                    </a:p>
                  </a:txBody>
                  <a:tcPr>
                    <a:solidFill>
                      <a:srgbClr val="C00000"/>
                    </a:solidFill>
                  </a:tcPr>
                </a:tc>
                <a:tc>
                  <a:txBody>
                    <a:bodyPr/>
                    <a:lstStyle/>
                    <a:p>
                      <a:pPr algn="ctr"/>
                      <a:r>
                        <a:rPr lang="es-ES" dirty="0"/>
                        <a:t>TIPO </a:t>
                      </a:r>
                      <a:endParaRPr lang="es-CO" dirty="0"/>
                    </a:p>
                  </a:txBody>
                  <a:tcPr>
                    <a:solidFill>
                      <a:srgbClr val="C00000"/>
                    </a:solidFill>
                  </a:tcPr>
                </a:tc>
                <a:tc>
                  <a:txBody>
                    <a:bodyPr/>
                    <a:lstStyle/>
                    <a:p>
                      <a:pPr algn="ctr"/>
                      <a:r>
                        <a:rPr lang="es-ES" dirty="0"/>
                        <a:t>RANGO</a:t>
                      </a:r>
                      <a:endParaRPr lang="es-CO" dirty="0"/>
                    </a:p>
                  </a:txBody>
                  <a:tcPr>
                    <a:solidFill>
                      <a:srgbClr val="C00000"/>
                    </a:solidFill>
                  </a:tcPr>
                </a:tc>
                <a:extLst>
                  <a:ext uri="{0D108BD9-81ED-4DB2-BD59-A6C34878D82A}">
                    <a16:rowId xmlns:a16="http://schemas.microsoft.com/office/drawing/2014/main" val="1078023101"/>
                  </a:ext>
                </a:extLst>
              </a:tr>
              <a:tr h="370840">
                <a:tc>
                  <a:txBody>
                    <a:bodyPr/>
                    <a:lstStyle/>
                    <a:p>
                      <a:pPr algn="just"/>
                      <a:r>
                        <a:rPr lang="es-ES" dirty="0"/>
                        <a:t>1. Llamadas que recibe una pizzería en cualquier día.</a:t>
                      </a:r>
                      <a:endParaRPr lang="es-CO" dirty="0"/>
                    </a:p>
                  </a:txBody>
                  <a:tcPr>
                    <a:solidFill>
                      <a:schemeClr val="accent2">
                        <a:lumMod val="20000"/>
                        <a:lumOff val="80000"/>
                      </a:schemeClr>
                    </a:solidFill>
                  </a:tcPr>
                </a:tc>
                <a:tc>
                  <a:txBody>
                    <a:bodyPr/>
                    <a:lstStyle/>
                    <a:p>
                      <a:pPr algn="ctr"/>
                      <a:r>
                        <a:rPr lang="es-ES" dirty="0"/>
                        <a:t>X= # de llamadas </a:t>
                      </a:r>
                      <a:endParaRPr lang="es-CO" dirty="0"/>
                    </a:p>
                  </a:txBody>
                  <a:tcPr>
                    <a:solidFill>
                      <a:schemeClr val="accent2">
                        <a:lumMod val="60000"/>
                        <a:lumOff val="40000"/>
                      </a:schemeClr>
                    </a:solidFill>
                  </a:tcPr>
                </a:tc>
                <a:tc>
                  <a:txBody>
                    <a:bodyPr/>
                    <a:lstStyle/>
                    <a:p>
                      <a:pPr algn="ctr"/>
                      <a:r>
                        <a:rPr lang="es-ES" dirty="0"/>
                        <a:t>Discreta</a:t>
                      </a:r>
                      <a:endParaRPr lang="es-CO" dirty="0"/>
                    </a:p>
                  </a:txBody>
                  <a:tcPr>
                    <a:solidFill>
                      <a:schemeClr val="accent2">
                        <a:lumMod val="20000"/>
                        <a:lumOff val="80000"/>
                      </a:schemeClr>
                    </a:solidFill>
                  </a:tcPr>
                </a:tc>
                <a:tc>
                  <a:txBody>
                    <a:bodyPr/>
                    <a:lstStyle/>
                    <a:p>
                      <a:pPr algn="ctr"/>
                      <a:r>
                        <a:rPr lang="es-ES" dirty="0"/>
                        <a:t>x= 0,1,2,3,4…</a:t>
                      </a:r>
                      <a:endParaRPr lang="es-CO" dirty="0"/>
                    </a:p>
                  </a:txBody>
                  <a:tcPr>
                    <a:solidFill>
                      <a:schemeClr val="accent2">
                        <a:lumMod val="60000"/>
                        <a:lumOff val="40000"/>
                      </a:schemeClr>
                    </a:solidFill>
                  </a:tcPr>
                </a:tc>
                <a:extLst>
                  <a:ext uri="{0D108BD9-81ED-4DB2-BD59-A6C34878D82A}">
                    <a16:rowId xmlns:a16="http://schemas.microsoft.com/office/drawing/2014/main" val="246008970"/>
                  </a:ext>
                </a:extLst>
              </a:tr>
              <a:tr h="370840">
                <a:tc>
                  <a:txBody>
                    <a:bodyPr/>
                    <a:lstStyle/>
                    <a:p>
                      <a:pPr algn="just"/>
                      <a:r>
                        <a:rPr lang="es-ES" dirty="0"/>
                        <a:t>2. Cantidad de combustible que emplea un carro al día.</a:t>
                      </a:r>
                      <a:endParaRPr lang="es-CO" dirty="0"/>
                    </a:p>
                  </a:txBody>
                  <a:tcPr>
                    <a:solidFill>
                      <a:schemeClr val="accent2">
                        <a:lumMod val="20000"/>
                        <a:lumOff val="80000"/>
                      </a:schemeClr>
                    </a:solidFill>
                  </a:tcPr>
                </a:tc>
                <a:tc>
                  <a:txBody>
                    <a:bodyPr/>
                    <a:lstStyle/>
                    <a:p>
                      <a:pPr algn="ctr"/>
                      <a:r>
                        <a:rPr lang="es-ES" dirty="0"/>
                        <a:t>X= los litros de gasolina empleada.</a:t>
                      </a:r>
                      <a:endParaRPr lang="es-CO" dirty="0"/>
                    </a:p>
                  </a:txBody>
                  <a:tcPr>
                    <a:solidFill>
                      <a:schemeClr val="accent2">
                        <a:lumMod val="60000"/>
                        <a:lumOff val="40000"/>
                      </a:schemeClr>
                    </a:solidFill>
                  </a:tcPr>
                </a:tc>
                <a:tc>
                  <a:txBody>
                    <a:bodyPr/>
                    <a:lstStyle/>
                    <a:p>
                      <a:pPr algn="ctr"/>
                      <a:r>
                        <a:rPr lang="es-ES" dirty="0"/>
                        <a:t>Continua</a:t>
                      </a:r>
                      <a:endParaRPr lang="es-CO" dirty="0"/>
                    </a:p>
                  </a:txBody>
                  <a:tcPr>
                    <a:solidFill>
                      <a:schemeClr val="accent2">
                        <a:lumMod val="20000"/>
                        <a:lumOff val="80000"/>
                      </a:schemeClr>
                    </a:solidFill>
                  </a:tcPr>
                </a:tc>
                <a:tc>
                  <a:txBody>
                    <a:bodyPr/>
                    <a:lstStyle/>
                    <a:p>
                      <a:pPr algn="ctr"/>
                      <a:r>
                        <a:rPr lang="es-ES" dirty="0"/>
                        <a:t>x= 1,2   5,8   6,9  7,1 …</a:t>
                      </a:r>
                      <a:endParaRPr lang="es-CO" dirty="0"/>
                    </a:p>
                  </a:txBody>
                  <a:tcPr>
                    <a:solidFill>
                      <a:schemeClr val="accent2">
                        <a:lumMod val="60000"/>
                        <a:lumOff val="40000"/>
                      </a:schemeClr>
                    </a:solidFill>
                  </a:tcPr>
                </a:tc>
                <a:extLst>
                  <a:ext uri="{0D108BD9-81ED-4DB2-BD59-A6C34878D82A}">
                    <a16:rowId xmlns:a16="http://schemas.microsoft.com/office/drawing/2014/main" val="3747712496"/>
                  </a:ext>
                </a:extLst>
              </a:tr>
              <a:tr h="370840">
                <a:tc>
                  <a:txBody>
                    <a:bodyPr/>
                    <a:lstStyle/>
                    <a:p>
                      <a:pPr algn="just"/>
                      <a:r>
                        <a:rPr lang="es-ES" dirty="0"/>
                        <a:t>3. Medir el tiempo que tarda los alumnos en resolver el examen.</a:t>
                      </a:r>
                      <a:endParaRPr lang="es-CO" dirty="0"/>
                    </a:p>
                  </a:txBody>
                  <a:tcPr>
                    <a:solidFill>
                      <a:schemeClr val="accent2">
                        <a:lumMod val="20000"/>
                        <a:lumOff val="80000"/>
                      </a:schemeClr>
                    </a:solidFill>
                  </a:tcPr>
                </a:tc>
                <a:tc>
                  <a:txBody>
                    <a:bodyPr/>
                    <a:lstStyle/>
                    <a:p>
                      <a:pPr algn="ctr"/>
                      <a:r>
                        <a:rPr lang="es-ES" dirty="0"/>
                        <a:t>X= tiempo en horas que tardan</a:t>
                      </a:r>
                      <a:endParaRPr lang="es-CO" dirty="0"/>
                    </a:p>
                  </a:txBody>
                  <a:tcPr>
                    <a:solidFill>
                      <a:schemeClr val="accent2">
                        <a:lumMod val="60000"/>
                        <a:lumOff val="40000"/>
                      </a:schemeClr>
                    </a:solidFill>
                  </a:tcPr>
                </a:tc>
                <a:tc>
                  <a:txBody>
                    <a:bodyPr/>
                    <a:lstStyle/>
                    <a:p>
                      <a:pPr algn="ctr"/>
                      <a:r>
                        <a:rPr lang="es-ES" dirty="0"/>
                        <a:t>Continua</a:t>
                      </a:r>
                      <a:endParaRPr lang="es-CO" dirty="0"/>
                    </a:p>
                  </a:txBody>
                  <a:tcPr>
                    <a:solidFill>
                      <a:schemeClr val="accent2">
                        <a:lumMod val="20000"/>
                        <a:lumOff val="80000"/>
                      </a:schemeClr>
                    </a:solidFill>
                  </a:tcPr>
                </a:tc>
                <a:tc>
                  <a:txBody>
                    <a:bodyPr/>
                    <a:lstStyle/>
                    <a:p>
                      <a:pPr algn="ctr"/>
                      <a:r>
                        <a:rPr lang="es-ES" dirty="0"/>
                        <a:t>x= 2,5   1,5  1  1,40 ….</a:t>
                      </a:r>
                      <a:endParaRPr lang="es-CO" dirty="0"/>
                    </a:p>
                  </a:txBody>
                  <a:tcPr>
                    <a:solidFill>
                      <a:schemeClr val="accent2">
                        <a:lumMod val="60000"/>
                        <a:lumOff val="40000"/>
                      </a:schemeClr>
                    </a:solidFill>
                  </a:tcPr>
                </a:tc>
                <a:extLst>
                  <a:ext uri="{0D108BD9-81ED-4DB2-BD59-A6C34878D82A}">
                    <a16:rowId xmlns:a16="http://schemas.microsoft.com/office/drawing/2014/main" val="1463096640"/>
                  </a:ext>
                </a:extLst>
              </a:tr>
              <a:tr h="370840">
                <a:tc>
                  <a:txBody>
                    <a:bodyPr/>
                    <a:lstStyle/>
                    <a:p>
                      <a:pPr algn="just"/>
                      <a:r>
                        <a:rPr lang="es-ES" dirty="0"/>
                        <a:t>4. Peso de las vacas en una granja.</a:t>
                      </a:r>
                      <a:endParaRPr lang="es-CO" dirty="0"/>
                    </a:p>
                  </a:txBody>
                  <a:tcPr>
                    <a:solidFill>
                      <a:schemeClr val="accent2">
                        <a:lumMod val="20000"/>
                        <a:lumOff val="80000"/>
                      </a:schemeClr>
                    </a:solidFill>
                  </a:tcPr>
                </a:tc>
                <a:tc>
                  <a:txBody>
                    <a:bodyPr/>
                    <a:lstStyle/>
                    <a:p>
                      <a:pPr algn="ctr"/>
                      <a:r>
                        <a:rPr lang="es-ES" dirty="0"/>
                        <a:t>X= peso por cada vaca</a:t>
                      </a:r>
                      <a:endParaRPr lang="es-CO" dirty="0"/>
                    </a:p>
                  </a:txBody>
                  <a:tcPr>
                    <a:solidFill>
                      <a:schemeClr val="accent2">
                        <a:lumMod val="60000"/>
                        <a:lumOff val="40000"/>
                      </a:schemeClr>
                    </a:solidFill>
                  </a:tcPr>
                </a:tc>
                <a:tc>
                  <a:txBody>
                    <a:bodyPr/>
                    <a:lstStyle/>
                    <a:p>
                      <a:pPr algn="ctr"/>
                      <a:r>
                        <a:rPr lang="es-ES" dirty="0"/>
                        <a:t>Continua</a:t>
                      </a:r>
                      <a:endParaRPr lang="es-CO" dirty="0"/>
                    </a:p>
                  </a:txBody>
                  <a:tcPr>
                    <a:solidFill>
                      <a:schemeClr val="accent2">
                        <a:lumMod val="20000"/>
                        <a:lumOff val="80000"/>
                      </a:schemeClr>
                    </a:solidFill>
                  </a:tcPr>
                </a:tc>
                <a:tc>
                  <a:txBody>
                    <a:bodyPr/>
                    <a:lstStyle/>
                    <a:p>
                      <a:pPr algn="ctr"/>
                      <a:r>
                        <a:rPr lang="es-ES" dirty="0"/>
                        <a:t>x= 1,100  720   980….</a:t>
                      </a:r>
                      <a:endParaRPr lang="es-CO" dirty="0"/>
                    </a:p>
                  </a:txBody>
                  <a:tcPr>
                    <a:solidFill>
                      <a:schemeClr val="accent2">
                        <a:lumMod val="60000"/>
                        <a:lumOff val="40000"/>
                      </a:schemeClr>
                    </a:solidFill>
                  </a:tcPr>
                </a:tc>
                <a:extLst>
                  <a:ext uri="{0D108BD9-81ED-4DB2-BD59-A6C34878D82A}">
                    <a16:rowId xmlns:a16="http://schemas.microsoft.com/office/drawing/2014/main" val="1508387124"/>
                  </a:ext>
                </a:extLst>
              </a:tr>
              <a:tr h="370840">
                <a:tc>
                  <a:txBody>
                    <a:bodyPr/>
                    <a:lstStyle/>
                    <a:p>
                      <a:pPr algn="just"/>
                      <a:r>
                        <a:rPr lang="es-ES" dirty="0"/>
                        <a:t>5. Embarazo sin protección durante un ciclo mensual</a:t>
                      </a:r>
                      <a:endParaRPr lang="es-CO" dirty="0"/>
                    </a:p>
                  </a:txBody>
                  <a:tcPr>
                    <a:solidFill>
                      <a:schemeClr val="accent2">
                        <a:lumMod val="20000"/>
                        <a:lumOff val="80000"/>
                      </a:schemeClr>
                    </a:solidFill>
                  </a:tcPr>
                </a:tc>
                <a:tc>
                  <a:txBody>
                    <a:bodyPr/>
                    <a:lstStyle/>
                    <a:p>
                      <a:pPr algn="ctr"/>
                      <a:r>
                        <a:rPr lang="es-ES" dirty="0"/>
                        <a:t>X= Dia de gestación</a:t>
                      </a:r>
                      <a:endParaRPr lang="es-CO" dirty="0"/>
                    </a:p>
                  </a:txBody>
                  <a:tcPr>
                    <a:solidFill>
                      <a:schemeClr val="accent2">
                        <a:lumMod val="60000"/>
                        <a:lumOff val="40000"/>
                      </a:schemeClr>
                    </a:solidFill>
                  </a:tcPr>
                </a:tc>
                <a:tc>
                  <a:txBody>
                    <a:bodyPr/>
                    <a:lstStyle/>
                    <a:p>
                      <a:pPr algn="ctr"/>
                      <a:r>
                        <a:rPr lang="es-ES" dirty="0"/>
                        <a:t>Continua</a:t>
                      </a:r>
                      <a:endParaRPr lang="es-CO" dirty="0"/>
                    </a:p>
                  </a:txBody>
                  <a:tcPr>
                    <a:solidFill>
                      <a:schemeClr val="accent2">
                        <a:lumMod val="20000"/>
                        <a:lumOff val="80000"/>
                      </a:schemeClr>
                    </a:solidFill>
                  </a:tcPr>
                </a:tc>
                <a:tc>
                  <a:txBody>
                    <a:bodyPr/>
                    <a:lstStyle/>
                    <a:p>
                      <a:pPr algn="ctr"/>
                      <a:r>
                        <a:rPr lang="es-ES" dirty="0"/>
                        <a:t>x= 1,2,3,4,5,6…</a:t>
                      </a:r>
                      <a:endParaRPr lang="es-CO" dirty="0"/>
                    </a:p>
                  </a:txBody>
                  <a:tcPr>
                    <a:solidFill>
                      <a:schemeClr val="accent2">
                        <a:lumMod val="60000"/>
                        <a:lumOff val="40000"/>
                      </a:schemeClr>
                    </a:solidFill>
                  </a:tcPr>
                </a:tc>
                <a:extLst>
                  <a:ext uri="{0D108BD9-81ED-4DB2-BD59-A6C34878D82A}">
                    <a16:rowId xmlns:a16="http://schemas.microsoft.com/office/drawing/2014/main" val="2894218131"/>
                  </a:ext>
                </a:extLst>
              </a:tr>
              <a:tr h="370840">
                <a:tc>
                  <a:txBody>
                    <a:bodyPr/>
                    <a:lstStyle/>
                    <a:p>
                      <a:pPr algn="just"/>
                      <a:r>
                        <a:rPr lang="es-ES" dirty="0"/>
                        <a:t>6. Observar el resultado de un partido de Básquet.</a:t>
                      </a:r>
                      <a:endParaRPr lang="es-CO" dirty="0"/>
                    </a:p>
                  </a:txBody>
                  <a:tcPr>
                    <a:solidFill>
                      <a:schemeClr val="accent2">
                        <a:lumMod val="20000"/>
                        <a:lumOff val="80000"/>
                      </a:schemeClr>
                    </a:solidFill>
                  </a:tcPr>
                </a:tc>
                <a:tc>
                  <a:txBody>
                    <a:bodyPr/>
                    <a:lstStyle/>
                    <a:p>
                      <a:pPr algn="ctr"/>
                      <a:r>
                        <a:rPr lang="es-ES" dirty="0"/>
                        <a:t>X= # de puntos del partido</a:t>
                      </a:r>
                      <a:endParaRPr lang="es-CO" dirty="0"/>
                    </a:p>
                  </a:txBody>
                  <a:tcPr>
                    <a:solidFill>
                      <a:schemeClr val="accent2">
                        <a:lumMod val="60000"/>
                        <a:lumOff val="40000"/>
                      </a:schemeClr>
                    </a:solidFill>
                  </a:tcPr>
                </a:tc>
                <a:tc>
                  <a:txBody>
                    <a:bodyPr/>
                    <a:lstStyle/>
                    <a:p>
                      <a:pPr algn="ctr"/>
                      <a:r>
                        <a:rPr lang="es-ES" dirty="0"/>
                        <a:t>Discreta</a:t>
                      </a:r>
                      <a:endParaRPr lang="es-CO" dirty="0"/>
                    </a:p>
                  </a:txBody>
                  <a:tcPr>
                    <a:solidFill>
                      <a:schemeClr val="accent2">
                        <a:lumMod val="20000"/>
                        <a:lumOff val="80000"/>
                      </a:schemeClr>
                    </a:solidFill>
                  </a:tcPr>
                </a:tc>
                <a:tc>
                  <a:txBody>
                    <a:bodyPr/>
                    <a:lstStyle/>
                    <a:p>
                      <a:pPr algn="ctr"/>
                      <a:r>
                        <a:rPr lang="es-ES" dirty="0"/>
                        <a:t>x= 0, 20, 10, 5, 6..</a:t>
                      </a:r>
                      <a:endParaRPr lang="es-CO" dirty="0"/>
                    </a:p>
                  </a:txBody>
                  <a:tcPr>
                    <a:solidFill>
                      <a:schemeClr val="accent2">
                        <a:lumMod val="60000"/>
                        <a:lumOff val="40000"/>
                      </a:schemeClr>
                    </a:solidFill>
                  </a:tcPr>
                </a:tc>
                <a:extLst>
                  <a:ext uri="{0D108BD9-81ED-4DB2-BD59-A6C34878D82A}">
                    <a16:rowId xmlns:a16="http://schemas.microsoft.com/office/drawing/2014/main" val="4160838370"/>
                  </a:ext>
                </a:extLst>
              </a:tr>
            </a:tbl>
          </a:graphicData>
        </a:graphic>
      </p:graphicFrame>
    </p:spTree>
    <p:extLst>
      <p:ext uri="{BB962C8B-B14F-4D97-AF65-F5344CB8AC3E}">
        <p14:creationId xmlns:p14="http://schemas.microsoft.com/office/powerpoint/2010/main" val="173332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0503ADF8-9D6D-4D50-8503-8C470E8E2BC4}"/>
              </a:ext>
            </a:extLst>
          </p:cNvPr>
          <p:cNvSpPr/>
          <p:nvPr/>
        </p:nvSpPr>
        <p:spPr>
          <a:xfrm>
            <a:off x="530087" y="4825236"/>
            <a:ext cx="1895061" cy="568399"/>
          </a:xfrm>
          <a:prstGeom prst="ellipse">
            <a:avLst/>
          </a:prstGeom>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sp>
        <p:nvSpPr>
          <p:cNvPr id="2" name="Título 1">
            <a:extLst>
              <a:ext uri="{FF2B5EF4-FFF2-40B4-BE49-F238E27FC236}">
                <a16:creationId xmlns:a16="http://schemas.microsoft.com/office/drawing/2014/main" id="{F143DBE9-0BBA-4BFC-BB21-6EADD4D758A4}"/>
              </a:ext>
            </a:extLst>
          </p:cNvPr>
          <p:cNvSpPr>
            <a:spLocks noGrp="1"/>
          </p:cNvSpPr>
          <p:nvPr>
            <p:ph type="title"/>
          </p:nvPr>
        </p:nvSpPr>
        <p:spPr>
          <a:xfrm>
            <a:off x="633410" y="517021"/>
            <a:ext cx="10515600" cy="984562"/>
          </a:xfrm>
        </p:spPr>
        <p:txBody>
          <a:bodyPr>
            <a:normAutofit/>
          </a:bodyPr>
          <a:lstStyle/>
          <a:p>
            <a:r>
              <a:rPr lang="es-ES" sz="3200" dirty="0"/>
              <a:t>DISTRIBUCIONES DISCRETAS </a:t>
            </a:r>
            <a:endParaRPr lang="es-CO" sz="3200" dirty="0"/>
          </a:p>
        </p:txBody>
      </p:sp>
      <p:sp>
        <p:nvSpPr>
          <p:cNvPr id="3" name="Marcador de contenido 2">
            <a:extLst>
              <a:ext uri="{FF2B5EF4-FFF2-40B4-BE49-F238E27FC236}">
                <a16:creationId xmlns:a16="http://schemas.microsoft.com/office/drawing/2014/main" id="{8158E851-CC84-466F-972B-B781C60A58F4}"/>
              </a:ext>
            </a:extLst>
          </p:cNvPr>
          <p:cNvSpPr>
            <a:spLocks noGrp="1"/>
          </p:cNvSpPr>
          <p:nvPr>
            <p:ph idx="1"/>
          </p:nvPr>
        </p:nvSpPr>
        <p:spPr/>
        <p:txBody>
          <a:bodyPr/>
          <a:lstStyle/>
          <a:p>
            <a:r>
              <a:rPr lang="es-CO" sz="2400" dirty="0"/>
              <a:t>Las distribuciones discretas incluidas en el módulo de “Cálculo de probabilidades” son:</a:t>
            </a:r>
          </a:p>
          <a:p>
            <a:r>
              <a:rPr lang="es-CO" sz="2400" dirty="0"/>
              <a:t> </a:t>
            </a:r>
          </a:p>
          <a:p>
            <a:pPr marL="457200" indent="-457200">
              <a:buFont typeface="+mj-lt"/>
              <a:buAutoNum type="arabicParenR"/>
            </a:pPr>
            <a:r>
              <a:rPr lang="es-CO" sz="2400" dirty="0"/>
              <a:t>Uniforme discreta </a:t>
            </a:r>
          </a:p>
          <a:p>
            <a:pPr marL="457200" indent="-457200">
              <a:buFont typeface="+mj-lt"/>
              <a:buAutoNum type="arabicParenR"/>
            </a:pPr>
            <a:r>
              <a:rPr lang="es-CO" sz="2400" dirty="0"/>
              <a:t>Binomial </a:t>
            </a:r>
          </a:p>
          <a:p>
            <a:pPr marL="457200" indent="-457200">
              <a:buFont typeface="+mj-lt"/>
              <a:buAutoNum type="arabicParenR"/>
            </a:pPr>
            <a:r>
              <a:rPr lang="es-CO" sz="2400" dirty="0"/>
              <a:t>Hipergeométrica </a:t>
            </a:r>
          </a:p>
          <a:p>
            <a:pPr marL="457200" indent="-457200">
              <a:buFont typeface="+mj-lt"/>
              <a:buAutoNum type="arabicParenR"/>
            </a:pPr>
            <a:r>
              <a:rPr lang="es-CO" sz="2400" dirty="0"/>
              <a:t>Geométrica </a:t>
            </a:r>
          </a:p>
          <a:p>
            <a:pPr marL="457200" indent="-457200">
              <a:buFont typeface="+mj-lt"/>
              <a:buAutoNum type="arabicParenR"/>
            </a:pPr>
            <a:r>
              <a:rPr lang="es-CO" sz="2400" dirty="0"/>
              <a:t>Binomial Negativa </a:t>
            </a:r>
          </a:p>
          <a:p>
            <a:pPr marL="457200" indent="-457200">
              <a:buFont typeface="+mj-lt"/>
              <a:buAutoNum type="arabicParenR"/>
            </a:pPr>
            <a:r>
              <a:rPr lang="es-CO" sz="2400" dirty="0"/>
              <a:t>Pascal </a:t>
            </a:r>
          </a:p>
          <a:p>
            <a:pPr marL="457200" indent="-457200">
              <a:buFont typeface="+mj-lt"/>
              <a:buAutoNum type="arabicParenR"/>
            </a:pPr>
            <a:r>
              <a:rPr lang="es-CO" sz="2400" dirty="0"/>
              <a:t>Poisson </a:t>
            </a:r>
          </a:p>
        </p:txBody>
      </p:sp>
    </p:spTree>
    <p:extLst>
      <p:ext uri="{BB962C8B-B14F-4D97-AF65-F5344CB8AC3E}">
        <p14:creationId xmlns:p14="http://schemas.microsoft.com/office/powerpoint/2010/main" val="34806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B74F87B-0DBE-4B91-A0D3-FBB5CCF6F862}"/>
              </a:ext>
            </a:extLst>
          </p:cNvPr>
          <p:cNvSpPr/>
          <p:nvPr/>
        </p:nvSpPr>
        <p:spPr>
          <a:xfrm>
            <a:off x="205811" y="467642"/>
            <a:ext cx="5773055" cy="523220"/>
          </a:xfrm>
          <a:prstGeom prst="rect">
            <a:avLst/>
          </a:prstGeom>
        </p:spPr>
        <p:txBody>
          <a:bodyPr wrap="none">
            <a:spAutoFit/>
          </a:bodyPr>
          <a:lstStyle/>
          <a:p>
            <a:r>
              <a:rPr lang="es-ES" sz="2800" b="1" dirty="0">
                <a:solidFill>
                  <a:srgbClr val="C00000"/>
                </a:solidFill>
              </a:rPr>
              <a:t>DISTRIBUCION DISCRETA DE POISSON</a:t>
            </a:r>
            <a:endParaRPr lang="es-CO" sz="2800" b="1" dirty="0">
              <a:solidFill>
                <a:srgbClr val="C00000"/>
              </a:solidFill>
            </a:endParaRPr>
          </a:p>
        </p:txBody>
      </p:sp>
      <p:sp>
        <p:nvSpPr>
          <p:cNvPr id="6" name="Rectángulo 5">
            <a:extLst>
              <a:ext uri="{FF2B5EF4-FFF2-40B4-BE49-F238E27FC236}">
                <a16:creationId xmlns:a16="http://schemas.microsoft.com/office/drawing/2014/main" id="{BA6E4D16-738D-40CD-A54B-3D43B640C288}"/>
              </a:ext>
            </a:extLst>
          </p:cNvPr>
          <p:cNvSpPr/>
          <p:nvPr/>
        </p:nvSpPr>
        <p:spPr>
          <a:xfrm>
            <a:off x="503583" y="1298713"/>
            <a:ext cx="7248939" cy="133847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a:t>Es una distribución de probabilidad de una variable aleatoria discreta que nos proporciona la probabilidad de que ocurra un determinado suceso un numero de veces K en un intervalo determinado de tiempo, longitud, área.</a:t>
            </a:r>
            <a:endParaRPr lang="es-CO" dirty="0"/>
          </a:p>
        </p:txBody>
      </p:sp>
      <p:pic>
        <p:nvPicPr>
          <p:cNvPr id="7" name="Imagen 6">
            <a:extLst>
              <a:ext uri="{FF2B5EF4-FFF2-40B4-BE49-F238E27FC236}">
                <a16:creationId xmlns:a16="http://schemas.microsoft.com/office/drawing/2014/main" id="{2F9995C3-A2E6-47F4-A742-0178C0C79463}"/>
              </a:ext>
            </a:extLst>
          </p:cNvPr>
          <p:cNvPicPr>
            <a:picLocks noChangeAspect="1"/>
          </p:cNvPicPr>
          <p:nvPr/>
        </p:nvPicPr>
        <p:blipFill>
          <a:blip r:embed="rId2"/>
          <a:stretch>
            <a:fillRect/>
          </a:stretch>
        </p:blipFill>
        <p:spPr>
          <a:xfrm>
            <a:off x="2389728" y="3335104"/>
            <a:ext cx="5806741" cy="1543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BA014D9D-6FDC-4207-B023-D1AFBBD3CD91}"/>
              </a:ext>
            </a:extLst>
          </p:cNvPr>
          <p:cNvSpPr txBox="1"/>
          <p:nvPr/>
        </p:nvSpPr>
        <p:spPr>
          <a:xfrm>
            <a:off x="8640417" y="2631385"/>
            <a:ext cx="2888974" cy="2246769"/>
          </a:xfrm>
          <a:prstGeom prst="rect">
            <a:avLst/>
          </a:prstGeom>
          <a:noFill/>
        </p:spPr>
        <p:txBody>
          <a:bodyPr wrap="square" rtlCol="0">
            <a:spAutoFit/>
          </a:bodyPr>
          <a:lstStyle/>
          <a:p>
            <a:pPr algn="just"/>
            <a:r>
              <a:rPr lang="es-CO" sz="2000" b="1" dirty="0">
                <a:solidFill>
                  <a:srgbClr val="C00000"/>
                </a:solidFill>
              </a:rPr>
              <a:t>µ= </a:t>
            </a:r>
            <a:r>
              <a:rPr lang="es-CO" sz="2000" dirty="0"/>
              <a:t>numero de veces que ocurre el suceso.</a:t>
            </a:r>
          </a:p>
          <a:p>
            <a:pPr algn="just"/>
            <a:endParaRPr lang="es-CO" sz="2000" dirty="0"/>
          </a:p>
          <a:p>
            <a:pPr algn="just"/>
            <a:r>
              <a:rPr lang="es-ES" sz="2000" b="1" dirty="0">
                <a:solidFill>
                  <a:srgbClr val="C00000"/>
                </a:solidFill>
              </a:rPr>
              <a:t>K</a:t>
            </a:r>
            <a:r>
              <a:rPr lang="es-CO" sz="2000" b="1" dirty="0">
                <a:solidFill>
                  <a:srgbClr val="C00000"/>
                </a:solidFill>
              </a:rPr>
              <a:t>= </a:t>
            </a:r>
            <a:r>
              <a:rPr lang="es-CO" sz="2000" dirty="0"/>
              <a:t>probabilidad de que un suceso se repita.</a:t>
            </a:r>
          </a:p>
          <a:p>
            <a:pPr algn="just"/>
            <a:r>
              <a:rPr lang="es-CO" sz="2000" dirty="0"/>
              <a:t> </a:t>
            </a:r>
          </a:p>
          <a:p>
            <a:pPr algn="just"/>
            <a:r>
              <a:rPr lang="es-ES" sz="2000" b="1" dirty="0">
                <a:solidFill>
                  <a:srgbClr val="C00000"/>
                </a:solidFill>
              </a:rPr>
              <a:t>K</a:t>
            </a:r>
            <a:r>
              <a:rPr lang="es-CO" sz="2000" b="1" dirty="0">
                <a:solidFill>
                  <a:srgbClr val="C00000"/>
                </a:solidFill>
              </a:rPr>
              <a:t>!= </a:t>
            </a:r>
            <a:r>
              <a:rPr lang="es-CO" sz="2000" dirty="0"/>
              <a:t>K factorial.</a:t>
            </a:r>
          </a:p>
        </p:txBody>
      </p:sp>
      <p:sp>
        <p:nvSpPr>
          <p:cNvPr id="2" name="CuadroTexto 1">
            <a:extLst>
              <a:ext uri="{FF2B5EF4-FFF2-40B4-BE49-F238E27FC236}">
                <a16:creationId xmlns:a16="http://schemas.microsoft.com/office/drawing/2014/main" id="{2C1F905A-40D0-4209-89FD-07518331BECF}"/>
              </a:ext>
            </a:extLst>
          </p:cNvPr>
          <p:cNvSpPr txBox="1"/>
          <p:nvPr/>
        </p:nvSpPr>
        <p:spPr>
          <a:xfrm>
            <a:off x="2239617" y="2798492"/>
            <a:ext cx="2120348" cy="461665"/>
          </a:xfrm>
          <a:prstGeom prst="rect">
            <a:avLst/>
          </a:prstGeom>
          <a:noFill/>
        </p:spPr>
        <p:txBody>
          <a:bodyPr wrap="square" rtlCol="0">
            <a:spAutoFit/>
          </a:bodyPr>
          <a:lstStyle/>
          <a:p>
            <a:r>
              <a:rPr lang="es-ES" sz="2400" b="1" dirty="0">
                <a:solidFill>
                  <a:srgbClr val="C00000"/>
                </a:solidFill>
              </a:rPr>
              <a:t>Formula: </a:t>
            </a:r>
            <a:endParaRPr lang="es-CO" sz="2400" b="1" dirty="0">
              <a:solidFill>
                <a:srgbClr val="C00000"/>
              </a:solidFill>
            </a:endParaRPr>
          </a:p>
        </p:txBody>
      </p:sp>
    </p:spTree>
    <p:extLst>
      <p:ext uri="{BB962C8B-B14F-4D97-AF65-F5344CB8AC3E}">
        <p14:creationId xmlns:p14="http://schemas.microsoft.com/office/powerpoint/2010/main" val="75618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46233-EE02-4AC2-B9FA-437B75A3FBCA}"/>
              </a:ext>
            </a:extLst>
          </p:cNvPr>
          <p:cNvSpPr>
            <a:spLocks noGrp="1"/>
          </p:cNvSpPr>
          <p:nvPr>
            <p:ph type="title"/>
          </p:nvPr>
        </p:nvSpPr>
        <p:spPr>
          <a:xfrm>
            <a:off x="-2749827" y="1991727"/>
            <a:ext cx="10515600" cy="984562"/>
          </a:xfrm>
        </p:spPr>
        <p:txBody>
          <a:bodyPr>
            <a:normAutofit/>
          </a:bodyPr>
          <a:lstStyle/>
          <a:p>
            <a:pPr algn="ctr"/>
            <a:r>
              <a:rPr lang="es-ES" sz="2800" dirty="0"/>
              <a:t>REQUISITOS QUE DEBE</a:t>
            </a:r>
            <a:br>
              <a:rPr lang="es-ES" sz="2800" dirty="0"/>
            </a:br>
            <a:r>
              <a:rPr lang="es-ES" sz="2800" dirty="0"/>
              <a:t>CUMPLIR </a:t>
            </a:r>
            <a:endParaRPr lang="es-CO" sz="2800" dirty="0"/>
          </a:p>
        </p:txBody>
      </p:sp>
      <p:sp>
        <p:nvSpPr>
          <p:cNvPr id="4" name="Rectángulo 3">
            <a:extLst>
              <a:ext uri="{FF2B5EF4-FFF2-40B4-BE49-F238E27FC236}">
                <a16:creationId xmlns:a16="http://schemas.microsoft.com/office/drawing/2014/main" id="{7902F3F7-53C8-4698-9F1D-F9E016EA3957}"/>
              </a:ext>
            </a:extLst>
          </p:cNvPr>
          <p:cNvSpPr/>
          <p:nvPr/>
        </p:nvSpPr>
        <p:spPr>
          <a:xfrm>
            <a:off x="5305911" y="3393118"/>
            <a:ext cx="5115339" cy="11382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buFont typeface="Wingdings" panose="05000000000000000000" pitchFamily="2" charset="2"/>
              <a:buChar char="ü"/>
            </a:pPr>
            <a:r>
              <a:rPr lang="es-ES" dirty="0"/>
              <a:t>Las ocurrencias deben estar uniformemente distribuidas dentro del </a:t>
            </a:r>
            <a:r>
              <a:rPr lang="es-ES" b="1" dirty="0">
                <a:solidFill>
                  <a:srgbClr val="C00000"/>
                </a:solidFill>
              </a:rPr>
              <a:t>INTERVALO</a:t>
            </a:r>
            <a:r>
              <a:rPr lang="es-ES" dirty="0"/>
              <a:t> que se emplee.</a:t>
            </a:r>
          </a:p>
          <a:p>
            <a:pPr marL="285750" indent="-285750" algn="ctr">
              <a:buFont typeface="Wingdings" panose="05000000000000000000" pitchFamily="2" charset="2"/>
              <a:buChar char="ü"/>
            </a:pPr>
            <a:endParaRPr lang="es-CO" b="1" dirty="0">
              <a:solidFill>
                <a:srgbClr val="C00000"/>
              </a:solidFill>
            </a:endParaRPr>
          </a:p>
        </p:txBody>
      </p:sp>
      <p:sp>
        <p:nvSpPr>
          <p:cNvPr id="5" name="Rectángulo 4">
            <a:extLst>
              <a:ext uri="{FF2B5EF4-FFF2-40B4-BE49-F238E27FC236}">
                <a16:creationId xmlns:a16="http://schemas.microsoft.com/office/drawing/2014/main" id="{987FDF35-9155-4D44-A966-02B1C5D0C24D}"/>
              </a:ext>
            </a:extLst>
          </p:cNvPr>
          <p:cNvSpPr/>
          <p:nvPr/>
        </p:nvSpPr>
        <p:spPr>
          <a:xfrm>
            <a:off x="5305912" y="294594"/>
            <a:ext cx="5115339" cy="9845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lgn="just">
              <a:buFont typeface="Wingdings" panose="05000000000000000000" pitchFamily="2" charset="2"/>
              <a:buChar char="ü"/>
            </a:pPr>
            <a:r>
              <a:rPr lang="es-ES" dirty="0"/>
              <a:t>La variable aleatoria discreta que se estudia debe basarse en sucesos </a:t>
            </a:r>
            <a:r>
              <a:rPr lang="es-ES" b="1" dirty="0">
                <a:solidFill>
                  <a:srgbClr val="C00000"/>
                </a:solidFill>
              </a:rPr>
              <a:t>ALEATORIOS </a:t>
            </a:r>
            <a:r>
              <a:rPr lang="es-ES" dirty="0"/>
              <a:t> es decir que no hayan patrones específicos.</a:t>
            </a:r>
          </a:p>
        </p:txBody>
      </p:sp>
      <p:sp>
        <p:nvSpPr>
          <p:cNvPr id="6" name="Rectángulo 5">
            <a:extLst>
              <a:ext uri="{FF2B5EF4-FFF2-40B4-BE49-F238E27FC236}">
                <a16:creationId xmlns:a16="http://schemas.microsoft.com/office/drawing/2014/main" id="{88B070D8-8D46-4FF7-8808-B54047A1556F}"/>
              </a:ext>
            </a:extLst>
          </p:cNvPr>
          <p:cNvSpPr/>
          <p:nvPr/>
        </p:nvSpPr>
        <p:spPr>
          <a:xfrm>
            <a:off x="5305911" y="2000357"/>
            <a:ext cx="5115339" cy="984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Wingdings" panose="05000000000000000000" pitchFamily="2" charset="2"/>
              <a:buChar char="ü"/>
            </a:pPr>
            <a:r>
              <a:rPr lang="es-ES" dirty="0"/>
              <a:t>Los sucesos que ocurren en intervalo de tiempo, longitud y área deben ser </a:t>
            </a:r>
            <a:r>
              <a:rPr lang="es-ES" b="1" dirty="0">
                <a:solidFill>
                  <a:srgbClr val="C00000"/>
                </a:solidFill>
              </a:rPr>
              <a:t>INDEPENDIENTES.</a:t>
            </a:r>
          </a:p>
        </p:txBody>
      </p:sp>
      <p:cxnSp>
        <p:nvCxnSpPr>
          <p:cNvPr id="8" name="Conector recto de flecha 7">
            <a:extLst>
              <a:ext uri="{FF2B5EF4-FFF2-40B4-BE49-F238E27FC236}">
                <a16:creationId xmlns:a16="http://schemas.microsoft.com/office/drawing/2014/main" id="{E4417ACD-43CA-4F58-985F-7004822FD993}"/>
              </a:ext>
            </a:extLst>
          </p:cNvPr>
          <p:cNvCxnSpPr>
            <a:endCxn id="5" idx="1"/>
          </p:cNvCxnSpPr>
          <p:nvPr/>
        </p:nvCxnSpPr>
        <p:spPr>
          <a:xfrm flipV="1">
            <a:off x="4431269" y="786875"/>
            <a:ext cx="874643" cy="18135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11FA587C-A1CE-43E2-A327-AFE39F7EEA4C}"/>
              </a:ext>
            </a:extLst>
          </p:cNvPr>
          <p:cNvCxnSpPr/>
          <p:nvPr/>
        </p:nvCxnSpPr>
        <p:spPr>
          <a:xfrm>
            <a:off x="4431269" y="2600473"/>
            <a:ext cx="87464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a:extLst>
              <a:ext uri="{FF2B5EF4-FFF2-40B4-BE49-F238E27FC236}">
                <a16:creationId xmlns:a16="http://schemas.microsoft.com/office/drawing/2014/main" id="{2914C78D-FCFA-4987-BEC3-772BB901CF45}"/>
              </a:ext>
            </a:extLst>
          </p:cNvPr>
          <p:cNvCxnSpPr/>
          <p:nvPr/>
        </p:nvCxnSpPr>
        <p:spPr>
          <a:xfrm>
            <a:off x="4431269" y="2600473"/>
            <a:ext cx="874643" cy="15497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Título 1">
            <a:extLst>
              <a:ext uri="{FF2B5EF4-FFF2-40B4-BE49-F238E27FC236}">
                <a16:creationId xmlns:a16="http://schemas.microsoft.com/office/drawing/2014/main" id="{A3CFDBBF-996F-4F02-A184-1BFCFDA4A21C}"/>
              </a:ext>
            </a:extLst>
          </p:cNvPr>
          <p:cNvSpPr txBox="1">
            <a:spLocks/>
          </p:cNvSpPr>
          <p:nvPr/>
        </p:nvSpPr>
        <p:spPr bwMode="auto">
          <a:xfrm>
            <a:off x="-2652018" y="5403253"/>
            <a:ext cx="10515600" cy="984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ct val="0"/>
              </a:spcBef>
              <a:spcAft>
                <a:spcPct val="0"/>
              </a:spcAft>
              <a:defRPr sz="2400" b="1" kern="1200">
                <a:solidFill>
                  <a:srgbClr val="AD3333"/>
                </a:solidFill>
                <a:latin typeface="+mn-lt"/>
                <a:ea typeface="MS PGothic" panose="020B0600070205080204" pitchFamily="34" charset="-128"/>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a:lstStyle>
          <a:p>
            <a:pPr algn="ctr"/>
            <a:r>
              <a:rPr lang="es-ES" sz="2800" dirty="0"/>
              <a:t>PROPIEDAD PRINCIPAL</a:t>
            </a:r>
            <a:endParaRPr lang="es-CO" sz="2800" dirty="0"/>
          </a:p>
        </p:txBody>
      </p:sp>
      <p:sp>
        <p:nvSpPr>
          <p:cNvPr id="14" name="Flecha: a la derecha 13">
            <a:extLst>
              <a:ext uri="{FF2B5EF4-FFF2-40B4-BE49-F238E27FC236}">
                <a16:creationId xmlns:a16="http://schemas.microsoft.com/office/drawing/2014/main" id="{4106C292-E198-4162-9B79-6067CE09691D}"/>
              </a:ext>
            </a:extLst>
          </p:cNvPr>
          <p:cNvSpPr/>
          <p:nvPr/>
        </p:nvSpPr>
        <p:spPr>
          <a:xfrm>
            <a:off x="4431269" y="5281681"/>
            <a:ext cx="1328086" cy="543782"/>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5" name="Rectángulo: esquinas redondeadas 14">
            <a:extLst>
              <a:ext uri="{FF2B5EF4-FFF2-40B4-BE49-F238E27FC236}">
                <a16:creationId xmlns:a16="http://schemas.microsoft.com/office/drawing/2014/main" id="{1E730E42-A09A-49E9-BDE1-ED9EE7D89182}"/>
              </a:ext>
            </a:extLst>
          </p:cNvPr>
          <p:cNvSpPr/>
          <p:nvPr/>
        </p:nvSpPr>
        <p:spPr>
          <a:xfrm>
            <a:off x="5895833" y="4794166"/>
            <a:ext cx="4312692" cy="2010135"/>
          </a:xfrm>
          <a:prstGeom prst="roundRect">
            <a:avLst/>
          </a:prstGeom>
          <a:solidFill>
            <a:srgbClr val="22B4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Una propiedad importante de la distribución de Poisson es que, la suma de “n” variables de Poisson independientes tendrán como resultado también una variable de Poisson, siendo su parámetro la suma del valor de los parámetros originales.</a:t>
            </a:r>
            <a:endParaRPr lang="es-CO" dirty="0"/>
          </a:p>
        </p:txBody>
      </p:sp>
    </p:spTree>
    <p:extLst>
      <p:ext uri="{BB962C8B-B14F-4D97-AF65-F5344CB8AC3E}">
        <p14:creationId xmlns:p14="http://schemas.microsoft.com/office/powerpoint/2010/main" val="89799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2561C-08FA-4994-81E3-DC608F046574}"/>
              </a:ext>
            </a:extLst>
          </p:cNvPr>
          <p:cNvSpPr>
            <a:spLocks noGrp="1"/>
          </p:cNvSpPr>
          <p:nvPr>
            <p:ph type="title"/>
          </p:nvPr>
        </p:nvSpPr>
        <p:spPr>
          <a:xfrm>
            <a:off x="633410" y="320055"/>
            <a:ext cx="10515600" cy="984562"/>
          </a:xfrm>
        </p:spPr>
        <p:txBody>
          <a:bodyPr/>
          <a:lstStyle/>
          <a:p>
            <a:r>
              <a:rPr lang="es-ES" dirty="0"/>
              <a:t>QUÉ APLICACIONES TIENE LA DISTRIBUCIÓN DE POISSON</a:t>
            </a:r>
            <a:endParaRPr lang="es-CO" dirty="0"/>
          </a:p>
        </p:txBody>
      </p:sp>
      <p:sp>
        <p:nvSpPr>
          <p:cNvPr id="3" name="Marcador de contenido 2">
            <a:extLst>
              <a:ext uri="{FF2B5EF4-FFF2-40B4-BE49-F238E27FC236}">
                <a16:creationId xmlns:a16="http://schemas.microsoft.com/office/drawing/2014/main" id="{C14D4749-2B05-4529-A156-87C5AA6E843F}"/>
              </a:ext>
            </a:extLst>
          </p:cNvPr>
          <p:cNvSpPr>
            <a:spLocks noGrp="1"/>
          </p:cNvSpPr>
          <p:nvPr>
            <p:ph idx="1"/>
          </p:nvPr>
        </p:nvSpPr>
        <p:spPr>
          <a:xfrm>
            <a:off x="-1" y="1165393"/>
            <a:ext cx="6096001" cy="4248766"/>
          </a:xfrm>
        </p:spPr>
        <p:txBody>
          <a:bodyPr/>
          <a:lstStyle/>
          <a:p>
            <a:pPr marL="457200" indent="-457200" algn="just">
              <a:buFont typeface="Wingdings" panose="05000000000000000000" pitchFamily="2" charset="2"/>
              <a:buChar char="ü"/>
            </a:pPr>
            <a:endParaRPr lang="es-ES" sz="1600" dirty="0"/>
          </a:p>
          <a:p>
            <a:pPr marL="457200" indent="-457200" algn="just">
              <a:buFont typeface="Wingdings" panose="05000000000000000000" pitchFamily="2" charset="2"/>
              <a:buChar char="ü"/>
            </a:pPr>
            <a:r>
              <a:rPr lang="es-ES" sz="1600" dirty="0">
                <a:solidFill>
                  <a:srgbClr val="151515"/>
                </a:solidFill>
              </a:rPr>
              <a:t>Es especialmente útil para calcular probabilidades muy pequeñas o sucesos que tienen pocas posibilidades de producirse.</a:t>
            </a:r>
          </a:p>
          <a:p>
            <a:pPr marL="457200" indent="-457200" algn="just">
              <a:buFont typeface="Wingdings" panose="05000000000000000000" pitchFamily="2" charset="2"/>
              <a:buChar char="ü"/>
            </a:pPr>
            <a:endParaRPr lang="es-ES" sz="1600" dirty="0">
              <a:solidFill>
                <a:srgbClr val="151515"/>
              </a:solidFill>
            </a:endParaRPr>
          </a:p>
          <a:p>
            <a:pPr marL="457200" indent="-457200" algn="just">
              <a:buFont typeface="Wingdings" panose="05000000000000000000" pitchFamily="2" charset="2"/>
              <a:buChar char="ü"/>
            </a:pPr>
            <a:r>
              <a:rPr lang="es-ES" sz="1600" dirty="0">
                <a:solidFill>
                  <a:srgbClr val="151515"/>
                </a:solidFill>
              </a:rPr>
              <a:t>Contador de Geiger. Es un instrumento para medir la radiactividad de un objeto o zona. </a:t>
            </a:r>
          </a:p>
          <a:p>
            <a:pPr marL="457200" indent="-457200" algn="just">
              <a:buFont typeface="Wingdings" panose="05000000000000000000" pitchFamily="2" charset="2"/>
              <a:buChar char="ü"/>
            </a:pPr>
            <a:endParaRPr lang="es-ES" sz="1600" dirty="0">
              <a:solidFill>
                <a:srgbClr val="151515"/>
              </a:solidFill>
            </a:endParaRPr>
          </a:p>
          <a:p>
            <a:pPr marL="457200" indent="-457200" algn="just">
              <a:buFont typeface="Wingdings" panose="05000000000000000000" pitchFamily="2" charset="2"/>
              <a:buChar char="ü"/>
            </a:pPr>
            <a:r>
              <a:rPr lang="es-ES" sz="1600" dirty="0">
                <a:solidFill>
                  <a:srgbClr val="151515"/>
                </a:solidFill>
              </a:rPr>
              <a:t>Operaciones bursátiles. En el mundo de los mercados y la bolsa.</a:t>
            </a:r>
          </a:p>
          <a:p>
            <a:pPr marL="457200" indent="-457200" algn="just">
              <a:buFont typeface="Wingdings" panose="05000000000000000000" pitchFamily="2" charset="2"/>
              <a:buChar char="ü"/>
            </a:pPr>
            <a:r>
              <a:rPr lang="es-CO" sz="1600" dirty="0">
                <a:solidFill>
                  <a:srgbClr val="151515"/>
                </a:solidFill>
              </a:rPr>
              <a:t>Contador de personas.</a:t>
            </a:r>
          </a:p>
          <a:p>
            <a:pPr marL="457200" indent="-457200" algn="just">
              <a:buFont typeface="Wingdings" panose="05000000000000000000" pitchFamily="2" charset="2"/>
              <a:buChar char="ü"/>
            </a:pPr>
            <a:endParaRPr lang="es-ES" sz="1600" dirty="0">
              <a:solidFill>
                <a:srgbClr val="151515"/>
              </a:solidFill>
            </a:endParaRPr>
          </a:p>
        </p:txBody>
      </p:sp>
      <p:sp>
        <p:nvSpPr>
          <p:cNvPr id="4" name="Rectángulo 3">
            <a:extLst>
              <a:ext uri="{FF2B5EF4-FFF2-40B4-BE49-F238E27FC236}">
                <a16:creationId xmlns:a16="http://schemas.microsoft.com/office/drawing/2014/main" id="{F7CAAF42-4959-4568-BB7A-C1BDEE3A30A7}"/>
              </a:ext>
            </a:extLst>
          </p:cNvPr>
          <p:cNvSpPr/>
          <p:nvPr/>
        </p:nvSpPr>
        <p:spPr>
          <a:xfrm>
            <a:off x="6096000" y="1304617"/>
            <a:ext cx="6096000" cy="2800767"/>
          </a:xfrm>
          <a:prstGeom prst="rect">
            <a:avLst/>
          </a:prstGeom>
        </p:spPr>
        <p:txBody>
          <a:bodyPr>
            <a:spAutoFit/>
          </a:bodyPr>
          <a:lstStyle/>
          <a:p>
            <a:pPr marL="457200" indent="-457200" algn="just">
              <a:buFont typeface="Wingdings" panose="05000000000000000000" pitchFamily="2" charset="2"/>
              <a:buChar char="ü"/>
            </a:pPr>
            <a:endParaRPr lang="es-CO" sz="1600" dirty="0">
              <a:solidFill>
                <a:srgbClr val="151515"/>
              </a:solidFill>
            </a:endParaRPr>
          </a:p>
          <a:p>
            <a:pPr marL="457200" indent="-457200" algn="just">
              <a:buFont typeface="Wingdings" panose="05000000000000000000" pitchFamily="2" charset="2"/>
              <a:buChar char="ü"/>
            </a:pPr>
            <a:r>
              <a:rPr lang="es-ES" sz="1600" dirty="0">
                <a:solidFill>
                  <a:srgbClr val="151515"/>
                </a:solidFill>
              </a:rPr>
              <a:t>Hallar el número de bacterias que hay en un volumen de determinado de agua.</a:t>
            </a:r>
          </a:p>
          <a:p>
            <a:pPr marL="457200" indent="-457200" algn="just">
              <a:buFont typeface="Wingdings" panose="05000000000000000000" pitchFamily="2" charset="2"/>
              <a:buChar char="ü"/>
            </a:pPr>
            <a:endParaRPr lang="es-ES" sz="1600" dirty="0">
              <a:solidFill>
                <a:srgbClr val="151515"/>
              </a:solidFill>
            </a:endParaRPr>
          </a:p>
          <a:p>
            <a:pPr marL="457200" indent="-457200" algn="just">
              <a:buFont typeface="Wingdings" panose="05000000000000000000" pitchFamily="2" charset="2"/>
              <a:buChar char="ü"/>
            </a:pPr>
            <a:r>
              <a:rPr lang="es-ES" sz="1600" dirty="0">
                <a:solidFill>
                  <a:srgbClr val="151515"/>
                </a:solidFill>
              </a:rPr>
              <a:t>El número de peticiones de servicio diarias de un </a:t>
            </a:r>
            <a:r>
              <a:rPr lang="es-ES" sz="1600">
                <a:solidFill>
                  <a:srgbClr val="151515"/>
                </a:solidFill>
              </a:rPr>
              <a:t>servidor web.</a:t>
            </a:r>
            <a:endParaRPr lang="es-ES" sz="1600" dirty="0">
              <a:solidFill>
                <a:srgbClr val="151515"/>
              </a:solidFill>
            </a:endParaRPr>
          </a:p>
          <a:p>
            <a:pPr marL="457200" indent="-457200" algn="just">
              <a:buFont typeface="Wingdings" panose="05000000000000000000" pitchFamily="2" charset="2"/>
              <a:buChar char="ü"/>
            </a:pPr>
            <a:endParaRPr lang="es-ES" sz="1600" dirty="0">
              <a:solidFill>
                <a:srgbClr val="151515"/>
              </a:solidFill>
            </a:endParaRPr>
          </a:p>
          <a:p>
            <a:pPr marL="457200" indent="-457200" algn="just">
              <a:buFont typeface="Wingdings" panose="05000000000000000000" pitchFamily="2" charset="2"/>
              <a:buChar char="ü"/>
            </a:pPr>
            <a:r>
              <a:rPr lang="es-ES" sz="1600" dirty="0">
                <a:solidFill>
                  <a:srgbClr val="151515"/>
                </a:solidFill>
              </a:rPr>
              <a:t>Establecer el riesgo de crédito en una operación de financiación.</a:t>
            </a:r>
          </a:p>
          <a:p>
            <a:pPr algn="just"/>
            <a:endParaRPr lang="es-ES" sz="1600" dirty="0">
              <a:solidFill>
                <a:srgbClr val="151515"/>
              </a:solidFill>
            </a:endParaRPr>
          </a:p>
          <a:p>
            <a:pPr marL="457200" indent="-457200" algn="just">
              <a:buFont typeface="Wingdings" panose="05000000000000000000" pitchFamily="2" charset="2"/>
              <a:buChar char="ü"/>
            </a:pPr>
            <a:r>
              <a:rPr lang="es-ES" sz="1600" dirty="0">
                <a:solidFill>
                  <a:srgbClr val="151515"/>
                </a:solidFill>
              </a:rPr>
              <a:t>Calcular la cantidad de estrellas en un determinado volumen espacio o el número de accidentes por año registrados por una compañía de seguros.</a:t>
            </a:r>
            <a:endParaRPr lang="es-CO" sz="1600" dirty="0"/>
          </a:p>
        </p:txBody>
      </p:sp>
      <p:pic>
        <p:nvPicPr>
          <p:cNvPr id="1026" name="Picture 2" descr="HydroHealth - Noticias">
            <a:extLst>
              <a:ext uri="{FF2B5EF4-FFF2-40B4-BE49-F238E27FC236}">
                <a16:creationId xmlns:a16="http://schemas.microsoft.com/office/drawing/2014/main" id="{31E6617A-A8D2-4443-BBA6-729E8ED9A8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092105"/>
            <a:ext cx="3034321" cy="13654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tador Geiger - Wikipedia, la enciclopedia libre">
            <a:extLst>
              <a:ext uri="{FF2B5EF4-FFF2-40B4-BE49-F238E27FC236}">
                <a16:creationId xmlns:a16="http://schemas.microsoft.com/office/drawing/2014/main" id="{B045726F-FE52-43EC-9008-70B79DE71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9" y="4623420"/>
            <a:ext cx="20955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l apalancamiento en mis operaciones bursátiles - Rankia">
            <a:extLst>
              <a:ext uri="{FF2B5EF4-FFF2-40B4-BE49-F238E27FC236}">
                <a16:creationId xmlns:a16="http://schemas.microsoft.com/office/drawing/2014/main" id="{FC48DC3C-3365-4C7C-A089-BD3AED3F5F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024" y="5169071"/>
            <a:ext cx="3510247" cy="12296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stos son los tipos de crédito más populares - Yunius">
            <a:extLst>
              <a:ext uri="{FF2B5EF4-FFF2-40B4-BE49-F238E27FC236}">
                <a16:creationId xmlns:a16="http://schemas.microsoft.com/office/drawing/2014/main" id="{BB3B90B8-6B3F-463C-9C21-41C6227190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2271" y="4907393"/>
            <a:ext cx="1903368" cy="16305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ntadores de personas para comercios ante el Covid-19 -">
            <a:extLst>
              <a:ext uri="{FF2B5EF4-FFF2-40B4-BE49-F238E27FC236}">
                <a16:creationId xmlns:a16="http://schemas.microsoft.com/office/drawing/2014/main" id="{635EE3E8-BFB2-4E14-98EE-AB8E21A6B7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0780" y="4907393"/>
            <a:ext cx="1418656" cy="95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06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748773-B90F-4FDE-A1F8-D1A8645618D6}"/>
              </a:ext>
            </a:extLst>
          </p:cNvPr>
          <p:cNvSpPr>
            <a:spLocks noGrp="1"/>
          </p:cNvSpPr>
          <p:nvPr>
            <p:ph type="title"/>
          </p:nvPr>
        </p:nvSpPr>
        <p:spPr/>
        <p:txBody>
          <a:bodyPr/>
          <a:lstStyle/>
          <a:p>
            <a:r>
              <a:rPr lang="es-ES" dirty="0"/>
              <a:t>EJERCICIO</a:t>
            </a:r>
            <a:endParaRPr lang="es-CO" dirty="0"/>
          </a:p>
        </p:txBody>
      </p:sp>
      <p:sp>
        <p:nvSpPr>
          <p:cNvPr id="5" name="Rectángulo 4">
            <a:extLst>
              <a:ext uri="{FF2B5EF4-FFF2-40B4-BE49-F238E27FC236}">
                <a16:creationId xmlns:a16="http://schemas.microsoft.com/office/drawing/2014/main" id="{64B4B56B-21DC-45DD-B5AC-4073C7374CE9}"/>
              </a:ext>
            </a:extLst>
          </p:cNvPr>
          <p:cNvSpPr/>
          <p:nvPr/>
        </p:nvSpPr>
        <p:spPr>
          <a:xfrm>
            <a:off x="633410" y="795130"/>
            <a:ext cx="7039599" cy="19215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En un hospital de una importante ciudad se está estudiando los nacimientos de bebes varones. Se sabe que en una semana nacen una media de siete varones. Calcular:</a:t>
            </a:r>
          </a:p>
          <a:p>
            <a:pPr algn="ctr"/>
            <a:endParaRPr lang="es-ES" dirty="0"/>
          </a:p>
          <a:p>
            <a:pPr marL="342900" indent="-342900" algn="ctr">
              <a:buAutoNum type="arabicPeriod"/>
            </a:pPr>
            <a:r>
              <a:rPr lang="es-ES" dirty="0"/>
              <a:t>Probabilidad de que nazcan 3 varones en una semana.</a:t>
            </a:r>
          </a:p>
          <a:p>
            <a:pPr marL="342900" indent="-342900" algn="ctr">
              <a:buAutoNum type="arabicPeriod"/>
            </a:pPr>
            <a:r>
              <a:rPr lang="es-ES" dirty="0"/>
              <a:t>Probabilidad de que nazcan menos de 3 varones a la semana.</a:t>
            </a:r>
            <a:endParaRPr lang="es-CO" dirty="0"/>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AD4DDDB5-8B92-47D2-8BEB-E11A1A6FB7D5}"/>
                  </a:ext>
                </a:extLst>
              </p:cNvPr>
              <p:cNvSpPr txBox="1"/>
              <p:nvPr/>
            </p:nvSpPr>
            <p:spPr>
              <a:xfrm>
                <a:off x="205810" y="2917029"/>
                <a:ext cx="8627165" cy="3133935"/>
              </a:xfrm>
              <a:prstGeom prst="rect">
                <a:avLst/>
              </a:prstGeom>
              <a:noFill/>
            </p:spPr>
            <p:txBody>
              <a:bodyPr wrap="square" rtlCol="0">
                <a:spAutoFit/>
              </a:bodyPr>
              <a:lstStyle/>
              <a:p>
                <a:r>
                  <a:rPr lang="es-ES" dirty="0"/>
                  <a:t>X= Nacimiento de bebé varón</a:t>
                </a:r>
              </a:p>
              <a:p>
                <a:r>
                  <a:rPr lang="es-CO" dirty="0"/>
                  <a:t>µ= 7 varones a la semana</a:t>
                </a:r>
              </a:p>
              <a:p>
                <a:r>
                  <a:rPr lang="es-ES" dirty="0"/>
                  <a:t>K</a:t>
                </a:r>
                <a:r>
                  <a:rPr lang="es-CO" dirty="0"/>
                  <a:t>= 3 </a:t>
                </a:r>
              </a:p>
              <a:p>
                <a:endParaRPr lang="es-CO" dirty="0"/>
              </a:p>
              <a:p>
                <a:pPr marL="514350" indent="-514350">
                  <a:buAutoNum type="arabicPeriod"/>
                </a:pPr>
                <a:r>
                  <a:rPr lang="es-CO" sz="2800" dirty="0"/>
                  <a:t>P(x=3) = </a:t>
                </a:r>
                <a14:m>
                  <m:oMath xmlns:m="http://schemas.openxmlformats.org/officeDocument/2006/math">
                    <m:f>
                      <m:fPr>
                        <m:ctrlPr>
                          <a:rPr lang="es-CO" sz="2800" i="1" smtClean="0">
                            <a:latin typeface="Cambria Math" panose="02040503050406030204" pitchFamily="18" charset="0"/>
                          </a:rPr>
                        </m:ctrlPr>
                      </m:fPr>
                      <m:num>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𝑒</m:t>
                            </m:r>
                          </m:e>
                          <m:sup>
                            <m:r>
                              <a:rPr lang="es-ES" sz="2800" b="0" i="1" smtClean="0">
                                <a:latin typeface="Cambria Math" panose="02040503050406030204" pitchFamily="18" charset="0"/>
                              </a:rPr>
                              <m:t>−7</m:t>
                            </m:r>
                          </m:sup>
                        </m:sSup>
                        <m:r>
                          <a:rPr lang="es-ES" sz="2800" b="0" i="1" smtClean="0">
                            <a:latin typeface="Cambria Math" panose="02040503050406030204" pitchFamily="18" charset="0"/>
                          </a:rPr>
                          <m:t>.</m:t>
                        </m:r>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7</m:t>
                            </m:r>
                          </m:e>
                          <m:sup>
                            <m:r>
                              <a:rPr lang="es-ES" sz="2800" b="0" i="1" smtClean="0">
                                <a:latin typeface="Cambria Math" panose="02040503050406030204" pitchFamily="18" charset="0"/>
                              </a:rPr>
                              <m:t>3</m:t>
                            </m:r>
                          </m:sup>
                        </m:sSup>
                      </m:num>
                      <m:den>
                        <m:r>
                          <a:rPr lang="es-ES" sz="2800" b="0" i="1" smtClean="0">
                            <a:latin typeface="Cambria Math" panose="02040503050406030204" pitchFamily="18" charset="0"/>
                          </a:rPr>
                          <m:t>3</m:t>
                        </m:r>
                        <m:r>
                          <a:rPr lang="es-ES" sz="2800" b="0" i="1" smtClean="0">
                            <a:latin typeface="Cambria Math" panose="02040503050406030204" pitchFamily="18" charset="0"/>
                            <a:ea typeface="Cambria Math" panose="02040503050406030204" pitchFamily="18" charset="0"/>
                          </a:rPr>
                          <m:t>!</m:t>
                        </m:r>
                      </m:den>
                    </m:f>
                    <m:r>
                      <a:rPr lang="es-ES" sz="2800" b="0" i="1" smtClean="0">
                        <a:latin typeface="Cambria Math" panose="02040503050406030204" pitchFamily="18" charset="0"/>
                      </a:rPr>
                      <m:t>=0,052 </m:t>
                    </m:r>
                    <m:r>
                      <a:rPr lang="es-ES" sz="2800" b="0" i="1" smtClean="0">
                        <a:latin typeface="Cambria Math" panose="02040503050406030204" pitchFamily="18" charset="0"/>
                        <a:ea typeface="Cambria Math" panose="02040503050406030204" pitchFamily="18" charset="0"/>
                      </a:rPr>
                      <m:t>≈5,2%</m:t>
                    </m:r>
                  </m:oMath>
                </a14:m>
                <a:endParaRPr lang="es-ES" sz="2800" b="0" dirty="0">
                  <a:ea typeface="Cambria Math" panose="02040503050406030204" pitchFamily="18" charset="0"/>
                </a:endParaRPr>
              </a:p>
              <a:p>
                <a:endParaRPr lang="es-CO" dirty="0"/>
              </a:p>
              <a:p>
                <a:endParaRPr lang="es-CO" dirty="0"/>
              </a:p>
              <a:p>
                <a:endParaRPr lang="es-ES" sz="2800" dirty="0"/>
              </a:p>
              <a:p>
                <a:endParaRPr lang="es-CO" dirty="0"/>
              </a:p>
            </p:txBody>
          </p:sp>
        </mc:Choice>
        <mc:Fallback>
          <p:sp>
            <p:nvSpPr>
              <p:cNvPr id="3" name="CuadroTexto 2">
                <a:extLst>
                  <a:ext uri="{FF2B5EF4-FFF2-40B4-BE49-F238E27FC236}">
                    <a16:creationId xmlns:a16="http://schemas.microsoft.com/office/drawing/2014/main" id="{AD4DDDB5-8B92-47D2-8BEB-E11A1A6FB7D5}"/>
                  </a:ext>
                </a:extLst>
              </p:cNvPr>
              <p:cNvSpPr txBox="1">
                <a:spLocks noRot="1" noChangeAspect="1" noMove="1" noResize="1" noEditPoints="1" noAdjustHandles="1" noChangeArrowheads="1" noChangeShapeType="1" noTextEdit="1"/>
              </p:cNvSpPr>
              <p:nvPr/>
            </p:nvSpPr>
            <p:spPr>
              <a:xfrm>
                <a:off x="205810" y="2917029"/>
                <a:ext cx="8627165" cy="3133935"/>
              </a:xfrm>
              <a:prstGeom prst="rect">
                <a:avLst/>
              </a:prstGeom>
              <a:blipFill>
                <a:blip r:embed="rId2"/>
                <a:stretch>
                  <a:fillRect l="-1484" t="-116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FA50B648-68ED-4228-AAEB-BD8DEE84C059}"/>
                  </a:ext>
                </a:extLst>
              </p:cNvPr>
              <p:cNvSpPr/>
              <p:nvPr/>
            </p:nvSpPr>
            <p:spPr>
              <a:xfrm>
                <a:off x="6315062" y="3047067"/>
                <a:ext cx="6096000" cy="3547061"/>
              </a:xfrm>
              <a:prstGeom prst="rect">
                <a:avLst/>
              </a:prstGeom>
            </p:spPr>
            <p:txBody>
              <a:bodyPr>
                <a:spAutoFit/>
              </a:bodyPr>
              <a:lstStyle/>
              <a:p>
                <a:r>
                  <a:rPr lang="es-CO" sz="2800" dirty="0"/>
                  <a:t>2. P(x&lt;3) = </a:t>
                </a:r>
                <a14:m>
                  <m:oMath xmlns:m="http://schemas.openxmlformats.org/officeDocument/2006/math">
                    <m:f>
                      <m:fPr>
                        <m:ctrlPr>
                          <a:rPr lang="es-CO" sz="2800" i="1">
                            <a:latin typeface="Cambria Math" panose="02040503050406030204" pitchFamily="18" charset="0"/>
                          </a:rPr>
                        </m:ctrlPr>
                      </m:fPr>
                      <m:num>
                        <m:r>
                          <a:rPr lang="es-ES" sz="2800" i="1">
                            <a:latin typeface="Cambria Math" panose="02040503050406030204" pitchFamily="18" charset="0"/>
                          </a:rPr>
                          <m:t>𝑃</m:t>
                        </m:r>
                        <m:r>
                          <a:rPr lang="es-ES" sz="2800" i="1">
                            <a:latin typeface="Cambria Math" panose="02040503050406030204" pitchFamily="18" charset="0"/>
                          </a:rPr>
                          <m:t> (</m:t>
                        </m:r>
                        <m:r>
                          <a:rPr lang="es-ES" sz="2800" i="1">
                            <a:latin typeface="Cambria Math" panose="02040503050406030204" pitchFamily="18" charset="0"/>
                          </a:rPr>
                          <m:t>𝑥</m:t>
                        </m:r>
                        <m:r>
                          <a:rPr lang="es-ES" sz="2800" i="1">
                            <a:latin typeface="Cambria Math" panose="02040503050406030204" pitchFamily="18" charset="0"/>
                          </a:rPr>
                          <m:t>=0)</m:t>
                        </m:r>
                      </m:num>
                      <m:den>
                        <m:r>
                          <a:rPr lang="es-ES" sz="2800" i="1">
                            <a:latin typeface="Cambria Math" panose="02040503050406030204" pitchFamily="18" charset="0"/>
                          </a:rPr>
                          <m:t>𝐾</m:t>
                        </m:r>
                        <m:r>
                          <a:rPr lang="es-ES" sz="2800" i="1">
                            <a:latin typeface="Cambria Math" panose="02040503050406030204" pitchFamily="18" charset="0"/>
                            <a:ea typeface="Cambria Math" panose="02040503050406030204" pitchFamily="18" charset="0"/>
                          </a:rPr>
                          <m:t>!</m:t>
                        </m:r>
                      </m:den>
                    </m:f>
                  </m:oMath>
                </a14:m>
                <a:r>
                  <a:rPr lang="es-ES" sz="2800" dirty="0"/>
                  <a:t> + </a:t>
                </a:r>
                <a14:m>
                  <m:oMath xmlns:m="http://schemas.openxmlformats.org/officeDocument/2006/math">
                    <m:f>
                      <m:fPr>
                        <m:ctrlPr>
                          <a:rPr lang="es-ES" sz="2800" i="1">
                            <a:latin typeface="Cambria Math" panose="02040503050406030204" pitchFamily="18" charset="0"/>
                          </a:rPr>
                        </m:ctrlPr>
                      </m:fPr>
                      <m:num>
                        <m:r>
                          <a:rPr lang="es-ES" sz="2800" i="1">
                            <a:latin typeface="Cambria Math" panose="02040503050406030204" pitchFamily="18" charset="0"/>
                          </a:rPr>
                          <m:t>𝑃</m:t>
                        </m:r>
                        <m:r>
                          <a:rPr lang="es-ES" sz="2800" i="1">
                            <a:latin typeface="Cambria Math" panose="02040503050406030204" pitchFamily="18" charset="0"/>
                          </a:rPr>
                          <m:t> (</m:t>
                        </m:r>
                        <m:r>
                          <a:rPr lang="es-ES" sz="2800" i="1">
                            <a:latin typeface="Cambria Math" panose="02040503050406030204" pitchFamily="18" charset="0"/>
                          </a:rPr>
                          <m:t>𝑥</m:t>
                        </m:r>
                        <m:r>
                          <a:rPr lang="es-ES" sz="2800" i="1">
                            <a:latin typeface="Cambria Math" panose="02040503050406030204" pitchFamily="18" charset="0"/>
                          </a:rPr>
                          <m:t>=1)</m:t>
                        </m:r>
                      </m:num>
                      <m:den>
                        <m:r>
                          <a:rPr lang="es-ES" sz="2800" i="1">
                            <a:latin typeface="Cambria Math" panose="02040503050406030204" pitchFamily="18" charset="0"/>
                          </a:rPr>
                          <m:t>𝐾</m:t>
                        </m:r>
                        <m:r>
                          <a:rPr lang="es-ES" sz="2800" i="1">
                            <a:latin typeface="Cambria Math" panose="02040503050406030204" pitchFamily="18" charset="0"/>
                            <a:ea typeface="Cambria Math" panose="02040503050406030204" pitchFamily="18" charset="0"/>
                          </a:rPr>
                          <m:t>!</m:t>
                        </m:r>
                      </m:den>
                    </m:f>
                  </m:oMath>
                </a14:m>
                <a:r>
                  <a:rPr lang="es-ES" sz="2800" dirty="0"/>
                  <a:t> +</a:t>
                </a:r>
                <a14:m>
                  <m:oMath xmlns:m="http://schemas.openxmlformats.org/officeDocument/2006/math">
                    <m:f>
                      <m:fPr>
                        <m:ctrlPr>
                          <a:rPr lang="es-ES" sz="2800" i="1" dirty="0">
                            <a:latin typeface="Cambria Math" panose="02040503050406030204" pitchFamily="18" charset="0"/>
                          </a:rPr>
                        </m:ctrlPr>
                      </m:fPr>
                      <m:num>
                        <m:r>
                          <a:rPr lang="es-ES" sz="2800" i="1" dirty="0">
                            <a:latin typeface="Cambria Math" panose="02040503050406030204" pitchFamily="18" charset="0"/>
                          </a:rPr>
                          <m:t>𝑃</m:t>
                        </m:r>
                        <m:r>
                          <a:rPr lang="es-ES" sz="2800" i="1" dirty="0">
                            <a:latin typeface="Cambria Math" panose="02040503050406030204" pitchFamily="18" charset="0"/>
                          </a:rPr>
                          <m:t>(</m:t>
                        </m:r>
                        <m:r>
                          <a:rPr lang="es-ES" sz="2800" i="1" dirty="0">
                            <a:latin typeface="Cambria Math" panose="02040503050406030204" pitchFamily="18" charset="0"/>
                          </a:rPr>
                          <m:t>𝑥</m:t>
                        </m:r>
                        <m:r>
                          <a:rPr lang="es-ES" sz="2800" i="1" dirty="0">
                            <a:latin typeface="Cambria Math" panose="02040503050406030204" pitchFamily="18" charset="0"/>
                          </a:rPr>
                          <m:t>=2)</m:t>
                        </m:r>
                      </m:num>
                      <m:den>
                        <m:r>
                          <a:rPr lang="es-ES" sz="2800" i="1" dirty="0">
                            <a:latin typeface="Cambria Math" panose="02040503050406030204" pitchFamily="18" charset="0"/>
                          </a:rPr>
                          <m:t>𝐾</m:t>
                        </m:r>
                        <m:r>
                          <a:rPr lang="es-ES" sz="2800" i="1" dirty="0">
                            <a:latin typeface="Cambria Math" panose="02040503050406030204" pitchFamily="18" charset="0"/>
                            <a:ea typeface="Cambria Math" panose="02040503050406030204" pitchFamily="18" charset="0"/>
                          </a:rPr>
                          <m:t>!</m:t>
                        </m:r>
                      </m:den>
                    </m:f>
                  </m:oMath>
                </a14:m>
                <a:endParaRPr lang="es-ES" sz="2800" dirty="0"/>
              </a:p>
              <a:p>
                <a:endParaRPr lang="es-ES" sz="2800" dirty="0"/>
              </a:p>
              <a:p>
                <a:r>
                  <a:rPr lang="es-ES" sz="2800" dirty="0"/>
                  <a:t>                  = </a:t>
                </a:r>
                <a14:m>
                  <m:oMath xmlns:m="http://schemas.openxmlformats.org/officeDocument/2006/math">
                    <m:f>
                      <m:fPr>
                        <m:ctrlPr>
                          <a:rPr lang="es-ES" sz="2800" i="1">
                            <a:latin typeface="Cambria Math" panose="02040503050406030204" pitchFamily="18" charset="0"/>
                          </a:rPr>
                        </m:ctrlPr>
                      </m:fPr>
                      <m:num>
                        <m:sSup>
                          <m:sSupPr>
                            <m:ctrlPr>
                              <a:rPr lang="es-ES" sz="2800" i="1">
                                <a:latin typeface="Cambria Math" panose="02040503050406030204" pitchFamily="18" charset="0"/>
                              </a:rPr>
                            </m:ctrlPr>
                          </m:sSupPr>
                          <m:e>
                            <m:r>
                              <a:rPr lang="es-ES" sz="2800" i="1">
                                <a:latin typeface="Cambria Math" panose="02040503050406030204" pitchFamily="18" charset="0"/>
                              </a:rPr>
                              <m:t>𝑒</m:t>
                            </m:r>
                          </m:e>
                          <m:sup>
                            <m:r>
                              <a:rPr lang="es-ES" sz="2800" i="1">
                                <a:latin typeface="Cambria Math" panose="02040503050406030204" pitchFamily="18" charset="0"/>
                              </a:rPr>
                              <m:t>−7</m:t>
                            </m:r>
                          </m:sup>
                        </m:sSup>
                        <m:r>
                          <a:rPr lang="es-ES" sz="2800" i="1">
                            <a:latin typeface="Cambria Math" panose="02040503050406030204" pitchFamily="18" charset="0"/>
                          </a:rPr>
                          <m:t>.</m:t>
                        </m:r>
                        <m:sSup>
                          <m:sSupPr>
                            <m:ctrlPr>
                              <a:rPr lang="es-ES" sz="2800" i="1">
                                <a:latin typeface="Cambria Math" panose="02040503050406030204" pitchFamily="18" charset="0"/>
                              </a:rPr>
                            </m:ctrlPr>
                          </m:sSupPr>
                          <m:e>
                            <m:r>
                              <a:rPr lang="es-ES" sz="2800" i="1">
                                <a:latin typeface="Cambria Math" panose="02040503050406030204" pitchFamily="18" charset="0"/>
                              </a:rPr>
                              <m:t>7</m:t>
                            </m:r>
                          </m:e>
                          <m:sup>
                            <m:r>
                              <a:rPr lang="es-ES" sz="2800" i="1">
                                <a:latin typeface="Cambria Math" panose="02040503050406030204" pitchFamily="18" charset="0"/>
                              </a:rPr>
                              <m:t>0</m:t>
                            </m:r>
                          </m:sup>
                        </m:sSup>
                      </m:num>
                      <m:den>
                        <m:r>
                          <a:rPr lang="es-ES" sz="2800" i="1">
                            <a:latin typeface="Cambria Math" panose="02040503050406030204" pitchFamily="18" charset="0"/>
                          </a:rPr>
                          <m:t>𝑜</m:t>
                        </m:r>
                        <m:r>
                          <a:rPr lang="es-ES" sz="2800" i="1">
                            <a:latin typeface="Cambria Math" panose="02040503050406030204" pitchFamily="18" charset="0"/>
                            <a:ea typeface="Cambria Math" panose="02040503050406030204" pitchFamily="18" charset="0"/>
                          </a:rPr>
                          <m:t>!</m:t>
                        </m:r>
                      </m:den>
                    </m:f>
                  </m:oMath>
                </a14:m>
                <a:r>
                  <a:rPr lang="es-ES" sz="2800" dirty="0"/>
                  <a:t> +</a:t>
                </a:r>
                <a:r>
                  <a:rPr lang="es-CO" sz="2800" dirty="0"/>
                  <a:t> </a:t>
                </a:r>
                <a14:m>
                  <m:oMath xmlns:m="http://schemas.openxmlformats.org/officeDocument/2006/math">
                    <m:f>
                      <m:fPr>
                        <m:ctrlPr>
                          <a:rPr lang="es-CO" sz="2800" i="1">
                            <a:latin typeface="Cambria Math" panose="02040503050406030204" pitchFamily="18" charset="0"/>
                          </a:rPr>
                        </m:ctrlPr>
                      </m:fPr>
                      <m:num>
                        <m:sSup>
                          <m:sSupPr>
                            <m:ctrlPr>
                              <a:rPr lang="es-CO" sz="2800" i="1">
                                <a:latin typeface="Cambria Math" panose="02040503050406030204" pitchFamily="18" charset="0"/>
                              </a:rPr>
                            </m:ctrlPr>
                          </m:sSupPr>
                          <m:e>
                            <m:r>
                              <a:rPr lang="es-CO" sz="2800" i="1">
                                <a:latin typeface="Cambria Math" panose="02040503050406030204" pitchFamily="18" charset="0"/>
                              </a:rPr>
                              <m:t>𝑒</m:t>
                            </m:r>
                          </m:e>
                          <m:sup>
                            <m:r>
                              <a:rPr lang="es-CO" sz="2800" i="1">
                                <a:latin typeface="Cambria Math" panose="02040503050406030204" pitchFamily="18" charset="0"/>
                              </a:rPr>
                              <m:t>−7</m:t>
                            </m:r>
                          </m:sup>
                        </m:sSup>
                        <m:r>
                          <a:rPr lang="es-CO" sz="2800" i="1">
                            <a:latin typeface="Cambria Math" panose="02040503050406030204" pitchFamily="18" charset="0"/>
                          </a:rPr>
                          <m:t>.</m:t>
                        </m:r>
                        <m:sSup>
                          <m:sSupPr>
                            <m:ctrlPr>
                              <a:rPr lang="es-CO" sz="2800" i="1">
                                <a:latin typeface="Cambria Math" panose="02040503050406030204" pitchFamily="18" charset="0"/>
                              </a:rPr>
                            </m:ctrlPr>
                          </m:sSupPr>
                          <m:e>
                            <m:r>
                              <a:rPr lang="es-CO" sz="2800" i="1">
                                <a:latin typeface="Cambria Math" panose="02040503050406030204" pitchFamily="18" charset="0"/>
                              </a:rPr>
                              <m:t>7</m:t>
                            </m:r>
                          </m:e>
                          <m:sup>
                            <m:r>
                              <a:rPr lang="es-ES" sz="2800" i="1">
                                <a:latin typeface="Cambria Math" panose="02040503050406030204" pitchFamily="18" charset="0"/>
                              </a:rPr>
                              <m:t>1</m:t>
                            </m:r>
                          </m:sup>
                        </m:sSup>
                      </m:num>
                      <m:den>
                        <m:r>
                          <a:rPr lang="es-ES" sz="2800" i="1">
                            <a:latin typeface="Cambria Math" panose="02040503050406030204" pitchFamily="18" charset="0"/>
                          </a:rPr>
                          <m:t>1</m:t>
                        </m:r>
                        <m:r>
                          <a:rPr lang="es-CO" sz="2800" i="1">
                            <a:latin typeface="Cambria Math" panose="02040503050406030204" pitchFamily="18" charset="0"/>
                          </a:rPr>
                          <m:t>!</m:t>
                        </m:r>
                      </m:den>
                    </m:f>
                    <m:r>
                      <a:rPr lang="es-ES" sz="2800" i="1">
                        <a:latin typeface="Cambria Math" panose="02040503050406030204" pitchFamily="18" charset="0"/>
                      </a:rPr>
                      <m:t>+</m:t>
                    </m:r>
                    <m:f>
                      <m:fPr>
                        <m:ctrlPr>
                          <a:rPr lang="es-CO" sz="2800" i="1">
                            <a:latin typeface="Cambria Math" panose="02040503050406030204" pitchFamily="18" charset="0"/>
                          </a:rPr>
                        </m:ctrlPr>
                      </m:fPr>
                      <m:num>
                        <m:sSup>
                          <m:sSupPr>
                            <m:ctrlPr>
                              <a:rPr lang="es-CO" sz="2800" i="1">
                                <a:latin typeface="Cambria Math" panose="02040503050406030204" pitchFamily="18" charset="0"/>
                              </a:rPr>
                            </m:ctrlPr>
                          </m:sSupPr>
                          <m:e>
                            <m:r>
                              <a:rPr lang="es-CO" sz="2800" i="1">
                                <a:latin typeface="Cambria Math" panose="02040503050406030204" pitchFamily="18" charset="0"/>
                              </a:rPr>
                              <m:t>𝑒</m:t>
                            </m:r>
                          </m:e>
                          <m:sup>
                            <m:r>
                              <a:rPr lang="es-CO" sz="2800" i="1">
                                <a:latin typeface="Cambria Math" panose="02040503050406030204" pitchFamily="18" charset="0"/>
                              </a:rPr>
                              <m:t>−7</m:t>
                            </m:r>
                          </m:sup>
                        </m:sSup>
                        <m:r>
                          <a:rPr lang="es-CO" sz="2800" i="1">
                            <a:latin typeface="Cambria Math" panose="02040503050406030204" pitchFamily="18" charset="0"/>
                          </a:rPr>
                          <m:t>.</m:t>
                        </m:r>
                        <m:sSup>
                          <m:sSupPr>
                            <m:ctrlPr>
                              <a:rPr lang="es-CO" sz="2800" i="1">
                                <a:latin typeface="Cambria Math" panose="02040503050406030204" pitchFamily="18" charset="0"/>
                              </a:rPr>
                            </m:ctrlPr>
                          </m:sSupPr>
                          <m:e>
                            <m:r>
                              <a:rPr lang="es-CO" sz="2800" i="1">
                                <a:latin typeface="Cambria Math" panose="02040503050406030204" pitchFamily="18" charset="0"/>
                              </a:rPr>
                              <m:t>7</m:t>
                            </m:r>
                          </m:e>
                          <m:sup>
                            <m:r>
                              <a:rPr lang="es-ES" sz="2800" i="1">
                                <a:latin typeface="Cambria Math" panose="02040503050406030204" pitchFamily="18" charset="0"/>
                              </a:rPr>
                              <m:t>2</m:t>
                            </m:r>
                          </m:sup>
                        </m:sSup>
                      </m:num>
                      <m:den>
                        <m:r>
                          <a:rPr lang="es-ES" sz="2800" i="1">
                            <a:latin typeface="Cambria Math" panose="02040503050406030204" pitchFamily="18" charset="0"/>
                          </a:rPr>
                          <m:t>2</m:t>
                        </m:r>
                        <m:r>
                          <a:rPr lang="es-CO" sz="2800" i="1">
                            <a:latin typeface="Cambria Math" panose="02040503050406030204" pitchFamily="18" charset="0"/>
                          </a:rPr>
                          <m:t>!</m:t>
                        </m:r>
                      </m:den>
                    </m:f>
                  </m:oMath>
                </a14:m>
                <a:endParaRPr lang="es-CO" sz="2800" dirty="0"/>
              </a:p>
              <a:p>
                <a:endParaRPr lang="es-ES" sz="2800" dirty="0"/>
              </a:p>
              <a:p>
                <a:r>
                  <a:rPr lang="es-ES" sz="2800" dirty="0"/>
                  <a:t> </a:t>
                </a:r>
                <a:r>
                  <a:rPr lang="es-CO" sz="2800" dirty="0"/>
                  <a:t>                 = 0,001 + 0,006 + 0,022</a:t>
                </a:r>
              </a:p>
              <a:p>
                <a:endParaRPr lang="es-ES" sz="2800" dirty="0"/>
              </a:p>
              <a:p>
                <a:r>
                  <a:rPr lang="es-ES" sz="2800" dirty="0"/>
                  <a:t>                  = 0,029</a:t>
                </a:r>
                <a:r>
                  <a:rPr lang="es-ES" sz="2800" dirty="0">
                    <a:ea typeface="Cambria Math" panose="02040503050406030204" pitchFamily="18" charset="0"/>
                  </a:rPr>
                  <a:t> </a:t>
                </a:r>
                <a14:m>
                  <m:oMath xmlns:m="http://schemas.openxmlformats.org/officeDocument/2006/math">
                    <m:r>
                      <a:rPr lang="es-ES" sz="2800" i="1">
                        <a:latin typeface="Cambria Math" panose="02040503050406030204" pitchFamily="18" charset="0"/>
                        <a:ea typeface="Cambria Math" panose="02040503050406030204" pitchFamily="18" charset="0"/>
                      </a:rPr>
                      <m:t>≈</m:t>
                    </m:r>
                  </m:oMath>
                </a14:m>
                <a:r>
                  <a:rPr lang="es-ES" sz="2800" dirty="0"/>
                  <a:t> 2,9% </a:t>
                </a:r>
                <a:endParaRPr lang="es-CO" sz="2800" dirty="0"/>
              </a:p>
            </p:txBody>
          </p:sp>
        </mc:Choice>
        <mc:Fallback xmlns="">
          <p:sp>
            <p:nvSpPr>
              <p:cNvPr id="6" name="Rectángulo 5">
                <a:extLst>
                  <a:ext uri="{FF2B5EF4-FFF2-40B4-BE49-F238E27FC236}">
                    <a16:creationId xmlns:a16="http://schemas.microsoft.com/office/drawing/2014/main" id="{FA50B648-68ED-4228-AAEB-BD8DEE84C059}"/>
                  </a:ext>
                </a:extLst>
              </p:cNvPr>
              <p:cNvSpPr>
                <a:spLocks noRot="1" noChangeAspect="1" noMove="1" noResize="1" noEditPoints="1" noAdjustHandles="1" noChangeArrowheads="1" noChangeShapeType="1" noTextEdit="1"/>
              </p:cNvSpPr>
              <p:nvPr/>
            </p:nvSpPr>
            <p:spPr>
              <a:xfrm>
                <a:off x="6315062" y="3047067"/>
                <a:ext cx="6096000" cy="3547061"/>
              </a:xfrm>
              <a:prstGeom prst="rect">
                <a:avLst/>
              </a:prstGeom>
              <a:blipFill>
                <a:blip r:embed="rId3"/>
                <a:stretch>
                  <a:fillRect l="-2100" b="-3952"/>
                </a:stretch>
              </a:blipFill>
            </p:spPr>
            <p:txBody>
              <a:bodyPr/>
              <a:lstStyle/>
              <a:p>
                <a:r>
                  <a:rPr lang="es-CO">
                    <a:noFill/>
                  </a:rPr>
                  <a:t> </a:t>
                </a:r>
              </a:p>
            </p:txBody>
          </p:sp>
        </mc:Fallback>
      </mc:AlternateContent>
      <p:sp>
        <p:nvSpPr>
          <p:cNvPr id="7" name="Elipse 6">
            <a:extLst>
              <a:ext uri="{FF2B5EF4-FFF2-40B4-BE49-F238E27FC236}">
                <a16:creationId xmlns:a16="http://schemas.microsoft.com/office/drawing/2014/main" id="{42A57E9F-819C-418D-AFFC-98A1709EB3D8}"/>
              </a:ext>
            </a:extLst>
          </p:cNvPr>
          <p:cNvSpPr/>
          <p:nvPr/>
        </p:nvSpPr>
        <p:spPr>
          <a:xfrm>
            <a:off x="4625009" y="3963791"/>
            <a:ext cx="1033669" cy="763413"/>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sp>
        <p:nvSpPr>
          <p:cNvPr id="8" name="Elipse 7">
            <a:extLst>
              <a:ext uri="{FF2B5EF4-FFF2-40B4-BE49-F238E27FC236}">
                <a16:creationId xmlns:a16="http://schemas.microsoft.com/office/drawing/2014/main" id="{FA51A16B-97D3-40D0-B103-D4722918E328}"/>
              </a:ext>
            </a:extLst>
          </p:cNvPr>
          <p:cNvSpPr/>
          <p:nvPr/>
        </p:nvSpPr>
        <p:spPr>
          <a:xfrm>
            <a:off x="9289774" y="5936973"/>
            <a:ext cx="1020417" cy="711635"/>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pic>
        <p:nvPicPr>
          <p:cNvPr id="9" name="Imagen 8">
            <a:extLst>
              <a:ext uri="{FF2B5EF4-FFF2-40B4-BE49-F238E27FC236}">
                <a16:creationId xmlns:a16="http://schemas.microsoft.com/office/drawing/2014/main" id="{A0829DD6-AA28-48D1-94DB-487DF62FD310}"/>
              </a:ext>
            </a:extLst>
          </p:cNvPr>
          <p:cNvPicPr>
            <a:picLocks noChangeAspect="1"/>
          </p:cNvPicPr>
          <p:nvPr/>
        </p:nvPicPr>
        <p:blipFill rotWithShape="1">
          <a:blip r:embed="rId4"/>
          <a:srcRect r="44047"/>
          <a:stretch/>
        </p:blipFill>
        <p:spPr>
          <a:xfrm>
            <a:off x="7986390" y="409769"/>
            <a:ext cx="2735021" cy="12989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ángulo 9">
            <a:extLst>
              <a:ext uri="{FF2B5EF4-FFF2-40B4-BE49-F238E27FC236}">
                <a16:creationId xmlns:a16="http://schemas.microsoft.com/office/drawing/2014/main" id="{927FECE6-7B47-436E-BC8F-337E4E5E9346}"/>
              </a:ext>
            </a:extLst>
          </p:cNvPr>
          <p:cNvSpPr/>
          <p:nvPr/>
        </p:nvSpPr>
        <p:spPr>
          <a:xfrm>
            <a:off x="7805531" y="1851195"/>
            <a:ext cx="6096000" cy="615553"/>
          </a:xfrm>
          <a:prstGeom prst="rect">
            <a:avLst/>
          </a:prstGeom>
        </p:spPr>
        <p:txBody>
          <a:bodyPr>
            <a:spAutoFit/>
          </a:bodyPr>
          <a:lstStyle/>
          <a:p>
            <a:pPr algn="just"/>
            <a:r>
              <a:rPr lang="es-CO" sz="1600" b="1" dirty="0">
                <a:solidFill>
                  <a:srgbClr val="C00000"/>
                </a:solidFill>
              </a:rPr>
              <a:t>µ= </a:t>
            </a:r>
            <a:r>
              <a:rPr lang="es-CO" sz="1600" dirty="0"/>
              <a:t>numero de veces que ocurre el suceso.</a:t>
            </a:r>
          </a:p>
          <a:p>
            <a:pPr algn="just"/>
            <a:r>
              <a:rPr lang="es-ES" sz="1600" b="1" dirty="0">
                <a:solidFill>
                  <a:srgbClr val="C00000"/>
                </a:solidFill>
              </a:rPr>
              <a:t>K</a:t>
            </a:r>
            <a:r>
              <a:rPr lang="es-CO" sz="1600" b="1" dirty="0">
                <a:solidFill>
                  <a:srgbClr val="C00000"/>
                </a:solidFill>
              </a:rPr>
              <a:t>= </a:t>
            </a:r>
            <a:r>
              <a:rPr lang="es-CO" sz="1600" dirty="0"/>
              <a:t>probabilidad de que un suceso se repita</a:t>
            </a:r>
            <a:r>
              <a:rPr lang="es-CO" dirty="0"/>
              <a:t>.</a:t>
            </a:r>
          </a:p>
        </p:txBody>
      </p:sp>
      <p:sp>
        <p:nvSpPr>
          <p:cNvPr id="11" name="CuadroTexto 10">
            <a:extLst>
              <a:ext uri="{FF2B5EF4-FFF2-40B4-BE49-F238E27FC236}">
                <a16:creationId xmlns:a16="http://schemas.microsoft.com/office/drawing/2014/main" id="{AA610934-801E-4EA2-AA75-C0F67E364B52}"/>
              </a:ext>
            </a:extLst>
          </p:cNvPr>
          <p:cNvSpPr txBox="1"/>
          <p:nvPr/>
        </p:nvSpPr>
        <p:spPr>
          <a:xfrm>
            <a:off x="205810" y="4820597"/>
            <a:ext cx="3074504" cy="923330"/>
          </a:xfrm>
          <a:prstGeom prst="rect">
            <a:avLst/>
          </a:prstGeom>
          <a:noFill/>
        </p:spPr>
        <p:txBody>
          <a:bodyPr wrap="square" rtlCol="0">
            <a:spAutoFit/>
          </a:bodyPr>
          <a:lstStyle/>
          <a:p>
            <a:r>
              <a:rPr lang="es-ES" b="1" dirty="0">
                <a:solidFill>
                  <a:srgbClr val="C00000"/>
                </a:solidFill>
              </a:rPr>
              <a:t>Respuesta 1</a:t>
            </a:r>
            <a:r>
              <a:rPr lang="es-ES" dirty="0"/>
              <a:t>: la probabilidad de que nazcan 3 varones en una semana es del 5,2%.</a:t>
            </a:r>
            <a:endParaRPr lang="es-CO" dirty="0"/>
          </a:p>
        </p:txBody>
      </p:sp>
      <p:sp>
        <p:nvSpPr>
          <p:cNvPr id="12" name="CuadroTexto 11">
            <a:extLst>
              <a:ext uri="{FF2B5EF4-FFF2-40B4-BE49-F238E27FC236}">
                <a16:creationId xmlns:a16="http://schemas.microsoft.com/office/drawing/2014/main" id="{B309A37D-FD09-4052-9ABA-8632F93A961B}"/>
              </a:ext>
            </a:extLst>
          </p:cNvPr>
          <p:cNvSpPr txBox="1"/>
          <p:nvPr/>
        </p:nvSpPr>
        <p:spPr>
          <a:xfrm>
            <a:off x="4625009" y="5773965"/>
            <a:ext cx="3180522" cy="923330"/>
          </a:xfrm>
          <a:prstGeom prst="rect">
            <a:avLst/>
          </a:prstGeom>
          <a:noFill/>
        </p:spPr>
        <p:txBody>
          <a:bodyPr wrap="square" rtlCol="0">
            <a:spAutoFit/>
          </a:bodyPr>
          <a:lstStyle/>
          <a:p>
            <a:pPr algn="just"/>
            <a:r>
              <a:rPr lang="es-ES" b="1" dirty="0">
                <a:solidFill>
                  <a:srgbClr val="C00000"/>
                </a:solidFill>
              </a:rPr>
              <a:t>Respuesta 2: </a:t>
            </a:r>
            <a:r>
              <a:rPr lang="es-ES" dirty="0"/>
              <a:t>la probabilidad de que nazcan menos de 3 varones a la semana es del 3%.</a:t>
            </a:r>
            <a:endParaRPr lang="es-CO" dirty="0"/>
          </a:p>
        </p:txBody>
      </p:sp>
    </p:spTree>
    <p:extLst>
      <p:ext uri="{BB962C8B-B14F-4D97-AF65-F5344CB8AC3E}">
        <p14:creationId xmlns:p14="http://schemas.microsoft.com/office/powerpoint/2010/main" val="17737085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18048</TotalTime>
  <Words>1855</Words>
  <Application>Microsoft Office PowerPoint</Application>
  <PresentationFormat>Panorámica</PresentationFormat>
  <Paragraphs>256</Paragraphs>
  <Slides>27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27</vt:i4>
      </vt:variant>
    </vt:vector>
  </HeadingPairs>
  <TitlesOfParts>
    <vt:vector size="36" baseType="lpstr">
      <vt:lpstr>MS PGothic</vt:lpstr>
      <vt:lpstr>-apple-system</vt:lpstr>
      <vt:lpstr>Arial</vt:lpstr>
      <vt:lpstr>Calibri</vt:lpstr>
      <vt:lpstr>Calibri Light</vt:lpstr>
      <vt:lpstr>Cambria Math</vt:lpstr>
      <vt:lpstr>Open Sans</vt:lpstr>
      <vt:lpstr>Wingdings</vt:lpstr>
      <vt:lpstr>Tema de Office</vt:lpstr>
      <vt:lpstr>DISTRIBUCIONES DE PROBABILIDAD</vt:lpstr>
      <vt:lpstr>Presentación de PowerPoint</vt:lpstr>
      <vt:lpstr>Presentación de PowerPoint</vt:lpstr>
      <vt:lpstr>EJEMPLOS DE VARIABLES CONTINUAS Y DISCRETAS</vt:lpstr>
      <vt:lpstr>DISTRIBUCIONES DISCRETAS </vt:lpstr>
      <vt:lpstr>Presentación de PowerPoint</vt:lpstr>
      <vt:lpstr>REQUISITOS QUE DEBE CUMPLIR </vt:lpstr>
      <vt:lpstr>QUÉ APLICACIONES TIENE LA DISTRIBUCIÓN DE POISSON</vt:lpstr>
      <vt:lpstr>EJERCICIO</vt:lpstr>
      <vt:lpstr>DISTRIBUCIONES CONTINUAS</vt:lpstr>
      <vt:lpstr>DISTRIBUCION NORMAL O Z</vt:lpstr>
      <vt:lpstr>PROPIEDADES </vt:lpstr>
      <vt:lpstr>APLICACIONES DE LA DISTRIBUCIÓN NORMAL </vt:lpstr>
      <vt:lpstr>Altura de los hombres </vt:lpstr>
      <vt:lpstr>Nota que obtiene cada estudiante en un examen</vt:lpstr>
      <vt:lpstr>EJERCICIO</vt:lpstr>
      <vt:lpstr>DISTRIBUCIÓN CHI-CUADRADO</vt:lpstr>
      <vt:lpstr>Presentación de PowerPoint</vt:lpstr>
      <vt:lpstr>DETERMINACIÓN DE LOS GRADOS DE LIBERTAD</vt:lpstr>
      <vt:lpstr>EJERCICIO</vt:lpstr>
      <vt:lpstr>Presentación de PowerPoint</vt:lpstr>
      <vt:lpstr>DISTRIBUCIÓN t de Student</vt:lpstr>
      <vt:lpstr>APLICACIÓN DE LA DISTRIBUCIÓN  t Student</vt:lpstr>
      <vt:lpstr>EJERCICIO</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Aramirezp</dc:creator>
  <cp:lastModifiedBy>Camila Cely</cp:lastModifiedBy>
  <cp:revision>2281</cp:revision>
  <cp:lastPrinted>2017-04-25T23:06:26Z</cp:lastPrinted>
  <dcterms:created xsi:type="dcterms:W3CDTF">2017-03-31T14:04:32Z</dcterms:created>
  <dcterms:modified xsi:type="dcterms:W3CDTF">2022-07-15T17:54:36Z</dcterms:modified>
</cp:coreProperties>
</file>