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37" r:id="rId2"/>
    <p:sldId id="1042" r:id="rId3"/>
    <p:sldId id="1039" r:id="rId4"/>
    <p:sldId id="1036" r:id="rId5"/>
    <p:sldId id="1038" r:id="rId6"/>
    <p:sldId id="1040" r:id="rId7"/>
    <p:sldId id="1041" r:id="rId8"/>
    <p:sldId id="1035" r:id="rId9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C3A"/>
    <a:srgbClr val="E4574C"/>
    <a:srgbClr val="FFFFFF"/>
    <a:srgbClr val="173F5F"/>
    <a:srgbClr val="D93205"/>
    <a:srgbClr val="AD3333"/>
    <a:srgbClr val="F4A261"/>
    <a:srgbClr val="E9C46A"/>
    <a:srgbClr val="E76F5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22/05/2022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daicasite.com/intern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471367"/>
            <a:ext cx="9144000" cy="166344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Arial" panose="020B0604020202020204" pitchFamily="34" charset="0"/>
              </a:rPr>
              <a:t>LA BIOETICA EN RELACIÓN CON LA RELIGIÓN JUDIA</a:t>
            </a:r>
            <a:endParaRPr lang="es-CO" sz="3600" dirty="0">
              <a:latin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3547744"/>
            <a:ext cx="9144000" cy="1010540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</a:rPr>
              <a:t>Presentado por </a:t>
            </a:r>
          </a:p>
          <a:p>
            <a:r>
              <a:rPr lang="es-ES" dirty="0">
                <a:latin typeface="Arial" panose="020B0604020202020204" pitchFamily="34" charset="0"/>
              </a:rPr>
              <a:t>Ing. </a:t>
            </a:r>
            <a:r>
              <a:rPr lang="es-ES" dirty="0" err="1">
                <a:latin typeface="Arial" panose="020B0604020202020204" pitchFamily="34" charset="0"/>
              </a:rPr>
              <a:t>Maria</a:t>
            </a:r>
            <a:r>
              <a:rPr lang="es-ES" dirty="0">
                <a:latin typeface="Arial" panose="020B0604020202020204" pitchFamily="34" charset="0"/>
              </a:rPr>
              <a:t> Camila Cely </a:t>
            </a:r>
            <a:r>
              <a:rPr lang="es-ES" dirty="0" err="1">
                <a:latin typeface="Arial" panose="020B0604020202020204" pitchFamily="34" charset="0"/>
              </a:rPr>
              <a:t>Garcia</a:t>
            </a:r>
            <a:r>
              <a:rPr lang="es-ES" dirty="0">
                <a:latin typeface="Arial" panose="020B0604020202020204" pitchFamily="34" charset="0"/>
              </a:rPr>
              <a:t> </a:t>
            </a:r>
          </a:p>
          <a:p>
            <a:r>
              <a:rPr lang="es-ES" b="1" dirty="0">
                <a:latin typeface="Arial" panose="020B0604020202020204" pitchFamily="34" charset="0"/>
              </a:rPr>
              <a:t>Docente</a:t>
            </a:r>
          </a:p>
          <a:p>
            <a:r>
              <a:rPr lang="es-ES" dirty="0">
                <a:latin typeface="Arial" panose="020B0604020202020204" pitchFamily="34" charset="0"/>
              </a:rPr>
              <a:t>Dr. Giovanni </a:t>
            </a:r>
            <a:r>
              <a:rPr lang="es-ES" dirty="0" err="1">
                <a:latin typeface="Arial" panose="020B0604020202020204" pitchFamily="34" charset="0"/>
              </a:rPr>
              <a:t>Cancino</a:t>
            </a:r>
            <a:endParaRPr lang="es-CO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0E47C-87E7-460B-BB73-187ACB2B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55"/>
            <a:ext cx="10515600" cy="984562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¿QUE ES EL JUDAISMO?</a:t>
            </a:r>
            <a:endParaRPr lang="es-CO" sz="3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8E9BAC0-4F1F-40DC-B893-6918081CCC3B}"/>
              </a:ext>
            </a:extLst>
          </p:cNvPr>
          <p:cNvSpPr/>
          <p:nvPr/>
        </p:nvSpPr>
        <p:spPr>
          <a:xfrm>
            <a:off x="3909392" y="1304617"/>
            <a:ext cx="4558747" cy="126285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Religión monoteísta que se basa en la Biblia y la Torá, que recogen el contenido de la revelación de Dios al pueblo de Israel.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EA9C19-F986-447E-B30C-CCDEB6DA0B79}"/>
              </a:ext>
            </a:extLst>
          </p:cNvPr>
          <p:cNvSpPr/>
          <p:nvPr/>
        </p:nvSpPr>
        <p:spPr>
          <a:xfrm>
            <a:off x="5141843" y="2941983"/>
            <a:ext cx="2199861" cy="649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Sus creencias se basan en el TANAK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E9169FE-1133-401A-A5D8-6903A4706E46}"/>
              </a:ext>
            </a:extLst>
          </p:cNvPr>
          <p:cNvCxnSpPr>
            <a:stCxn id="5" idx="2"/>
          </p:cNvCxnSpPr>
          <p:nvPr/>
        </p:nvCxnSpPr>
        <p:spPr>
          <a:xfrm>
            <a:off x="6241774" y="3591339"/>
            <a:ext cx="0" cy="3745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A62D308-567A-43C8-9D70-8952505F656E}"/>
              </a:ext>
            </a:extLst>
          </p:cNvPr>
          <p:cNvCxnSpPr/>
          <p:nvPr/>
        </p:nvCxnSpPr>
        <p:spPr>
          <a:xfrm flipH="1">
            <a:off x="2663687" y="3965847"/>
            <a:ext cx="35780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704F029-994D-4A1B-84A9-9638292B7A64}"/>
              </a:ext>
            </a:extLst>
          </p:cNvPr>
          <p:cNvCxnSpPr/>
          <p:nvPr/>
        </p:nvCxnSpPr>
        <p:spPr>
          <a:xfrm flipH="1">
            <a:off x="6241774" y="3965847"/>
            <a:ext cx="35780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0980ED7-1080-47DF-82BD-BE3669583625}"/>
              </a:ext>
            </a:extLst>
          </p:cNvPr>
          <p:cNvCxnSpPr/>
          <p:nvPr/>
        </p:nvCxnSpPr>
        <p:spPr>
          <a:xfrm>
            <a:off x="2663687" y="3965847"/>
            <a:ext cx="0" cy="420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B922C26-DA72-4BFD-9367-1FC5F65EF27B}"/>
              </a:ext>
            </a:extLst>
          </p:cNvPr>
          <p:cNvCxnSpPr/>
          <p:nvPr/>
        </p:nvCxnSpPr>
        <p:spPr>
          <a:xfrm>
            <a:off x="9819861" y="3965847"/>
            <a:ext cx="0" cy="420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E610E5-FD48-408B-BFC4-1BE8B684D732}"/>
              </a:ext>
            </a:extLst>
          </p:cNvPr>
          <p:cNvCxnSpPr/>
          <p:nvPr/>
        </p:nvCxnSpPr>
        <p:spPr>
          <a:xfrm>
            <a:off x="6208644" y="2567475"/>
            <a:ext cx="0" cy="3745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36019A5-7828-4966-9C50-AA4B0823EB90}"/>
              </a:ext>
            </a:extLst>
          </p:cNvPr>
          <p:cNvCxnSpPr/>
          <p:nvPr/>
        </p:nvCxnSpPr>
        <p:spPr>
          <a:xfrm>
            <a:off x="6241774" y="3965847"/>
            <a:ext cx="0" cy="3745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185F666-2BC5-472E-9AE8-45594DBA46AA}"/>
              </a:ext>
            </a:extLst>
          </p:cNvPr>
          <p:cNvSpPr/>
          <p:nvPr/>
        </p:nvSpPr>
        <p:spPr>
          <a:xfrm>
            <a:off x="5420149" y="4350158"/>
            <a:ext cx="1576989" cy="513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N</a:t>
            </a:r>
            <a:r>
              <a:rPr lang="es-ES" dirty="0"/>
              <a:t>EVI´IM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3EF71A9-8A10-463E-9420-C13BC3129EAC}"/>
              </a:ext>
            </a:extLst>
          </p:cNvPr>
          <p:cNvSpPr/>
          <p:nvPr/>
        </p:nvSpPr>
        <p:spPr>
          <a:xfrm>
            <a:off x="9084372" y="4386470"/>
            <a:ext cx="1470978" cy="47706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K</a:t>
            </a:r>
            <a:r>
              <a:rPr lang="es-ES" dirty="0"/>
              <a:t>ETUVIM</a:t>
            </a:r>
            <a:endParaRPr lang="es-CO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DAA496-3563-4F4C-939E-1C5097A76FB3}"/>
              </a:ext>
            </a:extLst>
          </p:cNvPr>
          <p:cNvSpPr/>
          <p:nvPr/>
        </p:nvSpPr>
        <p:spPr>
          <a:xfrm>
            <a:off x="1577028" y="4060701"/>
            <a:ext cx="2623929" cy="1052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E8F9E55-07A7-4DEC-9EEC-A6B490475185}"/>
              </a:ext>
            </a:extLst>
          </p:cNvPr>
          <p:cNvSpPr/>
          <p:nvPr/>
        </p:nvSpPr>
        <p:spPr>
          <a:xfrm>
            <a:off x="1948070" y="4340355"/>
            <a:ext cx="1669760" cy="523185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T</a:t>
            </a:r>
            <a:r>
              <a:rPr lang="es-ES" dirty="0"/>
              <a:t>ORÁ</a:t>
            </a:r>
            <a:endParaRPr lang="es-CO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1DB9629-A22E-43A9-8DB4-1D53189A58BC}"/>
              </a:ext>
            </a:extLst>
          </p:cNvPr>
          <p:cNvCxnSpPr/>
          <p:nvPr/>
        </p:nvCxnSpPr>
        <p:spPr>
          <a:xfrm>
            <a:off x="2888992" y="5113243"/>
            <a:ext cx="0" cy="32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B265C35-8A7B-487E-BED5-CED235BCD107}"/>
              </a:ext>
            </a:extLst>
          </p:cNvPr>
          <p:cNvSpPr/>
          <p:nvPr/>
        </p:nvSpPr>
        <p:spPr>
          <a:xfrm>
            <a:off x="1577028" y="5435487"/>
            <a:ext cx="2623929" cy="7288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Libro más sagrado del pueblo Judío.</a:t>
            </a:r>
            <a:endParaRPr lang="es-CO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C0AED20-4006-4998-82C5-4BCC22F3003D}"/>
              </a:ext>
            </a:extLst>
          </p:cNvPr>
          <p:cNvCxnSpPr>
            <a:cxnSpLocks/>
          </p:cNvCxnSpPr>
          <p:nvPr/>
        </p:nvCxnSpPr>
        <p:spPr>
          <a:xfrm>
            <a:off x="4200957" y="5839678"/>
            <a:ext cx="63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3EEFA1-8833-45D2-B658-EDA7B1631412}"/>
              </a:ext>
            </a:extLst>
          </p:cNvPr>
          <p:cNvSpPr txBox="1"/>
          <p:nvPr/>
        </p:nvSpPr>
        <p:spPr>
          <a:xfrm>
            <a:off x="4837043" y="5530383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Forman la base por la cual se desarrolló HALAJÁ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420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C44F3-C799-4729-8EE1-999D8086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98" y="320055"/>
            <a:ext cx="10515600" cy="984562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</a:rPr>
              <a:t>LA RELIGIÓN JUDÍA</a:t>
            </a:r>
            <a:endParaRPr lang="es-CO" sz="3200" dirty="0">
              <a:latin typeface="Arial" panose="020B06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B6B0F6A-A89F-4909-A979-D2D04A605CCD}"/>
              </a:ext>
            </a:extLst>
          </p:cNvPr>
          <p:cNvCxnSpPr/>
          <p:nvPr/>
        </p:nvCxnSpPr>
        <p:spPr>
          <a:xfrm>
            <a:off x="5870713" y="812336"/>
            <a:ext cx="0" cy="492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8B6D6DF2-F8F7-4C79-9AB3-0A24475374F2}"/>
              </a:ext>
            </a:extLst>
          </p:cNvPr>
          <p:cNvSpPr/>
          <p:nvPr/>
        </p:nvSpPr>
        <p:spPr>
          <a:xfrm>
            <a:off x="5095461" y="1304617"/>
            <a:ext cx="1550503" cy="6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Halajá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734346-0245-48E4-98F2-06689CBBC5B0}"/>
              </a:ext>
            </a:extLst>
          </p:cNvPr>
          <p:cNvSpPr/>
          <p:nvPr/>
        </p:nvSpPr>
        <p:spPr>
          <a:xfrm>
            <a:off x="4764156" y="2215535"/>
            <a:ext cx="2193236" cy="802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Derecho, ley o jurisprudencia divina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3BB646A-D7A7-40E7-8E65-69C6DE0A2D5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60774" y="3018014"/>
            <a:ext cx="9736" cy="417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0F224A3-B69D-45FF-87C2-329BD76CE299}"/>
              </a:ext>
            </a:extLst>
          </p:cNvPr>
          <p:cNvSpPr/>
          <p:nvPr/>
        </p:nvSpPr>
        <p:spPr>
          <a:xfrm>
            <a:off x="4347117" y="3435458"/>
            <a:ext cx="3046788" cy="682487"/>
          </a:xfrm>
          <a:prstGeom prst="rect">
            <a:avLst/>
          </a:prstGeom>
          <a:solidFill>
            <a:srgbClr val="F64C3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Relación con la Bioética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32015C1-AB5B-45B6-9665-FD1281B25402}"/>
              </a:ext>
            </a:extLst>
          </p:cNvPr>
          <p:cNvCxnSpPr>
            <a:stCxn id="6" idx="2"/>
          </p:cNvCxnSpPr>
          <p:nvPr/>
        </p:nvCxnSpPr>
        <p:spPr>
          <a:xfrm flipH="1">
            <a:off x="5870712" y="1908313"/>
            <a:ext cx="1" cy="281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7F4E291-DBC1-4150-AD00-C5EABB98321D}"/>
              </a:ext>
            </a:extLst>
          </p:cNvPr>
          <p:cNvSpPr/>
          <p:nvPr/>
        </p:nvSpPr>
        <p:spPr>
          <a:xfrm>
            <a:off x="3348981" y="4823165"/>
            <a:ext cx="5043058" cy="14256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Judaísmo el conocimiento por el conocimiento y la experimentación solo por alcanzar el mayor conocimiento no son aceptables si no van acompañados de un comportamiento ético.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ergamino: horizontal 29">
            <a:extLst>
              <a:ext uri="{FF2B5EF4-FFF2-40B4-BE49-F238E27FC236}">
                <a16:creationId xmlns:a16="http://schemas.microsoft.com/office/drawing/2014/main" id="{557F6EA0-473D-4AC5-8CA7-5E026515C9F7}"/>
              </a:ext>
            </a:extLst>
          </p:cNvPr>
          <p:cNvSpPr/>
          <p:nvPr/>
        </p:nvSpPr>
        <p:spPr>
          <a:xfrm>
            <a:off x="7732643" y="812168"/>
            <a:ext cx="3339952" cy="1534107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“Observareis mis estatutos y mis ordenanzas destinadas a hacer vivir al hombre</a:t>
            </a:r>
            <a:r>
              <a:rPr lang="es-ES" dirty="0"/>
              <a:t>”</a:t>
            </a:r>
            <a:endParaRPr lang="es-CO" dirty="0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48E5FAEE-8729-4912-AC5A-60949EA2B2C3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rot="5400000">
            <a:off x="5517901" y="4470555"/>
            <a:ext cx="705220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xplosión: 8 puntos 36">
            <a:extLst>
              <a:ext uri="{FF2B5EF4-FFF2-40B4-BE49-F238E27FC236}">
                <a16:creationId xmlns:a16="http://schemas.microsoft.com/office/drawing/2014/main" id="{66907780-446A-46F2-B438-0D6B2B84E918}"/>
              </a:ext>
            </a:extLst>
          </p:cNvPr>
          <p:cNvSpPr/>
          <p:nvPr/>
        </p:nvSpPr>
        <p:spPr>
          <a:xfrm>
            <a:off x="8348867" y="2971632"/>
            <a:ext cx="2464904" cy="229262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CIENCIA MEDICA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lecha: doblada hacia arriba 37">
            <a:extLst>
              <a:ext uri="{FF2B5EF4-FFF2-40B4-BE49-F238E27FC236}">
                <a16:creationId xmlns:a16="http://schemas.microsoft.com/office/drawing/2014/main" id="{217D3052-9782-4F94-B304-81499EF3FD15}"/>
              </a:ext>
            </a:extLst>
          </p:cNvPr>
          <p:cNvSpPr/>
          <p:nvPr/>
        </p:nvSpPr>
        <p:spPr>
          <a:xfrm>
            <a:off x="8348867" y="4987076"/>
            <a:ext cx="861391" cy="594791"/>
          </a:xfrm>
          <a:prstGeom prst="bentUp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34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C1DABC-9DCA-4E2B-AE3F-F8A82F1206EE}"/>
              </a:ext>
            </a:extLst>
          </p:cNvPr>
          <p:cNvSpPr/>
          <p:nvPr/>
        </p:nvSpPr>
        <p:spPr>
          <a:xfrm>
            <a:off x="883718" y="351399"/>
            <a:ext cx="3436245" cy="122310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RELIGIÓN Y EL PARADIGMA DE LA BIOETICA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A32D3E-9680-4DFB-A48E-1B3ECFAD216F}"/>
              </a:ext>
            </a:extLst>
          </p:cNvPr>
          <p:cNvSpPr/>
          <p:nvPr/>
        </p:nvSpPr>
        <p:spPr>
          <a:xfrm>
            <a:off x="4459979" y="1777743"/>
            <a:ext cx="2862459" cy="100475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Trinidad de principios morales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DD03936-FE36-4B0A-8FA1-3C87B80F5D99}"/>
              </a:ext>
            </a:extLst>
          </p:cNvPr>
          <p:cNvCxnSpPr>
            <a:stCxn id="9" idx="2"/>
          </p:cNvCxnSpPr>
          <p:nvPr/>
        </p:nvCxnSpPr>
        <p:spPr>
          <a:xfrm flipH="1">
            <a:off x="5891208" y="2782502"/>
            <a:ext cx="1" cy="5214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422B4E-DFA0-467A-BC89-759ABE46068A}"/>
              </a:ext>
            </a:extLst>
          </p:cNvPr>
          <p:cNvCxnSpPr/>
          <p:nvPr/>
        </p:nvCxnSpPr>
        <p:spPr>
          <a:xfrm flipH="1">
            <a:off x="2213113" y="3317727"/>
            <a:ext cx="36780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2D821C8-2A07-480C-B91C-9E0E94D5247A}"/>
              </a:ext>
            </a:extLst>
          </p:cNvPr>
          <p:cNvCxnSpPr/>
          <p:nvPr/>
        </p:nvCxnSpPr>
        <p:spPr>
          <a:xfrm flipH="1">
            <a:off x="5891208" y="3317727"/>
            <a:ext cx="36780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8D08BC4-63AB-444B-B1C5-8FD82758D130}"/>
              </a:ext>
            </a:extLst>
          </p:cNvPr>
          <p:cNvCxnSpPr/>
          <p:nvPr/>
        </p:nvCxnSpPr>
        <p:spPr>
          <a:xfrm>
            <a:off x="2213113" y="3313044"/>
            <a:ext cx="0" cy="4770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7FB9E71-D4CD-41C9-9B98-72E943566509}"/>
              </a:ext>
            </a:extLst>
          </p:cNvPr>
          <p:cNvCxnSpPr/>
          <p:nvPr/>
        </p:nvCxnSpPr>
        <p:spPr>
          <a:xfrm>
            <a:off x="5891208" y="3317727"/>
            <a:ext cx="0" cy="4770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F7828BA-7308-4456-BA09-E2F4BDA2A6CA}"/>
              </a:ext>
            </a:extLst>
          </p:cNvPr>
          <p:cNvCxnSpPr/>
          <p:nvPr/>
        </p:nvCxnSpPr>
        <p:spPr>
          <a:xfrm>
            <a:off x="9569303" y="3309725"/>
            <a:ext cx="0" cy="4770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3953D3E-0C41-4BBF-929C-865F37A6B78B}"/>
              </a:ext>
            </a:extLst>
          </p:cNvPr>
          <p:cNvSpPr/>
          <p:nvPr/>
        </p:nvSpPr>
        <p:spPr>
          <a:xfrm>
            <a:off x="1353798" y="3495255"/>
            <a:ext cx="2268706" cy="755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Beneficencia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850C7F-48DF-4280-BD92-18734FD703A1}"/>
              </a:ext>
            </a:extLst>
          </p:cNvPr>
          <p:cNvSpPr/>
          <p:nvPr/>
        </p:nvSpPr>
        <p:spPr>
          <a:xfrm>
            <a:off x="4756856" y="3495255"/>
            <a:ext cx="2268705" cy="755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Justicia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9086991-0E21-4F27-B5B8-6EBBEAD3FFA3}"/>
              </a:ext>
            </a:extLst>
          </p:cNvPr>
          <p:cNvCxnSpPr/>
          <p:nvPr/>
        </p:nvCxnSpPr>
        <p:spPr>
          <a:xfrm>
            <a:off x="2213113" y="4250591"/>
            <a:ext cx="0" cy="318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93FE699-B328-4CA8-ABC1-FF4B2E010611}"/>
              </a:ext>
            </a:extLst>
          </p:cNvPr>
          <p:cNvSpPr/>
          <p:nvPr/>
        </p:nvSpPr>
        <p:spPr>
          <a:xfrm>
            <a:off x="1051357" y="4555424"/>
            <a:ext cx="2729927" cy="1172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Hacer el bien al prójimo y promover su bienestar </a:t>
            </a:r>
          </a:p>
          <a:p>
            <a:pPr algn="just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Ofrecer un beneficio al paciente.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D51E720-F188-4F99-88A2-625EE594F1AA}"/>
              </a:ext>
            </a:extLst>
          </p:cNvPr>
          <p:cNvCxnSpPr/>
          <p:nvPr/>
        </p:nvCxnSpPr>
        <p:spPr>
          <a:xfrm>
            <a:off x="5891206" y="4237339"/>
            <a:ext cx="0" cy="318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8B1EC79-3BDF-49B3-AED7-4A16E61E7ECB}"/>
              </a:ext>
            </a:extLst>
          </p:cNvPr>
          <p:cNvSpPr/>
          <p:nvPr/>
        </p:nvSpPr>
        <p:spPr>
          <a:xfrm>
            <a:off x="4592511" y="4536889"/>
            <a:ext cx="2729927" cy="141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Distribución justa y equitativa de los beneficios de los servicios de salud.</a:t>
            </a:r>
          </a:p>
          <a:p>
            <a:pPr algn="just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Niños, presos y/o con problemas mentales.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1BDC64E-782E-43D8-850E-F666032CB968}"/>
              </a:ext>
            </a:extLst>
          </p:cNvPr>
          <p:cNvSpPr/>
          <p:nvPr/>
        </p:nvSpPr>
        <p:spPr>
          <a:xfrm>
            <a:off x="8582014" y="3482003"/>
            <a:ext cx="1974570" cy="7553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Autonomía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B5E6E77-23AB-4B59-8AE7-A1FF21B00B1D}"/>
              </a:ext>
            </a:extLst>
          </p:cNvPr>
          <p:cNvCxnSpPr/>
          <p:nvPr/>
        </p:nvCxnSpPr>
        <p:spPr>
          <a:xfrm>
            <a:off x="9578150" y="4255220"/>
            <a:ext cx="0" cy="318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6631EE8-1F78-47AD-916B-3A96782382FC}"/>
              </a:ext>
            </a:extLst>
          </p:cNvPr>
          <p:cNvSpPr/>
          <p:nvPr/>
        </p:nvSpPr>
        <p:spPr>
          <a:xfrm>
            <a:off x="8133665" y="4572139"/>
            <a:ext cx="2888971" cy="1376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Tratar a las demás personas como fines en sí mismos.</a:t>
            </a:r>
          </a:p>
          <a:p>
            <a:pPr algn="just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Tener la autonomía de decidir si recibir un tratamiento.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735F3D8C-93BD-4DD9-9D59-F85BAD0EC37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3178099" y="998243"/>
            <a:ext cx="705622" cy="185813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cadillo: ovalado 37">
            <a:extLst>
              <a:ext uri="{FF2B5EF4-FFF2-40B4-BE49-F238E27FC236}">
                <a16:creationId xmlns:a16="http://schemas.microsoft.com/office/drawing/2014/main" id="{EBEE2076-1421-47A9-835B-EDD68807A96E}"/>
              </a:ext>
            </a:extLst>
          </p:cNvPr>
          <p:cNvSpPr/>
          <p:nvPr/>
        </p:nvSpPr>
        <p:spPr>
          <a:xfrm>
            <a:off x="6637758" y="251806"/>
            <a:ext cx="3778446" cy="1519068"/>
          </a:xfrm>
          <a:prstGeom prst="wedgeEllipseCallout">
            <a:avLst/>
          </a:prstGeom>
          <a:gradFill flip="none" rotWithShape="1">
            <a:gsLst>
              <a:gs pos="0">
                <a:srgbClr val="F64C3A">
                  <a:shade val="30000"/>
                  <a:satMod val="115000"/>
                </a:srgbClr>
              </a:gs>
              <a:gs pos="50000">
                <a:srgbClr val="F64C3A">
                  <a:shade val="67500"/>
                  <a:satMod val="115000"/>
                </a:srgbClr>
              </a:gs>
              <a:gs pos="100000">
                <a:srgbClr val="F64C3A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“Hemos sido creados como seres sociales para que vivamos en una sociedad con otras personas”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7E1B-32B3-4AAF-9C12-BEF570C1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32" y="320055"/>
            <a:ext cx="10515600" cy="984562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</a:rPr>
              <a:t>CIENCIA MÉDICA</a:t>
            </a:r>
            <a:endParaRPr lang="es-CO" sz="3600" dirty="0"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607D0C-B89D-4C59-9865-2A1BC4AD58D1}"/>
              </a:ext>
            </a:extLst>
          </p:cNvPr>
          <p:cNvSpPr/>
          <p:nvPr/>
        </p:nvSpPr>
        <p:spPr>
          <a:xfrm>
            <a:off x="4598500" y="1188957"/>
            <a:ext cx="5777947" cy="695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Utilizar métodos modernos en beneficio del paciente.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B5925A-AF33-4B77-9042-0D649D881686}"/>
              </a:ext>
            </a:extLst>
          </p:cNvPr>
          <p:cNvSpPr/>
          <p:nvPr/>
        </p:nvSpPr>
        <p:spPr>
          <a:xfrm>
            <a:off x="4598498" y="2121419"/>
            <a:ext cx="5777949" cy="1016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medico esta obligado aun cuando el paciente no lo admita a realizar todo lo posible para que permanezca con vida de no hacerlo equivale a </a:t>
            </a: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“Derramar sangre</a:t>
            </a:r>
            <a:r>
              <a:rPr lang="es-ES" b="1" dirty="0">
                <a:solidFill>
                  <a:srgbClr val="C00000"/>
                </a:solidFill>
              </a:rPr>
              <a:t>”</a:t>
            </a:r>
            <a:endParaRPr lang="es-CO" b="1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ABE53B-BAE9-4051-B058-FD5E0753ED92}"/>
              </a:ext>
            </a:extLst>
          </p:cNvPr>
          <p:cNvSpPr/>
          <p:nvPr/>
        </p:nvSpPr>
        <p:spPr>
          <a:xfrm>
            <a:off x="4598497" y="3331885"/>
            <a:ext cx="5777949" cy="1016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Judaísmo concibe al hombre creado a imagen de Dios por lo que la bioética Judía se basa en el respeto al ser humano </a:t>
            </a: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“Durante esta breve vida como en la eterna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E615F5-7C7C-4DB6-A78D-9079299F300B}"/>
              </a:ext>
            </a:extLst>
          </p:cNvPr>
          <p:cNvSpPr/>
          <p:nvPr/>
        </p:nvSpPr>
        <p:spPr>
          <a:xfrm>
            <a:off x="4598496" y="4448773"/>
            <a:ext cx="5777949" cy="905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te quedarás impasible ante la sangre de tu prójimo</a:t>
            </a:r>
            <a:r>
              <a:rPr lang="es-ES" dirty="0">
                <a:solidFill>
                  <a:srgbClr val="C00000"/>
                </a:solidFill>
              </a:rPr>
              <a:t>”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55074E5-976D-4A22-B015-1F4E40D76225}"/>
              </a:ext>
            </a:extLst>
          </p:cNvPr>
          <p:cNvSpPr/>
          <p:nvPr/>
        </p:nvSpPr>
        <p:spPr>
          <a:xfrm>
            <a:off x="4598499" y="5548493"/>
            <a:ext cx="5777946" cy="813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“Quien destruye una vida es como si destruyera todo un mundo y quien salva una vida es como si hubiera salvado un mundo entero”</a:t>
            </a:r>
            <a:endParaRPr lang="es-CO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A MEDICINA JUDÍA EN LA EDAD MEDIA (II) | Alcance Digital">
            <a:extLst>
              <a:ext uri="{FF2B5EF4-FFF2-40B4-BE49-F238E27FC236}">
                <a16:creationId xmlns:a16="http://schemas.microsoft.com/office/drawing/2014/main" id="{28543F90-DD8D-4FC4-A0BA-DEE1453B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1419"/>
            <a:ext cx="3875433" cy="28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66814E2-B84F-4678-91F0-0D783208C3F2}"/>
              </a:ext>
            </a:extLst>
          </p:cNvPr>
          <p:cNvCxnSpPr/>
          <p:nvPr/>
        </p:nvCxnSpPr>
        <p:spPr>
          <a:xfrm flipV="1">
            <a:off x="3657600" y="1669774"/>
            <a:ext cx="834887" cy="189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00B576-7178-4442-BCA6-54422E25734A}"/>
              </a:ext>
            </a:extLst>
          </p:cNvPr>
          <p:cNvCxnSpPr/>
          <p:nvPr/>
        </p:nvCxnSpPr>
        <p:spPr>
          <a:xfrm flipV="1">
            <a:off x="3631096" y="2849217"/>
            <a:ext cx="967400" cy="719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92A0E59-EE3D-4069-9A11-3E6DD1F07C4A}"/>
              </a:ext>
            </a:extLst>
          </p:cNvPr>
          <p:cNvCxnSpPr>
            <a:cxnSpLocks/>
          </p:cNvCxnSpPr>
          <p:nvPr/>
        </p:nvCxnSpPr>
        <p:spPr>
          <a:xfrm>
            <a:off x="3665677" y="3576081"/>
            <a:ext cx="940897" cy="216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28F697B-917B-4CF7-9662-AC7136E72676}"/>
              </a:ext>
            </a:extLst>
          </p:cNvPr>
          <p:cNvCxnSpPr/>
          <p:nvPr/>
        </p:nvCxnSpPr>
        <p:spPr>
          <a:xfrm>
            <a:off x="3685555" y="3607914"/>
            <a:ext cx="778975" cy="1164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4EF516B-D878-4853-83B1-DE01D07C813A}"/>
              </a:ext>
            </a:extLst>
          </p:cNvPr>
          <p:cNvCxnSpPr/>
          <p:nvPr/>
        </p:nvCxnSpPr>
        <p:spPr>
          <a:xfrm>
            <a:off x="3644972" y="3568676"/>
            <a:ext cx="834887" cy="2243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5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8571B412-5EEE-49D3-9D7B-AD9615DB73DD}"/>
              </a:ext>
            </a:extLst>
          </p:cNvPr>
          <p:cNvSpPr/>
          <p:nvPr/>
        </p:nvSpPr>
        <p:spPr>
          <a:xfrm>
            <a:off x="3140765" y="72865"/>
            <a:ext cx="5910469" cy="1577009"/>
          </a:xfrm>
          <a:prstGeom prst="cloud">
            <a:avLst/>
          </a:prstGeom>
          <a:solidFill>
            <a:srgbClr val="E4574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“Y los bendijo Dios; y les dijo; fructificad y multiplicaos, llenad la tierra y sojuzgadla”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Qué es la inseminación artificial intrauterina?">
            <a:extLst>
              <a:ext uri="{FF2B5EF4-FFF2-40B4-BE49-F238E27FC236}">
                <a16:creationId xmlns:a16="http://schemas.microsoft.com/office/drawing/2014/main" id="{935F6AB9-A94C-4506-A290-1263B035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0" y="2116276"/>
            <a:ext cx="2941983" cy="16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BE3B633-133B-4383-BAC8-8034FF246AD1}"/>
              </a:ext>
            </a:extLst>
          </p:cNvPr>
          <p:cNvSpPr/>
          <p:nvPr/>
        </p:nvSpPr>
        <p:spPr>
          <a:xfrm>
            <a:off x="693041" y="3826284"/>
            <a:ext cx="2663687" cy="47707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Inseminación artificial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En qué consiste la fecundación in vitro (FIV) y cuál es su precio?">
            <a:extLst>
              <a:ext uri="{FF2B5EF4-FFF2-40B4-BE49-F238E27FC236}">
                <a16:creationId xmlns:a16="http://schemas.microsoft.com/office/drawing/2014/main" id="{1801E592-C676-481E-8A76-0C11D626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08" y="4468913"/>
            <a:ext cx="3522179" cy="14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669FD99-C5DF-4ECC-B6B8-46489B537FD6}"/>
              </a:ext>
            </a:extLst>
          </p:cNvPr>
          <p:cNvSpPr/>
          <p:nvPr/>
        </p:nvSpPr>
        <p:spPr>
          <a:xfrm>
            <a:off x="2296173" y="6029492"/>
            <a:ext cx="2663687" cy="47707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Fertilización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in vitro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Anticoncepción | Métodos anticonceptivos | MedlinePlus en español">
            <a:extLst>
              <a:ext uri="{FF2B5EF4-FFF2-40B4-BE49-F238E27FC236}">
                <a16:creationId xmlns:a16="http://schemas.microsoft.com/office/drawing/2014/main" id="{828EF8F3-F516-4053-A8A7-4F54E88B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13" y="1784405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0C1A1F6-F340-4D78-829F-CF0A38D57AD5}"/>
              </a:ext>
            </a:extLst>
          </p:cNvPr>
          <p:cNvSpPr/>
          <p:nvPr/>
        </p:nvSpPr>
        <p:spPr>
          <a:xfrm>
            <a:off x="4544044" y="3736616"/>
            <a:ext cx="2663687" cy="47707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Contracepción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8" name="Picture 10" descr="Aborto - Concepto, tipos, debates y métodos">
            <a:extLst>
              <a:ext uri="{FF2B5EF4-FFF2-40B4-BE49-F238E27FC236}">
                <a16:creationId xmlns:a16="http://schemas.microsoft.com/office/drawing/2014/main" id="{EB759859-B682-46A2-93C1-B3A2B563F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7" r="22395"/>
          <a:stretch/>
        </p:blipFill>
        <p:spPr bwMode="auto">
          <a:xfrm>
            <a:off x="9570763" y="1706056"/>
            <a:ext cx="1692549" cy="16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EAE3634-58CB-4345-B83D-45DE725B8A24}"/>
              </a:ext>
            </a:extLst>
          </p:cNvPr>
          <p:cNvSpPr/>
          <p:nvPr/>
        </p:nvSpPr>
        <p:spPr>
          <a:xfrm>
            <a:off x="9490422" y="3429000"/>
            <a:ext cx="1853232" cy="47707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aborto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lonación - Concepto, objetivos y tipos de clonación">
            <a:extLst>
              <a:ext uri="{FF2B5EF4-FFF2-40B4-BE49-F238E27FC236}">
                <a16:creationId xmlns:a16="http://schemas.microsoft.com/office/drawing/2014/main" id="{276F23CC-B97E-407A-B6A9-041EE584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80" y="4390143"/>
            <a:ext cx="3154020" cy="15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3000FE4-1447-4FC2-B5E1-EE6442F5A4AA}"/>
              </a:ext>
            </a:extLst>
          </p:cNvPr>
          <p:cNvSpPr/>
          <p:nvPr/>
        </p:nvSpPr>
        <p:spPr>
          <a:xfrm>
            <a:off x="7554153" y="6029492"/>
            <a:ext cx="1936269" cy="47707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Clonación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1D0A0-1D93-4A26-BD83-B27F97D4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5" y="226288"/>
            <a:ext cx="10515600" cy="984562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</a:rPr>
              <a:t>BIBLIOGRAFIA</a:t>
            </a:r>
            <a:endParaRPr lang="es-CO" sz="2800" dirty="0"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E29B8-B3A8-494B-898F-DE4E4933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0" y="587048"/>
            <a:ext cx="10925175" cy="5036362"/>
          </a:xfrm>
        </p:spPr>
        <p:txBody>
          <a:bodyPr/>
          <a:lstStyle/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>
                <a:latin typeface="Arial" panose="020B0604020202020204" pitchFamily="34" charset="0"/>
              </a:rPr>
              <a:t>Abraham S. </a:t>
            </a:r>
            <a:r>
              <a:rPr lang="es-ES" sz="1600" dirty="0" err="1">
                <a:latin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Comprehensive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Guide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</a:rPr>
              <a:t> Medical </a:t>
            </a:r>
            <a:r>
              <a:rPr lang="es-ES" sz="1600" dirty="0" err="1">
                <a:latin typeface="Arial" panose="020B0604020202020204" pitchFamily="34" charset="0"/>
              </a:rPr>
              <a:t>Halachah</a:t>
            </a:r>
            <a:r>
              <a:rPr lang="es-ES" sz="1600" dirty="0">
                <a:latin typeface="Arial" panose="020B0604020202020204" pitchFamily="34" charset="0"/>
              </a:rPr>
              <a:t>. </a:t>
            </a:r>
            <a:r>
              <a:rPr lang="es-ES" sz="1600" dirty="0" err="1">
                <a:latin typeface="Arial" panose="020B0604020202020204" pitchFamily="34" charset="0"/>
              </a:rPr>
              <a:t>Jerusalem</a:t>
            </a:r>
            <a:r>
              <a:rPr lang="es-ES" sz="1600" dirty="0">
                <a:latin typeface="Arial" panose="020B0604020202020204" pitchFamily="34" charset="0"/>
              </a:rPr>
              <a:t>-New York: </a:t>
            </a:r>
            <a:r>
              <a:rPr lang="es-ES" sz="1600" dirty="0" err="1">
                <a:latin typeface="Arial" panose="020B0604020202020204" pitchFamily="34" charset="0"/>
              </a:rPr>
              <a:t>Feldheim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Publishers</a:t>
            </a:r>
            <a:r>
              <a:rPr lang="es-ES" sz="1600" dirty="0">
                <a:latin typeface="Arial" panose="020B0604020202020204" pitchFamily="34" charset="0"/>
              </a:rPr>
              <a:t>; 1996.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Cohen D. La clonación humana: El desafío ético del hombre moderno. Disponible en </a:t>
            </a:r>
            <a:r>
              <a:rPr lang="es-ES" sz="16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http://www.judaicasite.com/internal</a:t>
            </a:r>
            <a:r>
              <a:rPr lang="es-ES" sz="1600" dirty="0">
                <a:latin typeface="Arial" panose="020B0604020202020204" pitchFamily="34" charset="0"/>
              </a:rPr>
              <a:t>.</a:t>
            </a:r>
          </a:p>
          <a:p>
            <a:r>
              <a:rPr lang="es-ES" sz="1600" dirty="0" err="1">
                <a:latin typeface="Arial" panose="020B0604020202020204" pitchFamily="34" charset="0"/>
              </a:rPr>
              <a:t>php?nID</a:t>
            </a:r>
            <a:r>
              <a:rPr lang="es-ES" sz="1600" dirty="0">
                <a:latin typeface="Arial" panose="020B0604020202020204" pitchFamily="34" charset="0"/>
              </a:rPr>
              <a:t>=247, consultado en enero 12, 2010.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</a:rPr>
              <a:t>Eisenberg</a:t>
            </a:r>
            <a:r>
              <a:rPr lang="es-ES" sz="1600" dirty="0">
                <a:latin typeface="Arial" panose="020B0604020202020204" pitchFamily="34" charset="0"/>
              </a:rPr>
              <a:t> D. El aborto de acuerdo a la Ley Judía. Disponible en http://www.aishlatino.com/a/cym/48419512.html,</a:t>
            </a:r>
          </a:p>
          <a:p>
            <a:r>
              <a:rPr lang="es-ES" sz="1600" dirty="0">
                <a:latin typeface="Arial" panose="020B0604020202020204" pitchFamily="34" charset="0"/>
              </a:rPr>
              <a:t>consultado en enero 12, 2010.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</a:rPr>
              <a:t>Jacobovitz</a:t>
            </a:r>
            <a:r>
              <a:rPr lang="es-ES" sz="1600" dirty="0">
                <a:latin typeface="Arial" panose="020B0604020202020204" pitchFamily="34" charset="0"/>
              </a:rPr>
              <a:t> I. Los experimentos médicos con seres humanos en la legislación judía. En: </a:t>
            </a:r>
            <a:r>
              <a:rPr lang="es-ES" sz="1600" dirty="0" err="1">
                <a:latin typeface="Arial" panose="020B0604020202020204" pitchFamily="34" charset="0"/>
              </a:rPr>
              <a:t>Carmell</a:t>
            </a:r>
            <a:r>
              <a:rPr lang="es-ES" sz="1600" dirty="0">
                <a:latin typeface="Arial" panose="020B0604020202020204" pitchFamily="34" charset="0"/>
              </a:rPr>
              <a:t> A, </a:t>
            </a:r>
            <a:r>
              <a:rPr lang="es-ES" sz="1600" dirty="0" err="1">
                <a:latin typeface="Arial" panose="020B0604020202020204" pitchFamily="34" charset="0"/>
              </a:rPr>
              <a:t>Domb</a:t>
            </a:r>
            <a:r>
              <a:rPr lang="es-ES" sz="1600" dirty="0">
                <a:latin typeface="Arial" panose="020B0604020202020204" pitchFamily="34" charset="0"/>
              </a:rPr>
              <a:t> C. (</a:t>
            </a:r>
            <a:r>
              <a:rPr lang="es-ES" sz="1600" dirty="0" err="1">
                <a:latin typeface="Arial" panose="020B0604020202020204" pitchFamily="34" charset="0"/>
              </a:rPr>
              <a:t>eds</a:t>
            </a:r>
            <a:r>
              <a:rPr lang="es-ES" sz="1600" dirty="0">
                <a:latin typeface="Arial" panose="020B0604020202020204" pitchFamily="34" charset="0"/>
              </a:rPr>
              <a:t>). El desafío, la Torá frente a la ciencia y sus problemas. México: Asociación Torá </a:t>
            </a:r>
            <a:r>
              <a:rPr lang="es-ES" sz="1600" dirty="0" err="1">
                <a:latin typeface="Arial" panose="020B0604020202020204" pitchFamily="34" charset="0"/>
              </a:rPr>
              <a:t>Vadaat</a:t>
            </a:r>
            <a:r>
              <a:rPr lang="es-ES" sz="1600" dirty="0">
                <a:latin typeface="Arial" panose="020B0604020202020204" pitchFamily="34" charset="0"/>
              </a:rPr>
              <a:t>, A.C.; 1977: 459-460.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Judaísmo y Ciencia. Entrevista al rabino </a:t>
            </a:r>
            <a:r>
              <a:rPr lang="es-ES" sz="1600" dirty="0" err="1">
                <a:latin typeface="Arial" panose="020B0604020202020204" pitchFamily="34" charset="0"/>
              </a:rPr>
              <a:t>Iosef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Bitton</a:t>
            </a:r>
            <a:r>
              <a:rPr lang="es-ES" sz="1600" dirty="0">
                <a:latin typeface="Arial" panose="020B0604020202020204" pitchFamily="34" charset="0"/>
              </a:rPr>
              <a:t>. Diario La Nación, Buenos Aires, Argentina, 20 de mayo de 1998.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</a:rPr>
              <a:t>Rabinovitch</a:t>
            </a:r>
            <a:r>
              <a:rPr lang="es-ES" sz="1600" dirty="0">
                <a:latin typeface="Arial" panose="020B0604020202020204" pitchFamily="34" charset="0"/>
              </a:rPr>
              <a:t> N. ¿Qué dice la halajá respecto a los trasplantes de órganos? En: </a:t>
            </a:r>
            <a:r>
              <a:rPr lang="es-ES" sz="1600" dirty="0" err="1">
                <a:latin typeface="Arial" panose="020B0604020202020204" pitchFamily="34" charset="0"/>
              </a:rPr>
              <a:t>Carmell</a:t>
            </a:r>
            <a:r>
              <a:rPr lang="es-ES" sz="1600" dirty="0">
                <a:latin typeface="Arial" panose="020B0604020202020204" pitchFamily="34" charset="0"/>
              </a:rPr>
              <a:t> A, </a:t>
            </a:r>
            <a:r>
              <a:rPr lang="es-ES" sz="1600" dirty="0" err="1">
                <a:latin typeface="Arial" panose="020B0604020202020204" pitchFamily="34" charset="0"/>
              </a:rPr>
              <a:t>Domb</a:t>
            </a:r>
            <a:r>
              <a:rPr lang="es-ES" sz="1600" dirty="0">
                <a:latin typeface="Arial" panose="020B0604020202020204" pitchFamily="34" charset="0"/>
              </a:rPr>
              <a:t> C. (</a:t>
            </a:r>
            <a:r>
              <a:rPr lang="es-ES" sz="1600" dirty="0" err="1">
                <a:latin typeface="Arial" panose="020B0604020202020204" pitchFamily="34" charset="0"/>
              </a:rPr>
              <a:t>eds</a:t>
            </a:r>
            <a:r>
              <a:rPr lang="es-ES" sz="1600" dirty="0">
                <a:latin typeface="Arial" panose="020B0604020202020204" pitchFamily="34" charset="0"/>
              </a:rPr>
              <a:t>). El desafío,</a:t>
            </a:r>
          </a:p>
          <a:p>
            <a:r>
              <a:rPr lang="es-ES" sz="1600" dirty="0">
                <a:latin typeface="Arial" panose="020B0604020202020204" pitchFamily="34" charset="0"/>
              </a:rPr>
              <a:t>la Torá frente a la ciencia y sus problemas. México: Asociación Torá </a:t>
            </a:r>
            <a:r>
              <a:rPr lang="es-ES" sz="1600" dirty="0" err="1">
                <a:latin typeface="Arial" panose="020B0604020202020204" pitchFamily="34" charset="0"/>
              </a:rPr>
              <a:t>Vadaat</a:t>
            </a:r>
            <a:r>
              <a:rPr lang="es-ES" sz="1600" dirty="0">
                <a:latin typeface="Arial" panose="020B0604020202020204" pitchFamily="34" charset="0"/>
              </a:rPr>
              <a:t>, A.C.; 1977: 464.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</a:rPr>
              <a:t>Stroe</a:t>
            </a:r>
            <a:r>
              <a:rPr lang="es-ES" sz="1600" dirty="0">
                <a:latin typeface="Arial" panose="020B0604020202020204" pitchFamily="34" charset="0"/>
              </a:rPr>
              <a:t> M. Un Médico Observante. Disponible en http://www.judaismohoy.com/article.php?article_id=157, consultado</a:t>
            </a:r>
          </a:p>
          <a:p>
            <a:r>
              <a:rPr lang="es-ES" sz="1600" dirty="0">
                <a:latin typeface="Arial" panose="020B0604020202020204" pitchFamily="34" charset="0"/>
              </a:rPr>
              <a:t>en enero 12, 2010.</a:t>
            </a:r>
          </a:p>
          <a:p>
            <a:r>
              <a:rPr lang="es-ES" sz="1600" dirty="0">
                <a:latin typeface="Arial" panose="020B0604020202020204" pitchFamily="34" charset="0"/>
              </a:rPr>
              <a:t>    Walter J. </a:t>
            </a:r>
            <a:r>
              <a:rPr lang="es-ES" sz="1600" dirty="0" err="1">
                <a:latin typeface="Arial" panose="020B0604020202020204" pitchFamily="34" charset="0"/>
              </a:rPr>
              <a:t>Euthanasia</a:t>
            </a:r>
            <a:r>
              <a:rPr lang="es-ES" sz="1600" dirty="0">
                <a:latin typeface="Arial" panose="020B0604020202020204" pitchFamily="34" charset="0"/>
              </a:rPr>
              <a:t>. </a:t>
            </a:r>
            <a:r>
              <a:rPr lang="es-ES" sz="1600" dirty="0" err="1">
                <a:latin typeface="Arial" panose="020B0604020202020204" pitchFamily="34" charset="0"/>
              </a:rPr>
              <a:t>Journal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</a:rPr>
              <a:t> American Medical </a:t>
            </a:r>
            <a:r>
              <a:rPr lang="es-ES" sz="1600" dirty="0" err="1">
                <a:latin typeface="Arial" panose="020B0604020202020204" pitchFamily="34" charset="0"/>
              </a:rPr>
              <a:t>Ass</a:t>
            </a:r>
            <a:r>
              <a:rPr lang="es-ES" sz="1600" dirty="0">
                <a:latin typeface="Arial" panose="020B0604020202020204" pitchFamily="34" charset="0"/>
              </a:rPr>
              <a:t> 1980; 205: 337.</a:t>
            </a:r>
          </a:p>
          <a:p>
            <a:endParaRPr lang="es-ES" sz="1600" dirty="0"/>
          </a:p>
          <a:p>
            <a:endParaRPr lang="es-ES" dirty="0"/>
          </a:p>
          <a:p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16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27F46A-9F21-4570-9CAE-4A1BB84EC4A3}"/>
              </a:ext>
            </a:extLst>
          </p:cNvPr>
          <p:cNvSpPr txBox="1"/>
          <p:nvPr/>
        </p:nvSpPr>
        <p:spPr>
          <a:xfrm>
            <a:off x="4028661" y="4890052"/>
            <a:ext cx="4359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MUCHAS GRACIAS..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16867</TotalTime>
  <Words>666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Tema de Office</vt:lpstr>
      <vt:lpstr>LA BIOETICA EN RELACIÓN CON LA RELIGIÓN JUDIA</vt:lpstr>
      <vt:lpstr>¿QUE ES EL JUDAISMO?</vt:lpstr>
      <vt:lpstr>LA RELIGIÓN JUDÍA</vt:lpstr>
      <vt:lpstr>Presentación de PowerPoint</vt:lpstr>
      <vt:lpstr>CIENCIA MÉDICA</vt:lpstr>
      <vt:lpstr>Presentación de PowerPoint</vt:lpstr>
      <vt:lpstr>BIBLIOGRAFIA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Camila Cely</cp:lastModifiedBy>
  <cp:revision>2228</cp:revision>
  <cp:lastPrinted>2017-04-25T23:06:26Z</cp:lastPrinted>
  <dcterms:created xsi:type="dcterms:W3CDTF">2017-03-31T14:04:32Z</dcterms:created>
  <dcterms:modified xsi:type="dcterms:W3CDTF">2022-05-23T06:15:12Z</dcterms:modified>
</cp:coreProperties>
</file>