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37" r:id="rId2"/>
    <p:sldId id="1036" r:id="rId3"/>
    <p:sldId id="1038" r:id="rId4"/>
    <p:sldId id="1039" r:id="rId5"/>
    <p:sldId id="1040" r:id="rId6"/>
    <p:sldId id="1043" r:id="rId7"/>
    <p:sldId id="1044" r:id="rId8"/>
    <p:sldId id="1042" r:id="rId9"/>
    <p:sldId id="1045" r:id="rId10"/>
    <p:sldId id="1046" r:id="rId11"/>
    <p:sldId id="1047" r:id="rId12"/>
    <p:sldId id="1050" r:id="rId13"/>
    <p:sldId id="1048" r:id="rId14"/>
    <p:sldId id="1053" r:id="rId15"/>
    <p:sldId id="1049" r:id="rId16"/>
    <p:sldId id="1052" r:id="rId17"/>
    <p:sldId id="1054" r:id="rId18"/>
    <p:sldId id="1051" r:id="rId19"/>
    <p:sldId id="1041" r:id="rId20"/>
    <p:sldId id="1055" r:id="rId21"/>
    <p:sldId id="1035" r:id="rId22"/>
  </p:sldIdLst>
  <p:sldSz cx="12192000" cy="6858000"/>
  <p:notesSz cx="6858000" cy="9144000"/>
  <p:defaultTextStyle>
    <a:defPPr>
      <a:defRPr lang="es-CO"/>
    </a:defPPr>
    <a:lvl1pPr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5"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3333"/>
    <a:srgbClr val="173F5F"/>
    <a:srgbClr val="F4A261"/>
    <a:srgbClr val="E9C46A"/>
    <a:srgbClr val="E76F51"/>
    <a:srgbClr val="ED7D31"/>
    <a:srgbClr val="DAB041"/>
    <a:srgbClr val="BD9237"/>
    <a:srgbClr val="2A9D8F"/>
    <a:srgbClr val="F8F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24" autoAdjust="0"/>
  </p:normalViewPr>
  <p:slideViewPr>
    <p:cSldViewPr snapToGrid="0">
      <p:cViewPr varScale="1">
        <p:scale>
          <a:sx n="72" d="100"/>
          <a:sy n="72" d="100"/>
        </p:scale>
        <p:origin x="576" y="78"/>
      </p:cViewPr>
      <p:guideLst>
        <p:guide orient="horz" pos="2205"/>
        <p:guide pos="386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963A18E5-A0D9-4DE9-8175-4714BA954D78}" type="datetimeFigureOut">
              <a:rPr lang="es-CO" altLang="es-CO"/>
              <a:pPr>
                <a:defRPr/>
              </a:pPr>
              <a:t>21/07/2022</a:t>
            </a:fld>
            <a:endParaRPr lang="es-CO" alt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CO"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es-ES" altLang="es-CO" noProof="0"/>
              <a:t>Editar el estilo de texto del patrón</a:t>
            </a:r>
          </a:p>
          <a:p>
            <a:pPr lvl="1"/>
            <a:r>
              <a:rPr lang="es-ES" altLang="es-CO" noProof="0"/>
              <a:t>Segundo nivel</a:t>
            </a:r>
          </a:p>
          <a:p>
            <a:pPr lvl="2"/>
            <a:r>
              <a:rPr lang="es-ES" altLang="es-CO" noProof="0"/>
              <a:t>Tercer nivel</a:t>
            </a:r>
          </a:p>
          <a:p>
            <a:pPr lvl="3"/>
            <a:r>
              <a:rPr lang="es-ES" altLang="es-CO" noProof="0"/>
              <a:t>Cuarto nivel</a:t>
            </a:r>
          </a:p>
          <a:p>
            <a:pPr lvl="4"/>
            <a:r>
              <a:rPr lang="es-ES" altLang="es-CO" noProof="0"/>
              <a:t>Quinto nivel</a:t>
            </a:r>
            <a:endParaRPr lang="es-CO" altLang="es-CO"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FC71C11-CB1F-4293-8B42-28E21BCA906D}" type="slidenum">
              <a:rPr lang="es-CO" altLang="es-CO"/>
              <a:pPr>
                <a:defRPr/>
              </a:pPr>
              <a:t>‹Nº›</a:t>
            </a:fld>
            <a:endParaRPr lang="es-CO" altLang="es-CO" dirty="0"/>
          </a:p>
        </p:txBody>
      </p:sp>
    </p:spTree>
    <p:extLst>
      <p:ext uri="{BB962C8B-B14F-4D97-AF65-F5344CB8AC3E}">
        <p14:creationId xmlns:p14="http://schemas.microsoft.com/office/powerpoint/2010/main" val="2354872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1524000" y="2709644"/>
            <a:ext cx="9144000" cy="1663447"/>
          </a:xfrm>
        </p:spPr>
        <p:txBody>
          <a:bodyPr>
            <a:normAutofit/>
          </a:bodyPr>
          <a:lstStyle>
            <a:lvl1pPr algn="ctr">
              <a:defRPr sz="4000" b="1">
                <a:solidFill>
                  <a:srgbClr val="AD3333"/>
                </a:solidFill>
                <a:latin typeface="+mn-lt"/>
                <a:cs typeface="Arial" panose="020B0604020202020204" pitchFamily="34" charset="0"/>
              </a:defRPr>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1524000" y="4554909"/>
            <a:ext cx="9144000" cy="1010540"/>
          </a:xfrm>
        </p:spPr>
        <p:txBody>
          <a:bodyPr/>
          <a:lstStyle>
            <a:lvl1pPr marL="0" indent="0" algn="ctr">
              <a:buNone/>
              <a:defRPr sz="2400">
                <a:solidFill>
                  <a:schemeClr val="tx1">
                    <a:lumMod val="75000"/>
                    <a:lumOff val="25000"/>
                  </a:schemeClr>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CO" dirty="0"/>
          </a:p>
        </p:txBody>
      </p:sp>
    </p:spTree>
    <p:extLst>
      <p:ext uri="{BB962C8B-B14F-4D97-AF65-F5344CB8AC3E}">
        <p14:creationId xmlns:p14="http://schemas.microsoft.com/office/powerpoint/2010/main" val="32201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DB2DA6CB-D3E4-4B23-BD2C-29898E8E8D0A}" type="datetimeFigureOut">
              <a:rPr lang="es-CO" altLang="es-CO"/>
              <a:pPr>
                <a:defRPr/>
              </a:pPr>
              <a:t>21/07/2022</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F9ED8EA2-5042-4875-A37A-6744D37E4262}" type="slidenum">
              <a:rPr lang="es-CO" altLang="es-CO"/>
              <a:pPr>
                <a:defRPr/>
              </a:pPr>
              <a:t>‹Nº›</a:t>
            </a:fld>
            <a:endParaRPr lang="es-CO" altLang="es-CO" dirty="0"/>
          </a:p>
        </p:txBody>
      </p:sp>
    </p:spTree>
    <p:extLst>
      <p:ext uri="{BB962C8B-B14F-4D97-AF65-F5344CB8AC3E}">
        <p14:creationId xmlns:p14="http://schemas.microsoft.com/office/powerpoint/2010/main" val="294360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2"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2"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4A97366A-F3A6-4CC4-B840-9EDE02E74CD2}" type="datetimeFigureOut">
              <a:rPr lang="es-CO" altLang="es-CO"/>
              <a:pPr>
                <a:defRPr/>
              </a:pPr>
              <a:t>21/07/2022</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CAFE0346-D625-4449-9F82-2DA76696FDB3}" type="slidenum">
              <a:rPr lang="es-CO" altLang="es-CO"/>
              <a:pPr>
                <a:defRPr/>
              </a:pPr>
              <a:t>‹Nº›</a:t>
            </a:fld>
            <a:endParaRPr lang="es-CO" altLang="es-CO" dirty="0"/>
          </a:p>
        </p:txBody>
      </p:sp>
    </p:spTree>
    <p:extLst>
      <p:ext uri="{BB962C8B-B14F-4D97-AF65-F5344CB8AC3E}">
        <p14:creationId xmlns:p14="http://schemas.microsoft.com/office/powerpoint/2010/main" val="279179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05811" y="160027"/>
            <a:ext cx="10515600" cy="984562"/>
          </a:xfrm>
        </p:spPr>
        <p:txBody>
          <a:bodyPr anchor="t">
            <a:normAutofit/>
          </a:bodyPr>
          <a:lstStyle>
            <a:lvl1pPr>
              <a:defRPr sz="2400" b="1">
                <a:solidFill>
                  <a:srgbClr val="AD3333"/>
                </a:solidFill>
                <a:latin typeface="+mn-lt"/>
                <a:cs typeface="Arial" panose="020B0604020202020204" pitchFamily="34" charset="0"/>
              </a:defRPr>
            </a:lvl1p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633415" y="1304617"/>
            <a:ext cx="10925175" cy="5036362"/>
          </a:xfrm>
        </p:spPr>
        <p:txBody>
          <a:bodyPr/>
          <a:lstStyle>
            <a:lvl1pPr marL="0" indent="0">
              <a:buNone/>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15635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49"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49"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lvl1pPr>
              <a:defRPr/>
            </a:lvl1pPr>
          </a:lstStyle>
          <a:p>
            <a:pPr>
              <a:defRPr/>
            </a:pPr>
            <a:fld id="{B41C16E0-D039-44C8-8192-BDED2ABD827A}" type="datetimeFigureOut">
              <a:rPr lang="es-CO" altLang="es-CO"/>
              <a:pPr>
                <a:defRPr/>
              </a:pPr>
              <a:t>21/07/2022</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BC3F9D22-3D66-4249-AA17-FD6741AF4098}" type="slidenum">
              <a:rPr lang="es-CO" altLang="es-CO"/>
              <a:pPr>
                <a:defRPr/>
              </a:pPr>
              <a:t>‹Nº›</a:t>
            </a:fld>
            <a:endParaRPr lang="es-CO" altLang="es-CO" dirty="0"/>
          </a:p>
        </p:txBody>
      </p:sp>
    </p:spTree>
    <p:extLst>
      <p:ext uri="{BB962C8B-B14F-4D97-AF65-F5344CB8AC3E}">
        <p14:creationId xmlns:p14="http://schemas.microsoft.com/office/powerpoint/2010/main" val="317421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3"/>
          <p:cNvSpPr>
            <a:spLocks noGrp="1"/>
          </p:cNvSpPr>
          <p:nvPr>
            <p:ph type="dt" sz="half" idx="10"/>
          </p:nvPr>
        </p:nvSpPr>
        <p:spPr/>
        <p:txBody>
          <a:bodyPr/>
          <a:lstStyle>
            <a:lvl1pPr>
              <a:defRPr/>
            </a:lvl1pPr>
          </a:lstStyle>
          <a:p>
            <a:pPr>
              <a:defRPr/>
            </a:pPr>
            <a:fld id="{87100998-559D-4EBD-9347-6656379B4AEC}" type="datetimeFigureOut">
              <a:rPr lang="es-CO" altLang="es-CO"/>
              <a:pPr>
                <a:defRPr/>
              </a:pPr>
              <a:t>21/07/2022</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4DC1419D-0432-4585-A706-2226F93876C0}" type="slidenum">
              <a:rPr lang="es-CO" altLang="es-CO"/>
              <a:pPr>
                <a:defRPr/>
              </a:pPr>
              <a:t>‹Nº›</a:t>
            </a:fld>
            <a:endParaRPr lang="es-CO" altLang="es-CO" dirty="0"/>
          </a:p>
        </p:txBody>
      </p:sp>
    </p:spTree>
    <p:extLst>
      <p:ext uri="{BB962C8B-B14F-4D97-AF65-F5344CB8AC3E}">
        <p14:creationId xmlns:p14="http://schemas.microsoft.com/office/powerpoint/2010/main" val="372170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6"/>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2"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3"/>
          <p:cNvSpPr>
            <a:spLocks noGrp="1"/>
          </p:cNvSpPr>
          <p:nvPr>
            <p:ph type="dt" sz="half" idx="10"/>
          </p:nvPr>
        </p:nvSpPr>
        <p:spPr/>
        <p:txBody>
          <a:bodyPr/>
          <a:lstStyle>
            <a:lvl1pPr>
              <a:defRPr/>
            </a:lvl1pPr>
          </a:lstStyle>
          <a:p>
            <a:pPr>
              <a:defRPr/>
            </a:pPr>
            <a:fld id="{CF0ECEDC-06ED-4C7C-9B03-83046E1325F6}" type="datetimeFigureOut">
              <a:rPr lang="es-CO" altLang="es-CO"/>
              <a:pPr>
                <a:defRPr/>
              </a:pPr>
              <a:t>21/07/2022</a:t>
            </a:fld>
            <a:endParaRPr lang="es-CO" altLang="es-CO" dirty="0"/>
          </a:p>
        </p:txBody>
      </p:sp>
      <p:sp>
        <p:nvSpPr>
          <p:cNvPr id="8" name="Marcador de pie de página 4"/>
          <p:cNvSpPr>
            <a:spLocks noGrp="1"/>
          </p:cNvSpPr>
          <p:nvPr>
            <p:ph type="ftr" sz="quarter" idx="11"/>
          </p:nvPr>
        </p:nvSpPr>
        <p:spPr/>
        <p:txBody>
          <a:bodyPr/>
          <a:lstStyle>
            <a:lvl1pPr>
              <a:defRPr/>
            </a:lvl1pPr>
          </a:lstStyle>
          <a:p>
            <a:pPr>
              <a:defRPr/>
            </a:pPr>
            <a:endParaRPr lang="es-CO" dirty="0"/>
          </a:p>
        </p:txBody>
      </p:sp>
      <p:sp>
        <p:nvSpPr>
          <p:cNvPr id="9" name="Marcador de número de diapositiva 5"/>
          <p:cNvSpPr>
            <a:spLocks noGrp="1"/>
          </p:cNvSpPr>
          <p:nvPr>
            <p:ph type="sldNum" sz="quarter" idx="12"/>
          </p:nvPr>
        </p:nvSpPr>
        <p:spPr/>
        <p:txBody>
          <a:bodyPr/>
          <a:lstStyle>
            <a:lvl1pPr>
              <a:defRPr/>
            </a:lvl1pPr>
          </a:lstStyle>
          <a:p>
            <a:pPr>
              <a:defRPr/>
            </a:pPr>
            <a:fld id="{AE470616-2E74-471E-AAEF-A4D337523D7F}" type="slidenum">
              <a:rPr lang="es-CO" altLang="es-CO"/>
              <a:pPr>
                <a:defRPr/>
              </a:pPr>
              <a:t>‹Nº›</a:t>
            </a:fld>
            <a:endParaRPr lang="es-CO" altLang="es-CO" dirty="0"/>
          </a:p>
        </p:txBody>
      </p:sp>
    </p:spTree>
    <p:extLst>
      <p:ext uri="{BB962C8B-B14F-4D97-AF65-F5344CB8AC3E}">
        <p14:creationId xmlns:p14="http://schemas.microsoft.com/office/powerpoint/2010/main" val="298930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3"/>
          <p:cNvSpPr>
            <a:spLocks noGrp="1"/>
          </p:cNvSpPr>
          <p:nvPr>
            <p:ph type="dt" sz="half" idx="10"/>
          </p:nvPr>
        </p:nvSpPr>
        <p:spPr/>
        <p:txBody>
          <a:bodyPr/>
          <a:lstStyle>
            <a:lvl1pPr>
              <a:defRPr/>
            </a:lvl1pPr>
          </a:lstStyle>
          <a:p>
            <a:pPr>
              <a:defRPr/>
            </a:pPr>
            <a:fld id="{9FBF25C1-17BB-4366-890E-F326F3BED209}" type="datetimeFigureOut">
              <a:rPr lang="es-CO" altLang="es-CO"/>
              <a:pPr>
                <a:defRPr/>
              </a:pPr>
              <a:t>21/07/2022</a:t>
            </a:fld>
            <a:endParaRPr lang="es-CO" altLang="es-CO" dirty="0"/>
          </a:p>
        </p:txBody>
      </p:sp>
      <p:sp>
        <p:nvSpPr>
          <p:cNvPr id="4" name="Marcador de pie de página 4"/>
          <p:cNvSpPr>
            <a:spLocks noGrp="1"/>
          </p:cNvSpPr>
          <p:nvPr>
            <p:ph type="ftr" sz="quarter" idx="11"/>
          </p:nvPr>
        </p:nvSpPr>
        <p:spPr/>
        <p:txBody>
          <a:bodyPr/>
          <a:lstStyle>
            <a:lvl1pPr>
              <a:defRPr/>
            </a:lvl1pPr>
          </a:lstStyle>
          <a:p>
            <a:pPr>
              <a:defRPr/>
            </a:pPr>
            <a:endParaRPr lang="es-CO" dirty="0"/>
          </a:p>
        </p:txBody>
      </p:sp>
      <p:sp>
        <p:nvSpPr>
          <p:cNvPr id="5" name="Marcador de número de diapositiva 5"/>
          <p:cNvSpPr>
            <a:spLocks noGrp="1"/>
          </p:cNvSpPr>
          <p:nvPr>
            <p:ph type="sldNum" sz="quarter" idx="12"/>
          </p:nvPr>
        </p:nvSpPr>
        <p:spPr/>
        <p:txBody>
          <a:bodyPr/>
          <a:lstStyle>
            <a:lvl1pPr>
              <a:defRPr/>
            </a:lvl1pPr>
          </a:lstStyle>
          <a:p>
            <a:pPr>
              <a:defRPr/>
            </a:pPr>
            <a:fld id="{2AFE7D14-50C1-4B66-A5F4-D9657C158CA5}" type="slidenum">
              <a:rPr lang="es-CO" altLang="es-CO"/>
              <a:pPr>
                <a:defRPr/>
              </a:pPr>
              <a:t>‹Nº›</a:t>
            </a:fld>
            <a:endParaRPr lang="es-CO" altLang="es-CO" dirty="0"/>
          </a:p>
        </p:txBody>
      </p:sp>
    </p:spTree>
    <p:extLst>
      <p:ext uri="{BB962C8B-B14F-4D97-AF65-F5344CB8AC3E}">
        <p14:creationId xmlns:p14="http://schemas.microsoft.com/office/powerpoint/2010/main" val="104833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D3D9A324-A69E-4F9E-8265-9E809888D80A}" type="datetimeFigureOut">
              <a:rPr lang="es-CO" altLang="es-CO"/>
              <a:pPr>
                <a:defRPr/>
              </a:pPr>
              <a:t>21/07/2022</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156040C8-FB79-4E6D-A221-B9C004F27102}" type="slidenum">
              <a:rPr lang="es-CO" altLang="es-CO"/>
              <a:pPr>
                <a:defRPr/>
              </a:pPr>
              <a:t>‹Nº›</a:t>
            </a:fld>
            <a:endParaRPr lang="es-CO" altLang="es-CO" dirty="0"/>
          </a:p>
        </p:txBody>
      </p:sp>
    </p:spTree>
    <p:extLst>
      <p:ext uri="{BB962C8B-B14F-4D97-AF65-F5344CB8AC3E}">
        <p14:creationId xmlns:p14="http://schemas.microsoft.com/office/powerpoint/2010/main" val="22948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120B7F63-9348-4FED-9EED-D818C16FCE77}" type="datetimeFigureOut">
              <a:rPr lang="es-CO" altLang="es-CO"/>
              <a:pPr>
                <a:defRPr/>
              </a:pPr>
              <a:t>21/07/2022</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2B00772A-1E30-40C1-8DA4-4C4BD7994531}" type="slidenum">
              <a:rPr lang="es-CO" altLang="es-CO"/>
              <a:pPr>
                <a:defRPr/>
              </a:pPr>
              <a:t>‹Nº›</a:t>
            </a:fld>
            <a:endParaRPr lang="es-CO" altLang="es-CO" dirty="0"/>
          </a:p>
        </p:txBody>
      </p:sp>
    </p:spTree>
    <p:extLst>
      <p:ext uri="{BB962C8B-B14F-4D97-AF65-F5344CB8AC3E}">
        <p14:creationId xmlns:p14="http://schemas.microsoft.com/office/powerpoint/2010/main" val="36570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s-CO" altLang="es-CO"/>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Editar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s-CO" altLang="es-CO"/>
          </a:p>
        </p:txBody>
      </p:sp>
      <p:sp>
        <p:nvSpPr>
          <p:cNvPr id="4" name="Marcador de fecha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73F7A46F-03D8-4E44-98A7-21D921D8A9B6}" type="datetimeFigureOut">
              <a:rPr lang="es-CO" altLang="es-CO"/>
              <a:pPr>
                <a:defRPr/>
              </a:pPr>
              <a:t>21/07/2022</a:t>
            </a:fld>
            <a:endParaRPr lang="es-CO" alt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5FBB4E2-C74A-4947-B3B8-AA5F80113A4E}" type="slidenum">
              <a:rPr lang="es-CO" altLang="es-CO"/>
              <a:pPr>
                <a:defRPr/>
              </a:pPr>
              <a:t>‹Nº›</a:t>
            </a:fld>
            <a:endParaRPr lang="es-CO" altLang="es-CO" dirty="0"/>
          </a:p>
        </p:txBody>
      </p:sp>
    </p:spTree>
  </p:cSld>
  <p:clrMap bg1="lt1" tx1="dk1" bg2="lt2" tx2="dk2" accent1="accent1" accent2="accent2" accent3="accent3" accent4="accent4" accent5="accent5" accent6="accent6" hlink="hlink" folHlink="folHlink"/>
  <p:sldLayoutIdLst>
    <p:sldLayoutId id="2147483996" r:id="rId1"/>
    <p:sldLayoutId id="2147483997" r:id="rId2"/>
    <p:sldLayoutId id="2147483991" r:id="rId3"/>
    <p:sldLayoutId id="2147483987" r:id="rId4"/>
    <p:sldLayoutId id="2147483988" r:id="rId5"/>
    <p:sldLayoutId id="2147483989" r:id="rId6"/>
    <p:sldLayoutId id="2147483990" r:id="rId7"/>
    <p:sldLayoutId id="2147483992" r:id="rId8"/>
    <p:sldLayoutId id="2147483993" r:id="rId9"/>
    <p:sldLayoutId id="2147483994" r:id="rId10"/>
    <p:sldLayoutId id="214748399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ronacera.com/es/el-avance-de-la-clonacion/" TargetMode="External"/><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hyperlink" Target="https://www.pronacera.com/es/author/a-delgad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524000" y="1662722"/>
            <a:ext cx="9144000" cy="1663447"/>
          </a:xfrm>
        </p:spPr>
        <p:txBody>
          <a:bodyPr>
            <a:normAutofit/>
          </a:bodyPr>
          <a:lstStyle/>
          <a:p>
            <a:r>
              <a:rPr lang="es-ES" sz="6000" dirty="0">
                <a:latin typeface="Arial" panose="020B0604020202020204" pitchFamily="34" charset="0"/>
              </a:rPr>
              <a:t>CLONACIÓN</a:t>
            </a:r>
            <a:endParaRPr lang="es-CO" sz="6000" dirty="0">
              <a:latin typeface="Arial" panose="020B0604020202020204" pitchFamily="34" charset="0"/>
            </a:endParaRPr>
          </a:p>
        </p:txBody>
      </p:sp>
      <p:sp>
        <p:nvSpPr>
          <p:cNvPr id="5" name="Subtítulo 4"/>
          <p:cNvSpPr>
            <a:spLocks noGrp="1"/>
          </p:cNvSpPr>
          <p:nvPr>
            <p:ph type="subTitle" idx="1"/>
          </p:nvPr>
        </p:nvSpPr>
        <p:spPr>
          <a:xfrm>
            <a:off x="1524000" y="3362087"/>
            <a:ext cx="9144000" cy="1010540"/>
          </a:xfrm>
        </p:spPr>
        <p:txBody>
          <a:bodyPr/>
          <a:lstStyle/>
          <a:p>
            <a:r>
              <a:rPr lang="es-ES" dirty="0">
                <a:latin typeface="Arial" panose="020B0604020202020204" pitchFamily="34" charset="0"/>
              </a:rPr>
              <a:t>Presentado por:</a:t>
            </a:r>
          </a:p>
          <a:p>
            <a:r>
              <a:rPr lang="es-ES" dirty="0">
                <a:latin typeface="Arial" panose="020B0604020202020204" pitchFamily="34" charset="0"/>
              </a:rPr>
              <a:t>Ing. </a:t>
            </a:r>
            <a:r>
              <a:rPr lang="es-ES" dirty="0" err="1">
                <a:latin typeface="Arial" panose="020B0604020202020204" pitchFamily="34" charset="0"/>
              </a:rPr>
              <a:t>Maria</a:t>
            </a:r>
            <a:r>
              <a:rPr lang="es-ES" dirty="0">
                <a:latin typeface="Arial" panose="020B0604020202020204" pitchFamily="34" charset="0"/>
              </a:rPr>
              <a:t> Camila Cely </a:t>
            </a:r>
            <a:r>
              <a:rPr lang="es-ES" dirty="0" err="1">
                <a:latin typeface="Arial" panose="020B0604020202020204" pitchFamily="34" charset="0"/>
              </a:rPr>
              <a:t>Garcia</a:t>
            </a:r>
            <a:endParaRPr lang="es-ES" dirty="0">
              <a:latin typeface="Arial" panose="020B0604020202020204" pitchFamily="34" charset="0"/>
            </a:endParaRPr>
          </a:p>
          <a:p>
            <a:endParaRPr lang="es-ES" dirty="0">
              <a:latin typeface="Arial" panose="020B0604020202020204" pitchFamily="34" charset="0"/>
            </a:endParaRPr>
          </a:p>
          <a:p>
            <a:r>
              <a:rPr lang="es-ES" dirty="0">
                <a:latin typeface="Arial" panose="020B0604020202020204" pitchFamily="34" charset="0"/>
              </a:rPr>
              <a:t>Docente</a:t>
            </a:r>
          </a:p>
          <a:p>
            <a:r>
              <a:rPr lang="es-ES" dirty="0">
                <a:latin typeface="Arial" panose="020B0604020202020204" pitchFamily="34" charset="0"/>
              </a:rPr>
              <a:t>Dr. Giovanni Cancino</a:t>
            </a:r>
            <a:endParaRPr lang="es-CO" dirty="0">
              <a:latin typeface="Arial" panose="020B0604020202020204" pitchFamily="34" charset="0"/>
            </a:endParaRPr>
          </a:p>
        </p:txBody>
      </p:sp>
    </p:spTree>
    <p:extLst>
      <p:ext uri="{BB962C8B-B14F-4D97-AF65-F5344CB8AC3E}">
        <p14:creationId xmlns:p14="http://schemas.microsoft.com/office/powerpoint/2010/main" val="5528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30589837-0275-4280-9D39-49FE75E365FD}"/>
              </a:ext>
            </a:extLst>
          </p:cNvPr>
          <p:cNvCxnSpPr/>
          <p:nvPr/>
        </p:nvCxnSpPr>
        <p:spPr>
          <a:xfrm>
            <a:off x="3645876" y="394488"/>
            <a:ext cx="0" cy="5900804"/>
          </a:xfrm>
          <a:prstGeom prst="line">
            <a:avLst/>
          </a:prstGeom>
          <a:ln w="38100"/>
        </p:spPr>
        <p:style>
          <a:lnRef idx="1">
            <a:schemeClr val="dk1"/>
          </a:lnRef>
          <a:fillRef idx="0">
            <a:schemeClr val="dk1"/>
          </a:fillRef>
          <a:effectRef idx="0">
            <a:schemeClr val="dk1"/>
          </a:effectRef>
          <a:fontRef idx="minor">
            <a:schemeClr val="tx1"/>
          </a:fontRef>
        </p:style>
      </p:cxnSp>
      <p:sp>
        <p:nvSpPr>
          <p:cNvPr id="5" name="Elipse 4">
            <a:extLst>
              <a:ext uri="{FF2B5EF4-FFF2-40B4-BE49-F238E27FC236}">
                <a16:creationId xmlns:a16="http://schemas.microsoft.com/office/drawing/2014/main" id="{095FEF31-89A0-40BF-AE56-3FF8B2137C40}"/>
              </a:ext>
            </a:extLst>
          </p:cNvPr>
          <p:cNvSpPr/>
          <p:nvPr/>
        </p:nvSpPr>
        <p:spPr>
          <a:xfrm>
            <a:off x="3130064" y="703384"/>
            <a:ext cx="1031624" cy="562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a:t>1995</a:t>
            </a:r>
            <a:endParaRPr lang="es-CO" dirty="0"/>
          </a:p>
        </p:txBody>
      </p:sp>
      <p:sp>
        <p:nvSpPr>
          <p:cNvPr id="6" name="CuadroTexto 5">
            <a:extLst>
              <a:ext uri="{FF2B5EF4-FFF2-40B4-BE49-F238E27FC236}">
                <a16:creationId xmlns:a16="http://schemas.microsoft.com/office/drawing/2014/main" id="{F0B37AE3-95E3-4231-A110-EEC329680CCE}"/>
              </a:ext>
            </a:extLst>
          </p:cNvPr>
          <p:cNvSpPr txBox="1"/>
          <p:nvPr/>
        </p:nvSpPr>
        <p:spPr>
          <a:xfrm>
            <a:off x="4325815" y="394488"/>
            <a:ext cx="4302367" cy="1169551"/>
          </a:xfrm>
          <a:prstGeom prst="rect">
            <a:avLst/>
          </a:prstGeom>
          <a:noFill/>
        </p:spPr>
        <p:txBody>
          <a:bodyPr wrap="square" rtlCol="0">
            <a:spAutoFit/>
          </a:bodyPr>
          <a:lstStyle/>
          <a:p>
            <a:pPr algn="just"/>
            <a:r>
              <a:rPr lang="es-ES" sz="1400" dirty="0" err="1"/>
              <a:t>Wilmunt</a:t>
            </a:r>
            <a:r>
              <a:rPr lang="es-ES" sz="1400" dirty="0"/>
              <a:t> y Campbell, dos científicos del Instituto Roslin del Reino Unido, perfeccionaron la técnica de transferencia nuclear y consiguieron los primeros mamíferos clonados a partir de células diferenciadas: los terneros </a:t>
            </a:r>
            <a:r>
              <a:rPr lang="es-ES" sz="1400" i="1" dirty="0"/>
              <a:t>Megan</a:t>
            </a:r>
            <a:r>
              <a:rPr lang="es-ES" sz="1400" dirty="0"/>
              <a:t> y </a:t>
            </a:r>
            <a:r>
              <a:rPr lang="es-ES" sz="1400" i="1" dirty="0"/>
              <a:t>Morgan</a:t>
            </a:r>
            <a:r>
              <a:rPr lang="es-ES" sz="1400" dirty="0"/>
              <a:t>.</a:t>
            </a:r>
            <a:endParaRPr lang="es-CO" sz="1400" dirty="0"/>
          </a:p>
        </p:txBody>
      </p:sp>
      <p:sp>
        <p:nvSpPr>
          <p:cNvPr id="7" name="Elipse 6">
            <a:extLst>
              <a:ext uri="{FF2B5EF4-FFF2-40B4-BE49-F238E27FC236}">
                <a16:creationId xmlns:a16="http://schemas.microsoft.com/office/drawing/2014/main" id="{031A0CF3-1CA5-4083-9B19-2DF3ED68DD02}"/>
              </a:ext>
            </a:extLst>
          </p:cNvPr>
          <p:cNvSpPr/>
          <p:nvPr/>
        </p:nvSpPr>
        <p:spPr>
          <a:xfrm>
            <a:off x="3065584" y="2180493"/>
            <a:ext cx="1160583" cy="4946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a:t>1997</a:t>
            </a:r>
            <a:endParaRPr lang="es-CO" dirty="0"/>
          </a:p>
        </p:txBody>
      </p:sp>
      <p:sp>
        <p:nvSpPr>
          <p:cNvPr id="8" name="CuadroTexto 7">
            <a:extLst>
              <a:ext uri="{FF2B5EF4-FFF2-40B4-BE49-F238E27FC236}">
                <a16:creationId xmlns:a16="http://schemas.microsoft.com/office/drawing/2014/main" id="{1B4D5B33-E73B-49BF-A36D-0F03E98A389A}"/>
              </a:ext>
            </a:extLst>
          </p:cNvPr>
          <p:cNvSpPr txBox="1"/>
          <p:nvPr/>
        </p:nvSpPr>
        <p:spPr>
          <a:xfrm>
            <a:off x="4308239" y="1910107"/>
            <a:ext cx="3974121" cy="1508105"/>
          </a:xfrm>
          <a:prstGeom prst="rect">
            <a:avLst/>
          </a:prstGeom>
          <a:noFill/>
        </p:spPr>
        <p:txBody>
          <a:bodyPr wrap="square" rtlCol="0">
            <a:spAutoFit/>
          </a:bodyPr>
          <a:lstStyle/>
          <a:p>
            <a:pPr algn="just"/>
            <a:r>
              <a:rPr lang="es-ES" sz="1400" dirty="0"/>
              <a:t>Nació la oveja </a:t>
            </a:r>
            <a:r>
              <a:rPr lang="es-ES" sz="1400" i="1" dirty="0"/>
              <a:t>Dolly</a:t>
            </a:r>
            <a:r>
              <a:rPr lang="es-ES" sz="1400" dirty="0"/>
              <a:t>, el primer mamífero clonado a partir de una célula adulta. Sus creadores fueron los científicos del Instituto Roslin de Edimburgo (Escocia), Ian Wilmut y Keith Campbell.</a:t>
            </a:r>
          </a:p>
          <a:p>
            <a:br>
              <a:rPr lang="es-ES" dirty="0"/>
            </a:br>
            <a:endParaRPr lang="es-CO" dirty="0"/>
          </a:p>
        </p:txBody>
      </p:sp>
      <p:sp>
        <p:nvSpPr>
          <p:cNvPr id="9" name="Elipse 8">
            <a:extLst>
              <a:ext uri="{FF2B5EF4-FFF2-40B4-BE49-F238E27FC236}">
                <a16:creationId xmlns:a16="http://schemas.microsoft.com/office/drawing/2014/main" id="{7AA2A4BA-59E3-4ECA-A47A-CC6FAB50F1AA}"/>
              </a:ext>
            </a:extLst>
          </p:cNvPr>
          <p:cNvSpPr/>
          <p:nvPr/>
        </p:nvSpPr>
        <p:spPr>
          <a:xfrm>
            <a:off x="3106615" y="3332284"/>
            <a:ext cx="1055073" cy="5627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a:t>2000</a:t>
            </a:r>
            <a:endParaRPr lang="es-CO" dirty="0"/>
          </a:p>
        </p:txBody>
      </p:sp>
      <p:sp>
        <p:nvSpPr>
          <p:cNvPr id="10" name="CuadroTexto 9">
            <a:extLst>
              <a:ext uri="{FF2B5EF4-FFF2-40B4-BE49-F238E27FC236}">
                <a16:creationId xmlns:a16="http://schemas.microsoft.com/office/drawing/2014/main" id="{18ED4F16-3754-4E4A-A660-6B47AEEAD10F}"/>
              </a:ext>
            </a:extLst>
          </p:cNvPr>
          <p:cNvSpPr txBox="1"/>
          <p:nvPr/>
        </p:nvSpPr>
        <p:spPr>
          <a:xfrm>
            <a:off x="4243760" y="2987050"/>
            <a:ext cx="4302365" cy="1384995"/>
          </a:xfrm>
          <a:prstGeom prst="rect">
            <a:avLst/>
          </a:prstGeom>
          <a:noFill/>
        </p:spPr>
        <p:txBody>
          <a:bodyPr wrap="square" rtlCol="0">
            <a:spAutoFit/>
          </a:bodyPr>
          <a:lstStyle/>
          <a:p>
            <a:pPr algn="just"/>
            <a:r>
              <a:rPr lang="es-ES" sz="1400" dirty="0"/>
              <a:t>El Doctor </a:t>
            </a:r>
            <a:r>
              <a:rPr lang="es-ES" sz="1400" dirty="0" err="1"/>
              <a:t>Schatten</a:t>
            </a:r>
            <a:r>
              <a:rPr lang="es-ES" sz="1400" dirty="0"/>
              <a:t> y su equipo obtuvieron en el Centro de Investigación de Primates de Oregón (EEUU) el primer mono clónico. Se obtuvo mediante manipulación de embriones que estaban en fase de 8 células. Estos óvulos se implantaron en el útero de una madre de alquiler. Sólo uno de ellos llegó a término.</a:t>
            </a:r>
            <a:endParaRPr lang="es-CO" sz="1400" dirty="0"/>
          </a:p>
        </p:txBody>
      </p:sp>
      <p:sp>
        <p:nvSpPr>
          <p:cNvPr id="11" name="Elipse 10">
            <a:extLst>
              <a:ext uri="{FF2B5EF4-FFF2-40B4-BE49-F238E27FC236}">
                <a16:creationId xmlns:a16="http://schemas.microsoft.com/office/drawing/2014/main" id="{4B87379E-9318-44BD-ABC0-33FDA33D1F88}"/>
              </a:ext>
            </a:extLst>
          </p:cNvPr>
          <p:cNvSpPr/>
          <p:nvPr/>
        </p:nvSpPr>
        <p:spPr>
          <a:xfrm>
            <a:off x="3130064" y="4452802"/>
            <a:ext cx="996458" cy="4946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a:t>2002</a:t>
            </a:r>
            <a:endParaRPr lang="es-CO" dirty="0"/>
          </a:p>
        </p:txBody>
      </p:sp>
      <p:sp>
        <p:nvSpPr>
          <p:cNvPr id="12" name="CuadroTexto 11">
            <a:extLst>
              <a:ext uri="{FF2B5EF4-FFF2-40B4-BE49-F238E27FC236}">
                <a16:creationId xmlns:a16="http://schemas.microsoft.com/office/drawing/2014/main" id="{0BAA681F-5311-498D-97A5-4BB9BC0D92C4}"/>
              </a:ext>
            </a:extLst>
          </p:cNvPr>
          <p:cNvSpPr txBox="1"/>
          <p:nvPr/>
        </p:nvSpPr>
        <p:spPr>
          <a:xfrm>
            <a:off x="4243760" y="4484076"/>
            <a:ext cx="4138247" cy="523220"/>
          </a:xfrm>
          <a:prstGeom prst="rect">
            <a:avLst/>
          </a:prstGeom>
          <a:noFill/>
        </p:spPr>
        <p:txBody>
          <a:bodyPr wrap="square" rtlCol="0">
            <a:spAutoFit/>
          </a:bodyPr>
          <a:lstStyle/>
          <a:p>
            <a:pPr algn="just"/>
            <a:r>
              <a:rPr lang="es-ES" sz="1400" dirty="0"/>
              <a:t>En Agosto del 2002 nace con éxito en Argentina el primer bovino clonado, de raza Jersey (Pampa).</a:t>
            </a:r>
            <a:endParaRPr lang="es-CO" sz="1400" dirty="0"/>
          </a:p>
        </p:txBody>
      </p:sp>
      <p:sp>
        <p:nvSpPr>
          <p:cNvPr id="13" name="Elipse 12">
            <a:extLst>
              <a:ext uri="{FF2B5EF4-FFF2-40B4-BE49-F238E27FC236}">
                <a16:creationId xmlns:a16="http://schemas.microsoft.com/office/drawing/2014/main" id="{F0F7861F-FAE0-4704-9CD5-EB40FCCEF7B8}"/>
              </a:ext>
            </a:extLst>
          </p:cNvPr>
          <p:cNvSpPr/>
          <p:nvPr/>
        </p:nvSpPr>
        <p:spPr>
          <a:xfrm>
            <a:off x="3118338" y="5505251"/>
            <a:ext cx="1055073" cy="4946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a:t>2003</a:t>
            </a:r>
            <a:endParaRPr lang="es-CO" dirty="0"/>
          </a:p>
        </p:txBody>
      </p:sp>
      <p:sp>
        <p:nvSpPr>
          <p:cNvPr id="14" name="CuadroTexto 13">
            <a:extLst>
              <a:ext uri="{FF2B5EF4-FFF2-40B4-BE49-F238E27FC236}">
                <a16:creationId xmlns:a16="http://schemas.microsoft.com/office/drawing/2014/main" id="{4E34C71E-0D74-49E8-99A6-D41E92FAAA71}"/>
              </a:ext>
            </a:extLst>
          </p:cNvPr>
          <p:cNvSpPr txBox="1"/>
          <p:nvPr/>
        </p:nvSpPr>
        <p:spPr>
          <a:xfrm>
            <a:off x="4243760" y="5272387"/>
            <a:ext cx="4302362" cy="1169551"/>
          </a:xfrm>
          <a:prstGeom prst="rect">
            <a:avLst/>
          </a:prstGeom>
          <a:noFill/>
        </p:spPr>
        <p:txBody>
          <a:bodyPr wrap="square" rtlCol="0">
            <a:spAutoFit/>
          </a:bodyPr>
          <a:lstStyle/>
          <a:p>
            <a:pPr algn="just"/>
            <a:r>
              <a:rPr lang="es-ES" sz="1400" dirty="0"/>
              <a:t>Nacen en la Argentina doce terneras transgénicas destinadas a que expresen en su leche la proteína humana </a:t>
            </a:r>
            <a:r>
              <a:rPr lang="es-ES" sz="1400" dirty="0" err="1"/>
              <a:t>hGH</a:t>
            </a:r>
            <a:r>
              <a:rPr lang="es-ES" sz="1400" dirty="0"/>
              <a:t> u hormona de crecimiento, la cual desempeña un papel importantísimo en el tratamiento del enanismo hipofisiario, entre otras enfermedades. </a:t>
            </a:r>
            <a:endParaRPr lang="es-CO" sz="1400" dirty="0"/>
          </a:p>
        </p:txBody>
      </p:sp>
      <p:pic>
        <p:nvPicPr>
          <p:cNvPr id="2050" name="Picture 2" descr="Ocurrencia ilustraciones y clipart 1.811.098 Ocurrencia ilustraciones  libres de derechos , dibujos y gráficos disponibles para buscar de entre  cientos de ilustraciones vectoriales EPS y productores de Clipart">
            <a:extLst>
              <a:ext uri="{FF2B5EF4-FFF2-40B4-BE49-F238E27FC236}">
                <a16:creationId xmlns:a16="http://schemas.microsoft.com/office/drawing/2014/main" id="{1A58E1C4-1CAA-4EA7-8C87-A006D7E9A7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6976" b="7495"/>
          <a:stretch/>
        </p:blipFill>
        <p:spPr bwMode="auto">
          <a:xfrm>
            <a:off x="100721" y="821636"/>
            <a:ext cx="2923822" cy="4916510"/>
          </a:xfrm>
          <a:prstGeom prst="rect">
            <a:avLst/>
          </a:prstGeom>
          <a:noFill/>
          <a:extLst>
            <a:ext uri="{909E8E84-426E-40DD-AFC4-6F175D3DCCD1}">
              <a14:hiddenFill xmlns:a14="http://schemas.microsoft.com/office/drawing/2010/main">
                <a:solidFill>
                  <a:srgbClr val="FFFFFF"/>
                </a:solidFill>
              </a14:hiddenFill>
            </a:ext>
          </a:extLst>
        </p:spPr>
      </p:pic>
      <p:sp>
        <p:nvSpPr>
          <p:cNvPr id="15" name="Flecha: hacia abajo 14">
            <a:extLst>
              <a:ext uri="{FF2B5EF4-FFF2-40B4-BE49-F238E27FC236}">
                <a16:creationId xmlns:a16="http://schemas.microsoft.com/office/drawing/2014/main" id="{EF2628C2-EA41-4EA6-BBB9-A98436931D05}"/>
              </a:ext>
            </a:extLst>
          </p:cNvPr>
          <p:cNvSpPr/>
          <p:nvPr/>
        </p:nvSpPr>
        <p:spPr>
          <a:xfrm>
            <a:off x="3276597" y="6154616"/>
            <a:ext cx="738554" cy="675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1754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Los límites de la clonación | OpenMind">
            <a:extLst>
              <a:ext uri="{FF2B5EF4-FFF2-40B4-BE49-F238E27FC236}">
                <a16:creationId xmlns:a16="http://schemas.microsoft.com/office/drawing/2014/main" id="{84AC5C36-DC06-433E-B033-D8831358F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206" y="1469781"/>
            <a:ext cx="5429250" cy="32385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B6FD2BC-0759-4D3E-8BC0-3F7AF94F6DD7}"/>
              </a:ext>
            </a:extLst>
          </p:cNvPr>
          <p:cNvSpPr txBox="1"/>
          <p:nvPr/>
        </p:nvSpPr>
        <p:spPr>
          <a:xfrm>
            <a:off x="2100501" y="0"/>
            <a:ext cx="8587409" cy="1200329"/>
          </a:xfrm>
          <a:prstGeom prst="rect">
            <a:avLst/>
          </a:prstGeom>
          <a:noFill/>
        </p:spPr>
        <p:txBody>
          <a:bodyPr wrap="square" rtlCol="0">
            <a:spAutoFit/>
          </a:bodyPr>
          <a:lstStyle/>
          <a:p>
            <a:pPr algn="ctr"/>
            <a:r>
              <a:rPr lang="es-ES" sz="3600" b="1" dirty="0">
                <a:solidFill>
                  <a:srgbClr val="C00000"/>
                </a:solidFill>
              </a:rPr>
              <a:t>La oveja Dolly (5 de julio de 1996 – 14 de febrero de 2003)</a:t>
            </a:r>
            <a:endParaRPr lang="es-CO" sz="2000" dirty="0">
              <a:solidFill>
                <a:srgbClr val="C00000"/>
              </a:solidFill>
            </a:endParaRPr>
          </a:p>
        </p:txBody>
      </p:sp>
      <p:sp>
        <p:nvSpPr>
          <p:cNvPr id="5" name="Rectángulo 4">
            <a:extLst>
              <a:ext uri="{FF2B5EF4-FFF2-40B4-BE49-F238E27FC236}">
                <a16:creationId xmlns:a16="http://schemas.microsoft.com/office/drawing/2014/main" id="{2709ABEE-3183-4BFC-9541-24E16FAF7C1B}"/>
              </a:ext>
            </a:extLst>
          </p:cNvPr>
          <p:cNvSpPr/>
          <p:nvPr/>
        </p:nvSpPr>
        <p:spPr>
          <a:xfrm>
            <a:off x="6096000" y="4741888"/>
            <a:ext cx="6096000" cy="1477328"/>
          </a:xfrm>
          <a:prstGeom prst="rect">
            <a:avLst/>
          </a:prstGeom>
        </p:spPr>
        <p:txBody>
          <a:bodyPr>
            <a:spAutoFit/>
          </a:bodyPr>
          <a:lstStyle/>
          <a:p>
            <a:pPr algn="ctr"/>
            <a:r>
              <a:rPr lang="es-ES" dirty="0">
                <a:solidFill>
                  <a:srgbClr val="000000"/>
                </a:solidFill>
                <a:latin typeface="Verdana_xr"/>
              </a:rPr>
              <a:t>Dolly fue el único cordero resultante de 277 fusiones de óvulos enucleados con núcleos de células mamarias.</a:t>
            </a:r>
          </a:p>
          <a:p>
            <a:pPr algn="ctr"/>
            <a:endParaRPr lang="es-ES" dirty="0">
              <a:solidFill>
                <a:srgbClr val="000000"/>
              </a:solidFill>
              <a:latin typeface="Verdana_xr"/>
            </a:endParaRPr>
          </a:p>
          <a:p>
            <a:pPr marL="285750" indent="-285750" algn="ctr">
              <a:buFont typeface="Wingdings" panose="05000000000000000000" pitchFamily="2" charset="2"/>
              <a:buChar char="ü"/>
            </a:pPr>
            <a:r>
              <a:rPr lang="es-ES" dirty="0">
                <a:solidFill>
                  <a:srgbClr val="000000"/>
                </a:solidFill>
                <a:latin typeface="Verdana_xr"/>
              </a:rPr>
              <a:t>Se obtuvo leche de oveja con propiedades farmacológicas y componentes beneficiosos.</a:t>
            </a:r>
            <a:endParaRPr lang="es-CO" dirty="0"/>
          </a:p>
        </p:txBody>
      </p:sp>
      <p:pic>
        <p:nvPicPr>
          <p:cNvPr id="1026" name="Picture 2" descr="http://biogeo.esy.es/BG4ESO/4eso_htm_files/82824.jpg">
            <a:extLst>
              <a:ext uri="{FF2B5EF4-FFF2-40B4-BE49-F238E27FC236}">
                <a16:creationId xmlns:a16="http://schemas.microsoft.com/office/drawing/2014/main" id="{36360787-ACC3-4F48-AC2F-A495F523F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72" y="492446"/>
            <a:ext cx="3534741" cy="5873108"/>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a la derecha 1">
            <a:extLst>
              <a:ext uri="{FF2B5EF4-FFF2-40B4-BE49-F238E27FC236}">
                <a16:creationId xmlns:a16="http://schemas.microsoft.com/office/drawing/2014/main" id="{24E867F6-9E83-42CF-929F-15D286E74868}"/>
              </a:ext>
            </a:extLst>
          </p:cNvPr>
          <p:cNvSpPr/>
          <p:nvPr/>
        </p:nvSpPr>
        <p:spPr>
          <a:xfrm>
            <a:off x="4386470" y="3089031"/>
            <a:ext cx="1411325" cy="595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7172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2BAC9-B551-4CCF-80C6-D0BD2E68EB60}"/>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A23A63B0-408C-4202-A590-54EB83A5ED5D}"/>
              </a:ext>
            </a:extLst>
          </p:cNvPr>
          <p:cNvSpPr>
            <a:spLocks noGrp="1"/>
          </p:cNvSpPr>
          <p:nvPr>
            <p:ph idx="1"/>
          </p:nvPr>
        </p:nvSpPr>
        <p:spPr/>
        <p:txBody>
          <a:bodyPr/>
          <a:lstStyle/>
          <a:p>
            <a:endParaRPr lang="es-CO"/>
          </a:p>
        </p:txBody>
      </p:sp>
      <p:pic>
        <p:nvPicPr>
          <p:cNvPr id="4" name="Imagen 3">
            <a:extLst>
              <a:ext uri="{FF2B5EF4-FFF2-40B4-BE49-F238E27FC236}">
                <a16:creationId xmlns:a16="http://schemas.microsoft.com/office/drawing/2014/main" id="{55FAB503-3468-49C8-8460-485F65DFDB08}"/>
              </a:ext>
            </a:extLst>
          </p:cNvPr>
          <p:cNvPicPr>
            <a:picLocks noChangeAspect="1"/>
          </p:cNvPicPr>
          <p:nvPr/>
        </p:nvPicPr>
        <p:blipFill>
          <a:blip r:embed="rId2"/>
          <a:stretch>
            <a:fillRect/>
          </a:stretch>
        </p:blipFill>
        <p:spPr>
          <a:xfrm>
            <a:off x="1373064" y="517021"/>
            <a:ext cx="9540338" cy="5684996"/>
          </a:xfrm>
          <a:prstGeom prst="rect">
            <a:avLst/>
          </a:prstGeom>
        </p:spPr>
      </p:pic>
    </p:spTree>
    <p:extLst>
      <p:ext uri="{BB962C8B-B14F-4D97-AF65-F5344CB8AC3E}">
        <p14:creationId xmlns:p14="http://schemas.microsoft.com/office/powerpoint/2010/main" val="212562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68A4977-E329-479D-82B1-99E6560D1DB0}"/>
              </a:ext>
            </a:extLst>
          </p:cNvPr>
          <p:cNvSpPr>
            <a:spLocks noGrp="1"/>
          </p:cNvSpPr>
          <p:nvPr>
            <p:ph idx="1"/>
          </p:nvPr>
        </p:nvSpPr>
        <p:spPr>
          <a:xfrm>
            <a:off x="1723661" y="5553383"/>
            <a:ext cx="10925175" cy="5036362"/>
          </a:xfrm>
        </p:spPr>
        <p:txBody>
          <a:bodyPr/>
          <a:lstStyle/>
          <a:p>
            <a:r>
              <a:rPr lang="es-ES" i="1" dirty="0"/>
              <a:t>A la izquierda, el gato </a:t>
            </a:r>
            <a:r>
              <a:rPr lang="es-ES" i="1" dirty="0" err="1"/>
              <a:t>Garlic</a:t>
            </a:r>
            <a:r>
              <a:rPr lang="es-ES" i="1" dirty="0"/>
              <a:t> fallecido, a la derecha su clon.</a:t>
            </a:r>
          </a:p>
          <a:p>
            <a:endParaRPr lang="es-CO" dirty="0"/>
          </a:p>
        </p:txBody>
      </p:sp>
      <p:pic>
        <p:nvPicPr>
          <p:cNvPr id="9218" name="Picture 2" descr="Ilustración 1: A la izquierda, el gato Garlic fallecido, a la derecha su clon.">
            <a:extLst>
              <a:ext uri="{FF2B5EF4-FFF2-40B4-BE49-F238E27FC236}">
                <a16:creationId xmlns:a16="http://schemas.microsoft.com/office/drawing/2014/main" id="{4500A2C4-74AC-4AE0-817B-DA519D9D6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438458"/>
            <a:ext cx="7753350" cy="5114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40F5880A-4554-4450-8109-A3416E933761}"/>
              </a:ext>
            </a:extLst>
          </p:cNvPr>
          <p:cNvSpPr/>
          <p:nvPr/>
        </p:nvSpPr>
        <p:spPr>
          <a:xfrm>
            <a:off x="3153521" y="5952365"/>
            <a:ext cx="5416034" cy="369332"/>
          </a:xfrm>
          <a:prstGeom prst="rect">
            <a:avLst/>
          </a:prstGeom>
        </p:spPr>
        <p:txBody>
          <a:bodyPr wrap="none">
            <a:spAutoFit/>
          </a:bodyPr>
          <a:lstStyle/>
          <a:p>
            <a:r>
              <a:rPr lang="es-ES" i="1" dirty="0">
                <a:solidFill>
                  <a:srgbClr val="58585A"/>
                </a:solidFill>
                <a:latin typeface="Lato"/>
              </a:rPr>
              <a:t>Publicada el </a:t>
            </a:r>
            <a:r>
              <a:rPr lang="es-ES" i="1" dirty="0">
                <a:solidFill>
                  <a:srgbClr val="006489"/>
                </a:solidFill>
                <a:latin typeface="inherit"/>
                <a:hlinkClick r:id="rId3"/>
              </a:rPr>
              <a:t>2 enero, 2020</a:t>
            </a:r>
            <a:r>
              <a:rPr lang="es-ES" i="1" dirty="0">
                <a:solidFill>
                  <a:srgbClr val="58585A"/>
                </a:solidFill>
                <a:latin typeface="Lato"/>
              </a:rPr>
              <a:t> por </a:t>
            </a:r>
            <a:r>
              <a:rPr lang="es-ES" i="1" dirty="0" err="1">
                <a:solidFill>
                  <a:srgbClr val="006489"/>
                </a:solidFill>
                <a:latin typeface="inherit"/>
                <a:hlinkClick r:id="rId4"/>
              </a:rPr>
              <a:t>Pronacera</a:t>
            </a:r>
            <a:r>
              <a:rPr lang="es-ES" i="1" dirty="0">
                <a:solidFill>
                  <a:srgbClr val="006489"/>
                </a:solidFill>
                <a:latin typeface="inherit"/>
                <a:hlinkClick r:id="rId4"/>
              </a:rPr>
              <a:t> </a:t>
            </a:r>
            <a:r>
              <a:rPr lang="es-ES" i="1" dirty="0" err="1">
                <a:solidFill>
                  <a:srgbClr val="006489"/>
                </a:solidFill>
                <a:latin typeface="inherit"/>
                <a:hlinkClick r:id="rId4"/>
              </a:rPr>
              <a:t>Therapeutics</a:t>
            </a:r>
            <a:endParaRPr lang="es-CO" dirty="0"/>
          </a:p>
        </p:txBody>
      </p:sp>
    </p:spTree>
    <p:extLst>
      <p:ext uri="{BB962C8B-B14F-4D97-AF65-F5344CB8AC3E}">
        <p14:creationId xmlns:p14="http://schemas.microsoft.com/office/powerpoint/2010/main" val="96567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8F022D-0D59-4535-8B6F-5C46A42B0BDB}"/>
              </a:ext>
            </a:extLst>
          </p:cNvPr>
          <p:cNvSpPr>
            <a:spLocks noGrp="1"/>
          </p:cNvSpPr>
          <p:nvPr>
            <p:ph type="title"/>
          </p:nvPr>
        </p:nvSpPr>
        <p:spPr/>
        <p:txBody>
          <a:bodyPr/>
          <a:lstStyle/>
          <a:p>
            <a:endParaRPr lang="es-CO"/>
          </a:p>
        </p:txBody>
      </p:sp>
      <p:pic>
        <p:nvPicPr>
          <p:cNvPr id="4" name="Imagen 3">
            <a:extLst>
              <a:ext uri="{FF2B5EF4-FFF2-40B4-BE49-F238E27FC236}">
                <a16:creationId xmlns:a16="http://schemas.microsoft.com/office/drawing/2014/main" id="{522D0336-CABB-49CC-9738-95F78A72C605}"/>
              </a:ext>
            </a:extLst>
          </p:cNvPr>
          <p:cNvPicPr>
            <a:picLocks noChangeAspect="1"/>
          </p:cNvPicPr>
          <p:nvPr/>
        </p:nvPicPr>
        <p:blipFill rotWithShape="1">
          <a:blip r:embed="rId2"/>
          <a:srcRect b="8564"/>
          <a:stretch/>
        </p:blipFill>
        <p:spPr>
          <a:xfrm>
            <a:off x="2751242" y="2046504"/>
            <a:ext cx="6189752" cy="4651469"/>
          </a:xfrm>
          <a:prstGeom prst="rect">
            <a:avLst/>
          </a:prstGeom>
        </p:spPr>
      </p:pic>
      <p:pic>
        <p:nvPicPr>
          <p:cNvPr id="5" name="Imagen 4">
            <a:extLst>
              <a:ext uri="{FF2B5EF4-FFF2-40B4-BE49-F238E27FC236}">
                <a16:creationId xmlns:a16="http://schemas.microsoft.com/office/drawing/2014/main" id="{7C698708-20AC-434C-8A7F-09187AC6190A}"/>
              </a:ext>
            </a:extLst>
          </p:cNvPr>
          <p:cNvPicPr>
            <a:picLocks noChangeAspect="1"/>
          </p:cNvPicPr>
          <p:nvPr/>
        </p:nvPicPr>
        <p:blipFill>
          <a:blip r:embed="rId3"/>
          <a:stretch>
            <a:fillRect/>
          </a:stretch>
        </p:blipFill>
        <p:spPr>
          <a:xfrm>
            <a:off x="2578994" y="-89528"/>
            <a:ext cx="6737284" cy="2382154"/>
          </a:xfrm>
          <a:prstGeom prst="rect">
            <a:avLst/>
          </a:prstGeom>
        </p:spPr>
      </p:pic>
    </p:spTree>
    <p:extLst>
      <p:ext uri="{BB962C8B-B14F-4D97-AF65-F5344CB8AC3E}">
        <p14:creationId xmlns:p14="http://schemas.microsoft.com/office/powerpoint/2010/main" val="331599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F4E59EB-B217-4193-9AD9-1C7AFEC0B44D}"/>
              </a:ext>
            </a:extLst>
          </p:cNvPr>
          <p:cNvPicPr>
            <a:picLocks noChangeAspect="1"/>
          </p:cNvPicPr>
          <p:nvPr/>
        </p:nvPicPr>
        <p:blipFill>
          <a:blip r:embed="rId2"/>
          <a:stretch>
            <a:fillRect/>
          </a:stretch>
        </p:blipFill>
        <p:spPr>
          <a:xfrm>
            <a:off x="2379784" y="225313"/>
            <a:ext cx="7149246" cy="5351674"/>
          </a:xfrm>
          <a:prstGeom prst="rect">
            <a:avLst/>
          </a:prstGeom>
        </p:spPr>
      </p:pic>
      <p:sp>
        <p:nvSpPr>
          <p:cNvPr id="5" name="Rectángulo 4">
            <a:extLst>
              <a:ext uri="{FF2B5EF4-FFF2-40B4-BE49-F238E27FC236}">
                <a16:creationId xmlns:a16="http://schemas.microsoft.com/office/drawing/2014/main" id="{9081BF78-2EA7-422C-BB64-64F39E28E99D}"/>
              </a:ext>
            </a:extLst>
          </p:cNvPr>
          <p:cNvSpPr/>
          <p:nvPr/>
        </p:nvSpPr>
        <p:spPr>
          <a:xfrm>
            <a:off x="2942492" y="5657671"/>
            <a:ext cx="6611816" cy="1077218"/>
          </a:xfrm>
          <a:prstGeom prst="rect">
            <a:avLst/>
          </a:prstGeom>
        </p:spPr>
        <p:txBody>
          <a:bodyPr wrap="square">
            <a:spAutoFit/>
          </a:bodyPr>
          <a:lstStyle/>
          <a:p>
            <a:pPr algn="ctr"/>
            <a:r>
              <a:rPr lang="es-ES" sz="1600" dirty="0">
                <a:solidFill>
                  <a:srgbClr val="000000"/>
                </a:solidFill>
                <a:latin typeface="Open Sans"/>
              </a:rPr>
              <a:t>En el 2004, un grupo dirigido por </a:t>
            </a:r>
            <a:r>
              <a:rPr lang="es-ES" sz="1600" dirty="0" err="1">
                <a:solidFill>
                  <a:srgbClr val="000000"/>
                </a:solidFill>
                <a:latin typeface="Open Sans"/>
              </a:rPr>
              <a:t>Woo-Suk</a:t>
            </a:r>
            <a:r>
              <a:rPr lang="es-ES" sz="1600" dirty="0">
                <a:solidFill>
                  <a:srgbClr val="000000"/>
                </a:solidFill>
                <a:latin typeface="Open Sans"/>
              </a:rPr>
              <a:t> Hwang de la </a:t>
            </a:r>
            <a:r>
              <a:rPr lang="es-ES" sz="1600" i="1" dirty="0" err="1">
                <a:solidFill>
                  <a:srgbClr val="000000"/>
                </a:solidFill>
                <a:latin typeface="Open Sans"/>
              </a:rPr>
              <a:t>Seoul</a:t>
            </a:r>
            <a:r>
              <a:rPr lang="es-ES" sz="1600" i="1" dirty="0">
                <a:solidFill>
                  <a:srgbClr val="000000"/>
                </a:solidFill>
                <a:latin typeface="Open Sans"/>
              </a:rPr>
              <a:t> </a:t>
            </a:r>
            <a:r>
              <a:rPr lang="es-ES" sz="1600" i="1" dirty="0" err="1">
                <a:solidFill>
                  <a:srgbClr val="000000"/>
                </a:solidFill>
                <a:latin typeface="Open Sans"/>
              </a:rPr>
              <a:t>National</a:t>
            </a:r>
            <a:r>
              <a:rPr lang="es-ES" sz="1600" i="1" dirty="0">
                <a:solidFill>
                  <a:srgbClr val="000000"/>
                </a:solidFill>
                <a:latin typeface="Open Sans"/>
              </a:rPr>
              <a:t> </a:t>
            </a:r>
            <a:r>
              <a:rPr lang="es-ES" sz="1600" i="1" dirty="0" err="1">
                <a:solidFill>
                  <a:srgbClr val="000000"/>
                </a:solidFill>
                <a:latin typeface="Open Sans"/>
              </a:rPr>
              <a:t>University</a:t>
            </a:r>
            <a:r>
              <a:rPr lang="es-ES" sz="1600" dirty="0">
                <a:solidFill>
                  <a:srgbClr val="000000"/>
                </a:solidFill>
                <a:latin typeface="Open Sans"/>
              </a:rPr>
              <a:t> en Corea del Sur publicó un artículo en la revista </a:t>
            </a:r>
            <a:r>
              <a:rPr lang="es-ES" sz="1600" i="1" dirty="0" err="1">
                <a:solidFill>
                  <a:srgbClr val="000000"/>
                </a:solidFill>
                <a:latin typeface="Open Sans"/>
              </a:rPr>
              <a:t>Science</a:t>
            </a:r>
            <a:r>
              <a:rPr lang="es-ES" sz="1600" dirty="0">
                <a:solidFill>
                  <a:srgbClr val="000000"/>
                </a:solidFill>
                <a:latin typeface="Open Sans"/>
              </a:rPr>
              <a:t> en el que afirmaba haber creado un embrión humano clonado en un tubo de ensayo.</a:t>
            </a:r>
            <a:endParaRPr lang="es-CO" sz="1600" dirty="0"/>
          </a:p>
        </p:txBody>
      </p:sp>
      <p:sp>
        <p:nvSpPr>
          <p:cNvPr id="2" name="Rectángulo 1">
            <a:extLst>
              <a:ext uri="{FF2B5EF4-FFF2-40B4-BE49-F238E27FC236}">
                <a16:creationId xmlns:a16="http://schemas.microsoft.com/office/drawing/2014/main" id="{7DC23D9C-0FF2-4B41-92EA-FE2B55767122}"/>
              </a:ext>
            </a:extLst>
          </p:cNvPr>
          <p:cNvSpPr/>
          <p:nvPr/>
        </p:nvSpPr>
        <p:spPr>
          <a:xfrm>
            <a:off x="3551583" y="3564835"/>
            <a:ext cx="5698434" cy="1364974"/>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850357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09940FE-6E8B-4FC4-BA5D-28CBA352BC40}"/>
              </a:ext>
            </a:extLst>
          </p:cNvPr>
          <p:cNvPicPr>
            <a:picLocks noChangeAspect="1"/>
          </p:cNvPicPr>
          <p:nvPr/>
        </p:nvPicPr>
        <p:blipFill>
          <a:blip r:embed="rId2"/>
          <a:stretch>
            <a:fillRect/>
          </a:stretch>
        </p:blipFill>
        <p:spPr>
          <a:xfrm>
            <a:off x="6203323" y="2294995"/>
            <a:ext cx="5988677" cy="2935369"/>
          </a:xfrm>
          <a:prstGeom prst="rect">
            <a:avLst/>
          </a:prstGeom>
        </p:spPr>
      </p:pic>
      <p:pic>
        <p:nvPicPr>
          <p:cNvPr id="4" name="Imagen 3">
            <a:extLst>
              <a:ext uri="{FF2B5EF4-FFF2-40B4-BE49-F238E27FC236}">
                <a16:creationId xmlns:a16="http://schemas.microsoft.com/office/drawing/2014/main" id="{B5344C61-AF4A-45A8-B6A7-C29DDF818E43}"/>
              </a:ext>
            </a:extLst>
          </p:cNvPr>
          <p:cNvPicPr>
            <a:picLocks noChangeAspect="1"/>
          </p:cNvPicPr>
          <p:nvPr/>
        </p:nvPicPr>
        <p:blipFill>
          <a:blip r:embed="rId3"/>
          <a:stretch>
            <a:fillRect/>
          </a:stretch>
        </p:blipFill>
        <p:spPr>
          <a:xfrm>
            <a:off x="2520605" y="391464"/>
            <a:ext cx="7150789" cy="1125734"/>
          </a:xfrm>
          <a:prstGeom prst="rect">
            <a:avLst/>
          </a:prstGeom>
        </p:spPr>
      </p:pic>
      <p:pic>
        <p:nvPicPr>
          <p:cNvPr id="5" name="Imagen 4">
            <a:extLst>
              <a:ext uri="{FF2B5EF4-FFF2-40B4-BE49-F238E27FC236}">
                <a16:creationId xmlns:a16="http://schemas.microsoft.com/office/drawing/2014/main" id="{1C541702-A865-4943-9A50-F29389DE8B64}"/>
              </a:ext>
            </a:extLst>
          </p:cNvPr>
          <p:cNvPicPr>
            <a:picLocks noChangeAspect="1"/>
          </p:cNvPicPr>
          <p:nvPr/>
        </p:nvPicPr>
        <p:blipFill>
          <a:blip r:embed="rId4"/>
          <a:stretch>
            <a:fillRect/>
          </a:stretch>
        </p:blipFill>
        <p:spPr>
          <a:xfrm>
            <a:off x="119269" y="1623369"/>
            <a:ext cx="6493376" cy="4160258"/>
          </a:xfrm>
          <a:prstGeom prst="rect">
            <a:avLst/>
          </a:prstGeom>
        </p:spPr>
      </p:pic>
      <p:sp>
        <p:nvSpPr>
          <p:cNvPr id="7" name="CuadroTexto 6">
            <a:extLst>
              <a:ext uri="{FF2B5EF4-FFF2-40B4-BE49-F238E27FC236}">
                <a16:creationId xmlns:a16="http://schemas.microsoft.com/office/drawing/2014/main" id="{28E49960-A7A2-46C2-A752-947ACCEECAC6}"/>
              </a:ext>
            </a:extLst>
          </p:cNvPr>
          <p:cNvSpPr txBox="1"/>
          <p:nvPr/>
        </p:nvSpPr>
        <p:spPr>
          <a:xfrm>
            <a:off x="3346144" y="0"/>
            <a:ext cx="5714358" cy="646331"/>
          </a:xfrm>
          <a:prstGeom prst="rect">
            <a:avLst/>
          </a:prstGeom>
          <a:noFill/>
        </p:spPr>
        <p:txBody>
          <a:bodyPr wrap="square" rtlCol="0">
            <a:spAutoFit/>
          </a:bodyPr>
          <a:lstStyle/>
          <a:p>
            <a:r>
              <a:rPr lang="es-ES" sz="3600" b="1" dirty="0">
                <a:solidFill>
                  <a:srgbClr val="C00000"/>
                </a:solidFill>
              </a:rPr>
              <a:t>LEGISLACIÓN EN COLOMBIA</a:t>
            </a:r>
            <a:endParaRPr lang="es-CO" sz="3600" b="1" dirty="0">
              <a:solidFill>
                <a:srgbClr val="C00000"/>
              </a:solidFill>
            </a:endParaRPr>
          </a:p>
        </p:txBody>
      </p:sp>
      <p:sp>
        <p:nvSpPr>
          <p:cNvPr id="8" name="Rectángulo 7">
            <a:extLst>
              <a:ext uri="{FF2B5EF4-FFF2-40B4-BE49-F238E27FC236}">
                <a16:creationId xmlns:a16="http://schemas.microsoft.com/office/drawing/2014/main" id="{53E7E913-E2DA-4BB0-8F17-347EBA27AC8A}"/>
              </a:ext>
            </a:extLst>
          </p:cNvPr>
          <p:cNvSpPr/>
          <p:nvPr/>
        </p:nvSpPr>
        <p:spPr>
          <a:xfrm>
            <a:off x="238539" y="3326296"/>
            <a:ext cx="6347791" cy="1364974"/>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9" name="Rectángulo 8">
            <a:extLst>
              <a:ext uri="{FF2B5EF4-FFF2-40B4-BE49-F238E27FC236}">
                <a16:creationId xmlns:a16="http://schemas.microsoft.com/office/drawing/2014/main" id="{8425F955-87F4-4AE0-9F38-4BAE8CCBD04D}"/>
              </a:ext>
            </a:extLst>
          </p:cNvPr>
          <p:cNvSpPr/>
          <p:nvPr/>
        </p:nvSpPr>
        <p:spPr>
          <a:xfrm>
            <a:off x="6612645" y="3021496"/>
            <a:ext cx="5579355" cy="636104"/>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0" name="CuadroTexto 9">
            <a:extLst>
              <a:ext uri="{FF2B5EF4-FFF2-40B4-BE49-F238E27FC236}">
                <a16:creationId xmlns:a16="http://schemas.microsoft.com/office/drawing/2014/main" id="{3C4DA1DB-753C-4252-8672-DFAC042B686D}"/>
              </a:ext>
            </a:extLst>
          </p:cNvPr>
          <p:cNvSpPr txBox="1"/>
          <p:nvPr/>
        </p:nvSpPr>
        <p:spPr>
          <a:xfrm>
            <a:off x="2520605" y="6097204"/>
            <a:ext cx="7553739" cy="369332"/>
          </a:xfrm>
          <a:prstGeom prst="rect">
            <a:avLst/>
          </a:prstGeom>
          <a:noFill/>
        </p:spPr>
        <p:txBody>
          <a:bodyPr wrap="square" rtlCol="0">
            <a:spAutoFit/>
          </a:bodyPr>
          <a:lstStyle/>
          <a:p>
            <a:r>
              <a:rPr lang="es-ES" i="1" dirty="0"/>
              <a:t>Panorama sobre la legislación en materia de Genoma Humano en Colombia. </a:t>
            </a:r>
            <a:endParaRPr lang="es-CO" i="1" dirty="0"/>
          </a:p>
        </p:txBody>
      </p:sp>
    </p:spTree>
    <p:extLst>
      <p:ext uri="{BB962C8B-B14F-4D97-AF65-F5344CB8AC3E}">
        <p14:creationId xmlns:p14="http://schemas.microsoft.com/office/powerpoint/2010/main" val="1390148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DE98A9D-1A44-443D-83C7-59F015D48A32}"/>
              </a:ext>
            </a:extLst>
          </p:cNvPr>
          <p:cNvSpPr>
            <a:spLocks noGrp="1"/>
          </p:cNvSpPr>
          <p:nvPr>
            <p:ph idx="1"/>
          </p:nvPr>
        </p:nvSpPr>
        <p:spPr/>
        <p:txBody>
          <a:bodyPr/>
          <a:lstStyle/>
          <a:p>
            <a:endParaRPr lang="es-CO" dirty="0"/>
          </a:p>
        </p:txBody>
      </p:sp>
      <p:pic>
        <p:nvPicPr>
          <p:cNvPr id="4" name="Imagen 3">
            <a:extLst>
              <a:ext uri="{FF2B5EF4-FFF2-40B4-BE49-F238E27FC236}">
                <a16:creationId xmlns:a16="http://schemas.microsoft.com/office/drawing/2014/main" id="{355F0538-1F43-41B8-831A-B89A39BFC14C}"/>
              </a:ext>
            </a:extLst>
          </p:cNvPr>
          <p:cNvPicPr>
            <a:picLocks noChangeAspect="1"/>
          </p:cNvPicPr>
          <p:nvPr/>
        </p:nvPicPr>
        <p:blipFill>
          <a:blip r:embed="rId2"/>
          <a:stretch>
            <a:fillRect/>
          </a:stretch>
        </p:blipFill>
        <p:spPr>
          <a:xfrm>
            <a:off x="106060" y="1144589"/>
            <a:ext cx="5976810" cy="3293753"/>
          </a:xfrm>
          <a:prstGeom prst="rect">
            <a:avLst/>
          </a:prstGeom>
        </p:spPr>
      </p:pic>
      <p:pic>
        <p:nvPicPr>
          <p:cNvPr id="5" name="Imagen 4">
            <a:extLst>
              <a:ext uri="{FF2B5EF4-FFF2-40B4-BE49-F238E27FC236}">
                <a16:creationId xmlns:a16="http://schemas.microsoft.com/office/drawing/2014/main" id="{A0514DE1-78FC-4293-A631-BE1ADB0783CA}"/>
              </a:ext>
            </a:extLst>
          </p:cNvPr>
          <p:cNvPicPr>
            <a:picLocks noChangeAspect="1"/>
          </p:cNvPicPr>
          <p:nvPr/>
        </p:nvPicPr>
        <p:blipFill rotWithShape="1">
          <a:blip r:embed="rId3"/>
          <a:srcRect t="24540"/>
          <a:stretch/>
        </p:blipFill>
        <p:spPr>
          <a:xfrm>
            <a:off x="544672" y="4353060"/>
            <a:ext cx="5429250" cy="1200323"/>
          </a:xfrm>
          <a:prstGeom prst="rect">
            <a:avLst/>
          </a:prstGeom>
        </p:spPr>
      </p:pic>
      <p:pic>
        <p:nvPicPr>
          <p:cNvPr id="7" name="Imagen 6">
            <a:extLst>
              <a:ext uri="{FF2B5EF4-FFF2-40B4-BE49-F238E27FC236}">
                <a16:creationId xmlns:a16="http://schemas.microsoft.com/office/drawing/2014/main" id="{0F921FC3-58D2-4AC6-B668-659DA0BBC35F}"/>
              </a:ext>
            </a:extLst>
          </p:cNvPr>
          <p:cNvPicPr>
            <a:picLocks noChangeAspect="1"/>
          </p:cNvPicPr>
          <p:nvPr/>
        </p:nvPicPr>
        <p:blipFill>
          <a:blip r:embed="rId4"/>
          <a:stretch>
            <a:fillRect/>
          </a:stretch>
        </p:blipFill>
        <p:spPr>
          <a:xfrm>
            <a:off x="6319840" y="2229071"/>
            <a:ext cx="5372100" cy="2724150"/>
          </a:xfrm>
          <a:prstGeom prst="rect">
            <a:avLst/>
          </a:prstGeom>
        </p:spPr>
      </p:pic>
      <p:sp>
        <p:nvSpPr>
          <p:cNvPr id="6" name="CuadroTexto 5">
            <a:extLst>
              <a:ext uri="{FF2B5EF4-FFF2-40B4-BE49-F238E27FC236}">
                <a16:creationId xmlns:a16="http://schemas.microsoft.com/office/drawing/2014/main" id="{1C4D806B-A75B-4A59-9B97-923E2B131869}"/>
              </a:ext>
            </a:extLst>
          </p:cNvPr>
          <p:cNvSpPr txBox="1"/>
          <p:nvPr/>
        </p:nvSpPr>
        <p:spPr>
          <a:xfrm>
            <a:off x="1881809" y="104474"/>
            <a:ext cx="8428382" cy="1200329"/>
          </a:xfrm>
          <a:prstGeom prst="rect">
            <a:avLst/>
          </a:prstGeom>
          <a:noFill/>
        </p:spPr>
        <p:txBody>
          <a:bodyPr wrap="square" rtlCol="0">
            <a:spAutoFit/>
          </a:bodyPr>
          <a:lstStyle/>
          <a:p>
            <a:pPr algn="ctr"/>
            <a:r>
              <a:rPr lang="es-ES" sz="3600" b="1" dirty="0">
                <a:solidFill>
                  <a:srgbClr val="C00000"/>
                </a:solidFill>
              </a:rPr>
              <a:t>ESTUDIO SOBRE GENOMA HUMANO EN ARGENTINA</a:t>
            </a:r>
            <a:endParaRPr lang="es-CO" sz="3600" b="1" dirty="0">
              <a:solidFill>
                <a:srgbClr val="C00000"/>
              </a:solidFill>
            </a:endParaRPr>
          </a:p>
        </p:txBody>
      </p:sp>
      <p:sp>
        <p:nvSpPr>
          <p:cNvPr id="8" name="Rectángulo 7">
            <a:extLst>
              <a:ext uri="{FF2B5EF4-FFF2-40B4-BE49-F238E27FC236}">
                <a16:creationId xmlns:a16="http://schemas.microsoft.com/office/drawing/2014/main" id="{226DEEA9-A3D2-4835-8EEA-72FDA7741816}"/>
              </a:ext>
            </a:extLst>
          </p:cNvPr>
          <p:cNvSpPr/>
          <p:nvPr/>
        </p:nvSpPr>
        <p:spPr>
          <a:xfrm>
            <a:off x="768626" y="4359965"/>
            <a:ext cx="5205296" cy="1311965"/>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9" name="Rectángulo 8">
            <a:extLst>
              <a:ext uri="{FF2B5EF4-FFF2-40B4-BE49-F238E27FC236}">
                <a16:creationId xmlns:a16="http://schemas.microsoft.com/office/drawing/2014/main" id="{B1098E42-EBE2-4345-AC84-E20FBC9A03DB}"/>
              </a:ext>
            </a:extLst>
          </p:cNvPr>
          <p:cNvSpPr/>
          <p:nvPr/>
        </p:nvSpPr>
        <p:spPr>
          <a:xfrm>
            <a:off x="6218080" y="3657600"/>
            <a:ext cx="5340505" cy="437322"/>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0" name="CuadroTexto 9">
            <a:extLst>
              <a:ext uri="{FF2B5EF4-FFF2-40B4-BE49-F238E27FC236}">
                <a16:creationId xmlns:a16="http://schemas.microsoft.com/office/drawing/2014/main" id="{EF476D53-6FD0-460C-9292-F725C4BF1C0F}"/>
              </a:ext>
            </a:extLst>
          </p:cNvPr>
          <p:cNvSpPr txBox="1"/>
          <p:nvPr/>
        </p:nvSpPr>
        <p:spPr>
          <a:xfrm>
            <a:off x="2398644" y="6012418"/>
            <a:ext cx="7911548" cy="369332"/>
          </a:xfrm>
          <a:prstGeom prst="rect">
            <a:avLst/>
          </a:prstGeom>
          <a:noFill/>
        </p:spPr>
        <p:txBody>
          <a:bodyPr wrap="square" rtlCol="0">
            <a:spAutoFit/>
          </a:bodyPr>
          <a:lstStyle/>
          <a:p>
            <a:r>
              <a:rPr lang="es-ES" i="1" dirty="0"/>
              <a:t>Panorama sobre la legislación en materia de Genoma Humano en América Latina. </a:t>
            </a:r>
            <a:endParaRPr lang="es-CO" i="1" dirty="0"/>
          </a:p>
        </p:txBody>
      </p:sp>
    </p:spTree>
    <p:extLst>
      <p:ext uri="{BB962C8B-B14F-4D97-AF65-F5344CB8AC3E}">
        <p14:creationId xmlns:p14="http://schemas.microsoft.com/office/powerpoint/2010/main" val="2501486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9BB2D-D0D7-47DD-AD83-6C6FFB51096F}"/>
              </a:ext>
            </a:extLst>
          </p:cNvPr>
          <p:cNvSpPr>
            <a:spLocks noGrp="1"/>
          </p:cNvSpPr>
          <p:nvPr>
            <p:ph type="title"/>
          </p:nvPr>
        </p:nvSpPr>
        <p:spPr>
          <a:xfrm>
            <a:off x="346488" y="164064"/>
            <a:ext cx="10515600" cy="984562"/>
          </a:xfrm>
        </p:spPr>
        <p:txBody>
          <a:bodyPr>
            <a:normAutofit/>
          </a:bodyPr>
          <a:lstStyle/>
          <a:p>
            <a:pPr algn="ctr"/>
            <a:r>
              <a:rPr lang="es-ES" sz="3600" dirty="0"/>
              <a:t>REFLEXIONES ETICAS HACERCA DE LA CLONACIÓN</a:t>
            </a:r>
            <a:endParaRPr lang="es-CO" sz="3600" dirty="0"/>
          </a:p>
        </p:txBody>
      </p:sp>
      <p:sp>
        <p:nvSpPr>
          <p:cNvPr id="6" name="Rectángulo 5">
            <a:extLst>
              <a:ext uri="{FF2B5EF4-FFF2-40B4-BE49-F238E27FC236}">
                <a16:creationId xmlns:a16="http://schemas.microsoft.com/office/drawing/2014/main" id="{A2FCBB75-750B-4E58-BB15-746F1593560F}"/>
              </a:ext>
            </a:extLst>
          </p:cNvPr>
          <p:cNvSpPr/>
          <p:nvPr/>
        </p:nvSpPr>
        <p:spPr>
          <a:xfrm>
            <a:off x="3944453" y="820556"/>
            <a:ext cx="7142922" cy="656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Arial" panose="020B0604020202020204" pitchFamily="34" charset="0"/>
              <a:buChar char="•"/>
            </a:pPr>
            <a:r>
              <a:rPr lang="es-ES" sz="1400" dirty="0"/>
              <a:t>La clonación supondría un tipo de reproducción asexual que pondría en peligro la biodiversidad del mundo animal y el propio equilibrio ecológico.</a:t>
            </a:r>
            <a:endParaRPr lang="es-CO" sz="1400" dirty="0"/>
          </a:p>
        </p:txBody>
      </p:sp>
      <p:sp>
        <p:nvSpPr>
          <p:cNvPr id="7" name="Rectángulo 6">
            <a:extLst>
              <a:ext uri="{FF2B5EF4-FFF2-40B4-BE49-F238E27FC236}">
                <a16:creationId xmlns:a16="http://schemas.microsoft.com/office/drawing/2014/main" id="{ADF5E772-CCFE-4168-82E2-C50AED6D528D}"/>
              </a:ext>
            </a:extLst>
          </p:cNvPr>
          <p:cNvSpPr/>
          <p:nvPr/>
        </p:nvSpPr>
        <p:spPr>
          <a:xfrm>
            <a:off x="3944453" y="1681108"/>
            <a:ext cx="7142922" cy="656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Arial" panose="020B0604020202020204" pitchFamily="34" charset="0"/>
              <a:buChar char="•"/>
            </a:pPr>
            <a:r>
              <a:rPr lang="es-ES" sz="1400" dirty="0"/>
              <a:t>El desarrollo de la medicina, pone en manos del hombre tanto poder, que su mal uso podría llevar a la autodestrucción. “No todo lo que se puede hacer se debe hacer”</a:t>
            </a:r>
            <a:endParaRPr lang="es-CO" sz="1400" dirty="0"/>
          </a:p>
        </p:txBody>
      </p:sp>
      <p:sp>
        <p:nvSpPr>
          <p:cNvPr id="8" name="Rectángulo 7">
            <a:extLst>
              <a:ext uri="{FF2B5EF4-FFF2-40B4-BE49-F238E27FC236}">
                <a16:creationId xmlns:a16="http://schemas.microsoft.com/office/drawing/2014/main" id="{9343C1C3-FBBC-4A2C-8B05-AF05A09EBDF7}"/>
              </a:ext>
            </a:extLst>
          </p:cNvPr>
          <p:cNvSpPr/>
          <p:nvPr/>
        </p:nvSpPr>
        <p:spPr>
          <a:xfrm>
            <a:off x="3944453" y="2529404"/>
            <a:ext cx="7142922" cy="9888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285750" indent="-285750" algn="just">
              <a:buFont typeface="Arial" panose="020B0604020202020204" pitchFamily="34" charset="0"/>
              <a:buChar char="•"/>
            </a:pPr>
            <a:r>
              <a:rPr lang="es-ES" sz="1400" dirty="0"/>
              <a:t>Es muy importante puntualizar que al diferenciarse las células madres a células de otros tejidos , un porcentaje extenso de ellas derivan hacia células tumorales, por eso no se puede excluir que un por ciento de personas que recibirán implantes de células clonadas padecerán de tumores.</a:t>
            </a:r>
            <a:endParaRPr lang="es-CO" sz="1400" dirty="0"/>
          </a:p>
        </p:txBody>
      </p:sp>
      <p:pic>
        <p:nvPicPr>
          <p:cNvPr id="11" name="Imagen 10">
            <a:extLst>
              <a:ext uri="{FF2B5EF4-FFF2-40B4-BE49-F238E27FC236}">
                <a16:creationId xmlns:a16="http://schemas.microsoft.com/office/drawing/2014/main" id="{2DB241CE-74A8-475A-9C49-577E49B71E36}"/>
              </a:ext>
            </a:extLst>
          </p:cNvPr>
          <p:cNvPicPr>
            <a:picLocks noChangeAspect="1"/>
          </p:cNvPicPr>
          <p:nvPr/>
        </p:nvPicPr>
        <p:blipFill rotWithShape="1">
          <a:blip r:embed="rId2"/>
          <a:srcRect l="25130" r="24087"/>
          <a:stretch/>
        </p:blipFill>
        <p:spPr>
          <a:xfrm>
            <a:off x="119271" y="1681108"/>
            <a:ext cx="2952132" cy="3667300"/>
          </a:xfrm>
          <a:prstGeom prst="rect">
            <a:avLst/>
          </a:prstGeom>
        </p:spPr>
      </p:pic>
      <p:sp>
        <p:nvSpPr>
          <p:cNvPr id="12" name="Rectángulo 11">
            <a:extLst>
              <a:ext uri="{FF2B5EF4-FFF2-40B4-BE49-F238E27FC236}">
                <a16:creationId xmlns:a16="http://schemas.microsoft.com/office/drawing/2014/main" id="{66922F8F-CF3E-43E3-88DA-D68440C7099B}"/>
              </a:ext>
            </a:extLst>
          </p:cNvPr>
          <p:cNvSpPr/>
          <p:nvPr/>
        </p:nvSpPr>
        <p:spPr>
          <a:xfrm>
            <a:off x="3944453" y="3698917"/>
            <a:ext cx="7142922" cy="8174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Arial" panose="020B0604020202020204" pitchFamily="34" charset="0"/>
              <a:buChar char="•"/>
            </a:pPr>
            <a:r>
              <a:rPr lang="es-ES" sz="1400" dirty="0"/>
              <a:t>Con la clonación se alimenta la idea de que algunos hombres pueden tener un dominio total sobre la existencia de los demás, hasta el punto de programar su identidad biológica la cual se selecciona sobre la base de criterios arbitrarios.</a:t>
            </a:r>
            <a:endParaRPr lang="es-CO" sz="1400" dirty="0"/>
          </a:p>
        </p:txBody>
      </p:sp>
      <p:sp>
        <p:nvSpPr>
          <p:cNvPr id="13" name="Rectángulo 12">
            <a:extLst>
              <a:ext uri="{FF2B5EF4-FFF2-40B4-BE49-F238E27FC236}">
                <a16:creationId xmlns:a16="http://schemas.microsoft.com/office/drawing/2014/main" id="{A53FF3B5-321B-4DF1-A351-ECDF68C52920}"/>
              </a:ext>
            </a:extLst>
          </p:cNvPr>
          <p:cNvSpPr/>
          <p:nvPr/>
        </p:nvSpPr>
        <p:spPr>
          <a:xfrm>
            <a:off x="3944453" y="4697089"/>
            <a:ext cx="7142922" cy="65131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285750" indent="-285750" algn="just">
              <a:buFont typeface="Arial" panose="020B0604020202020204" pitchFamily="34" charset="0"/>
              <a:buChar char="•"/>
            </a:pPr>
            <a:r>
              <a:rPr lang="es-ES" sz="1400" dirty="0"/>
              <a:t>No se permite la intervención en el genoma humano, ya que los bioéticos abogan por conservar el patrimonio genético de la humanidad.</a:t>
            </a:r>
            <a:endParaRPr lang="es-CO" sz="1400" dirty="0"/>
          </a:p>
        </p:txBody>
      </p:sp>
      <p:sp>
        <p:nvSpPr>
          <p:cNvPr id="14" name="Rectángulo 13">
            <a:extLst>
              <a:ext uri="{FF2B5EF4-FFF2-40B4-BE49-F238E27FC236}">
                <a16:creationId xmlns:a16="http://schemas.microsoft.com/office/drawing/2014/main" id="{588D7E57-DAB5-452E-B6B3-7FCBFA04BECA}"/>
              </a:ext>
            </a:extLst>
          </p:cNvPr>
          <p:cNvSpPr/>
          <p:nvPr/>
        </p:nvSpPr>
        <p:spPr>
          <a:xfrm>
            <a:off x="3944453" y="5540564"/>
            <a:ext cx="7142922" cy="8174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just">
              <a:buFont typeface="Arial" panose="020B0604020202020204" pitchFamily="34" charset="0"/>
              <a:buChar char="•"/>
            </a:pPr>
            <a:r>
              <a:rPr lang="es-ES" sz="1400" dirty="0"/>
              <a:t>La Bioética traza las pautas para conciliar los valores que aporta una solución científica, con los peligros que ésta puede reportar, la finalidad de la ciencia debe ser servir a la humanidad, y no causarle prejuicio.</a:t>
            </a:r>
            <a:endParaRPr lang="es-CO" sz="1400" dirty="0"/>
          </a:p>
        </p:txBody>
      </p:sp>
      <p:sp>
        <p:nvSpPr>
          <p:cNvPr id="15" name="Abrir llave 14">
            <a:extLst>
              <a:ext uri="{FF2B5EF4-FFF2-40B4-BE49-F238E27FC236}">
                <a16:creationId xmlns:a16="http://schemas.microsoft.com/office/drawing/2014/main" id="{08DA386D-224D-4681-9FE9-9996A33B03EF}"/>
              </a:ext>
            </a:extLst>
          </p:cNvPr>
          <p:cNvSpPr/>
          <p:nvPr/>
        </p:nvSpPr>
        <p:spPr>
          <a:xfrm>
            <a:off x="3233530" y="1148626"/>
            <a:ext cx="710923" cy="4748591"/>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75337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1674C-2DD6-4A04-8D7D-862CA1B556AF}"/>
              </a:ext>
            </a:extLst>
          </p:cNvPr>
          <p:cNvSpPr>
            <a:spLocks noGrp="1"/>
          </p:cNvSpPr>
          <p:nvPr>
            <p:ph type="title"/>
          </p:nvPr>
        </p:nvSpPr>
        <p:spPr>
          <a:xfrm>
            <a:off x="828663" y="279297"/>
            <a:ext cx="10515600" cy="984562"/>
          </a:xfrm>
        </p:spPr>
        <p:txBody>
          <a:bodyPr>
            <a:normAutofit/>
          </a:bodyPr>
          <a:lstStyle/>
          <a:p>
            <a:r>
              <a:rPr lang="es-ES" sz="3600" dirty="0"/>
              <a:t>REFERENCIAS BIBLIOGRAFICAS</a:t>
            </a:r>
            <a:endParaRPr lang="es-CO" sz="3600" dirty="0"/>
          </a:p>
        </p:txBody>
      </p:sp>
      <p:sp>
        <p:nvSpPr>
          <p:cNvPr id="4" name="Rectángulo 3">
            <a:extLst>
              <a:ext uri="{FF2B5EF4-FFF2-40B4-BE49-F238E27FC236}">
                <a16:creationId xmlns:a16="http://schemas.microsoft.com/office/drawing/2014/main" id="{95B08E91-F045-4C9F-9906-303DF824F81F}"/>
              </a:ext>
            </a:extLst>
          </p:cNvPr>
          <p:cNvSpPr/>
          <p:nvPr/>
        </p:nvSpPr>
        <p:spPr>
          <a:xfrm>
            <a:off x="828663" y="1263859"/>
            <a:ext cx="9706815" cy="4616648"/>
          </a:xfrm>
          <a:prstGeom prst="rect">
            <a:avLst/>
          </a:prstGeom>
        </p:spPr>
        <p:txBody>
          <a:bodyPr wrap="square">
            <a:spAutoFit/>
          </a:bodyPr>
          <a:lstStyle/>
          <a:p>
            <a:pPr algn="just"/>
            <a:r>
              <a:rPr lang="es-CO" sz="1400" dirty="0">
                <a:solidFill>
                  <a:srgbClr val="000000"/>
                </a:solidFill>
                <a:latin typeface="Verdana, Arial, Helvetica, sans-serif"/>
              </a:rPr>
              <a:t>Mueller M, </a:t>
            </a:r>
            <a:r>
              <a:rPr lang="es-CO" sz="1400" dirty="0" err="1">
                <a:solidFill>
                  <a:srgbClr val="000000"/>
                </a:solidFill>
                <a:latin typeface="Verdana, Arial, Helvetica, sans-serif"/>
              </a:rPr>
              <a:t>Wanke</a:t>
            </a:r>
            <a:r>
              <a:rPr lang="es-CO" sz="1400" dirty="0">
                <a:solidFill>
                  <a:srgbClr val="000000"/>
                </a:solidFill>
                <a:latin typeface="Verdana, Arial, Helvetica, sans-serif"/>
              </a:rPr>
              <a:t> R. Nuclear Transfer and </a:t>
            </a:r>
            <a:r>
              <a:rPr lang="es-CO" sz="1400" dirty="0" err="1">
                <a:solidFill>
                  <a:srgbClr val="000000"/>
                </a:solidFill>
                <a:latin typeface="Verdana, Arial, Helvetica, sans-serif"/>
              </a:rPr>
              <a:t>mutation</a:t>
            </a:r>
            <a:r>
              <a:rPr lang="es-CO" sz="1400" dirty="0">
                <a:solidFill>
                  <a:srgbClr val="000000"/>
                </a:solidFill>
                <a:latin typeface="Verdana, Arial, Helvetica, sans-serif"/>
              </a:rPr>
              <a:t> in </a:t>
            </a:r>
            <a:r>
              <a:rPr lang="es-CO" sz="1400" dirty="0" err="1">
                <a:solidFill>
                  <a:srgbClr val="000000"/>
                </a:solidFill>
                <a:latin typeface="Verdana, Arial, Helvetica, sans-serif"/>
              </a:rPr>
              <a:t>cattle</a:t>
            </a:r>
            <a:r>
              <a:rPr lang="es-CO" sz="1400" dirty="0">
                <a:solidFill>
                  <a:srgbClr val="000000"/>
                </a:solidFill>
                <a:latin typeface="Verdana, Arial, Helvetica, sans-serif"/>
              </a:rPr>
              <a:t> </a:t>
            </a:r>
            <a:r>
              <a:rPr lang="es-CO" sz="1400" dirty="0" err="1">
                <a:solidFill>
                  <a:srgbClr val="000000"/>
                </a:solidFill>
                <a:latin typeface="Verdana, Arial, Helvetica, sans-serif"/>
              </a:rPr>
              <a:t>with</a:t>
            </a:r>
            <a:r>
              <a:rPr lang="es-CO" sz="1400" dirty="0">
                <a:solidFill>
                  <a:srgbClr val="000000"/>
                </a:solidFill>
                <a:latin typeface="Verdana, Arial, Helvetica, sans-serif"/>
              </a:rPr>
              <a:t> </a:t>
            </a:r>
            <a:r>
              <a:rPr lang="es-CO" sz="1400" dirty="0" err="1">
                <a:solidFill>
                  <a:srgbClr val="000000"/>
                </a:solidFill>
                <a:latin typeface="Verdana, Arial, Helvetica, sans-serif"/>
              </a:rPr>
              <a:t>nontransfected</a:t>
            </a:r>
            <a:r>
              <a:rPr lang="es-CO" sz="1400" dirty="0">
                <a:solidFill>
                  <a:srgbClr val="000000"/>
                </a:solidFill>
                <a:latin typeface="Verdana, Arial, Helvetica, sans-serif"/>
              </a:rPr>
              <a:t> </a:t>
            </a:r>
            <a:r>
              <a:rPr lang="es-CO" sz="1400" dirty="0" err="1">
                <a:solidFill>
                  <a:srgbClr val="000000"/>
                </a:solidFill>
                <a:latin typeface="Verdana, Arial, Helvetica, sans-serif"/>
              </a:rPr>
              <a:t>or</a:t>
            </a:r>
            <a:r>
              <a:rPr lang="es-CO" sz="1400" dirty="0">
                <a:solidFill>
                  <a:srgbClr val="000000"/>
                </a:solidFill>
                <a:latin typeface="Verdana, Arial, Helvetica, sans-serif"/>
              </a:rPr>
              <a:t> </a:t>
            </a:r>
            <a:r>
              <a:rPr lang="es-CO" sz="1400" dirty="0" err="1">
                <a:solidFill>
                  <a:srgbClr val="000000"/>
                </a:solidFill>
                <a:latin typeface="Verdana, Arial, Helvetica, sans-serif"/>
              </a:rPr>
              <a:t>cloned</a:t>
            </a:r>
            <a:r>
              <a:rPr lang="es-CO" sz="1400" dirty="0">
                <a:solidFill>
                  <a:srgbClr val="000000"/>
                </a:solidFill>
                <a:latin typeface="Verdana, Arial, Helvetica, sans-serif"/>
              </a:rPr>
              <a:t> </a:t>
            </a:r>
            <a:r>
              <a:rPr lang="es-CO" sz="1400" dirty="0" err="1">
                <a:solidFill>
                  <a:srgbClr val="000000"/>
                </a:solidFill>
                <a:latin typeface="Verdana, Arial, Helvetica, sans-serif"/>
              </a:rPr>
              <a:t>transgenic</a:t>
            </a:r>
            <a:r>
              <a:rPr lang="es-CO" sz="1400" dirty="0">
                <a:solidFill>
                  <a:srgbClr val="000000"/>
                </a:solidFill>
                <a:latin typeface="Verdana, Arial, Helvetica, sans-serif"/>
              </a:rPr>
              <a:t>. Mol </a:t>
            </a:r>
            <a:r>
              <a:rPr lang="es-CO" sz="1400" dirty="0" err="1">
                <a:solidFill>
                  <a:srgbClr val="000000"/>
                </a:solidFill>
                <a:latin typeface="Verdana, Arial, Helvetica, sans-serif"/>
              </a:rPr>
              <a:t>Reprod</a:t>
            </a:r>
            <a:r>
              <a:rPr lang="es-CO" sz="1400" dirty="0">
                <a:solidFill>
                  <a:srgbClr val="000000"/>
                </a:solidFill>
                <a:latin typeface="Verdana, Arial, Helvetica, sans-serif"/>
              </a:rPr>
              <a:t> Dev 2001; 60(3): 362-9.King TA. </a:t>
            </a:r>
            <a:r>
              <a:rPr lang="es-CO" sz="1400" dirty="0" err="1">
                <a:solidFill>
                  <a:srgbClr val="000000"/>
                </a:solidFill>
                <a:latin typeface="Verdana, Arial, Helvetica, sans-serif"/>
              </a:rPr>
              <a:t>Production</a:t>
            </a:r>
            <a:r>
              <a:rPr lang="es-CO" sz="1400" dirty="0">
                <a:solidFill>
                  <a:srgbClr val="000000"/>
                </a:solidFill>
                <a:latin typeface="Verdana, Arial, Helvetica, sans-serif"/>
              </a:rPr>
              <a:t> </a:t>
            </a:r>
            <a:r>
              <a:rPr lang="es-CO" sz="1400" dirty="0" err="1">
                <a:solidFill>
                  <a:srgbClr val="000000"/>
                </a:solidFill>
                <a:latin typeface="Verdana, Arial, Helvetica, sans-serif"/>
              </a:rPr>
              <a:t>of</a:t>
            </a:r>
            <a:r>
              <a:rPr lang="es-CO" sz="1400" dirty="0">
                <a:solidFill>
                  <a:srgbClr val="000000"/>
                </a:solidFill>
                <a:latin typeface="Verdana, Arial, Helvetica, sans-serif"/>
              </a:rPr>
              <a:t> </a:t>
            </a:r>
            <a:r>
              <a:rPr lang="es-CO" sz="1400" dirty="0" err="1">
                <a:solidFill>
                  <a:srgbClr val="000000"/>
                </a:solidFill>
                <a:latin typeface="Verdana, Arial, Helvetica, sans-serif"/>
              </a:rPr>
              <a:t>cloning</a:t>
            </a:r>
            <a:r>
              <a:rPr lang="es-CO" sz="1400" dirty="0">
                <a:solidFill>
                  <a:srgbClr val="000000"/>
                </a:solidFill>
                <a:latin typeface="Verdana, Arial, Helvetica, sans-serif"/>
              </a:rPr>
              <a:t> </a:t>
            </a:r>
            <a:r>
              <a:rPr lang="es-CO" sz="1400" dirty="0" err="1">
                <a:solidFill>
                  <a:srgbClr val="000000"/>
                </a:solidFill>
                <a:latin typeface="Verdana, Arial, Helvetica, sans-serif"/>
              </a:rPr>
              <a:t>designed</a:t>
            </a:r>
            <a:r>
              <a:rPr lang="es-CO" sz="1400" dirty="0">
                <a:solidFill>
                  <a:srgbClr val="000000"/>
                </a:solidFill>
                <a:latin typeface="Verdana, Arial, Helvetica, sans-serif"/>
              </a:rPr>
              <a:t> </a:t>
            </a:r>
            <a:r>
              <a:rPr lang="es-CO" sz="1400" dirty="0" err="1">
                <a:solidFill>
                  <a:srgbClr val="000000"/>
                </a:solidFill>
                <a:latin typeface="Verdana, Arial, Helvetica, sans-serif"/>
              </a:rPr>
              <a:t>for</a:t>
            </a:r>
            <a:r>
              <a:rPr lang="es-CO" sz="1400" dirty="0">
                <a:solidFill>
                  <a:srgbClr val="000000"/>
                </a:solidFill>
                <a:latin typeface="Verdana, Arial, Helvetica, sans-serif"/>
              </a:rPr>
              <a:t> </a:t>
            </a:r>
            <a:r>
              <a:rPr lang="es-CO" sz="1400" dirty="0" err="1">
                <a:solidFill>
                  <a:srgbClr val="000000"/>
                </a:solidFill>
                <a:latin typeface="Verdana, Arial, Helvetica, sans-serif"/>
              </a:rPr>
              <a:t>animals</a:t>
            </a:r>
            <a:r>
              <a:rPr lang="es-CO" sz="1400" dirty="0">
                <a:solidFill>
                  <a:srgbClr val="000000"/>
                </a:solidFill>
                <a:latin typeface="Verdana, Arial, Helvetica, sans-serif"/>
              </a:rPr>
              <a:t> </a:t>
            </a:r>
            <a:r>
              <a:rPr lang="es-CO" sz="1400" dirty="0" err="1">
                <a:solidFill>
                  <a:srgbClr val="000000"/>
                </a:solidFill>
                <a:latin typeface="Verdana, Arial, Helvetica, sans-serif"/>
              </a:rPr>
              <a:t>cells</a:t>
            </a:r>
            <a:r>
              <a:rPr lang="es-CO" sz="1400" dirty="0">
                <a:solidFill>
                  <a:srgbClr val="000000"/>
                </a:solidFill>
                <a:latin typeface="Verdana, Arial, Helvetica, sans-serif"/>
              </a:rPr>
              <a:t>. </a:t>
            </a:r>
            <a:r>
              <a:rPr lang="es-CO" sz="1400" dirty="0" err="1">
                <a:solidFill>
                  <a:srgbClr val="000000"/>
                </a:solidFill>
                <a:latin typeface="Verdana, Arial, Helvetica, sans-serif"/>
              </a:rPr>
              <a:t>Theriogenology</a:t>
            </a:r>
            <a:r>
              <a:rPr lang="es-CO" sz="1400" dirty="0">
                <a:solidFill>
                  <a:srgbClr val="000000"/>
                </a:solidFill>
                <a:latin typeface="Verdana, Arial, Helvetica, sans-serif"/>
              </a:rPr>
              <a:t> 2003; 54 (8): 324-28.</a:t>
            </a:r>
          </a:p>
          <a:p>
            <a:pPr algn="just"/>
            <a:endParaRPr lang="es-CO" sz="1400" dirty="0">
              <a:solidFill>
                <a:srgbClr val="000000"/>
              </a:solidFill>
              <a:latin typeface="verdana" panose="020B0604030504040204" pitchFamily="34" charset="0"/>
            </a:endParaRPr>
          </a:p>
          <a:p>
            <a:pPr algn="just"/>
            <a:r>
              <a:rPr lang="es-CO" sz="1400" dirty="0" err="1">
                <a:solidFill>
                  <a:srgbClr val="000000"/>
                </a:solidFill>
                <a:latin typeface="Verdana, Arial, Helvetica, sans-serif"/>
              </a:rPr>
              <a:t>Mell</a:t>
            </a:r>
            <a:r>
              <a:rPr lang="es-CO" sz="1400" dirty="0">
                <a:solidFill>
                  <a:srgbClr val="000000"/>
                </a:solidFill>
                <a:latin typeface="Verdana, Arial, Helvetica, sans-serif"/>
              </a:rPr>
              <a:t> GD, Pace MH. </a:t>
            </a:r>
            <a:r>
              <a:rPr lang="es-CO" sz="1400" dirty="0" err="1">
                <a:solidFill>
                  <a:srgbClr val="000000"/>
                </a:solidFill>
                <a:latin typeface="Verdana, Arial, Helvetica, sans-serif"/>
              </a:rPr>
              <a:t>Production</a:t>
            </a:r>
            <a:r>
              <a:rPr lang="es-CO" sz="1400" dirty="0">
                <a:solidFill>
                  <a:srgbClr val="000000"/>
                </a:solidFill>
                <a:latin typeface="Verdana, Arial, Helvetica, sans-serif"/>
              </a:rPr>
              <a:t> </a:t>
            </a:r>
            <a:r>
              <a:rPr lang="es-CO" sz="1400" dirty="0" err="1">
                <a:solidFill>
                  <a:srgbClr val="000000"/>
                </a:solidFill>
                <a:latin typeface="Verdana, Arial, Helvetica, sans-serif"/>
              </a:rPr>
              <a:t>of</a:t>
            </a:r>
            <a:r>
              <a:rPr lang="es-CO" sz="1400" dirty="0">
                <a:solidFill>
                  <a:srgbClr val="000000"/>
                </a:solidFill>
                <a:latin typeface="Verdana, Arial, Helvetica, sans-serif"/>
              </a:rPr>
              <a:t> </a:t>
            </a:r>
            <a:r>
              <a:rPr lang="es-CO" sz="1400" dirty="0" err="1">
                <a:solidFill>
                  <a:srgbClr val="000000"/>
                </a:solidFill>
                <a:latin typeface="Verdana, Arial, Helvetica, sans-serif"/>
              </a:rPr>
              <a:t>cloned</a:t>
            </a:r>
            <a:r>
              <a:rPr lang="es-CO" sz="1400" dirty="0">
                <a:solidFill>
                  <a:srgbClr val="000000"/>
                </a:solidFill>
                <a:latin typeface="Verdana, Arial, Helvetica, sans-serif"/>
              </a:rPr>
              <a:t> </a:t>
            </a:r>
            <a:r>
              <a:rPr lang="es-CO" sz="1400" dirty="0" err="1">
                <a:solidFill>
                  <a:srgbClr val="000000"/>
                </a:solidFill>
                <a:latin typeface="Verdana, Arial, Helvetica, sans-serif"/>
              </a:rPr>
              <a:t>cattle</a:t>
            </a:r>
            <a:r>
              <a:rPr lang="es-CO" sz="1400" dirty="0">
                <a:solidFill>
                  <a:srgbClr val="000000"/>
                </a:solidFill>
                <a:latin typeface="Verdana, Arial, Helvetica, sans-serif"/>
              </a:rPr>
              <a:t> in vitro </a:t>
            </a:r>
            <a:r>
              <a:rPr lang="es-CO" sz="1400" dirty="0" err="1">
                <a:solidFill>
                  <a:srgbClr val="000000"/>
                </a:solidFill>
                <a:latin typeface="Verdana, Arial, Helvetica, sans-serif"/>
              </a:rPr>
              <a:t>systems</a:t>
            </a:r>
            <a:r>
              <a:rPr lang="es-CO" sz="1400" dirty="0">
                <a:solidFill>
                  <a:srgbClr val="000000"/>
                </a:solidFill>
                <a:latin typeface="Verdana, Arial, Helvetica, sans-serif"/>
              </a:rPr>
              <a:t>. </a:t>
            </a:r>
            <a:r>
              <a:rPr lang="es-CO" sz="1400" dirty="0" err="1">
                <a:solidFill>
                  <a:srgbClr val="000000"/>
                </a:solidFill>
                <a:latin typeface="Verdana, Arial, Helvetica, sans-serif"/>
              </a:rPr>
              <a:t>Biol</a:t>
            </a:r>
            <a:r>
              <a:rPr lang="es-CO" sz="1400" dirty="0">
                <a:solidFill>
                  <a:srgbClr val="000000"/>
                </a:solidFill>
                <a:latin typeface="Verdana, Arial, Helvetica, sans-serif"/>
              </a:rPr>
              <a:t> </a:t>
            </a:r>
            <a:r>
              <a:rPr lang="es-CO" sz="1400" dirty="0" err="1">
                <a:solidFill>
                  <a:srgbClr val="000000"/>
                </a:solidFill>
                <a:latin typeface="Verdana, Arial, Helvetica, sans-serif"/>
              </a:rPr>
              <a:t>Reprod</a:t>
            </a:r>
            <a:r>
              <a:rPr lang="es-CO" sz="1400" dirty="0">
                <a:solidFill>
                  <a:srgbClr val="000000"/>
                </a:solidFill>
                <a:latin typeface="Verdana, Arial, Helvetica, sans-serif"/>
              </a:rPr>
              <a:t> 2002; 67(1):327-33.</a:t>
            </a:r>
          </a:p>
          <a:p>
            <a:pPr algn="just"/>
            <a:endParaRPr lang="es-CO" sz="1400" dirty="0">
              <a:solidFill>
                <a:srgbClr val="000000"/>
              </a:solidFill>
              <a:latin typeface="verdana" panose="020B0604030504040204" pitchFamily="34" charset="0"/>
            </a:endParaRPr>
          </a:p>
          <a:p>
            <a:pPr algn="just"/>
            <a:r>
              <a:rPr lang="es-CO" sz="1400" dirty="0" err="1">
                <a:solidFill>
                  <a:srgbClr val="000000"/>
                </a:solidFill>
                <a:latin typeface="Verdana, Arial, Helvetica, sans-serif"/>
              </a:rPr>
              <a:t>Looney</a:t>
            </a:r>
            <a:r>
              <a:rPr lang="es-CO" sz="1400" dirty="0">
                <a:solidFill>
                  <a:srgbClr val="000000"/>
                </a:solidFill>
                <a:latin typeface="Verdana, Arial, Helvetica, sans-serif"/>
              </a:rPr>
              <a:t> CR, </a:t>
            </a:r>
            <a:r>
              <a:rPr lang="es-CO" sz="1400" dirty="0" err="1">
                <a:solidFill>
                  <a:srgbClr val="000000"/>
                </a:solidFill>
                <a:latin typeface="Verdana, Arial, Helvetica, sans-serif"/>
              </a:rPr>
              <a:t>Pryox</a:t>
            </a:r>
            <a:r>
              <a:rPr lang="es-CO" sz="1400" dirty="0">
                <a:solidFill>
                  <a:srgbClr val="000000"/>
                </a:solidFill>
                <a:latin typeface="Verdana, Arial, Helvetica, sans-serif"/>
              </a:rPr>
              <a:t> JH. </a:t>
            </a:r>
            <a:r>
              <a:rPr lang="es-CO" sz="1400" dirty="0" err="1">
                <a:solidFill>
                  <a:srgbClr val="000000"/>
                </a:solidFill>
                <a:latin typeface="Verdana, Arial, Helvetica, sans-serif"/>
              </a:rPr>
              <a:t>Cloning</a:t>
            </a:r>
            <a:r>
              <a:rPr lang="es-CO" sz="1400" dirty="0">
                <a:solidFill>
                  <a:srgbClr val="000000"/>
                </a:solidFill>
                <a:latin typeface="Verdana, Arial, Helvetica, sans-serif"/>
              </a:rPr>
              <a:t> </a:t>
            </a:r>
            <a:r>
              <a:rPr lang="es-CO" sz="1400" dirty="0" err="1">
                <a:solidFill>
                  <a:srgbClr val="000000"/>
                </a:solidFill>
                <a:latin typeface="Verdana, Arial, Helvetica, sans-serif"/>
              </a:rPr>
              <a:t>to</a:t>
            </a:r>
            <a:r>
              <a:rPr lang="es-CO" sz="1400" dirty="0">
                <a:solidFill>
                  <a:srgbClr val="000000"/>
                </a:solidFill>
                <a:latin typeface="Verdana, Arial, Helvetica, sans-serif"/>
              </a:rPr>
              <a:t> reproduce </a:t>
            </a:r>
            <a:r>
              <a:rPr lang="es-CO" sz="1400" dirty="0" err="1">
                <a:solidFill>
                  <a:srgbClr val="000000"/>
                </a:solidFill>
                <a:latin typeface="Verdana, Arial, Helvetica, sans-serif"/>
              </a:rPr>
              <a:t>desired</a:t>
            </a:r>
            <a:r>
              <a:rPr lang="es-CO" sz="1400" dirty="0">
                <a:solidFill>
                  <a:srgbClr val="000000"/>
                </a:solidFill>
                <a:latin typeface="Verdana, Arial, Helvetica, sans-serif"/>
              </a:rPr>
              <a:t> </a:t>
            </a:r>
            <a:r>
              <a:rPr lang="es-CO" sz="1400" dirty="0" err="1">
                <a:solidFill>
                  <a:srgbClr val="000000"/>
                </a:solidFill>
                <a:latin typeface="Verdana, Arial, Helvetica, sans-serif"/>
              </a:rPr>
              <a:t>genotypes</a:t>
            </a:r>
            <a:r>
              <a:rPr lang="es-CO" sz="1400" dirty="0">
                <a:solidFill>
                  <a:srgbClr val="000000"/>
                </a:solidFill>
                <a:latin typeface="Verdana, Arial, Helvetica, sans-serif"/>
              </a:rPr>
              <a:t>. </a:t>
            </a:r>
            <a:r>
              <a:rPr lang="es-CO" sz="1400" dirty="0" err="1">
                <a:solidFill>
                  <a:srgbClr val="000000"/>
                </a:solidFill>
                <a:latin typeface="Verdana, Arial, Helvetica, sans-serif"/>
              </a:rPr>
              <a:t>Theriogenology</a:t>
            </a:r>
            <a:r>
              <a:rPr lang="es-CO" sz="1400" dirty="0">
                <a:solidFill>
                  <a:srgbClr val="000000"/>
                </a:solidFill>
                <a:latin typeface="Verdana, Arial, Helvetica, sans-serif"/>
              </a:rPr>
              <a:t> 2001;55(1):35-49.</a:t>
            </a:r>
          </a:p>
          <a:p>
            <a:pPr algn="just"/>
            <a:endParaRPr lang="es-CO" sz="1400" dirty="0">
              <a:solidFill>
                <a:srgbClr val="000000"/>
              </a:solidFill>
              <a:latin typeface="verdana" panose="020B0604030504040204" pitchFamily="34" charset="0"/>
            </a:endParaRPr>
          </a:p>
          <a:p>
            <a:pPr algn="just"/>
            <a:r>
              <a:rPr lang="es-CO" sz="1400" dirty="0" err="1">
                <a:solidFill>
                  <a:srgbClr val="000000"/>
                </a:solidFill>
                <a:latin typeface="Verdana, Arial, Helvetica, sans-serif"/>
              </a:rPr>
              <a:t>Dinnyes</a:t>
            </a:r>
            <a:r>
              <a:rPr lang="es-CO" sz="1400" dirty="0">
                <a:solidFill>
                  <a:srgbClr val="000000"/>
                </a:solidFill>
                <a:latin typeface="Verdana, Arial, Helvetica, sans-serif"/>
              </a:rPr>
              <a:t> A, De </a:t>
            </a:r>
            <a:r>
              <a:rPr lang="es-CO" sz="1400" dirty="0" err="1">
                <a:solidFill>
                  <a:srgbClr val="000000"/>
                </a:solidFill>
                <a:latin typeface="Verdana, Arial, Helvetica, sans-serif"/>
              </a:rPr>
              <a:t>Dousa</a:t>
            </a:r>
            <a:r>
              <a:rPr lang="es-CO" sz="1400" dirty="0">
                <a:solidFill>
                  <a:srgbClr val="000000"/>
                </a:solidFill>
                <a:latin typeface="Verdana, Arial, Helvetica, sans-serif"/>
              </a:rPr>
              <a:t> P, King TA. </a:t>
            </a:r>
            <a:r>
              <a:rPr lang="es-CO" sz="1400" dirty="0" err="1">
                <a:solidFill>
                  <a:srgbClr val="000000"/>
                </a:solidFill>
                <a:latin typeface="Verdana, Arial, Helvetica, sans-serif"/>
              </a:rPr>
              <a:t>Somatic</a:t>
            </a:r>
            <a:r>
              <a:rPr lang="es-CO" sz="1400" dirty="0">
                <a:solidFill>
                  <a:srgbClr val="000000"/>
                </a:solidFill>
                <a:latin typeface="Verdana, Arial, Helvetica, sans-serif"/>
              </a:rPr>
              <a:t> </a:t>
            </a:r>
            <a:r>
              <a:rPr lang="es-CO" sz="1400" dirty="0" err="1">
                <a:solidFill>
                  <a:srgbClr val="000000"/>
                </a:solidFill>
                <a:latin typeface="Verdana, Arial, Helvetica, sans-serif"/>
              </a:rPr>
              <a:t>cell</a:t>
            </a:r>
            <a:r>
              <a:rPr lang="es-CO" sz="1400" dirty="0">
                <a:solidFill>
                  <a:srgbClr val="000000"/>
                </a:solidFill>
                <a:latin typeface="Verdana, Arial, Helvetica, sans-serif"/>
              </a:rPr>
              <a:t> nuclear transfer: </a:t>
            </a:r>
            <a:r>
              <a:rPr lang="es-CO" sz="1400" dirty="0" err="1">
                <a:solidFill>
                  <a:srgbClr val="000000"/>
                </a:solidFill>
                <a:latin typeface="Verdana, Arial, Helvetica, sans-serif"/>
              </a:rPr>
              <a:t>recent</a:t>
            </a:r>
            <a:r>
              <a:rPr lang="es-CO" sz="1400" dirty="0">
                <a:solidFill>
                  <a:srgbClr val="000000"/>
                </a:solidFill>
                <a:latin typeface="Verdana, Arial, Helvetica, sans-serif"/>
              </a:rPr>
              <a:t> </a:t>
            </a:r>
            <a:r>
              <a:rPr lang="es-CO" sz="1400" dirty="0" err="1">
                <a:solidFill>
                  <a:srgbClr val="000000"/>
                </a:solidFill>
                <a:latin typeface="Verdana, Arial, Helvetica, sans-serif"/>
              </a:rPr>
              <a:t>progress</a:t>
            </a:r>
            <a:r>
              <a:rPr lang="es-CO" sz="1400" dirty="0">
                <a:solidFill>
                  <a:srgbClr val="000000"/>
                </a:solidFill>
                <a:latin typeface="Verdana, Arial, Helvetica, sans-serif"/>
              </a:rPr>
              <a:t> and </a:t>
            </a:r>
            <a:r>
              <a:rPr lang="es-CO" sz="1400" dirty="0" err="1">
                <a:solidFill>
                  <a:srgbClr val="000000"/>
                </a:solidFill>
                <a:latin typeface="Verdana, Arial, Helvetica, sans-serif"/>
              </a:rPr>
              <a:t>challenges</a:t>
            </a:r>
            <a:r>
              <a:rPr lang="es-CO" sz="1400" dirty="0">
                <a:solidFill>
                  <a:srgbClr val="000000"/>
                </a:solidFill>
                <a:latin typeface="Verdana, Arial, Helvetica, sans-serif"/>
              </a:rPr>
              <a:t>. </a:t>
            </a:r>
            <a:r>
              <a:rPr lang="es-CO" sz="1400" dirty="0" err="1">
                <a:solidFill>
                  <a:srgbClr val="000000"/>
                </a:solidFill>
                <a:latin typeface="Verdana, Arial, Helvetica, sans-serif"/>
              </a:rPr>
              <a:t>Cloning</a:t>
            </a:r>
            <a:r>
              <a:rPr lang="es-CO" sz="1400" dirty="0">
                <a:solidFill>
                  <a:srgbClr val="000000"/>
                </a:solidFill>
                <a:latin typeface="Verdana, Arial, Helvetica, sans-serif"/>
              </a:rPr>
              <a:t> </a:t>
            </a:r>
            <a:r>
              <a:rPr lang="es-CO" sz="1400" dirty="0" err="1">
                <a:solidFill>
                  <a:srgbClr val="000000"/>
                </a:solidFill>
                <a:latin typeface="Verdana, Arial, Helvetica, sans-serif"/>
              </a:rPr>
              <a:t>stem</a:t>
            </a:r>
            <a:r>
              <a:rPr lang="es-CO" sz="1400" dirty="0">
                <a:solidFill>
                  <a:srgbClr val="000000"/>
                </a:solidFill>
                <a:latin typeface="Verdana, Arial, Helvetica, sans-serif"/>
              </a:rPr>
              <a:t> </a:t>
            </a:r>
            <a:r>
              <a:rPr lang="es-CO" sz="1400" dirty="0" err="1">
                <a:solidFill>
                  <a:srgbClr val="000000"/>
                </a:solidFill>
                <a:latin typeface="Verdana, Arial, Helvetica, sans-serif"/>
              </a:rPr>
              <a:t>cell</a:t>
            </a:r>
            <a:r>
              <a:rPr lang="es-CO" sz="1400" dirty="0">
                <a:solidFill>
                  <a:srgbClr val="000000"/>
                </a:solidFill>
                <a:latin typeface="Verdana, Arial, Helvetica, sans-serif"/>
              </a:rPr>
              <a:t> 2002;4(1): 81-90.</a:t>
            </a:r>
          </a:p>
          <a:p>
            <a:pPr algn="just"/>
            <a:endParaRPr lang="es-CO" sz="1400" dirty="0">
              <a:solidFill>
                <a:srgbClr val="000000"/>
              </a:solidFill>
              <a:latin typeface="verdana" panose="020B0604030504040204" pitchFamily="34" charset="0"/>
            </a:endParaRPr>
          </a:p>
          <a:p>
            <a:pPr algn="just"/>
            <a:r>
              <a:rPr lang="es-CO" sz="1400" dirty="0">
                <a:solidFill>
                  <a:srgbClr val="000000"/>
                </a:solidFill>
                <a:latin typeface="Verdana, Arial, Helvetica, sans-serif"/>
              </a:rPr>
              <a:t>Wolf DP, Mitalipov S, </a:t>
            </a:r>
            <a:r>
              <a:rPr lang="es-CO" sz="1400" dirty="0" err="1">
                <a:solidFill>
                  <a:srgbClr val="000000"/>
                </a:solidFill>
                <a:latin typeface="Verdana, Arial, Helvetica, sans-serif"/>
              </a:rPr>
              <a:t>Norgren</a:t>
            </a:r>
            <a:r>
              <a:rPr lang="es-CO" sz="1400" dirty="0">
                <a:solidFill>
                  <a:srgbClr val="000000"/>
                </a:solidFill>
                <a:latin typeface="Verdana, Arial, Helvetica, sans-serif"/>
              </a:rPr>
              <a:t> RB. Nuclear transfer </a:t>
            </a:r>
            <a:r>
              <a:rPr lang="es-CO" sz="1400" dirty="0" err="1">
                <a:solidFill>
                  <a:srgbClr val="000000"/>
                </a:solidFill>
                <a:latin typeface="Verdana, Arial, Helvetica, sans-serif"/>
              </a:rPr>
              <a:t>technology</a:t>
            </a:r>
            <a:r>
              <a:rPr lang="es-CO" sz="1400" dirty="0">
                <a:solidFill>
                  <a:srgbClr val="000000"/>
                </a:solidFill>
                <a:latin typeface="Verdana, Arial, Helvetica, sans-serif"/>
              </a:rPr>
              <a:t> in </a:t>
            </a:r>
            <a:r>
              <a:rPr lang="es-CO" sz="1400" dirty="0" err="1">
                <a:solidFill>
                  <a:srgbClr val="000000"/>
                </a:solidFill>
                <a:latin typeface="Verdana, Arial, Helvetica, sans-serif"/>
              </a:rPr>
              <a:t>mammalian</a:t>
            </a:r>
            <a:r>
              <a:rPr lang="es-CO" sz="1400" dirty="0">
                <a:solidFill>
                  <a:srgbClr val="000000"/>
                </a:solidFill>
                <a:latin typeface="Verdana, Arial, Helvetica, sans-serif"/>
              </a:rPr>
              <a:t> </a:t>
            </a:r>
            <a:r>
              <a:rPr lang="es-CO" sz="1400" dirty="0" err="1">
                <a:solidFill>
                  <a:srgbClr val="000000"/>
                </a:solidFill>
                <a:latin typeface="Verdana, Arial, Helvetica, sans-serif"/>
              </a:rPr>
              <a:t>cloning</a:t>
            </a:r>
            <a:r>
              <a:rPr lang="es-CO" sz="1400" dirty="0">
                <a:solidFill>
                  <a:srgbClr val="000000"/>
                </a:solidFill>
                <a:latin typeface="Verdana, Arial, Helvetica, sans-serif"/>
              </a:rPr>
              <a:t>. </a:t>
            </a:r>
            <a:r>
              <a:rPr lang="es-CO" sz="1400" dirty="0" err="1">
                <a:solidFill>
                  <a:srgbClr val="000000"/>
                </a:solidFill>
                <a:latin typeface="Verdana, Arial, Helvetica, sans-serif"/>
              </a:rPr>
              <a:t>Arch</a:t>
            </a:r>
            <a:r>
              <a:rPr lang="es-CO" sz="1400" dirty="0">
                <a:solidFill>
                  <a:srgbClr val="000000"/>
                </a:solidFill>
                <a:latin typeface="Verdana, Arial, Helvetica, sans-serif"/>
              </a:rPr>
              <a:t> </a:t>
            </a:r>
            <a:r>
              <a:rPr lang="es-CO" sz="1400" dirty="0" err="1">
                <a:solidFill>
                  <a:srgbClr val="000000"/>
                </a:solidFill>
                <a:latin typeface="Verdana, Arial, Helvetica, sans-serif"/>
              </a:rPr>
              <a:t>Med</a:t>
            </a:r>
            <a:r>
              <a:rPr lang="es-CO" sz="1400" dirty="0">
                <a:solidFill>
                  <a:srgbClr val="000000"/>
                </a:solidFill>
                <a:latin typeface="Verdana, Arial, Helvetica, sans-serif"/>
              </a:rPr>
              <a:t> Res 2001; 32 (6): 609 - 13.</a:t>
            </a:r>
          </a:p>
          <a:p>
            <a:pPr algn="just"/>
            <a:endParaRPr lang="es-CO" sz="1400" dirty="0">
              <a:solidFill>
                <a:srgbClr val="000000"/>
              </a:solidFill>
              <a:latin typeface="verdana" panose="020B0604030504040204" pitchFamily="34" charset="0"/>
            </a:endParaRPr>
          </a:p>
          <a:p>
            <a:pPr algn="just"/>
            <a:r>
              <a:rPr lang="es-CO" sz="1400" dirty="0">
                <a:solidFill>
                  <a:srgbClr val="000000"/>
                </a:solidFill>
                <a:latin typeface="Verdana, Arial, Helvetica, sans-serif"/>
              </a:rPr>
              <a:t>Wilmut I, </a:t>
            </a:r>
            <a:r>
              <a:rPr lang="es-CO" sz="1400" dirty="0" err="1">
                <a:solidFill>
                  <a:srgbClr val="000000"/>
                </a:solidFill>
                <a:latin typeface="Verdana, Arial, Helvetica, sans-serif"/>
              </a:rPr>
              <a:t>Schnieke</a:t>
            </a:r>
            <a:r>
              <a:rPr lang="es-CO" sz="1400" dirty="0">
                <a:solidFill>
                  <a:srgbClr val="000000"/>
                </a:solidFill>
                <a:latin typeface="Verdana, Arial, Helvetica, sans-serif"/>
              </a:rPr>
              <a:t> AE. Viable </a:t>
            </a:r>
            <a:r>
              <a:rPr lang="es-CO" sz="1400" dirty="0" err="1">
                <a:solidFill>
                  <a:srgbClr val="000000"/>
                </a:solidFill>
                <a:latin typeface="Verdana, Arial, Helvetica, sans-serif"/>
              </a:rPr>
              <a:t>offsprings</a:t>
            </a:r>
            <a:r>
              <a:rPr lang="es-CO" sz="1400" dirty="0">
                <a:solidFill>
                  <a:srgbClr val="000000"/>
                </a:solidFill>
                <a:latin typeface="Verdana, Arial, Helvetica, sans-serif"/>
              </a:rPr>
              <a:t> </a:t>
            </a:r>
            <a:r>
              <a:rPr lang="es-CO" sz="1400" dirty="0" err="1">
                <a:solidFill>
                  <a:srgbClr val="000000"/>
                </a:solidFill>
                <a:latin typeface="Verdana, Arial, Helvetica, sans-serif"/>
              </a:rPr>
              <a:t>derived</a:t>
            </a:r>
            <a:r>
              <a:rPr lang="es-CO" sz="1400" dirty="0">
                <a:solidFill>
                  <a:srgbClr val="000000"/>
                </a:solidFill>
                <a:latin typeface="Verdana, Arial, Helvetica, sans-serif"/>
              </a:rPr>
              <a:t> </a:t>
            </a:r>
            <a:r>
              <a:rPr lang="es-CO" sz="1400" dirty="0" err="1">
                <a:solidFill>
                  <a:srgbClr val="000000"/>
                </a:solidFill>
                <a:latin typeface="Verdana, Arial, Helvetica, sans-serif"/>
              </a:rPr>
              <a:t>from</a:t>
            </a:r>
            <a:r>
              <a:rPr lang="es-CO" sz="1400" dirty="0">
                <a:solidFill>
                  <a:srgbClr val="000000"/>
                </a:solidFill>
                <a:latin typeface="Verdana, Arial, Helvetica, sans-serif"/>
              </a:rPr>
              <a:t> fetal and </a:t>
            </a:r>
            <a:r>
              <a:rPr lang="es-CO" sz="1400" dirty="0" err="1">
                <a:solidFill>
                  <a:srgbClr val="000000"/>
                </a:solidFill>
                <a:latin typeface="Verdana, Arial, Helvetica, sans-serif"/>
              </a:rPr>
              <a:t>adult</a:t>
            </a:r>
            <a:r>
              <a:rPr lang="es-CO" sz="1400" dirty="0">
                <a:solidFill>
                  <a:srgbClr val="000000"/>
                </a:solidFill>
                <a:latin typeface="Verdana, Arial, Helvetica, sans-serif"/>
              </a:rPr>
              <a:t> </a:t>
            </a:r>
            <a:r>
              <a:rPr lang="es-CO" sz="1400" dirty="0" err="1">
                <a:solidFill>
                  <a:srgbClr val="000000"/>
                </a:solidFill>
                <a:latin typeface="Verdana, Arial, Helvetica, sans-serif"/>
              </a:rPr>
              <a:t>mammalian</a:t>
            </a:r>
            <a:r>
              <a:rPr lang="es-CO" sz="1400" dirty="0">
                <a:solidFill>
                  <a:srgbClr val="000000"/>
                </a:solidFill>
                <a:latin typeface="Verdana, Arial, Helvetica, sans-serif"/>
              </a:rPr>
              <a:t> </a:t>
            </a:r>
            <a:r>
              <a:rPr lang="es-CO" sz="1400" dirty="0" err="1">
                <a:solidFill>
                  <a:srgbClr val="000000"/>
                </a:solidFill>
                <a:latin typeface="Verdana, Arial, Helvetica, sans-serif"/>
              </a:rPr>
              <a:t>cells</a:t>
            </a:r>
            <a:r>
              <a:rPr lang="es-CO" sz="1400" dirty="0">
                <a:solidFill>
                  <a:srgbClr val="000000"/>
                </a:solidFill>
                <a:latin typeface="Verdana, Arial, Helvetica, sans-serif"/>
              </a:rPr>
              <a:t>. </a:t>
            </a:r>
            <a:r>
              <a:rPr lang="es-CO" sz="1400" dirty="0" err="1">
                <a:solidFill>
                  <a:srgbClr val="000000"/>
                </a:solidFill>
                <a:latin typeface="Verdana, Arial, Helvetica, sans-serif"/>
              </a:rPr>
              <a:t>Nature</a:t>
            </a:r>
            <a:r>
              <a:rPr lang="es-CO" sz="1400" dirty="0">
                <a:solidFill>
                  <a:srgbClr val="000000"/>
                </a:solidFill>
                <a:latin typeface="Verdana, Arial, Helvetica, sans-serif"/>
              </a:rPr>
              <a:t> 2001; 385 (6615): 810-13.</a:t>
            </a:r>
          </a:p>
          <a:p>
            <a:pPr algn="just"/>
            <a:endParaRPr lang="es-CO" sz="1400" dirty="0">
              <a:solidFill>
                <a:srgbClr val="000000"/>
              </a:solidFill>
              <a:latin typeface="verdana" panose="020B0604030504040204" pitchFamily="34" charset="0"/>
            </a:endParaRPr>
          </a:p>
          <a:p>
            <a:pPr algn="just"/>
            <a:r>
              <a:rPr lang="es-CO" sz="1400" dirty="0">
                <a:solidFill>
                  <a:srgbClr val="000000"/>
                </a:solidFill>
                <a:latin typeface="Verdana, Arial, Helvetica, sans-serif"/>
              </a:rPr>
              <a:t>Wilde CH. DNA </a:t>
            </a:r>
            <a:r>
              <a:rPr lang="es-CO" sz="1400" dirty="0" err="1">
                <a:solidFill>
                  <a:srgbClr val="000000"/>
                </a:solidFill>
                <a:latin typeface="Verdana, Arial, Helvetica, sans-serif"/>
              </a:rPr>
              <a:t>fingerprinting</a:t>
            </a:r>
            <a:r>
              <a:rPr lang="es-CO" sz="1400" dirty="0">
                <a:solidFill>
                  <a:srgbClr val="000000"/>
                </a:solidFill>
                <a:latin typeface="Verdana, Arial, Helvetica, sans-serif"/>
              </a:rPr>
              <a:t> </a:t>
            </a:r>
            <a:r>
              <a:rPr lang="es-CO" sz="1400" dirty="0" err="1">
                <a:solidFill>
                  <a:srgbClr val="000000"/>
                </a:solidFill>
                <a:latin typeface="Verdana, Arial, Helvetica, sans-serif"/>
              </a:rPr>
              <a:t>Dully</a:t>
            </a:r>
            <a:r>
              <a:rPr lang="es-CO" sz="1400" dirty="0">
                <a:solidFill>
                  <a:srgbClr val="000000"/>
                </a:solidFill>
                <a:latin typeface="Verdana, Arial, Helvetica, sans-serif"/>
              </a:rPr>
              <a:t>. </a:t>
            </a:r>
            <a:r>
              <a:rPr lang="es-CO" sz="1400" dirty="0" err="1">
                <a:solidFill>
                  <a:srgbClr val="000000"/>
                </a:solidFill>
                <a:latin typeface="Verdana, Arial, Helvetica, sans-serif"/>
              </a:rPr>
              <a:t>Nature</a:t>
            </a:r>
            <a:r>
              <a:rPr lang="es-CO" sz="1400" dirty="0">
                <a:solidFill>
                  <a:srgbClr val="000000"/>
                </a:solidFill>
                <a:latin typeface="Verdana, Arial, Helvetica, sans-serif"/>
              </a:rPr>
              <a:t> 2003; 394 (6691): 324 - 30.</a:t>
            </a:r>
          </a:p>
          <a:p>
            <a:pPr algn="just"/>
            <a:endParaRPr lang="es-CO" sz="1400" dirty="0">
              <a:solidFill>
                <a:srgbClr val="000000"/>
              </a:solidFill>
              <a:latin typeface="verdana" panose="020B0604030504040204" pitchFamily="34" charset="0"/>
            </a:endParaRPr>
          </a:p>
          <a:p>
            <a:pPr algn="just"/>
            <a:r>
              <a:rPr lang="es-CO" sz="1400" dirty="0" err="1">
                <a:solidFill>
                  <a:srgbClr val="000000"/>
                </a:solidFill>
                <a:latin typeface="Verdana, Arial, Helvetica, sans-serif"/>
              </a:rPr>
              <a:t>Hoched</a:t>
            </a:r>
            <a:r>
              <a:rPr lang="es-CO" sz="1400" dirty="0">
                <a:solidFill>
                  <a:srgbClr val="000000"/>
                </a:solidFill>
                <a:latin typeface="Verdana, Arial, Helvetica, sans-serif"/>
              </a:rPr>
              <a:t> </a:t>
            </a:r>
            <a:r>
              <a:rPr lang="es-CO" sz="1400" dirty="0" err="1">
                <a:solidFill>
                  <a:srgbClr val="000000"/>
                </a:solidFill>
                <a:latin typeface="Verdana, Arial, Helvetica, sans-serif"/>
              </a:rPr>
              <a:t>Linger</a:t>
            </a:r>
            <a:r>
              <a:rPr lang="es-CO" sz="1400" dirty="0">
                <a:solidFill>
                  <a:srgbClr val="000000"/>
                </a:solidFill>
                <a:latin typeface="Verdana, Arial, Helvetica, sans-serif"/>
              </a:rPr>
              <a:t> K, </a:t>
            </a:r>
            <a:r>
              <a:rPr lang="es-CO" sz="1400" dirty="0" err="1">
                <a:solidFill>
                  <a:srgbClr val="000000"/>
                </a:solidFill>
                <a:latin typeface="Verdana, Arial, Helvetica, sans-serif"/>
              </a:rPr>
              <a:t>Jacnisch</a:t>
            </a:r>
            <a:r>
              <a:rPr lang="es-CO" sz="1400" dirty="0">
                <a:solidFill>
                  <a:srgbClr val="000000"/>
                </a:solidFill>
                <a:latin typeface="Verdana, Arial, Helvetica, sans-serif"/>
              </a:rPr>
              <a:t> R. Nuclear </a:t>
            </a:r>
            <a:r>
              <a:rPr lang="es-CO" sz="1400" dirty="0" err="1">
                <a:solidFill>
                  <a:srgbClr val="000000"/>
                </a:solidFill>
                <a:latin typeface="Verdana, Arial, Helvetica, sans-serif"/>
              </a:rPr>
              <a:t>transplantation</a:t>
            </a:r>
            <a:r>
              <a:rPr lang="es-CO" sz="1400" dirty="0">
                <a:solidFill>
                  <a:srgbClr val="000000"/>
                </a:solidFill>
                <a:latin typeface="Verdana, Arial, Helvetica, sans-serif"/>
              </a:rPr>
              <a:t>: </a:t>
            </a:r>
            <a:r>
              <a:rPr lang="es-CO" sz="1400" dirty="0" err="1">
                <a:solidFill>
                  <a:srgbClr val="000000"/>
                </a:solidFill>
                <a:latin typeface="Verdana, Arial, Helvetica, sans-serif"/>
              </a:rPr>
              <a:t>lesson</a:t>
            </a:r>
            <a:r>
              <a:rPr lang="es-CO" sz="1400" dirty="0">
                <a:solidFill>
                  <a:srgbClr val="000000"/>
                </a:solidFill>
                <a:latin typeface="Verdana, Arial, Helvetica, sans-serif"/>
              </a:rPr>
              <a:t> </a:t>
            </a:r>
            <a:r>
              <a:rPr lang="es-CO" sz="1400" dirty="0" err="1">
                <a:solidFill>
                  <a:srgbClr val="000000"/>
                </a:solidFill>
                <a:latin typeface="Verdana, Arial, Helvetica, sans-serif"/>
              </a:rPr>
              <a:t>from</a:t>
            </a:r>
            <a:r>
              <a:rPr lang="es-CO" sz="1400" dirty="0">
                <a:solidFill>
                  <a:srgbClr val="000000"/>
                </a:solidFill>
                <a:latin typeface="Verdana, Arial, Helvetica, sans-serif"/>
              </a:rPr>
              <a:t> </a:t>
            </a:r>
            <a:r>
              <a:rPr lang="es-CO" sz="1400" dirty="0" err="1">
                <a:solidFill>
                  <a:srgbClr val="000000"/>
                </a:solidFill>
                <a:latin typeface="Verdana, Arial, Helvetica, sans-serif"/>
              </a:rPr>
              <a:t>mice</a:t>
            </a:r>
            <a:r>
              <a:rPr lang="es-CO" sz="1400" dirty="0">
                <a:solidFill>
                  <a:srgbClr val="000000"/>
                </a:solidFill>
                <a:latin typeface="Verdana, Arial, Helvetica, sans-serif"/>
              </a:rPr>
              <a:t> and. </a:t>
            </a:r>
            <a:r>
              <a:rPr lang="es-CO" sz="1400" dirty="0" err="1">
                <a:solidFill>
                  <a:srgbClr val="000000"/>
                </a:solidFill>
                <a:latin typeface="Verdana, Arial, Helvetica, sans-serif"/>
              </a:rPr>
              <a:t>Curr</a:t>
            </a:r>
            <a:r>
              <a:rPr lang="es-CO" sz="1400" dirty="0">
                <a:solidFill>
                  <a:srgbClr val="000000"/>
                </a:solidFill>
                <a:latin typeface="Verdana, Arial, Helvetica, sans-serif"/>
              </a:rPr>
              <a:t> </a:t>
            </a:r>
            <a:r>
              <a:rPr lang="es-CO" sz="1400" dirty="0" err="1">
                <a:solidFill>
                  <a:srgbClr val="000000"/>
                </a:solidFill>
                <a:latin typeface="Verdana, Arial, Helvetica, sans-serif"/>
              </a:rPr>
              <a:t>Opin</a:t>
            </a:r>
            <a:r>
              <a:rPr lang="es-CO" sz="1400" dirty="0">
                <a:solidFill>
                  <a:srgbClr val="000000"/>
                </a:solidFill>
                <a:latin typeface="Verdana, Arial, Helvetica, sans-serif"/>
              </a:rPr>
              <a:t> Cell </a:t>
            </a:r>
            <a:r>
              <a:rPr lang="es-CO" sz="1400" dirty="0" err="1">
                <a:solidFill>
                  <a:srgbClr val="000000"/>
                </a:solidFill>
                <a:latin typeface="Verdana, Arial, Helvetica, sans-serif"/>
              </a:rPr>
              <a:t>Biol</a:t>
            </a:r>
            <a:r>
              <a:rPr lang="es-CO" sz="1400" dirty="0">
                <a:solidFill>
                  <a:srgbClr val="000000"/>
                </a:solidFill>
                <a:latin typeface="Verdana, Arial, Helvetica, sans-serif"/>
              </a:rPr>
              <a:t> 2002; 14(6): 741-8.</a:t>
            </a:r>
            <a:endParaRPr lang="es-CO"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5202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524" y="57480"/>
            <a:ext cx="10515600" cy="984562"/>
          </a:xfrm>
        </p:spPr>
        <p:txBody>
          <a:bodyPr>
            <a:normAutofit/>
          </a:bodyPr>
          <a:lstStyle/>
          <a:p>
            <a:r>
              <a:rPr lang="es-ES" sz="3600" dirty="0"/>
              <a:t>¿Qué es la Clonación?</a:t>
            </a:r>
            <a:endParaRPr lang="es-CO" sz="3600" dirty="0"/>
          </a:p>
        </p:txBody>
      </p:sp>
      <p:pic>
        <p:nvPicPr>
          <p:cNvPr id="1026" name="Picture 2" descr="Dolly y el Arca de Noé de los animales clonados">
            <a:extLst>
              <a:ext uri="{FF2B5EF4-FFF2-40B4-BE49-F238E27FC236}">
                <a16:creationId xmlns:a16="http://schemas.microsoft.com/office/drawing/2014/main" id="{144B934C-C613-48C5-AAA1-BF205D986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1" y="761148"/>
            <a:ext cx="5657021" cy="317987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92699555-A68A-408F-93DD-336C428E90D3}"/>
              </a:ext>
            </a:extLst>
          </p:cNvPr>
          <p:cNvSpPr/>
          <p:nvPr/>
        </p:nvSpPr>
        <p:spPr>
          <a:xfrm>
            <a:off x="934278" y="3997577"/>
            <a:ext cx="4472609" cy="6982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a:t>Un clon es la copia genéticamente idéntica de un organismo.</a:t>
            </a:r>
            <a:endParaRPr lang="es-CO" sz="1600" dirty="0"/>
          </a:p>
        </p:txBody>
      </p:sp>
      <p:pic>
        <p:nvPicPr>
          <p:cNvPr id="1030" name="Picture 6" descr="Histora de la genética timeline | Timetoast timelines">
            <a:extLst>
              <a:ext uri="{FF2B5EF4-FFF2-40B4-BE49-F238E27FC236}">
                <a16:creationId xmlns:a16="http://schemas.microsoft.com/office/drawing/2014/main" id="{FA1E9167-076F-4DF7-BBAB-56BFEDD827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29035" y="3755733"/>
            <a:ext cx="2238761" cy="27984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laméo - La Clonación (por Lucía Rodríguez y Elena González)">
            <a:extLst>
              <a:ext uri="{FF2B5EF4-FFF2-40B4-BE49-F238E27FC236}">
                <a16:creationId xmlns:a16="http://schemas.microsoft.com/office/drawing/2014/main" id="{A2FC0B6A-30B1-4654-929F-0A49630E7C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8734" y="761148"/>
            <a:ext cx="3419062" cy="2564297"/>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07A5F863-E1C5-48A9-89FD-DDE6E8F21F05}"/>
              </a:ext>
            </a:extLst>
          </p:cNvPr>
          <p:cNvSpPr/>
          <p:nvPr/>
        </p:nvSpPr>
        <p:spPr>
          <a:xfrm>
            <a:off x="934278" y="4752402"/>
            <a:ext cx="4472609" cy="69827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a:t>La clonación se produce naturalmente en algunas plantas y en células unicelulares como las bacterias.</a:t>
            </a:r>
            <a:endParaRPr lang="es-CO" sz="1600" dirty="0"/>
          </a:p>
        </p:txBody>
      </p:sp>
      <p:sp>
        <p:nvSpPr>
          <p:cNvPr id="8" name="Rectángulo 7">
            <a:extLst>
              <a:ext uri="{FF2B5EF4-FFF2-40B4-BE49-F238E27FC236}">
                <a16:creationId xmlns:a16="http://schemas.microsoft.com/office/drawing/2014/main" id="{5C111417-1FCD-4632-B8AB-2B9B7F214115}"/>
              </a:ext>
            </a:extLst>
          </p:cNvPr>
          <p:cNvSpPr/>
          <p:nvPr/>
        </p:nvSpPr>
        <p:spPr>
          <a:xfrm>
            <a:off x="934278" y="5507227"/>
            <a:ext cx="4472609" cy="849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a:t>Es un proceso científico y, como tal, persigue una serie de propósitos más amplios que la reproducción de individuos idénticos.</a:t>
            </a:r>
            <a:endParaRPr lang="es-CO" sz="1600" dirty="0"/>
          </a:p>
        </p:txBody>
      </p:sp>
      <p:sp>
        <p:nvSpPr>
          <p:cNvPr id="9" name="Flecha: cheurón 8">
            <a:extLst>
              <a:ext uri="{FF2B5EF4-FFF2-40B4-BE49-F238E27FC236}">
                <a16:creationId xmlns:a16="http://schemas.microsoft.com/office/drawing/2014/main" id="{DF9CF31E-821B-4B4B-A10F-24EDF708DF4E}"/>
              </a:ext>
            </a:extLst>
          </p:cNvPr>
          <p:cNvSpPr/>
          <p:nvPr/>
        </p:nvSpPr>
        <p:spPr>
          <a:xfrm>
            <a:off x="357810" y="4118211"/>
            <a:ext cx="397564" cy="39976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4" name="Flecha: cheurón 13">
            <a:extLst>
              <a:ext uri="{FF2B5EF4-FFF2-40B4-BE49-F238E27FC236}">
                <a16:creationId xmlns:a16="http://schemas.microsoft.com/office/drawing/2014/main" id="{FB19EF48-B6D2-461B-A4E2-17103C47E142}"/>
              </a:ext>
            </a:extLst>
          </p:cNvPr>
          <p:cNvSpPr/>
          <p:nvPr/>
        </p:nvSpPr>
        <p:spPr>
          <a:xfrm>
            <a:off x="384315" y="4955075"/>
            <a:ext cx="397564" cy="39976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5" name="Flecha: cheurón 14">
            <a:extLst>
              <a:ext uri="{FF2B5EF4-FFF2-40B4-BE49-F238E27FC236}">
                <a16:creationId xmlns:a16="http://schemas.microsoft.com/office/drawing/2014/main" id="{80623399-F8BB-4C4C-A31F-0411A2448A51}"/>
              </a:ext>
            </a:extLst>
          </p:cNvPr>
          <p:cNvSpPr/>
          <p:nvPr/>
        </p:nvSpPr>
        <p:spPr>
          <a:xfrm>
            <a:off x="364436" y="5731912"/>
            <a:ext cx="397564" cy="39976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 name="Bocadillo: ovalado 9">
            <a:extLst>
              <a:ext uri="{FF2B5EF4-FFF2-40B4-BE49-F238E27FC236}">
                <a16:creationId xmlns:a16="http://schemas.microsoft.com/office/drawing/2014/main" id="{CC423DBF-881D-41EE-99AB-8D276A604245}"/>
              </a:ext>
            </a:extLst>
          </p:cNvPr>
          <p:cNvSpPr/>
          <p:nvPr/>
        </p:nvSpPr>
        <p:spPr>
          <a:xfrm rot="827758">
            <a:off x="8692573" y="1309160"/>
            <a:ext cx="3419062" cy="2798452"/>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ES" sz="1600" dirty="0"/>
              <a:t>En 1903, el agricultor estadounidense Herbert J. Webber propuso un término para nombrar la propagación de plantas a partir de esquejes. Eligió la palabra griega </a:t>
            </a:r>
            <a:r>
              <a:rPr lang="es-ES" sz="1600" i="1" dirty="0" err="1"/>
              <a:t>klon</a:t>
            </a:r>
            <a:r>
              <a:rPr lang="es-ES" sz="1600" dirty="0"/>
              <a:t>, que literalmente significa “pequeña rama”</a:t>
            </a:r>
            <a:endParaRPr lang="es-CO" sz="1600" dirty="0"/>
          </a:p>
        </p:txBody>
      </p:sp>
    </p:spTree>
    <p:extLst>
      <p:ext uri="{BB962C8B-B14F-4D97-AF65-F5344CB8AC3E}">
        <p14:creationId xmlns:p14="http://schemas.microsoft.com/office/powerpoint/2010/main" val="150766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36E1A0F-710D-41BB-B1EF-667B12453CF4}"/>
              </a:ext>
            </a:extLst>
          </p:cNvPr>
          <p:cNvSpPr/>
          <p:nvPr/>
        </p:nvSpPr>
        <p:spPr>
          <a:xfrm>
            <a:off x="1192695" y="652307"/>
            <a:ext cx="8825947" cy="2862322"/>
          </a:xfrm>
          <a:prstGeom prst="rect">
            <a:avLst/>
          </a:prstGeom>
        </p:spPr>
        <p:txBody>
          <a:bodyPr wrap="square">
            <a:spAutoFit/>
          </a:bodyPr>
          <a:lstStyle/>
          <a:p>
            <a:r>
              <a:rPr lang="es-CO" dirty="0"/>
              <a:t>Wakayama T, Rodríguez I, Perry AC, </a:t>
            </a:r>
            <a:r>
              <a:rPr lang="es-CO" dirty="0" err="1"/>
              <a:t>Yanagimachi</a:t>
            </a:r>
            <a:r>
              <a:rPr lang="es-CO" dirty="0"/>
              <a:t> R, </a:t>
            </a:r>
            <a:r>
              <a:rPr lang="es-CO" dirty="0" err="1"/>
              <a:t>Mombaerts</a:t>
            </a:r>
            <a:r>
              <a:rPr lang="es-CO" dirty="0"/>
              <a:t> P. </a:t>
            </a:r>
            <a:r>
              <a:rPr lang="es-CO" dirty="0" err="1"/>
              <a:t>Mice</a:t>
            </a:r>
            <a:r>
              <a:rPr lang="es-CO" dirty="0"/>
              <a:t> </a:t>
            </a:r>
            <a:r>
              <a:rPr lang="es-CO" dirty="0" err="1"/>
              <a:t>cloned</a:t>
            </a:r>
            <a:r>
              <a:rPr lang="es-CO" dirty="0"/>
              <a:t> </a:t>
            </a:r>
            <a:r>
              <a:rPr lang="es-CO" dirty="0" err="1"/>
              <a:t>from</a:t>
            </a:r>
            <a:r>
              <a:rPr lang="es-CO" dirty="0"/>
              <a:t> </a:t>
            </a:r>
            <a:r>
              <a:rPr lang="es-CO" dirty="0" err="1"/>
              <a:t>embryonic</a:t>
            </a:r>
            <a:r>
              <a:rPr lang="es-CO" dirty="0"/>
              <a:t> </a:t>
            </a:r>
            <a:r>
              <a:rPr lang="es-CO" dirty="0" err="1"/>
              <a:t>stem</a:t>
            </a:r>
            <a:r>
              <a:rPr lang="es-CO" dirty="0"/>
              <a:t> </a:t>
            </a:r>
            <a:r>
              <a:rPr lang="es-CO" dirty="0" err="1"/>
              <a:t>cells</a:t>
            </a:r>
            <a:r>
              <a:rPr lang="es-CO" dirty="0"/>
              <a:t>. </a:t>
            </a:r>
            <a:r>
              <a:rPr lang="es-CO" dirty="0" err="1"/>
              <a:t>Proc</a:t>
            </a:r>
            <a:r>
              <a:rPr lang="es-CO" dirty="0"/>
              <a:t> </a:t>
            </a:r>
            <a:r>
              <a:rPr lang="es-CO" dirty="0" err="1"/>
              <a:t>Nat</a:t>
            </a:r>
            <a:r>
              <a:rPr lang="es-CO" dirty="0"/>
              <a:t> Acad </a:t>
            </a:r>
            <a:r>
              <a:rPr lang="es-CO" dirty="0" err="1"/>
              <a:t>Sci</a:t>
            </a:r>
            <a:r>
              <a:rPr lang="es-CO" dirty="0"/>
              <a:t> USA 1999; 96: 14984-14989. </a:t>
            </a:r>
          </a:p>
          <a:p>
            <a:endParaRPr lang="es-CO" dirty="0"/>
          </a:p>
          <a:p>
            <a:r>
              <a:rPr lang="es-CO" dirty="0"/>
              <a:t>Campbell KH, </a:t>
            </a:r>
            <a:r>
              <a:rPr lang="es-CO" dirty="0" err="1"/>
              <a:t>McWhir</a:t>
            </a:r>
            <a:r>
              <a:rPr lang="es-CO" dirty="0"/>
              <a:t> J, Ritchie WA and Wilmut I. </a:t>
            </a:r>
            <a:r>
              <a:rPr lang="es-CO" dirty="0" err="1"/>
              <a:t>Sheep</a:t>
            </a:r>
            <a:r>
              <a:rPr lang="es-CO" dirty="0"/>
              <a:t> </a:t>
            </a:r>
            <a:r>
              <a:rPr lang="es-CO" dirty="0" err="1"/>
              <a:t>cloned</a:t>
            </a:r>
            <a:r>
              <a:rPr lang="es-CO" dirty="0"/>
              <a:t> </a:t>
            </a:r>
            <a:r>
              <a:rPr lang="es-CO" dirty="0" err="1"/>
              <a:t>by</a:t>
            </a:r>
            <a:r>
              <a:rPr lang="es-CO" dirty="0"/>
              <a:t> nuclear transfer </a:t>
            </a:r>
            <a:r>
              <a:rPr lang="es-CO" dirty="0" err="1"/>
              <a:t>from</a:t>
            </a:r>
            <a:r>
              <a:rPr lang="es-CO" dirty="0"/>
              <a:t> a </a:t>
            </a:r>
            <a:r>
              <a:rPr lang="es-CO" dirty="0" err="1"/>
              <a:t>cultured</a:t>
            </a:r>
            <a:r>
              <a:rPr lang="es-CO" dirty="0"/>
              <a:t> </a:t>
            </a:r>
            <a:r>
              <a:rPr lang="es-CO" dirty="0" err="1"/>
              <a:t>cell</a:t>
            </a:r>
            <a:r>
              <a:rPr lang="es-CO" dirty="0"/>
              <a:t> line. </a:t>
            </a:r>
            <a:r>
              <a:rPr lang="es-CO" dirty="0" err="1"/>
              <a:t>Nature</a:t>
            </a:r>
            <a:r>
              <a:rPr lang="es-CO" dirty="0"/>
              <a:t> 1996; 380:64-66. </a:t>
            </a:r>
          </a:p>
          <a:p>
            <a:endParaRPr lang="es-CO" dirty="0"/>
          </a:p>
          <a:p>
            <a:r>
              <a:rPr lang="es-CO" dirty="0" err="1"/>
              <a:t>Solter</a:t>
            </a:r>
            <a:r>
              <a:rPr lang="es-CO" dirty="0"/>
              <a:t> D. Dolly </a:t>
            </a:r>
            <a:r>
              <a:rPr lang="es-CO" dirty="0" err="1"/>
              <a:t>is</a:t>
            </a:r>
            <a:r>
              <a:rPr lang="es-CO" dirty="0"/>
              <a:t> a clone-and no </a:t>
            </a:r>
            <a:r>
              <a:rPr lang="es-CO" dirty="0" err="1"/>
              <a:t>longer</a:t>
            </a:r>
            <a:r>
              <a:rPr lang="es-CO" dirty="0"/>
              <a:t> </a:t>
            </a:r>
            <a:r>
              <a:rPr lang="es-CO" dirty="0" err="1"/>
              <a:t>alone</a:t>
            </a:r>
            <a:r>
              <a:rPr lang="es-CO" dirty="0"/>
              <a:t>. </a:t>
            </a:r>
            <a:r>
              <a:rPr lang="es-CO" dirty="0" err="1"/>
              <a:t>Nature</a:t>
            </a:r>
            <a:r>
              <a:rPr lang="es-CO" dirty="0"/>
              <a:t> 1998; 394: 315-316. </a:t>
            </a:r>
          </a:p>
          <a:p>
            <a:endParaRPr lang="es-CO" dirty="0"/>
          </a:p>
          <a:p>
            <a:r>
              <a:rPr lang="es-CO" dirty="0"/>
              <a:t>Reik W, Dean W, Walter J. </a:t>
            </a:r>
            <a:r>
              <a:rPr lang="es-CO" dirty="0" err="1"/>
              <a:t>Epigenetic</a:t>
            </a:r>
            <a:r>
              <a:rPr lang="es-CO" dirty="0"/>
              <a:t> </a:t>
            </a:r>
            <a:r>
              <a:rPr lang="es-CO" dirty="0" err="1"/>
              <a:t>reprogramming</a:t>
            </a:r>
            <a:r>
              <a:rPr lang="es-CO" dirty="0"/>
              <a:t> in </a:t>
            </a:r>
            <a:r>
              <a:rPr lang="es-CO" dirty="0" err="1"/>
              <a:t>mammalian</a:t>
            </a:r>
            <a:r>
              <a:rPr lang="es-CO" dirty="0"/>
              <a:t> </a:t>
            </a:r>
            <a:r>
              <a:rPr lang="es-CO" dirty="0" err="1"/>
              <a:t>development</a:t>
            </a:r>
            <a:r>
              <a:rPr lang="es-CO" dirty="0"/>
              <a:t> </a:t>
            </a:r>
            <a:r>
              <a:rPr lang="es-CO" dirty="0" err="1"/>
              <a:t>Science</a:t>
            </a:r>
            <a:r>
              <a:rPr lang="es-CO" dirty="0"/>
              <a:t> 2001; 293:1089-1093.</a:t>
            </a:r>
          </a:p>
        </p:txBody>
      </p:sp>
    </p:spTree>
    <p:extLst>
      <p:ext uri="{BB962C8B-B14F-4D97-AF65-F5344CB8AC3E}">
        <p14:creationId xmlns:p14="http://schemas.microsoft.com/office/powerpoint/2010/main" val="2665173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54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Conector recto 21">
            <a:extLst>
              <a:ext uri="{FF2B5EF4-FFF2-40B4-BE49-F238E27FC236}">
                <a16:creationId xmlns:a16="http://schemas.microsoft.com/office/drawing/2014/main" id="{C6F00CA7-0F0E-48A8-BD22-EDBA03508964}"/>
              </a:ext>
            </a:extLst>
          </p:cNvPr>
          <p:cNvCxnSpPr/>
          <p:nvPr/>
        </p:nvCxnSpPr>
        <p:spPr>
          <a:xfrm>
            <a:off x="4003684" y="4131355"/>
            <a:ext cx="0" cy="309493"/>
          </a:xfrm>
          <a:prstGeom prst="line">
            <a:avLst/>
          </a:prstGeom>
          <a:ln w="38100"/>
        </p:spPr>
        <p:style>
          <a:lnRef idx="1">
            <a:schemeClr val="dk1"/>
          </a:lnRef>
          <a:fillRef idx="0">
            <a:schemeClr val="dk1"/>
          </a:fillRef>
          <a:effectRef idx="0">
            <a:schemeClr val="dk1"/>
          </a:effectRef>
          <a:fontRef idx="minor">
            <a:schemeClr val="tx1"/>
          </a:fontRef>
        </p:style>
      </p:cxnSp>
      <p:sp>
        <p:nvSpPr>
          <p:cNvPr id="4" name="Título 1">
            <a:extLst>
              <a:ext uri="{FF2B5EF4-FFF2-40B4-BE49-F238E27FC236}">
                <a16:creationId xmlns:a16="http://schemas.microsoft.com/office/drawing/2014/main" id="{56203F25-E525-4051-AEA1-95C243392A85}"/>
              </a:ext>
            </a:extLst>
          </p:cNvPr>
          <p:cNvSpPr txBox="1">
            <a:spLocks/>
          </p:cNvSpPr>
          <p:nvPr/>
        </p:nvSpPr>
        <p:spPr bwMode="auto">
          <a:xfrm>
            <a:off x="2946063" y="720636"/>
            <a:ext cx="10515600" cy="984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ct val="0"/>
              </a:spcBef>
              <a:spcAft>
                <a:spcPct val="0"/>
              </a:spcAft>
              <a:defRPr sz="2400" b="1" kern="1200">
                <a:solidFill>
                  <a:srgbClr val="AD3333"/>
                </a:solidFill>
                <a:latin typeface="+mn-lt"/>
                <a:ea typeface="MS PGothic" panose="020B0600070205080204" pitchFamily="34" charset="-128"/>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a:lstStyle>
          <a:p>
            <a:r>
              <a:rPr lang="es-ES" sz="3600" dirty="0"/>
              <a:t>¿Cuál es el objetivo de la Clonación?</a:t>
            </a:r>
            <a:endParaRPr lang="es-CO" sz="3600" dirty="0"/>
          </a:p>
        </p:txBody>
      </p:sp>
      <p:sp>
        <p:nvSpPr>
          <p:cNvPr id="5" name="Rectángulo 4">
            <a:extLst>
              <a:ext uri="{FF2B5EF4-FFF2-40B4-BE49-F238E27FC236}">
                <a16:creationId xmlns:a16="http://schemas.microsoft.com/office/drawing/2014/main" id="{3A440888-4DC1-4CBD-B96C-60E25BE38013}"/>
              </a:ext>
            </a:extLst>
          </p:cNvPr>
          <p:cNvSpPr/>
          <p:nvPr/>
        </p:nvSpPr>
        <p:spPr>
          <a:xfrm>
            <a:off x="4030699" y="1520156"/>
            <a:ext cx="4850296" cy="43273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Posee dos finalidades bien definidas:</a:t>
            </a:r>
            <a:endParaRPr lang="es-CO" sz="1600" dirty="0"/>
          </a:p>
        </p:txBody>
      </p:sp>
      <p:cxnSp>
        <p:nvCxnSpPr>
          <p:cNvPr id="7" name="Conector recto de flecha 6">
            <a:extLst>
              <a:ext uri="{FF2B5EF4-FFF2-40B4-BE49-F238E27FC236}">
                <a16:creationId xmlns:a16="http://schemas.microsoft.com/office/drawing/2014/main" id="{65A13B09-625A-46E0-B832-901653BDC441}"/>
              </a:ext>
            </a:extLst>
          </p:cNvPr>
          <p:cNvCxnSpPr>
            <a:cxnSpLocks/>
          </p:cNvCxnSpPr>
          <p:nvPr/>
        </p:nvCxnSpPr>
        <p:spPr>
          <a:xfrm flipH="1">
            <a:off x="4003684" y="1962181"/>
            <a:ext cx="2452163" cy="9896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Conector recto de flecha 17">
            <a:extLst>
              <a:ext uri="{FF2B5EF4-FFF2-40B4-BE49-F238E27FC236}">
                <a16:creationId xmlns:a16="http://schemas.microsoft.com/office/drawing/2014/main" id="{DBCDA8EC-8669-4E7F-B7DA-EADFCAB30625}"/>
              </a:ext>
            </a:extLst>
          </p:cNvPr>
          <p:cNvCxnSpPr>
            <a:stCxn id="5" idx="2"/>
          </p:cNvCxnSpPr>
          <p:nvPr/>
        </p:nvCxnSpPr>
        <p:spPr>
          <a:xfrm>
            <a:off x="6455847" y="1952890"/>
            <a:ext cx="2425148" cy="90754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9" name="Rectángulo 18">
            <a:extLst>
              <a:ext uri="{FF2B5EF4-FFF2-40B4-BE49-F238E27FC236}">
                <a16:creationId xmlns:a16="http://schemas.microsoft.com/office/drawing/2014/main" id="{86DFEE27-7586-4FE6-85D8-8CC53E61C5E0}"/>
              </a:ext>
            </a:extLst>
          </p:cNvPr>
          <p:cNvSpPr/>
          <p:nvPr/>
        </p:nvSpPr>
        <p:spPr>
          <a:xfrm>
            <a:off x="2852278" y="3014307"/>
            <a:ext cx="3243722" cy="1117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s-ES" sz="1600" dirty="0"/>
              <a:t>Reproducción del organismo mediante la duplicación del genoma y la finalidad terapéutica</a:t>
            </a:r>
            <a:endParaRPr lang="es-CO" sz="1600" dirty="0"/>
          </a:p>
        </p:txBody>
      </p:sp>
      <p:sp>
        <p:nvSpPr>
          <p:cNvPr id="20" name="Rectángulo 19">
            <a:extLst>
              <a:ext uri="{FF2B5EF4-FFF2-40B4-BE49-F238E27FC236}">
                <a16:creationId xmlns:a16="http://schemas.microsoft.com/office/drawing/2014/main" id="{48552055-2B70-465A-9AF3-DE03AA0F2B15}"/>
              </a:ext>
            </a:extLst>
          </p:cNvPr>
          <p:cNvSpPr/>
          <p:nvPr/>
        </p:nvSpPr>
        <p:spPr>
          <a:xfrm>
            <a:off x="7668421" y="2910116"/>
            <a:ext cx="3011302" cy="11795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s-ES" sz="1600" dirty="0"/>
              <a:t>Sustituir cadenas de genes anormales por otros sin anormalidades </a:t>
            </a:r>
            <a:endParaRPr lang="es-CO" sz="1600" dirty="0"/>
          </a:p>
        </p:txBody>
      </p:sp>
      <p:sp>
        <p:nvSpPr>
          <p:cNvPr id="23" name="Rectángulo 22">
            <a:extLst>
              <a:ext uri="{FF2B5EF4-FFF2-40B4-BE49-F238E27FC236}">
                <a16:creationId xmlns:a16="http://schemas.microsoft.com/office/drawing/2014/main" id="{B63AE3A4-5DA6-4C52-A79A-3105E73A2FD9}"/>
              </a:ext>
            </a:extLst>
          </p:cNvPr>
          <p:cNvSpPr/>
          <p:nvPr/>
        </p:nvSpPr>
        <p:spPr>
          <a:xfrm>
            <a:off x="3059723" y="4349262"/>
            <a:ext cx="2801815" cy="221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0" name="Picture 2" descr="Duplicación del genoma completo Fotografía de stock - Alamy">
            <a:extLst>
              <a:ext uri="{FF2B5EF4-FFF2-40B4-BE49-F238E27FC236}">
                <a16:creationId xmlns:a16="http://schemas.microsoft.com/office/drawing/2014/main" id="{BCD51AD9-0C5D-439A-9F7E-2135256A9AF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558"/>
          <a:stretch/>
        </p:blipFill>
        <p:spPr bwMode="auto">
          <a:xfrm>
            <a:off x="3188149" y="4440848"/>
            <a:ext cx="2571980" cy="1999231"/>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ector recto 24">
            <a:extLst>
              <a:ext uri="{FF2B5EF4-FFF2-40B4-BE49-F238E27FC236}">
                <a16:creationId xmlns:a16="http://schemas.microsoft.com/office/drawing/2014/main" id="{8B902CE2-391A-402D-972A-1682726D6E2D}"/>
              </a:ext>
            </a:extLst>
          </p:cNvPr>
          <p:cNvCxnSpPr/>
          <p:nvPr/>
        </p:nvCxnSpPr>
        <p:spPr>
          <a:xfrm>
            <a:off x="9003323" y="4131355"/>
            <a:ext cx="0" cy="309493"/>
          </a:xfrm>
          <a:prstGeom prst="line">
            <a:avLst/>
          </a:prstGeom>
          <a:ln w="38100"/>
        </p:spPr>
        <p:style>
          <a:lnRef idx="1">
            <a:schemeClr val="dk1"/>
          </a:lnRef>
          <a:fillRef idx="0">
            <a:schemeClr val="dk1"/>
          </a:fillRef>
          <a:effectRef idx="0">
            <a:schemeClr val="dk1"/>
          </a:effectRef>
          <a:fontRef idx="minor">
            <a:schemeClr val="tx1"/>
          </a:fontRef>
        </p:style>
      </p:cxnSp>
      <p:sp>
        <p:nvSpPr>
          <p:cNvPr id="26" name="Rectángulo 25">
            <a:extLst>
              <a:ext uri="{FF2B5EF4-FFF2-40B4-BE49-F238E27FC236}">
                <a16:creationId xmlns:a16="http://schemas.microsoft.com/office/drawing/2014/main" id="{64A2F5B5-3888-4939-8C33-B64095090042}"/>
              </a:ext>
            </a:extLst>
          </p:cNvPr>
          <p:cNvSpPr/>
          <p:nvPr/>
        </p:nvSpPr>
        <p:spPr>
          <a:xfrm>
            <a:off x="7668421" y="4346830"/>
            <a:ext cx="3093362" cy="2215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2" name="Picture 4" descr="Ventajas y desventajas de la manipulación genética">
            <a:extLst>
              <a:ext uri="{FF2B5EF4-FFF2-40B4-BE49-F238E27FC236}">
                <a16:creationId xmlns:a16="http://schemas.microsoft.com/office/drawing/2014/main" id="{6E9A4382-2441-4A60-BAA7-49CF83361E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3169" y="4444003"/>
            <a:ext cx="2906550" cy="199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Conector recto 49">
            <a:extLst>
              <a:ext uri="{FF2B5EF4-FFF2-40B4-BE49-F238E27FC236}">
                <a16:creationId xmlns:a16="http://schemas.microsoft.com/office/drawing/2014/main" id="{F617E128-2070-41C2-9D00-A2EBC2068BBB}"/>
              </a:ext>
            </a:extLst>
          </p:cNvPr>
          <p:cNvCxnSpPr/>
          <p:nvPr/>
        </p:nvCxnSpPr>
        <p:spPr>
          <a:xfrm>
            <a:off x="9206551" y="5242573"/>
            <a:ext cx="0" cy="449700"/>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Conector recto 47">
            <a:extLst>
              <a:ext uri="{FF2B5EF4-FFF2-40B4-BE49-F238E27FC236}">
                <a16:creationId xmlns:a16="http://schemas.microsoft.com/office/drawing/2014/main" id="{022BB388-28AD-4CF2-BAB3-74B50E9980CE}"/>
              </a:ext>
            </a:extLst>
          </p:cNvPr>
          <p:cNvCxnSpPr/>
          <p:nvPr/>
        </p:nvCxnSpPr>
        <p:spPr>
          <a:xfrm>
            <a:off x="5802922" y="5331789"/>
            <a:ext cx="0" cy="532621"/>
          </a:xfrm>
          <a:prstGeom prst="line">
            <a:avLst/>
          </a:prstGeom>
          <a:ln w="38100"/>
        </p:spPr>
        <p:style>
          <a:lnRef idx="1">
            <a:schemeClr val="dk1"/>
          </a:lnRef>
          <a:fillRef idx="0">
            <a:schemeClr val="dk1"/>
          </a:fillRef>
          <a:effectRef idx="0">
            <a:schemeClr val="dk1"/>
          </a:effectRef>
          <a:fontRef idx="minor">
            <a:schemeClr val="tx1"/>
          </a:fontRef>
        </p:style>
      </p:cxnSp>
      <p:sp>
        <p:nvSpPr>
          <p:cNvPr id="3" name="Marcador de contenido 2">
            <a:extLst>
              <a:ext uri="{FF2B5EF4-FFF2-40B4-BE49-F238E27FC236}">
                <a16:creationId xmlns:a16="http://schemas.microsoft.com/office/drawing/2014/main" id="{03FABD50-9570-4657-B3E5-391466A8EE69}"/>
              </a:ext>
            </a:extLst>
          </p:cNvPr>
          <p:cNvSpPr>
            <a:spLocks noGrp="1"/>
          </p:cNvSpPr>
          <p:nvPr>
            <p:ph idx="1"/>
          </p:nvPr>
        </p:nvSpPr>
        <p:spPr>
          <a:xfrm>
            <a:off x="3743964" y="1948269"/>
            <a:ext cx="10925175" cy="5036362"/>
          </a:xfrm>
        </p:spPr>
        <p:txBody>
          <a:bodyPr/>
          <a:lstStyle/>
          <a:p>
            <a:r>
              <a:rPr lang="es-ES" sz="1600" dirty="0"/>
              <a:t>Existen varios tipos de clonación, según el método.</a:t>
            </a:r>
            <a:endParaRPr lang="es-CO" sz="1600" dirty="0"/>
          </a:p>
        </p:txBody>
      </p:sp>
      <p:sp>
        <p:nvSpPr>
          <p:cNvPr id="4" name="Título 1">
            <a:extLst>
              <a:ext uri="{FF2B5EF4-FFF2-40B4-BE49-F238E27FC236}">
                <a16:creationId xmlns:a16="http://schemas.microsoft.com/office/drawing/2014/main" id="{B90A00FA-4F36-4B48-87E6-5DEB04785F89}"/>
              </a:ext>
            </a:extLst>
          </p:cNvPr>
          <p:cNvSpPr txBox="1">
            <a:spLocks/>
          </p:cNvSpPr>
          <p:nvPr/>
        </p:nvSpPr>
        <p:spPr bwMode="auto">
          <a:xfrm>
            <a:off x="3743964" y="58045"/>
            <a:ext cx="10515600" cy="984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ct val="0"/>
              </a:spcBef>
              <a:spcAft>
                <a:spcPct val="0"/>
              </a:spcAft>
              <a:defRPr sz="2400" b="1" kern="1200">
                <a:solidFill>
                  <a:srgbClr val="AD3333"/>
                </a:solidFill>
                <a:latin typeface="+mn-lt"/>
                <a:ea typeface="MS PGothic" panose="020B0600070205080204" pitchFamily="34" charset="-128"/>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a:lstStyle>
          <a:p>
            <a:r>
              <a:rPr lang="es-ES" sz="3600" dirty="0"/>
              <a:t>Técnicas de Clonación</a:t>
            </a:r>
            <a:endParaRPr lang="es-CO" sz="3600" dirty="0"/>
          </a:p>
        </p:txBody>
      </p:sp>
      <p:cxnSp>
        <p:nvCxnSpPr>
          <p:cNvPr id="6" name="Conector recto 5">
            <a:extLst>
              <a:ext uri="{FF2B5EF4-FFF2-40B4-BE49-F238E27FC236}">
                <a16:creationId xmlns:a16="http://schemas.microsoft.com/office/drawing/2014/main" id="{64DE21EA-30A9-455D-8AF5-20859BBF23BB}"/>
              </a:ext>
            </a:extLst>
          </p:cNvPr>
          <p:cNvCxnSpPr/>
          <p:nvPr/>
        </p:nvCxnSpPr>
        <p:spPr>
          <a:xfrm>
            <a:off x="5802922" y="1522525"/>
            <a:ext cx="0" cy="402166"/>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26C692F0-87B8-4A6A-A55A-246917938C1C}"/>
              </a:ext>
            </a:extLst>
          </p:cNvPr>
          <p:cNvCxnSpPr/>
          <p:nvPr/>
        </p:nvCxnSpPr>
        <p:spPr>
          <a:xfrm>
            <a:off x="5813090" y="2239071"/>
            <a:ext cx="0" cy="375138"/>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Conector recto 9">
            <a:extLst>
              <a:ext uri="{FF2B5EF4-FFF2-40B4-BE49-F238E27FC236}">
                <a16:creationId xmlns:a16="http://schemas.microsoft.com/office/drawing/2014/main" id="{F2C01227-8274-4C00-831A-F54CDF20C3D7}"/>
              </a:ext>
            </a:extLst>
          </p:cNvPr>
          <p:cNvCxnSpPr/>
          <p:nvPr/>
        </p:nvCxnSpPr>
        <p:spPr>
          <a:xfrm flipH="1">
            <a:off x="2282289" y="2631750"/>
            <a:ext cx="369276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Conector recto 11">
            <a:extLst>
              <a:ext uri="{FF2B5EF4-FFF2-40B4-BE49-F238E27FC236}">
                <a16:creationId xmlns:a16="http://schemas.microsoft.com/office/drawing/2014/main" id="{E219CFAD-8284-486A-8585-259164336290}"/>
              </a:ext>
            </a:extLst>
          </p:cNvPr>
          <p:cNvCxnSpPr/>
          <p:nvPr/>
        </p:nvCxnSpPr>
        <p:spPr>
          <a:xfrm>
            <a:off x="2282289" y="2631750"/>
            <a:ext cx="0" cy="328246"/>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68B486C8-15FF-40F6-A66D-ABB3ECB5A872}"/>
              </a:ext>
            </a:extLst>
          </p:cNvPr>
          <p:cNvCxnSpPr/>
          <p:nvPr/>
        </p:nvCxnSpPr>
        <p:spPr>
          <a:xfrm>
            <a:off x="5814646" y="2631750"/>
            <a:ext cx="330590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1EB33012-6F56-457A-9885-0D516026EA77}"/>
              </a:ext>
            </a:extLst>
          </p:cNvPr>
          <p:cNvCxnSpPr/>
          <p:nvPr/>
        </p:nvCxnSpPr>
        <p:spPr>
          <a:xfrm>
            <a:off x="9120554" y="2631750"/>
            <a:ext cx="0" cy="328246"/>
          </a:xfrm>
          <a:prstGeom prst="line">
            <a:avLst/>
          </a:prstGeom>
          <a:ln w="38100"/>
        </p:spPr>
        <p:style>
          <a:lnRef idx="1">
            <a:schemeClr val="dk1"/>
          </a:lnRef>
          <a:fillRef idx="0">
            <a:schemeClr val="dk1"/>
          </a:fillRef>
          <a:effectRef idx="0">
            <a:schemeClr val="dk1"/>
          </a:effectRef>
          <a:fontRef idx="minor">
            <a:schemeClr val="tx1"/>
          </a:fontRef>
        </p:style>
      </p:cxnSp>
      <p:sp>
        <p:nvSpPr>
          <p:cNvPr id="20" name="Rectángulo 19">
            <a:extLst>
              <a:ext uri="{FF2B5EF4-FFF2-40B4-BE49-F238E27FC236}">
                <a16:creationId xmlns:a16="http://schemas.microsoft.com/office/drawing/2014/main" id="{5919DBBB-8ADE-452F-8744-DA1D3B05D8B6}"/>
              </a:ext>
            </a:extLst>
          </p:cNvPr>
          <p:cNvSpPr/>
          <p:nvPr/>
        </p:nvSpPr>
        <p:spPr>
          <a:xfrm>
            <a:off x="8153401" y="2955286"/>
            <a:ext cx="1934305" cy="5275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Clonación verdadera</a:t>
            </a:r>
            <a:endParaRPr lang="es-CO" sz="1600" dirty="0"/>
          </a:p>
        </p:txBody>
      </p:sp>
      <p:cxnSp>
        <p:nvCxnSpPr>
          <p:cNvPr id="26" name="Conector recto 25">
            <a:extLst>
              <a:ext uri="{FF2B5EF4-FFF2-40B4-BE49-F238E27FC236}">
                <a16:creationId xmlns:a16="http://schemas.microsoft.com/office/drawing/2014/main" id="{3B170015-E098-466A-91BE-2A29AA89621D}"/>
              </a:ext>
            </a:extLst>
          </p:cNvPr>
          <p:cNvCxnSpPr/>
          <p:nvPr/>
        </p:nvCxnSpPr>
        <p:spPr>
          <a:xfrm>
            <a:off x="5813090" y="2620064"/>
            <a:ext cx="0" cy="586154"/>
          </a:xfrm>
          <a:prstGeom prst="line">
            <a:avLst/>
          </a:prstGeom>
          <a:ln w="38100"/>
        </p:spPr>
        <p:style>
          <a:lnRef idx="1">
            <a:schemeClr val="dk1"/>
          </a:lnRef>
          <a:fillRef idx="0">
            <a:schemeClr val="dk1"/>
          </a:fillRef>
          <a:effectRef idx="0">
            <a:schemeClr val="dk1"/>
          </a:effectRef>
          <a:fontRef idx="minor">
            <a:schemeClr val="tx1"/>
          </a:fontRef>
        </p:style>
      </p:cxnSp>
      <p:sp>
        <p:nvSpPr>
          <p:cNvPr id="19" name="Rectángulo 18">
            <a:extLst>
              <a:ext uri="{FF2B5EF4-FFF2-40B4-BE49-F238E27FC236}">
                <a16:creationId xmlns:a16="http://schemas.microsoft.com/office/drawing/2014/main" id="{DD3FC5FA-57EB-47EC-B324-8A7E2059B0E6}"/>
              </a:ext>
            </a:extLst>
          </p:cNvPr>
          <p:cNvSpPr/>
          <p:nvPr/>
        </p:nvSpPr>
        <p:spPr>
          <a:xfrm>
            <a:off x="4907965" y="2946745"/>
            <a:ext cx="1676399" cy="5275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Paraclonación</a:t>
            </a:r>
            <a:endParaRPr lang="es-CO" sz="1600" dirty="0"/>
          </a:p>
        </p:txBody>
      </p:sp>
      <p:cxnSp>
        <p:nvCxnSpPr>
          <p:cNvPr id="28" name="Conector recto 27">
            <a:extLst>
              <a:ext uri="{FF2B5EF4-FFF2-40B4-BE49-F238E27FC236}">
                <a16:creationId xmlns:a16="http://schemas.microsoft.com/office/drawing/2014/main" id="{ECA2798B-FE09-4BE8-A6B6-1ECB132C6B41}"/>
              </a:ext>
            </a:extLst>
          </p:cNvPr>
          <p:cNvCxnSpPr/>
          <p:nvPr/>
        </p:nvCxnSpPr>
        <p:spPr>
          <a:xfrm>
            <a:off x="2282289" y="3429000"/>
            <a:ext cx="0" cy="404465"/>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FDAF2BCC-C72D-4AF9-B5D8-C88776FD6216}"/>
              </a:ext>
            </a:extLst>
          </p:cNvPr>
          <p:cNvCxnSpPr>
            <a:stCxn id="19" idx="2"/>
          </p:cNvCxnSpPr>
          <p:nvPr/>
        </p:nvCxnSpPr>
        <p:spPr>
          <a:xfrm flipH="1">
            <a:off x="5746164" y="3474268"/>
            <a:ext cx="1" cy="404463"/>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Conector recto 31">
            <a:extLst>
              <a:ext uri="{FF2B5EF4-FFF2-40B4-BE49-F238E27FC236}">
                <a16:creationId xmlns:a16="http://schemas.microsoft.com/office/drawing/2014/main" id="{BC32EE3A-484E-4CC0-B35A-AF177DA2812D}"/>
              </a:ext>
            </a:extLst>
          </p:cNvPr>
          <p:cNvCxnSpPr/>
          <p:nvPr/>
        </p:nvCxnSpPr>
        <p:spPr>
          <a:xfrm>
            <a:off x="9143999" y="3474266"/>
            <a:ext cx="0" cy="404465"/>
          </a:xfrm>
          <a:prstGeom prst="line">
            <a:avLst/>
          </a:prstGeom>
          <a:ln w="38100"/>
        </p:spPr>
        <p:style>
          <a:lnRef idx="1">
            <a:schemeClr val="dk1"/>
          </a:lnRef>
          <a:fillRef idx="0">
            <a:schemeClr val="dk1"/>
          </a:fillRef>
          <a:effectRef idx="0">
            <a:schemeClr val="dk1"/>
          </a:effectRef>
          <a:fontRef idx="minor">
            <a:schemeClr val="tx1"/>
          </a:fontRef>
        </p:style>
      </p:cxnSp>
      <p:sp>
        <p:nvSpPr>
          <p:cNvPr id="33" name="Rectángulo 32">
            <a:extLst>
              <a:ext uri="{FF2B5EF4-FFF2-40B4-BE49-F238E27FC236}">
                <a16:creationId xmlns:a16="http://schemas.microsoft.com/office/drawing/2014/main" id="{19C3B3C0-0686-4739-9838-4CCA6CEF8D71}"/>
              </a:ext>
            </a:extLst>
          </p:cNvPr>
          <p:cNvSpPr/>
          <p:nvPr/>
        </p:nvSpPr>
        <p:spPr>
          <a:xfrm>
            <a:off x="944210" y="3848060"/>
            <a:ext cx="2641984" cy="16425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ES" sz="1400" dirty="0"/>
              <a:t>Consiste en la separación de blastómeros en embriones preimplantatorios. Cada mitad del embrión se introduce en otro óvulo, y se implanta, previa inducción de polimerización con sustancias químicas.</a:t>
            </a:r>
            <a:endParaRPr lang="es-CO" sz="1400" dirty="0"/>
          </a:p>
        </p:txBody>
      </p:sp>
      <p:sp>
        <p:nvSpPr>
          <p:cNvPr id="39" name="Rectángulo 38">
            <a:extLst>
              <a:ext uri="{FF2B5EF4-FFF2-40B4-BE49-F238E27FC236}">
                <a16:creationId xmlns:a16="http://schemas.microsoft.com/office/drawing/2014/main" id="{F348BB8F-BD5F-4328-B1F0-C7B36DA3C1C2}"/>
              </a:ext>
            </a:extLst>
          </p:cNvPr>
          <p:cNvSpPr/>
          <p:nvPr/>
        </p:nvSpPr>
        <p:spPr>
          <a:xfrm>
            <a:off x="4160136" y="3861189"/>
            <a:ext cx="3305907" cy="159967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s-ES" sz="1400" dirty="0"/>
              <a:t>Consiste en transferir núcleos procedentes de blastómeros embrionarios o de células fetales en cultivo a óvulos no fecundados enucleados y a veces, a cigotos enucleados. En este caso el “individuo progenitor” de los clones es el embrión o el feto.</a:t>
            </a:r>
            <a:endParaRPr lang="es-CO" sz="1400" dirty="0"/>
          </a:p>
        </p:txBody>
      </p:sp>
      <p:sp>
        <p:nvSpPr>
          <p:cNvPr id="34" name="CuadroTexto 33">
            <a:extLst>
              <a:ext uri="{FF2B5EF4-FFF2-40B4-BE49-F238E27FC236}">
                <a16:creationId xmlns:a16="http://schemas.microsoft.com/office/drawing/2014/main" id="{4AC22A44-EA99-4DC2-AC28-BF542D59B45A}"/>
              </a:ext>
            </a:extLst>
          </p:cNvPr>
          <p:cNvSpPr txBox="1"/>
          <p:nvPr/>
        </p:nvSpPr>
        <p:spPr>
          <a:xfrm>
            <a:off x="3743964" y="937750"/>
            <a:ext cx="4227727" cy="584775"/>
          </a:xfrm>
          <a:prstGeom prst="rect">
            <a:avLst/>
          </a:prstGeom>
          <a:noFill/>
        </p:spPr>
        <p:txBody>
          <a:bodyPr wrap="square" rtlCol="0">
            <a:spAutoFit/>
          </a:bodyPr>
          <a:lstStyle/>
          <a:p>
            <a:pPr algn="ctr"/>
            <a:r>
              <a:rPr lang="es-ES" sz="1600" dirty="0"/>
              <a:t>La gemelación artificial y la transferencia de núcleos de células somáticas (TNCS).</a:t>
            </a:r>
            <a:endParaRPr lang="es-CO" sz="1600" dirty="0"/>
          </a:p>
        </p:txBody>
      </p:sp>
      <p:cxnSp>
        <p:nvCxnSpPr>
          <p:cNvPr id="38" name="Conector recto 37">
            <a:extLst>
              <a:ext uri="{FF2B5EF4-FFF2-40B4-BE49-F238E27FC236}">
                <a16:creationId xmlns:a16="http://schemas.microsoft.com/office/drawing/2014/main" id="{3F9E9C9A-B0B6-4E38-95FA-F2256353B9BC}"/>
              </a:ext>
            </a:extLst>
          </p:cNvPr>
          <p:cNvCxnSpPr/>
          <p:nvPr/>
        </p:nvCxnSpPr>
        <p:spPr>
          <a:xfrm>
            <a:off x="5802922" y="550326"/>
            <a:ext cx="0" cy="375139"/>
          </a:xfrm>
          <a:prstGeom prst="line">
            <a:avLst/>
          </a:prstGeom>
          <a:ln w="38100"/>
        </p:spPr>
        <p:style>
          <a:lnRef idx="1">
            <a:schemeClr val="dk1"/>
          </a:lnRef>
          <a:fillRef idx="0">
            <a:schemeClr val="dk1"/>
          </a:fillRef>
          <a:effectRef idx="0">
            <a:schemeClr val="dk1"/>
          </a:effectRef>
          <a:fontRef idx="minor">
            <a:schemeClr val="tx1"/>
          </a:fontRef>
        </p:style>
      </p:cxnSp>
      <p:sp>
        <p:nvSpPr>
          <p:cNvPr id="18" name="Rectángulo 17">
            <a:extLst>
              <a:ext uri="{FF2B5EF4-FFF2-40B4-BE49-F238E27FC236}">
                <a16:creationId xmlns:a16="http://schemas.microsoft.com/office/drawing/2014/main" id="{75A8E04D-6365-47AF-A270-891D5552F503}"/>
              </a:ext>
            </a:extLst>
          </p:cNvPr>
          <p:cNvSpPr/>
          <p:nvPr/>
        </p:nvSpPr>
        <p:spPr>
          <a:xfrm>
            <a:off x="1289393" y="2946731"/>
            <a:ext cx="2168769" cy="5275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Partición de embriones</a:t>
            </a:r>
            <a:endParaRPr lang="es-CO" sz="1600" dirty="0"/>
          </a:p>
        </p:txBody>
      </p:sp>
      <p:sp>
        <p:nvSpPr>
          <p:cNvPr id="40" name="Rectángulo 39">
            <a:extLst>
              <a:ext uri="{FF2B5EF4-FFF2-40B4-BE49-F238E27FC236}">
                <a16:creationId xmlns:a16="http://schemas.microsoft.com/office/drawing/2014/main" id="{46420046-6704-41E9-B5EF-761290345110}"/>
              </a:ext>
            </a:extLst>
          </p:cNvPr>
          <p:cNvSpPr/>
          <p:nvPr/>
        </p:nvSpPr>
        <p:spPr>
          <a:xfrm>
            <a:off x="7882215" y="3861211"/>
            <a:ext cx="2965938" cy="15996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s-CO" sz="1600" dirty="0"/>
              <a:t>Se transfieren núcleos procedentes de células de individuos ya nacidos a óvulos o cigotos enucleados.</a:t>
            </a:r>
          </a:p>
        </p:txBody>
      </p:sp>
      <p:cxnSp>
        <p:nvCxnSpPr>
          <p:cNvPr id="46" name="Conector recto 45">
            <a:extLst>
              <a:ext uri="{FF2B5EF4-FFF2-40B4-BE49-F238E27FC236}">
                <a16:creationId xmlns:a16="http://schemas.microsoft.com/office/drawing/2014/main" id="{35C94599-05A2-4190-9CE3-3072426629EF}"/>
              </a:ext>
            </a:extLst>
          </p:cNvPr>
          <p:cNvCxnSpPr>
            <a:stCxn id="33" idx="2"/>
          </p:cNvCxnSpPr>
          <p:nvPr/>
        </p:nvCxnSpPr>
        <p:spPr>
          <a:xfrm flipH="1">
            <a:off x="2265201" y="5490618"/>
            <a:ext cx="1" cy="511597"/>
          </a:xfrm>
          <a:prstGeom prst="line">
            <a:avLst/>
          </a:prstGeom>
          <a:ln w="38100"/>
        </p:spPr>
        <p:style>
          <a:lnRef idx="1">
            <a:schemeClr val="dk1"/>
          </a:lnRef>
          <a:fillRef idx="0">
            <a:schemeClr val="dk1"/>
          </a:fillRef>
          <a:effectRef idx="0">
            <a:schemeClr val="dk1"/>
          </a:effectRef>
          <a:fontRef idx="minor">
            <a:schemeClr val="tx1"/>
          </a:fontRef>
        </p:style>
      </p:cxnSp>
      <p:sp>
        <p:nvSpPr>
          <p:cNvPr id="41" name="Rectángulo 40">
            <a:extLst>
              <a:ext uri="{FF2B5EF4-FFF2-40B4-BE49-F238E27FC236}">
                <a16:creationId xmlns:a16="http://schemas.microsoft.com/office/drawing/2014/main" id="{EE5816D6-F385-4371-ADE2-1A1AF0AA104E}"/>
              </a:ext>
            </a:extLst>
          </p:cNvPr>
          <p:cNvSpPr/>
          <p:nvPr/>
        </p:nvSpPr>
        <p:spPr>
          <a:xfrm>
            <a:off x="1103510" y="5684557"/>
            <a:ext cx="2323383" cy="95902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a:t>los individuos obtenidos son muy semejantes entre sí, pero diferentes a sus padres.</a:t>
            </a:r>
            <a:endParaRPr lang="es-CO" dirty="0"/>
          </a:p>
        </p:txBody>
      </p:sp>
      <p:sp>
        <p:nvSpPr>
          <p:cNvPr id="42" name="Rectángulo 41">
            <a:extLst>
              <a:ext uri="{FF2B5EF4-FFF2-40B4-BE49-F238E27FC236}">
                <a16:creationId xmlns:a16="http://schemas.microsoft.com/office/drawing/2014/main" id="{D76E9F29-0223-4E67-B210-087FB05BDC81}"/>
              </a:ext>
            </a:extLst>
          </p:cNvPr>
          <p:cNvSpPr/>
          <p:nvPr/>
        </p:nvSpPr>
        <p:spPr>
          <a:xfrm>
            <a:off x="4225390" y="5646516"/>
            <a:ext cx="3175397" cy="99707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a:t>Los individuos obtenidos son casi idénticos entre sí, pero diferentes a los progenitores del embrión que aportó el núcleo transferido</a:t>
            </a:r>
            <a:r>
              <a:rPr lang="es-ES" dirty="0"/>
              <a:t>.</a:t>
            </a:r>
            <a:endParaRPr lang="es-CO" dirty="0"/>
          </a:p>
        </p:txBody>
      </p:sp>
      <p:sp>
        <p:nvSpPr>
          <p:cNvPr id="51" name="Rectángulo 50">
            <a:extLst>
              <a:ext uri="{FF2B5EF4-FFF2-40B4-BE49-F238E27FC236}">
                <a16:creationId xmlns:a16="http://schemas.microsoft.com/office/drawing/2014/main" id="{B5F6EF60-A64A-47A5-9266-90212BE85CB5}"/>
              </a:ext>
            </a:extLst>
          </p:cNvPr>
          <p:cNvSpPr/>
          <p:nvPr/>
        </p:nvSpPr>
        <p:spPr>
          <a:xfrm>
            <a:off x="7990283" y="5684557"/>
            <a:ext cx="2432536" cy="74976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a:t>Los individuos obtenidos son idénticos entre sí y muy parecidos al donante.</a:t>
            </a:r>
            <a:endParaRPr lang="es-CO" sz="1600" dirty="0"/>
          </a:p>
        </p:txBody>
      </p:sp>
    </p:spTree>
    <p:extLst>
      <p:ext uri="{BB962C8B-B14F-4D97-AF65-F5344CB8AC3E}">
        <p14:creationId xmlns:p14="http://schemas.microsoft.com/office/powerpoint/2010/main" val="187605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lonacion - Mindmap">
            <a:extLst>
              <a:ext uri="{FF2B5EF4-FFF2-40B4-BE49-F238E27FC236}">
                <a16:creationId xmlns:a16="http://schemas.microsoft.com/office/drawing/2014/main" id="{6360AD69-2037-468C-81C6-99643C82B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998" y="1790446"/>
            <a:ext cx="3602198" cy="23465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a Guía Visual de Reproducción Bovina: Embriones In Vivo">
            <a:extLst>
              <a:ext uri="{FF2B5EF4-FFF2-40B4-BE49-F238E27FC236}">
                <a16:creationId xmlns:a16="http://schemas.microsoft.com/office/drawing/2014/main" id="{8D9F5A19-BE17-402F-B246-4AD4D750907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15880" y="102771"/>
            <a:ext cx="2558488" cy="156067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B614283-B943-4B36-8F3F-71BC0E9843CA}"/>
              </a:ext>
            </a:extLst>
          </p:cNvPr>
          <p:cNvSpPr/>
          <p:nvPr/>
        </p:nvSpPr>
        <p:spPr>
          <a:xfrm>
            <a:off x="5281062" y="6295090"/>
            <a:ext cx="2403231" cy="45400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Partición de embriones</a:t>
            </a:r>
            <a:endParaRPr lang="es-CO" dirty="0"/>
          </a:p>
        </p:txBody>
      </p:sp>
      <p:pic>
        <p:nvPicPr>
          <p:cNvPr id="3080" name="Picture 8" descr="Qué es la clonación? | En_buena_onda | W Radio Mexico">
            <a:extLst>
              <a:ext uri="{FF2B5EF4-FFF2-40B4-BE49-F238E27FC236}">
                <a16:creationId xmlns:a16="http://schemas.microsoft.com/office/drawing/2014/main" id="{E7E9E486-C8C1-443D-AEB7-39EDB9FDF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7230" y="4291557"/>
            <a:ext cx="3281691" cy="1883776"/>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curvada hacia abajo 5">
            <a:extLst>
              <a:ext uri="{FF2B5EF4-FFF2-40B4-BE49-F238E27FC236}">
                <a16:creationId xmlns:a16="http://schemas.microsoft.com/office/drawing/2014/main" id="{E61ECCBE-4832-42F5-BABA-C0290FC71775}"/>
              </a:ext>
            </a:extLst>
          </p:cNvPr>
          <p:cNvSpPr/>
          <p:nvPr/>
        </p:nvSpPr>
        <p:spPr>
          <a:xfrm rot="3570534">
            <a:off x="7662613" y="881311"/>
            <a:ext cx="1430031" cy="7671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1" name="Flecha: curvada hacia abajo 10">
            <a:extLst>
              <a:ext uri="{FF2B5EF4-FFF2-40B4-BE49-F238E27FC236}">
                <a16:creationId xmlns:a16="http://schemas.microsoft.com/office/drawing/2014/main" id="{3FA23AFD-9CA6-4C36-B9B5-8E42C9834083}"/>
              </a:ext>
            </a:extLst>
          </p:cNvPr>
          <p:cNvSpPr/>
          <p:nvPr/>
        </p:nvSpPr>
        <p:spPr>
          <a:xfrm rot="4219749">
            <a:off x="8293766" y="3590908"/>
            <a:ext cx="1430031" cy="7671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 name="CuadroTexto 2">
            <a:extLst>
              <a:ext uri="{FF2B5EF4-FFF2-40B4-BE49-F238E27FC236}">
                <a16:creationId xmlns:a16="http://schemas.microsoft.com/office/drawing/2014/main" id="{345B9816-8F51-451B-8B89-8007CF31F919}"/>
              </a:ext>
            </a:extLst>
          </p:cNvPr>
          <p:cNvSpPr txBox="1"/>
          <p:nvPr/>
        </p:nvSpPr>
        <p:spPr>
          <a:xfrm>
            <a:off x="1534174" y="487220"/>
            <a:ext cx="3371781" cy="646331"/>
          </a:xfrm>
          <a:prstGeom prst="rect">
            <a:avLst/>
          </a:prstGeom>
          <a:noFill/>
        </p:spPr>
        <p:txBody>
          <a:bodyPr wrap="square" rtlCol="0">
            <a:spAutoFit/>
          </a:bodyPr>
          <a:lstStyle/>
          <a:p>
            <a:r>
              <a:rPr lang="es-ES" dirty="0"/>
              <a:t>Separación de los blastómeros en embriones preimplantatorios</a:t>
            </a:r>
            <a:endParaRPr lang="es-CO" dirty="0"/>
          </a:p>
        </p:txBody>
      </p:sp>
      <p:sp>
        <p:nvSpPr>
          <p:cNvPr id="5" name="CuadroTexto 4">
            <a:extLst>
              <a:ext uri="{FF2B5EF4-FFF2-40B4-BE49-F238E27FC236}">
                <a16:creationId xmlns:a16="http://schemas.microsoft.com/office/drawing/2014/main" id="{2D907EB1-034A-46A6-A6DB-CCA823C24130}"/>
              </a:ext>
            </a:extLst>
          </p:cNvPr>
          <p:cNvSpPr txBox="1"/>
          <p:nvPr/>
        </p:nvSpPr>
        <p:spPr>
          <a:xfrm>
            <a:off x="1951630" y="2715904"/>
            <a:ext cx="2210937" cy="923330"/>
          </a:xfrm>
          <a:prstGeom prst="rect">
            <a:avLst/>
          </a:prstGeom>
          <a:noFill/>
        </p:spPr>
        <p:txBody>
          <a:bodyPr wrap="square" rtlCol="0">
            <a:spAutoFit/>
          </a:bodyPr>
          <a:lstStyle/>
          <a:p>
            <a:pPr algn="just"/>
            <a:r>
              <a:rPr lang="es-ES" dirty="0"/>
              <a:t>Cada mitad del embrión se introduce en otro ovulo.</a:t>
            </a:r>
            <a:endParaRPr lang="es-CO" dirty="0"/>
          </a:p>
        </p:txBody>
      </p:sp>
      <p:pic>
        <p:nvPicPr>
          <p:cNvPr id="1026" name="Picture 2" descr="Un estudio ha cruzado embriones de mono con células madre humanas |  Business Insider España">
            <a:extLst>
              <a:ext uri="{FF2B5EF4-FFF2-40B4-BE49-F238E27FC236}">
                <a16:creationId xmlns:a16="http://schemas.microsoft.com/office/drawing/2014/main" id="{E81499CF-AFCE-4747-8B98-F3249772E07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33387"/>
          <a:stretch/>
        </p:blipFill>
        <p:spPr bwMode="auto">
          <a:xfrm>
            <a:off x="3364396" y="4288158"/>
            <a:ext cx="1916666" cy="185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179E2-7B73-4382-B618-EC8B566AA62E}"/>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76F26286-511F-4AFB-8E3F-5A0E7888BDB3}"/>
              </a:ext>
            </a:extLst>
          </p:cNvPr>
          <p:cNvSpPr>
            <a:spLocks noGrp="1"/>
          </p:cNvSpPr>
          <p:nvPr>
            <p:ph idx="1"/>
          </p:nvPr>
        </p:nvSpPr>
        <p:spPr/>
        <p:txBody>
          <a:bodyPr/>
          <a:lstStyle/>
          <a:p>
            <a:endParaRPr lang="es-CO" dirty="0"/>
          </a:p>
        </p:txBody>
      </p:sp>
      <p:pic>
        <p:nvPicPr>
          <p:cNvPr id="4" name="Picture 10" descr="Paraclonación">
            <a:extLst>
              <a:ext uri="{FF2B5EF4-FFF2-40B4-BE49-F238E27FC236}">
                <a16:creationId xmlns:a16="http://schemas.microsoft.com/office/drawing/2014/main" id="{DA7529BC-C122-4192-8722-1FBA42026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707" y="167420"/>
            <a:ext cx="4724400" cy="5178303"/>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D9EAD631-2FA3-471A-A4F3-32B11BAE4C1E}"/>
              </a:ext>
            </a:extLst>
          </p:cNvPr>
          <p:cNvSpPr/>
          <p:nvPr/>
        </p:nvSpPr>
        <p:spPr>
          <a:xfrm>
            <a:off x="5017477" y="5505751"/>
            <a:ext cx="2157046" cy="57575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Paraclonación</a:t>
            </a:r>
            <a:endParaRPr lang="es-CO" dirty="0"/>
          </a:p>
        </p:txBody>
      </p:sp>
    </p:spTree>
    <p:extLst>
      <p:ext uri="{BB962C8B-B14F-4D97-AF65-F5344CB8AC3E}">
        <p14:creationId xmlns:p14="http://schemas.microsoft.com/office/powerpoint/2010/main" val="129159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26B95-000D-4649-860E-F880E74691B6}"/>
              </a:ext>
            </a:extLst>
          </p:cNvPr>
          <p:cNvSpPr>
            <a:spLocks noGrp="1"/>
          </p:cNvSpPr>
          <p:nvPr>
            <p:ph type="title"/>
          </p:nvPr>
        </p:nvSpPr>
        <p:spPr/>
        <p:txBody>
          <a:bodyPr/>
          <a:lstStyle/>
          <a:p>
            <a:endParaRPr lang="es-CO"/>
          </a:p>
        </p:txBody>
      </p:sp>
      <p:pic>
        <p:nvPicPr>
          <p:cNvPr id="4" name="Picture 2" descr="clonacion">
            <a:extLst>
              <a:ext uri="{FF2B5EF4-FFF2-40B4-BE49-F238E27FC236}">
                <a16:creationId xmlns:a16="http://schemas.microsoft.com/office/drawing/2014/main" id="{D0B2006A-1E8A-4A17-BD3C-D4A8EE07F7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3302" y="379962"/>
            <a:ext cx="4773046" cy="5559064"/>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4C279B29-D1A1-447F-A02D-8BB4A56E4634}"/>
              </a:ext>
            </a:extLst>
          </p:cNvPr>
          <p:cNvSpPr/>
          <p:nvPr/>
        </p:nvSpPr>
        <p:spPr>
          <a:xfrm>
            <a:off x="5023338" y="6024030"/>
            <a:ext cx="2145323" cy="45400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Clonación verdadera</a:t>
            </a:r>
            <a:endParaRPr lang="es-CO" dirty="0"/>
          </a:p>
        </p:txBody>
      </p:sp>
    </p:spTree>
    <p:extLst>
      <p:ext uri="{BB962C8B-B14F-4D97-AF65-F5344CB8AC3E}">
        <p14:creationId xmlns:p14="http://schemas.microsoft.com/office/powerpoint/2010/main" val="257362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A37B75-EE89-4FA7-AFC8-846242B59941}"/>
              </a:ext>
            </a:extLst>
          </p:cNvPr>
          <p:cNvSpPr>
            <a:spLocks noGrp="1"/>
          </p:cNvSpPr>
          <p:nvPr>
            <p:ph type="title"/>
          </p:nvPr>
        </p:nvSpPr>
        <p:spPr/>
        <p:txBody>
          <a:bodyPr>
            <a:normAutofit/>
          </a:bodyPr>
          <a:lstStyle/>
          <a:p>
            <a:r>
              <a:rPr lang="es-ES" sz="2800" dirty="0"/>
              <a:t>Hoy en día, la clonación artificial tiene tres grandes vertientes: </a:t>
            </a:r>
            <a:endParaRPr lang="es-CO" sz="2800" dirty="0"/>
          </a:p>
        </p:txBody>
      </p:sp>
      <p:sp>
        <p:nvSpPr>
          <p:cNvPr id="4" name="Rectángulo 3">
            <a:extLst>
              <a:ext uri="{FF2B5EF4-FFF2-40B4-BE49-F238E27FC236}">
                <a16:creationId xmlns:a16="http://schemas.microsoft.com/office/drawing/2014/main" id="{68DBDEA5-3880-4B96-AFA3-9DDA48062EFB}"/>
              </a:ext>
            </a:extLst>
          </p:cNvPr>
          <p:cNvSpPr/>
          <p:nvPr/>
        </p:nvSpPr>
        <p:spPr>
          <a:xfrm>
            <a:off x="1120575" y="670056"/>
            <a:ext cx="2637692" cy="691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CLONACIÓN GENETICA</a:t>
            </a:r>
            <a:endParaRPr lang="es-CO" dirty="0"/>
          </a:p>
        </p:txBody>
      </p:sp>
      <p:sp>
        <p:nvSpPr>
          <p:cNvPr id="5" name="Rectángulo 4">
            <a:extLst>
              <a:ext uri="{FF2B5EF4-FFF2-40B4-BE49-F238E27FC236}">
                <a16:creationId xmlns:a16="http://schemas.microsoft.com/office/drawing/2014/main" id="{CDC85048-B9EB-4984-8583-F4AB62610B21}"/>
              </a:ext>
            </a:extLst>
          </p:cNvPr>
          <p:cNvSpPr/>
          <p:nvPr/>
        </p:nvSpPr>
        <p:spPr>
          <a:xfrm>
            <a:off x="4569086" y="686259"/>
            <a:ext cx="3001108" cy="691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CLONACIÓN REPRODUCTIVA</a:t>
            </a:r>
            <a:endParaRPr lang="es-CO" dirty="0"/>
          </a:p>
        </p:txBody>
      </p:sp>
      <p:sp>
        <p:nvSpPr>
          <p:cNvPr id="6" name="Rectángulo 5">
            <a:extLst>
              <a:ext uri="{FF2B5EF4-FFF2-40B4-BE49-F238E27FC236}">
                <a16:creationId xmlns:a16="http://schemas.microsoft.com/office/drawing/2014/main" id="{D5301255-01C7-4B9C-9092-0043C5DCA4C0}"/>
              </a:ext>
            </a:extLst>
          </p:cNvPr>
          <p:cNvSpPr/>
          <p:nvPr/>
        </p:nvSpPr>
        <p:spPr>
          <a:xfrm>
            <a:off x="8036827" y="670056"/>
            <a:ext cx="2684584" cy="6916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dirty="0"/>
              <a:t>CLONACIÓN TERAPÉUTICA</a:t>
            </a:r>
            <a:endParaRPr lang="es-CO" dirty="0"/>
          </a:p>
        </p:txBody>
      </p:sp>
      <p:pic>
        <p:nvPicPr>
          <p:cNvPr id="8" name="Imagen 7">
            <a:extLst>
              <a:ext uri="{FF2B5EF4-FFF2-40B4-BE49-F238E27FC236}">
                <a16:creationId xmlns:a16="http://schemas.microsoft.com/office/drawing/2014/main" id="{30514C5B-9F47-4070-A1B2-D47CE3AE9561}"/>
              </a:ext>
            </a:extLst>
          </p:cNvPr>
          <p:cNvPicPr>
            <a:picLocks noChangeAspect="1"/>
          </p:cNvPicPr>
          <p:nvPr/>
        </p:nvPicPr>
        <p:blipFill>
          <a:blip r:embed="rId2"/>
          <a:stretch>
            <a:fillRect/>
          </a:stretch>
        </p:blipFill>
        <p:spPr>
          <a:xfrm>
            <a:off x="502993" y="2433703"/>
            <a:ext cx="4092453" cy="3061129"/>
          </a:xfrm>
          <a:prstGeom prst="rect">
            <a:avLst/>
          </a:prstGeom>
        </p:spPr>
      </p:pic>
      <p:sp>
        <p:nvSpPr>
          <p:cNvPr id="9" name="Flecha: hacia abajo 8">
            <a:extLst>
              <a:ext uri="{FF2B5EF4-FFF2-40B4-BE49-F238E27FC236}">
                <a16:creationId xmlns:a16="http://schemas.microsoft.com/office/drawing/2014/main" id="{EE812197-2CAA-4929-9D0B-F551E7601E1D}"/>
              </a:ext>
            </a:extLst>
          </p:cNvPr>
          <p:cNvSpPr/>
          <p:nvPr/>
        </p:nvSpPr>
        <p:spPr>
          <a:xfrm>
            <a:off x="2077933" y="1422414"/>
            <a:ext cx="679938" cy="764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BDA6FE04-27F3-4C01-82DE-9456625809C0}"/>
              </a:ext>
            </a:extLst>
          </p:cNvPr>
          <p:cNvSpPr txBox="1"/>
          <p:nvPr/>
        </p:nvSpPr>
        <p:spPr>
          <a:xfrm>
            <a:off x="1277815" y="5638800"/>
            <a:ext cx="2719754" cy="830997"/>
          </a:xfrm>
          <a:prstGeom prst="rect">
            <a:avLst/>
          </a:prstGeom>
          <a:noFill/>
        </p:spPr>
        <p:txBody>
          <a:bodyPr wrap="square" rtlCol="0">
            <a:spAutoFit/>
          </a:bodyPr>
          <a:lstStyle/>
          <a:p>
            <a:pPr algn="just"/>
            <a:r>
              <a:rPr lang="es-ES" sz="1600" b="1" dirty="0"/>
              <a:t>Objetivo obtener muchas copias de genes que se desea estudiar.</a:t>
            </a:r>
            <a:endParaRPr lang="es-CO" sz="1600" dirty="0"/>
          </a:p>
        </p:txBody>
      </p:sp>
      <p:pic>
        <p:nvPicPr>
          <p:cNvPr id="5122" name="Picture 2" descr="Proceso de Clonación Reproductiva. Ilustración: Rubén Megía">
            <a:extLst>
              <a:ext uri="{FF2B5EF4-FFF2-40B4-BE49-F238E27FC236}">
                <a16:creationId xmlns:a16="http://schemas.microsoft.com/office/drawing/2014/main" id="{D3E3FB03-39E9-4AF4-867F-F7BE2BE75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086" y="1990733"/>
            <a:ext cx="4066092" cy="3362173"/>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A07AF13A-07D7-4D23-8681-98A2934D613D}"/>
              </a:ext>
            </a:extLst>
          </p:cNvPr>
          <p:cNvSpPr txBox="1"/>
          <p:nvPr/>
        </p:nvSpPr>
        <p:spPr>
          <a:xfrm>
            <a:off x="4923692" y="5638800"/>
            <a:ext cx="2930770" cy="830997"/>
          </a:xfrm>
          <a:prstGeom prst="rect">
            <a:avLst/>
          </a:prstGeom>
          <a:noFill/>
        </p:spPr>
        <p:txBody>
          <a:bodyPr wrap="square" rtlCol="0">
            <a:spAutoFit/>
          </a:bodyPr>
          <a:lstStyle/>
          <a:p>
            <a:pPr algn="just"/>
            <a:r>
              <a:rPr lang="es-ES" sz="1600" b="1" dirty="0"/>
              <a:t>Objetivo principal la obtención de un individuo idéntico completo.</a:t>
            </a:r>
            <a:endParaRPr lang="es-CO" sz="1600" b="1" dirty="0"/>
          </a:p>
        </p:txBody>
      </p:sp>
      <p:pic>
        <p:nvPicPr>
          <p:cNvPr id="5124" name="Picture 4" descr="Proceso de clonación terapéutica. Ilustración: Ruben Megia - Genotipia.">
            <a:extLst>
              <a:ext uri="{FF2B5EF4-FFF2-40B4-BE49-F238E27FC236}">
                <a16:creationId xmlns:a16="http://schemas.microsoft.com/office/drawing/2014/main" id="{C4FF31F0-55D4-4E35-B0CF-AFCCC4C7B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9937" y="1990732"/>
            <a:ext cx="3777810" cy="3741853"/>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88D3C038-387D-467B-B228-B5D997279F2D}"/>
              </a:ext>
            </a:extLst>
          </p:cNvPr>
          <p:cNvSpPr txBox="1"/>
          <p:nvPr/>
        </p:nvSpPr>
        <p:spPr>
          <a:xfrm>
            <a:off x="8417170" y="5849815"/>
            <a:ext cx="2614246" cy="830997"/>
          </a:xfrm>
          <a:prstGeom prst="rect">
            <a:avLst/>
          </a:prstGeom>
          <a:noFill/>
        </p:spPr>
        <p:txBody>
          <a:bodyPr wrap="square" rtlCol="0">
            <a:spAutoFit/>
          </a:bodyPr>
          <a:lstStyle/>
          <a:p>
            <a:pPr algn="just"/>
            <a:r>
              <a:rPr lang="es-ES" sz="1600" b="1" dirty="0"/>
              <a:t>Objetivo la obtención de células madre pluripotentes para uso terapéutico.</a:t>
            </a:r>
            <a:endParaRPr lang="es-CO" sz="1600" b="1" dirty="0"/>
          </a:p>
        </p:txBody>
      </p:sp>
      <p:sp>
        <p:nvSpPr>
          <p:cNvPr id="13" name="Flecha: hacia abajo 12">
            <a:extLst>
              <a:ext uri="{FF2B5EF4-FFF2-40B4-BE49-F238E27FC236}">
                <a16:creationId xmlns:a16="http://schemas.microsoft.com/office/drawing/2014/main" id="{0AF5B162-D512-4538-81E6-51E169C12C3C}"/>
              </a:ext>
            </a:extLst>
          </p:cNvPr>
          <p:cNvSpPr/>
          <p:nvPr/>
        </p:nvSpPr>
        <p:spPr>
          <a:xfrm>
            <a:off x="5834157" y="1425908"/>
            <a:ext cx="554920" cy="662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lecha: hacia abajo 13">
            <a:extLst>
              <a:ext uri="{FF2B5EF4-FFF2-40B4-BE49-F238E27FC236}">
                <a16:creationId xmlns:a16="http://schemas.microsoft.com/office/drawing/2014/main" id="{DE68108D-6D59-47EF-BE66-39C2E220E4E8}"/>
              </a:ext>
            </a:extLst>
          </p:cNvPr>
          <p:cNvSpPr/>
          <p:nvPr/>
        </p:nvSpPr>
        <p:spPr>
          <a:xfrm>
            <a:off x="9187903" y="1425902"/>
            <a:ext cx="554920" cy="662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6455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9EBEAAB1-ABB6-4F4F-8D1B-17A96F294BC1}"/>
              </a:ext>
            </a:extLst>
          </p:cNvPr>
          <p:cNvCxnSpPr/>
          <p:nvPr/>
        </p:nvCxnSpPr>
        <p:spPr>
          <a:xfrm>
            <a:off x="3645876" y="394488"/>
            <a:ext cx="0" cy="5900804"/>
          </a:xfrm>
          <a:prstGeom prst="line">
            <a:avLst/>
          </a:prstGeom>
          <a:ln w="38100"/>
        </p:spPr>
        <p:style>
          <a:lnRef idx="1">
            <a:schemeClr val="dk1"/>
          </a:lnRef>
          <a:fillRef idx="0">
            <a:schemeClr val="dk1"/>
          </a:fillRef>
          <a:effectRef idx="0">
            <a:schemeClr val="dk1"/>
          </a:effectRef>
          <a:fontRef idx="minor">
            <a:schemeClr val="tx1"/>
          </a:fontRef>
        </p:style>
      </p:cxnSp>
      <p:sp>
        <p:nvSpPr>
          <p:cNvPr id="6" name="Elipse 5">
            <a:extLst>
              <a:ext uri="{FF2B5EF4-FFF2-40B4-BE49-F238E27FC236}">
                <a16:creationId xmlns:a16="http://schemas.microsoft.com/office/drawing/2014/main" id="{526B2A41-E531-4CD4-A289-1A92817E5EA4}"/>
              </a:ext>
            </a:extLst>
          </p:cNvPr>
          <p:cNvSpPr/>
          <p:nvPr/>
        </p:nvSpPr>
        <p:spPr>
          <a:xfrm>
            <a:off x="3194537" y="750277"/>
            <a:ext cx="1002322" cy="5578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a:t>1952</a:t>
            </a:r>
            <a:endParaRPr lang="es-CO" dirty="0"/>
          </a:p>
        </p:txBody>
      </p:sp>
      <p:sp>
        <p:nvSpPr>
          <p:cNvPr id="7" name="CuadroTexto 6">
            <a:extLst>
              <a:ext uri="{FF2B5EF4-FFF2-40B4-BE49-F238E27FC236}">
                <a16:creationId xmlns:a16="http://schemas.microsoft.com/office/drawing/2014/main" id="{FD8E26EE-472F-4881-A2BF-E7B3747594E1}"/>
              </a:ext>
            </a:extLst>
          </p:cNvPr>
          <p:cNvSpPr txBox="1"/>
          <p:nvPr/>
        </p:nvSpPr>
        <p:spPr>
          <a:xfrm>
            <a:off x="4196860" y="738443"/>
            <a:ext cx="3798284" cy="738664"/>
          </a:xfrm>
          <a:prstGeom prst="rect">
            <a:avLst/>
          </a:prstGeom>
          <a:noFill/>
        </p:spPr>
        <p:txBody>
          <a:bodyPr wrap="square" rtlCol="0">
            <a:spAutoFit/>
          </a:bodyPr>
          <a:lstStyle/>
          <a:p>
            <a:pPr algn="just"/>
            <a:r>
              <a:rPr lang="es-ES" sz="1400" dirty="0"/>
              <a:t>Se realizaron, con poco éxito, los primeros experimentos de clonación utilizando ranas </a:t>
            </a:r>
            <a:r>
              <a:rPr lang="es-ES" sz="1400" i="1" dirty="0"/>
              <a:t>(</a:t>
            </a:r>
            <a:r>
              <a:rPr lang="es-ES" sz="1400" i="1" dirty="0" err="1"/>
              <a:t>Xenopus</a:t>
            </a:r>
            <a:r>
              <a:rPr lang="es-ES" sz="1400" i="1" dirty="0"/>
              <a:t> </a:t>
            </a:r>
            <a:r>
              <a:rPr lang="es-ES" sz="1400" i="1" dirty="0" err="1"/>
              <a:t>laevis</a:t>
            </a:r>
            <a:r>
              <a:rPr lang="es-ES" sz="1400" i="1" dirty="0"/>
              <a:t>).</a:t>
            </a:r>
            <a:endParaRPr lang="es-CO" sz="1400" dirty="0"/>
          </a:p>
        </p:txBody>
      </p:sp>
      <p:sp>
        <p:nvSpPr>
          <p:cNvPr id="8" name="Elipse 7">
            <a:extLst>
              <a:ext uri="{FF2B5EF4-FFF2-40B4-BE49-F238E27FC236}">
                <a16:creationId xmlns:a16="http://schemas.microsoft.com/office/drawing/2014/main" id="{513E0836-75F7-488D-999A-102EF0A01F7E}"/>
              </a:ext>
            </a:extLst>
          </p:cNvPr>
          <p:cNvSpPr/>
          <p:nvPr/>
        </p:nvSpPr>
        <p:spPr>
          <a:xfrm>
            <a:off x="3194522" y="1969478"/>
            <a:ext cx="1002322" cy="5578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a:t>1967</a:t>
            </a:r>
            <a:endParaRPr lang="es-CO" dirty="0"/>
          </a:p>
        </p:txBody>
      </p:sp>
      <p:sp>
        <p:nvSpPr>
          <p:cNvPr id="9" name="CuadroTexto 8">
            <a:extLst>
              <a:ext uri="{FF2B5EF4-FFF2-40B4-BE49-F238E27FC236}">
                <a16:creationId xmlns:a16="http://schemas.microsoft.com/office/drawing/2014/main" id="{FC20BD7D-84F6-4D19-9339-840BC9EFAAE0}"/>
              </a:ext>
            </a:extLst>
          </p:cNvPr>
          <p:cNvSpPr txBox="1"/>
          <p:nvPr/>
        </p:nvSpPr>
        <p:spPr>
          <a:xfrm>
            <a:off x="4196845" y="1832895"/>
            <a:ext cx="3798284" cy="954107"/>
          </a:xfrm>
          <a:prstGeom prst="rect">
            <a:avLst/>
          </a:prstGeom>
          <a:noFill/>
        </p:spPr>
        <p:txBody>
          <a:bodyPr wrap="square" rtlCol="0">
            <a:spAutoFit/>
          </a:bodyPr>
          <a:lstStyle/>
          <a:p>
            <a:pPr algn="just"/>
            <a:r>
              <a:rPr lang="es-ES" sz="1400" dirty="0"/>
              <a:t>Se lograron novedosos avances, ya que John </a:t>
            </a:r>
            <a:r>
              <a:rPr lang="es-ES" sz="1400" dirty="0" err="1"/>
              <a:t>Gurdon</a:t>
            </a:r>
            <a:r>
              <a:rPr lang="es-ES" sz="1400" dirty="0"/>
              <a:t>, mediante experimentos de transferencia nuclear, demostró que era posible clonar una rana a partir de células del intestino.</a:t>
            </a:r>
            <a:endParaRPr lang="es-CO" sz="1400" dirty="0"/>
          </a:p>
        </p:txBody>
      </p:sp>
      <p:sp>
        <p:nvSpPr>
          <p:cNvPr id="10" name="Elipse 9">
            <a:extLst>
              <a:ext uri="{FF2B5EF4-FFF2-40B4-BE49-F238E27FC236}">
                <a16:creationId xmlns:a16="http://schemas.microsoft.com/office/drawing/2014/main" id="{E3EA9B1E-90FA-4147-BE49-6B4B94687513}"/>
              </a:ext>
            </a:extLst>
          </p:cNvPr>
          <p:cNvSpPr/>
          <p:nvPr/>
        </p:nvSpPr>
        <p:spPr>
          <a:xfrm>
            <a:off x="3194522" y="3275611"/>
            <a:ext cx="1002311" cy="5578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a:t>1986</a:t>
            </a:r>
            <a:endParaRPr lang="es-CO" dirty="0"/>
          </a:p>
        </p:txBody>
      </p:sp>
      <p:sp>
        <p:nvSpPr>
          <p:cNvPr id="11" name="CuadroTexto 10">
            <a:extLst>
              <a:ext uri="{FF2B5EF4-FFF2-40B4-BE49-F238E27FC236}">
                <a16:creationId xmlns:a16="http://schemas.microsoft.com/office/drawing/2014/main" id="{EFFEFF61-267E-45D8-8556-7D32A0F8900E}"/>
              </a:ext>
            </a:extLst>
          </p:cNvPr>
          <p:cNvSpPr txBox="1"/>
          <p:nvPr/>
        </p:nvSpPr>
        <p:spPr>
          <a:xfrm>
            <a:off x="4196833" y="3077475"/>
            <a:ext cx="5205074" cy="1169551"/>
          </a:xfrm>
          <a:prstGeom prst="rect">
            <a:avLst/>
          </a:prstGeom>
          <a:noFill/>
        </p:spPr>
        <p:txBody>
          <a:bodyPr wrap="square" rtlCol="0">
            <a:spAutoFit/>
          </a:bodyPr>
          <a:lstStyle/>
          <a:p>
            <a:pPr algn="just"/>
            <a:r>
              <a:rPr lang="es-ES" sz="1400" dirty="0"/>
              <a:t>Neal </a:t>
            </a:r>
            <a:r>
              <a:rPr lang="es-ES" sz="1400" dirty="0" err="1"/>
              <a:t>First</a:t>
            </a:r>
            <a:r>
              <a:rPr lang="es-ES" sz="1400" dirty="0"/>
              <a:t>, un fisiólogo de la Universidad de Madison (Estados Unidos), obtuvo la primera vaca por clonación. Utilizó una célula de un embrión bovino de 6 días y con una descarga eléctrica lo fundió con un óvulo fecundado. El embrión resultante fue implantado en una vaca, de la que nació un ternero.</a:t>
            </a:r>
            <a:endParaRPr lang="es-CO" sz="1400" dirty="0"/>
          </a:p>
        </p:txBody>
      </p:sp>
      <p:sp>
        <p:nvSpPr>
          <p:cNvPr id="12" name="Flecha: hacia abajo 11">
            <a:extLst>
              <a:ext uri="{FF2B5EF4-FFF2-40B4-BE49-F238E27FC236}">
                <a16:creationId xmlns:a16="http://schemas.microsoft.com/office/drawing/2014/main" id="{BD1A2BCA-0B38-4654-A04F-6AA3ACE4DABD}"/>
              </a:ext>
            </a:extLst>
          </p:cNvPr>
          <p:cNvSpPr/>
          <p:nvPr/>
        </p:nvSpPr>
        <p:spPr>
          <a:xfrm>
            <a:off x="3276599" y="5756030"/>
            <a:ext cx="738554" cy="675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D3953310-5CD0-4088-84B9-07525C346FF3}"/>
              </a:ext>
            </a:extLst>
          </p:cNvPr>
          <p:cNvSpPr txBox="1"/>
          <p:nvPr/>
        </p:nvSpPr>
        <p:spPr>
          <a:xfrm>
            <a:off x="52771" y="199834"/>
            <a:ext cx="2866275" cy="1077218"/>
          </a:xfrm>
          <a:prstGeom prst="rect">
            <a:avLst/>
          </a:prstGeom>
          <a:noFill/>
        </p:spPr>
        <p:txBody>
          <a:bodyPr wrap="square" rtlCol="0">
            <a:spAutoFit/>
          </a:bodyPr>
          <a:lstStyle/>
          <a:p>
            <a:pPr algn="ctr"/>
            <a:r>
              <a:rPr lang="es-ES" sz="3200" b="1" dirty="0">
                <a:solidFill>
                  <a:srgbClr val="C00000"/>
                </a:solidFill>
              </a:rPr>
              <a:t>PRIMEROS EXPERIMENTOS</a:t>
            </a:r>
            <a:endParaRPr lang="es-CO" sz="3200" b="1" dirty="0">
              <a:solidFill>
                <a:srgbClr val="C00000"/>
              </a:solidFill>
            </a:endParaRPr>
          </a:p>
        </p:txBody>
      </p:sp>
      <p:sp>
        <p:nvSpPr>
          <p:cNvPr id="14" name="Elipse 13">
            <a:extLst>
              <a:ext uri="{FF2B5EF4-FFF2-40B4-BE49-F238E27FC236}">
                <a16:creationId xmlns:a16="http://schemas.microsoft.com/office/drawing/2014/main" id="{2588DB04-2C8A-4C7F-9C69-88E0E2542D72}"/>
              </a:ext>
            </a:extLst>
          </p:cNvPr>
          <p:cNvSpPr/>
          <p:nvPr/>
        </p:nvSpPr>
        <p:spPr>
          <a:xfrm>
            <a:off x="3194522" y="4296676"/>
            <a:ext cx="1002311" cy="4689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a:t>1993</a:t>
            </a:r>
            <a:endParaRPr lang="es-CO" dirty="0"/>
          </a:p>
        </p:txBody>
      </p:sp>
      <p:sp>
        <p:nvSpPr>
          <p:cNvPr id="15" name="CuadroTexto 14">
            <a:extLst>
              <a:ext uri="{FF2B5EF4-FFF2-40B4-BE49-F238E27FC236}">
                <a16:creationId xmlns:a16="http://schemas.microsoft.com/office/drawing/2014/main" id="{E223ABA4-EC76-42FB-AF5F-2C857D8BE9BA}"/>
              </a:ext>
            </a:extLst>
          </p:cNvPr>
          <p:cNvSpPr txBox="1"/>
          <p:nvPr/>
        </p:nvSpPr>
        <p:spPr>
          <a:xfrm>
            <a:off x="4196834" y="4387370"/>
            <a:ext cx="5205074" cy="1169551"/>
          </a:xfrm>
          <a:prstGeom prst="rect">
            <a:avLst/>
          </a:prstGeom>
          <a:noFill/>
        </p:spPr>
        <p:txBody>
          <a:bodyPr wrap="square" rtlCol="0">
            <a:spAutoFit/>
          </a:bodyPr>
          <a:lstStyle/>
          <a:p>
            <a:pPr algn="just"/>
            <a:r>
              <a:rPr lang="es-ES" sz="1400" dirty="0"/>
              <a:t>Jerry </a:t>
            </a:r>
            <a:r>
              <a:rPr lang="es-ES" sz="1400" dirty="0" err="1"/>
              <a:t>Halt</a:t>
            </a:r>
            <a:r>
              <a:rPr lang="es-ES" sz="1400" dirty="0"/>
              <a:t>, director del Laboratorio de Fecundación In Vitro de la Escuela de Medicina George Washington, perfeccionó la técnica de Neal </a:t>
            </a:r>
            <a:r>
              <a:rPr lang="es-ES" sz="1400" dirty="0" err="1"/>
              <a:t>First</a:t>
            </a:r>
            <a:r>
              <a:rPr lang="es-ES" sz="1400" dirty="0"/>
              <a:t> dividiendo el embrión en varias partes antes de la implantación, lo que le aseguraba que si un implante fallaba se podría probar con los otros.</a:t>
            </a:r>
            <a:endParaRPr lang="es-CO" sz="1400" dirty="0"/>
          </a:p>
        </p:txBody>
      </p:sp>
      <p:pic>
        <p:nvPicPr>
          <p:cNvPr id="1030" name="Picture 6" descr="Sentada Y Lectura Del Hombre 3d Un Libro Con El Bulbo De La Idea Stock de  ilustración - Ilustración de humano, lifestyle: 27919580">
            <a:extLst>
              <a:ext uri="{FF2B5EF4-FFF2-40B4-BE49-F238E27FC236}">
                <a16:creationId xmlns:a16="http://schemas.microsoft.com/office/drawing/2014/main" id="{94E4811A-49F7-49A1-B817-C54E1DCA17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4550"/>
          <a:stretch/>
        </p:blipFill>
        <p:spPr bwMode="auto">
          <a:xfrm>
            <a:off x="196974" y="1832895"/>
            <a:ext cx="2771871" cy="4166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6014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18337</TotalTime>
  <Words>1351</Words>
  <Application>Microsoft Office PowerPoint</Application>
  <PresentationFormat>Panorámica</PresentationFormat>
  <Paragraphs>100</Paragraphs>
  <Slides>21</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21</vt:i4>
      </vt:variant>
    </vt:vector>
  </HeadingPairs>
  <TitlesOfParts>
    <vt:vector size="33" baseType="lpstr">
      <vt:lpstr>MS PGothic</vt:lpstr>
      <vt:lpstr>Arial</vt:lpstr>
      <vt:lpstr>Calibri</vt:lpstr>
      <vt:lpstr>Calibri Light</vt:lpstr>
      <vt:lpstr>inherit</vt:lpstr>
      <vt:lpstr>Lato</vt:lpstr>
      <vt:lpstr>Open Sans</vt:lpstr>
      <vt:lpstr>verdana</vt:lpstr>
      <vt:lpstr>Verdana, Arial, Helvetica, sans-serif</vt:lpstr>
      <vt:lpstr>Verdana_xr</vt:lpstr>
      <vt:lpstr>Wingdings</vt:lpstr>
      <vt:lpstr>Tema de Office</vt:lpstr>
      <vt:lpstr>CLONACIÓN</vt:lpstr>
      <vt:lpstr>¿Qué es la Clonación?</vt:lpstr>
      <vt:lpstr>Presentación de PowerPoint</vt:lpstr>
      <vt:lpstr>Presentación de PowerPoint</vt:lpstr>
      <vt:lpstr>Presentación de PowerPoint</vt:lpstr>
      <vt:lpstr>Presentación de PowerPoint</vt:lpstr>
      <vt:lpstr>Presentación de PowerPoint</vt:lpstr>
      <vt:lpstr>Hoy en día, la clonación artificial tiene tres grandes vertientes: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REFLEXIONES ETICAS HACERCA DE LA CLONACIÓN</vt:lpstr>
      <vt:lpstr>REFERENCIAS BIBLIOGRAFICAS</vt:lpstr>
      <vt:lpstr>Presentación de PowerPoint</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Aramirezp</dc:creator>
  <cp:lastModifiedBy>Camila Cely</cp:lastModifiedBy>
  <cp:revision>2258</cp:revision>
  <cp:lastPrinted>2017-04-25T23:06:26Z</cp:lastPrinted>
  <dcterms:created xsi:type="dcterms:W3CDTF">2017-03-31T14:04:32Z</dcterms:created>
  <dcterms:modified xsi:type="dcterms:W3CDTF">2022-07-22T03:36:08Z</dcterms:modified>
</cp:coreProperties>
</file>