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IAEw/5+l+fjBPc9QFa2Ff9oSo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6fea930c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6fea930c4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136fea930c4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6fea930c4_1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36fea930c4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6fea930c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6fea930c4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36fea930c4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6fea930c4_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36fea930c4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6fea930c4_1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36fea930c4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6fea930c4_1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36fea930c4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6fea930c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6fea930c4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136fea930c4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6fea930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6fea930c4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36fea930c4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709644"/>
            <a:ext cx="9144000" cy="166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AD33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54909"/>
            <a:ext cx="9144000" cy="101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205811" y="160027"/>
            <a:ext cx="10515600" cy="98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>
                <a:solidFill>
                  <a:srgbClr val="AD33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633415" y="1304617"/>
            <a:ext cx="10925175" cy="503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831849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.wikipedia.org/wiki/%C3%8Dndice_de_refracci%C3%B3n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1578591" y="2513445"/>
            <a:ext cx="9144000" cy="166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300">
                <a:latin typeface="Arial"/>
                <a:ea typeface="Arial"/>
                <a:cs typeface="Arial"/>
                <a:sym typeface="Arial"/>
              </a:rPr>
              <a:t>La moringa (</a:t>
            </a:r>
            <a:r>
              <a:rPr lang="es-CO" sz="3300" i="1">
                <a:latin typeface="Arial"/>
                <a:ea typeface="Arial"/>
                <a:cs typeface="Arial"/>
                <a:sym typeface="Arial"/>
              </a:rPr>
              <a:t>Moringa oleifera </a:t>
            </a:r>
            <a:r>
              <a:rPr lang="es-CO" sz="3300">
                <a:latin typeface="Arial"/>
                <a:ea typeface="Arial"/>
                <a:cs typeface="Arial"/>
                <a:sym typeface="Arial"/>
              </a:rPr>
              <a:t>Lam.): una fuente alternativa de proteína</a:t>
            </a:r>
            <a:br>
              <a:rPr lang="es-CO" sz="3300">
                <a:latin typeface="Arial"/>
                <a:ea typeface="Arial"/>
                <a:cs typeface="Arial"/>
                <a:sym typeface="Arial"/>
              </a:rPr>
            </a:br>
            <a:r>
              <a:rPr lang="es-CO" sz="3300">
                <a:latin typeface="Arial"/>
                <a:ea typeface="Arial"/>
                <a:cs typeface="Arial"/>
                <a:sym typeface="Arial"/>
              </a:rPr>
              <a:t>vegetal 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>
            <a:spLocks noGrp="1"/>
          </p:cNvSpPr>
          <p:nvPr>
            <p:ph type="subTitle" idx="1"/>
          </p:nvPr>
        </p:nvSpPr>
        <p:spPr>
          <a:xfrm>
            <a:off x="1578591" y="4373840"/>
            <a:ext cx="9144000" cy="101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s-CO" sz="2300">
                <a:latin typeface="Arial"/>
                <a:ea typeface="Arial"/>
                <a:cs typeface="Arial"/>
                <a:sym typeface="Arial"/>
              </a:rPr>
              <a:t>Bocarando-Guzmán, María Dreidi ; Ríos-Corripio, María Antonieta; Hernández-Cázares, Aleida S. ; Luna-Suárez, Silvia ; Herrera-Corredor, J. Andrés; Hernández-Martínez, Ricardo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1768666" y="5384365"/>
            <a:ext cx="9144000" cy="1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550" i="1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Academia Journals</a:t>
            </a:r>
            <a:r>
              <a:rPr lang="es-CO" sz="15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México, 2019</a:t>
            </a:r>
            <a:endParaRPr sz="15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6fea930c4_0_9"/>
          <p:cNvSpPr txBox="1">
            <a:spLocks noGrp="1"/>
          </p:cNvSpPr>
          <p:nvPr>
            <p:ph type="title"/>
          </p:nvPr>
        </p:nvSpPr>
        <p:spPr>
          <a:xfrm>
            <a:off x="205811" y="160027"/>
            <a:ext cx="10515600" cy="98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Resultados y discusión</a:t>
            </a:r>
            <a:endParaRPr/>
          </a:p>
        </p:txBody>
      </p:sp>
      <p:pic>
        <p:nvPicPr>
          <p:cNvPr id="189" name="Google Shape;189;g136fea930c4_0_9"/>
          <p:cNvPicPr preferRelativeResize="0"/>
          <p:nvPr/>
        </p:nvPicPr>
        <p:blipFill rotWithShape="1">
          <a:blip r:embed="rId3">
            <a:alphaModFix/>
          </a:blip>
          <a:srcRect l="31028" t="30295" r="11245" b="18364"/>
          <a:stretch/>
        </p:blipFill>
        <p:spPr>
          <a:xfrm>
            <a:off x="3537250" y="1402575"/>
            <a:ext cx="8391526" cy="419574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36fea930c4_0_9"/>
          <p:cNvSpPr txBox="1"/>
          <p:nvPr/>
        </p:nvSpPr>
        <p:spPr>
          <a:xfrm flipH="1">
            <a:off x="359950" y="537275"/>
            <a:ext cx="8617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i="1">
                <a:latin typeface="Calibri"/>
                <a:ea typeface="Calibri"/>
                <a:cs typeface="Calibri"/>
                <a:sym typeface="Calibri"/>
              </a:rPr>
              <a:t>Caracterización estructural del aislado proteico</a:t>
            </a:r>
            <a:endParaRPr sz="2800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36fea930c4_0_9"/>
          <p:cNvSpPr txBox="1"/>
          <p:nvPr/>
        </p:nvSpPr>
        <p:spPr>
          <a:xfrm>
            <a:off x="434400" y="1194425"/>
            <a:ext cx="3283500" cy="5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 la Figura 2 se presentan los espectros de harina de moringa (negro) y aislado proteico (gris) en la región de 2000-1200 cm1 . Ambos espectros presentan bandas asociadas con la presencia de proteínas. Se observa los dos picos asociados con sus característicos grupos amida, sobresaliendo la banda Amida I en el pico 1650 cm-1 , relacionado con la vibración de varios enlaces: estiramiento del C=O (con una influencia del 80%), estiramiento del C-N (10%) y bandeo del N-H (10%). También se muestra la presencia de la Amida II correspondiente al pico 1565 cm-1 , asociado con la vibración de dos enlaces: bandeo del N-H (60%) y estiramiento del C-N (40%). Cabe resaltar que existe mayor intensidad de dichas bandas en el aislado proteico de moringa, lo cual indica el incremento del contenido proteico de la muestra.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136fea930c4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537" y="415625"/>
            <a:ext cx="9902526" cy="569422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 txBox="1"/>
          <p:nvPr/>
        </p:nvSpPr>
        <p:spPr>
          <a:xfrm>
            <a:off x="4682276" y="5100516"/>
            <a:ext cx="5881091" cy="98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GRACIAS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136fea930c4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5" y="93700"/>
            <a:ext cx="11596227" cy="650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205811" y="160027"/>
            <a:ext cx="10515600" cy="98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Materiales y métodos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596150" y="1068575"/>
            <a:ext cx="68409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AutoNum type="arabicPeriod"/>
            </a:pPr>
            <a:r>
              <a:rPr lang="es-CO" sz="2100" b="1" i="1">
                <a:latin typeface="Arial"/>
                <a:ea typeface="Arial"/>
                <a:cs typeface="Arial"/>
                <a:sym typeface="Arial"/>
              </a:rPr>
              <a:t>Adquisición y preparación de la materia prima</a:t>
            </a:r>
            <a:endParaRPr sz="2100" b="1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767700" y="1917650"/>
            <a:ext cx="1751700" cy="985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/>
              <a:t>Obtención de las hojas de moringa en una finca del estado de Veracruz</a:t>
            </a:r>
            <a:endParaRPr sz="1300"/>
          </a:p>
        </p:txBody>
      </p:sp>
      <p:sp>
        <p:nvSpPr>
          <p:cNvPr id="98" name="Google Shape;98;p3"/>
          <p:cNvSpPr txBox="1"/>
          <p:nvPr/>
        </p:nvSpPr>
        <p:spPr>
          <a:xfrm>
            <a:off x="3470213" y="1948400"/>
            <a:ext cx="2159400" cy="985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/>
              <a:t>Deshidratación de hojas a 40 °C por 5 h en un deshidratador de la marca Excalibur</a:t>
            </a:r>
            <a:endParaRPr sz="1300"/>
          </a:p>
        </p:txBody>
      </p:sp>
      <p:sp>
        <p:nvSpPr>
          <p:cNvPr id="99" name="Google Shape;99;p3"/>
          <p:cNvSpPr txBox="1"/>
          <p:nvPr/>
        </p:nvSpPr>
        <p:spPr>
          <a:xfrm>
            <a:off x="6679450" y="1948400"/>
            <a:ext cx="1751700" cy="985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/>
              <a:t>Molienda de hojas en una licuadora industrial, marca MAXXILUM </a:t>
            </a:r>
            <a:endParaRPr sz="1300"/>
          </a:p>
        </p:txBody>
      </p:sp>
      <p:sp>
        <p:nvSpPr>
          <p:cNvPr id="100" name="Google Shape;100;p3"/>
          <p:cNvSpPr txBox="1"/>
          <p:nvPr/>
        </p:nvSpPr>
        <p:spPr>
          <a:xfrm>
            <a:off x="9390575" y="1948400"/>
            <a:ext cx="1751700" cy="985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/>
              <a:t>Molienda de hojas en una licuadora industrial, marca MAXXILUM </a:t>
            </a:r>
            <a:endParaRPr sz="1300"/>
          </a:p>
        </p:txBody>
      </p:sp>
      <p:sp>
        <p:nvSpPr>
          <p:cNvPr id="101" name="Google Shape;101;p3"/>
          <p:cNvSpPr/>
          <p:nvPr/>
        </p:nvSpPr>
        <p:spPr>
          <a:xfrm>
            <a:off x="2571950" y="2312700"/>
            <a:ext cx="8982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5705438" y="2312700"/>
            <a:ext cx="8982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8506938" y="2267750"/>
            <a:ext cx="8982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699025" y="3615775"/>
            <a:ext cx="61722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CO" sz="2100" b="1" i="1">
                <a:latin typeface="Arial"/>
                <a:ea typeface="Arial"/>
                <a:cs typeface="Arial"/>
                <a:sym typeface="Arial"/>
              </a:rPr>
              <a:t>2. Análisis proximal de la harina de moringa</a:t>
            </a:r>
            <a:endParaRPr sz="2100" b="1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2322825" y="4459200"/>
            <a:ext cx="1751700" cy="10467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Evaluación de humedad, cenizas, extracto etéreo y fibra cruda.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5148700" y="4489950"/>
            <a:ext cx="2036100" cy="985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/>
              <a:t>Determinación de proteínas por el protocolo de la AOAC (2006)</a:t>
            </a:r>
            <a:endParaRPr sz="1300"/>
          </a:p>
        </p:txBody>
      </p:sp>
      <p:sp>
        <p:nvSpPr>
          <p:cNvPr id="107" name="Google Shape;107;p3"/>
          <p:cNvSpPr txBox="1"/>
          <p:nvPr/>
        </p:nvSpPr>
        <p:spPr>
          <a:xfrm>
            <a:off x="8234575" y="4334800"/>
            <a:ext cx="1751700" cy="1185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/>
              <a:t>Determinación de  carbohidratos totales por diferencia, según Valdez-Solana et al. (2015)</a:t>
            </a:r>
            <a:endParaRPr sz="1300"/>
          </a:p>
        </p:txBody>
      </p:sp>
      <p:sp>
        <p:nvSpPr>
          <p:cNvPr id="108" name="Google Shape;108;p3"/>
          <p:cNvSpPr/>
          <p:nvPr/>
        </p:nvSpPr>
        <p:spPr>
          <a:xfrm>
            <a:off x="4127075" y="4854250"/>
            <a:ext cx="8982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7260563" y="4854250"/>
            <a:ext cx="8982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6fea930c4_1_32"/>
          <p:cNvSpPr txBox="1">
            <a:spLocks noGrp="1"/>
          </p:cNvSpPr>
          <p:nvPr>
            <p:ph type="title"/>
          </p:nvPr>
        </p:nvSpPr>
        <p:spPr>
          <a:xfrm>
            <a:off x="205811" y="160027"/>
            <a:ext cx="10515600" cy="9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Materiales y métodos</a:t>
            </a:r>
            <a:endParaRPr/>
          </a:p>
        </p:txBody>
      </p:sp>
      <p:sp>
        <p:nvSpPr>
          <p:cNvPr id="115" name="Google Shape;115;g136fea930c4_1_32"/>
          <p:cNvSpPr txBox="1">
            <a:spLocks noGrp="1"/>
          </p:cNvSpPr>
          <p:nvPr>
            <p:ph type="body" idx="1"/>
          </p:nvPr>
        </p:nvSpPr>
        <p:spPr>
          <a:xfrm>
            <a:off x="596150" y="1068575"/>
            <a:ext cx="68409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 b="1" i="1">
                <a:latin typeface="Arial"/>
                <a:ea typeface="Arial"/>
                <a:cs typeface="Arial"/>
                <a:sym typeface="Arial"/>
              </a:rPr>
              <a:t>3. Obtención del aislado proteico de moringa </a:t>
            </a:r>
            <a:endParaRPr sz="2100" b="1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36fea930c4_1_32"/>
          <p:cNvSpPr txBox="1"/>
          <p:nvPr/>
        </p:nvSpPr>
        <p:spPr>
          <a:xfrm>
            <a:off x="755350" y="1718025"/>
            <a:ext cx="1751700" cy="13854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/>
              <a:t>Extracción básica de las proteínas solubles seguido de una precipitación ácida en el punto isoeléctrico</a:t>
            </a:r>
            <a:endParaRPr sz="1300"/>
          </a:p>
        </p:txBody>
      </p:sp>
      <p:sp>
        <p:nvSpPr>
          <p:cNvPr id="117" name="Google Shape;117;g136fea930c4_1_32"/>
          <p:cNvSpPr txBox="1"/>
          <p:nvPr/>
        </p:nvSpPr>
        <p:spPr>
          <a:xfrm>
            <a:off x="3569749" y="1801100"/>
            <a:ext cx="2036100" cy="13854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/>
              <a:t>La extracción alcalina se realizó a diferentes pH, en un rango de 11.5-13.0 con</a:t>
            </a: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/>
              <a:t>NaOH 1 M y se agitación por 2 h</a:t>
            </a:r>
            <a:endParaRPr sz="1300"/>
          </a:p>
        </p:txBody>
      </p:sp>
      <p:sp>
        <p:nvSpPr>
          <p:cNvPr id="118" name="Google Shape;118;g136fea930c4_1_32"/>
          <p:cNvSpPr txBox="1"/>
          <p:nvPr/>
        </p:nvSpPr>
        <p:spPr>
          <a:xfrm>
            <a:off x="6679450" y="1948400"/>
            <a:ext cx="1751700" cy="7851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/>
              <a:t>Centrifugación 10,000 r.p.m a 4 °C por 15 min.</a:t>
            </a:r>
            <a:endParaRPr sz="1300"/>
          </a:p>
        </p:txBody>
      </p:sp>
      <p:sp>
        <p:nvSpPr>
          <p:cNvPr id="119" name="Google Shape;119;g136fea930c4_1_32"/>
          <p:cNvSpPr txBox="1"/>
          <p:nvPr/>
        </p:nvSpPr>
        <p:spPr>
          <a:xfrm>
            <a:off x="9480950" y="2148500"/>
            <a:ext cx="1751700" cy="585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/>
              <a:t>El sobrenadante se recuperó y filtró.</a:t>
            </a:r>
            <a:endParaRPr sz="1300"/>
          </a:p>
        </p:txBody>
      </p:sp>
      <p:sp>
        <p:nvSpPr>
          <p:cNvPr id="120" name="Google Shape;120;g136fea930c4_1_32"/>
          <p:cNvSpPr/>
          <p:nvPr/>
        </p:nvSpPr>
        <p:spPr>
          <a:xfrm>
            <a:off x="2571950" y="2312700"/>
            <a:ext cx="8982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36fea930c4_1_32"/>
          <p:cNvSpPr/>
          <p:nvPr/>
        </p:nvSpPr>
        <p:spPr>
          <a:xfrm>
            <a:off x="5705438" y="2312700"/>
            <a:ext cx="8982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36fea930c4_1_32"/>
          <p:cNvSpPr/>
          <p:nvPr/>
        </p:nvSpPr>
        <p:spPr>
          <a:xfrm>
            <a:off x="8506938" y="2267750"/>
            <a:ext cx="8982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36fea930c4_1_32"/>
          <p:cNvSpPr txBox="1"/>
          <p:nvPr/>
        </p:nvSpPr>
        <p:spPr>
          <a:xfrm>
            <a:off x="3593550" y="4319600"/>
            <a:ext cx="2036100" cy="5850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/>
              <a:t>Las proteínas aisladas se lavaron y liofilizaron</a:t>
            </a:r>
            <a:endParaRPr sz="1300"/>
          </a:p>
        </p:txBody>
      </p:sp>
      <p:sp>
        <p:nvSpPr>
          <p:cNvPr id="124" name="Google Shape;124;g136fea930c4_1_32"/>
          <p:cNvSpPr txBox="1"/>
          <p:nvPr/>
        </p:nvSpPr>
        <p:spPr>
          <a:xfrm>
            <a:off x="9480950" y="3800150"/>
            <a:ext cx="1751700" cy="13854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/>
              <a:t>Se realizó precipitación isoeléctrica, mediante la adición de HCl al 2.5 N y se dejó reposar por 2 h.</a:t>
            </a:r>
            <a:endParaRPr sz="1300"/>
          </a:p>
        </p:txBody>
      </p:sp>
      <p:sp>
        <p:nvSpPr>
          <p:cNvPr id="125" name="Google Shape;125;g136fea930c4_1_32"/>
          <p:cNvSpPr/>
          <p:nvPr/>
        </p:nvSpPr>
        <p:spPr>
          <a:xfrm rot="10800000">
            <a:off x="8506950" y="4319600"/>
            <a:ext cx="8982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36fea930c4_1_32"/>
          <p:cNvSpPr/>
          <p:nvPr/>
        </p:nvSpPr>
        <p:spPr>
          <a:xfrm rot="5400000">
            <a:off x="9969288" y="3093575"/>
            <a:ext cx="8982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36fea930c4_1_32"/>
          <p:cNvSpPr txBox="1"/>
          <p:nvPr/>
        </p:nvSpPr>
        <p:spPr>
          <a:xfrm>
            <a:off x="6679450" y="4060675"/>
            <a:ext cx="1751700" cy="985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/>
              <a:t>Centrifugación 10,000 r.p.m  por 15 min y eliminación de sobrenadante</a:t>
            </a:r>
            <a:endParaRPr sz="1300"/>
          </a:p>
        </p:txBody>
      </p:sp>
      <p:sp>
        <p:nvSpPr>
          <p:cNvPr id="128" name="Google Shape;128;g136fea930c4_1_32"/>
          <p:cNvSpPr/>
          <p:nvPr/>
        </p:nvSpPr>
        <p:spPr>
          <a:xfrm rot="10800000">
            <a:off x="5705450" y="4380025"/>
            <a:ext cx="8982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36fea930c4_1_32"/>
          <p:cNvSpPr txBox="1"/>
          <p:nvPr/>
        </p:nvSpPr>
        <p:spPr>
          <a:xfrm>
            <a:off x="859850" y="3892750"/>
            <a:ext cx="1683900" cy="15855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/>
              <a:t>Se realizaron pruebas preliminares en función del rendimiento, concentración de proteína y color</a:t>
            </a:r>
            <a:endParaRPr sz="1300"/>
          </a:p>
        </p:txBody>
      </p:sp>
      <p:sp>
        <p:nvSpPr>
          <p:cNvPr id="130" name="Google Shape;130;g136fea930c4_1_32"/>
          <p:cNvSpPr/>
          <p:nvPr/>
        </p:nvSpPr>
        <p:spPr>
          <a:xfrm rot="10800000">
            <a:off x="2619550" y="4512250"/>
            <a:ext cx="8982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6fea930c4_1_63"/>
          <p:cNvSpPr txBox="1">
            <a:spLocks noGrp="1"/>
          </p:cNvSpPr>
          <p:nvPr>
            <p:ph type="title"/>
          </p:nvPr>
        </p:nvSpPr>
        <p:spPr>
          <a:xfrm>
            <a:off x="205811" y="160027"/>
            <a:ext cx="10515600" cy="9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/>
              <a:t>Materiales y métodos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136fea930c4_1_63"/>
          <p:cNvPicPr preferRelativeResize="0"/>
          <p:nvPr/>
        </p:nvPicPr>
        <p:blipFill rotWithShape="1">
          <a:blip r:embed="rId3">
            <a:alphaModFix/>
          </a:blip>
          <a:srcRect l="37008" t="34988" r="18039" b="35057"/>
          <a:stretch/>
        </p:blipFill>
        <p:spPr>
          <a:xfrm>
            <a:off x="2652750" y="747500"/>
            <a:ext cx="7348100" cy="27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36fea930c4_1_63"/>
          <p:cNvSpPr txBox="1">
            <a:spLocks noGrp="1"/>
          </p:cNvSpPr>
          <p:nvPr>
            <p:ph type="body" idx="1"/>
          </p:nvPr>
        </p:nvSpPr>
        <p:spPr>
          <a:xfrm>
            <a:off x="547600" y="3500450"/>
            <a:ext cx="82638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 b="1" i="1">
                <a:latin typeface="Arial"/>
                <a:ea typeface="Arial"/>
                <a:cs typeface="Arial"/>
                <a:sym typeface="Arial"/>
              </a:rPr>
              <a:t>4. Estandarización del proceso para el aislamiento de proteínas</a:t>
            </a:r>
            <a:endParaRPr sz="2100" b="1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36fea930c4_1_63"/>
          <p:cNvSpPr txBox="1"/>
          <p:nvPr/>
        </p:nvSpPr>
        <p:spPr>
          <a:xfrm>
            <a:off x="1880250" y="4151050"/>
            <a:ext cx="2159400" cy="19857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/>
              <a:t>Se calculó el rendimiento  Rendimiento (%) = (P / S) × 100, donde "P" es el peso (g) del aislado de proteína después de la liofilización y "S" es el peso (g) de harina tomada para la extracción de proteínas. </a:t>
            </a:r>
            <a:endParaRPr sz="1300"/>
          </a:p>
        </p:txBody>
      </p:sp>
      <p:sp>
        <p:nvSpPr>
          <p:cNvPr id="139" name="Google Shape;139;g136fea930c4_1_63"/>
          <p:cNvSpPr txBox="1"/>
          <p:nvPr/>
        </p:nvSpPr>
        <p:spPr>
          <a:xfrm>
            <a:off x="5165188" y="4576350"/>
            <a:ext cx="2159400" cy="985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/>
              <a:t>Se determinó la concentración de proteína mediante el método de Bradford</a:t>
            </a:r>
            <a:endParaRPr sz="1300"/>
          </a:p>
        </p:txBody>
      </p:sp>
      <p:sp>
        <p:nvSpPr>
          <p:cNvPr id="140" name="Google Shape;140;g136fea930c4_1_63"/>
          <p:cNvSpPr txBox="1"/>
          <p:nvPr/>
        </p:nvSpPr>
        <p:spPr>
          <a:xfrm>
            <a:off x="8396950" y="4476300"/>
            <a:ext cx="1751700" cy="11853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/>
              <a:t>El color de los aislados proteicos se determinó mediante un espectrofotómetro MiniScan</a:t>
            </a:r>
            <a:endParaRPr sz="1300"/>
          </a:p>
        </p:txBody>
      </p:sp>
      <p:sp>
        <p:nvSpPr>
          <p:cNvPr id="141" name="Google Shape;141;g136fea930c4_1_63"/>
          <p:cNvSpPr/>
          <p:nvPr/>
        </p:nvSpPr>
        <p:spPr>
          <a:xfrm>
            <a:off x="4153325" y="4895700"/>
            <a:ext cx="8982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36fea930c4_1_63"/>
          <p:cNvSpPr/>
          <p:nvPr/>
        </p:nvSpPr>
        <p:spPr>
          <a:xfrm>
            <a:off x="7438263" y="4895700"/>
            <a:ext cx="8982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6fea930c4_1_82"/>
          <p:cNvSpPr txBox="1">
            <a:spLocks noGrp="1"/>
          </p:cNvSpPr>
          <p:nvPr>
            <p:ph type="title"/>
          </p:nvPr>
        </p:nvSpPr>
        <p:spPr>
          <a:xfrm>
            <a:off x="205811" y="160027"/>
            <a:ext cx="10515600" cy="9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Materiales y métodos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g136fea930c4_1_82"/>
          <p:cNvPicPr preferRelativeResize="0"/>
          <p:nvPr/>
        </p:nvPicPr>
        <p:blipFill rotWithShape="1">
          <a:blip r:embed="rId3">
            <a:alphaModFix/>
          </a:blip>
          <a:srcRect l="37008" t="34988" r="18039" b="35057"/>
          <a:stretch/>
        </p:blipFill>
        <p:spPr>
          <a:xfrm>
            <a:off x="2652750" y="747500"/>
            <a:ext cx="7348100" cy="27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36fea930c4_1_82"/>
          <p:cNvSpPr txBox="1">
            <a:spLocks noGrp="1"/>
          </p:cNvSpPr>
          <p:nvPr>
            <p:ph type="body" idx="1"/>
          </p:nvPr>
        </p:nvSpPr>
        <p:spPr>
          <a:xfrm>
            <a:off x="547600" y="3500450"/>
            <a:ext cx="68409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 b="1" i="1">
                <a:latin typeface="Arial"/>
                <a:ea typeface="Arial"/>
                <a:cs typeface="Arial"/>
                <a:sym typeface="Arial"/>
              </a:rPr>
              <a:t>5. Caracterización estructural del aislados proteicos</a:t>
            </a:r>
            <a:endParaRPr sz="2100" b="1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36fea930c4_1_82"/>
          <p:cNvSpPr txBox="1"/>
          <p:nvPr/>
        </p:nvSpPr>
        <p:spPr>
          <a:xfrm>
            <a:off x="2154550" y="4261600"/>
            <a:ext cx="3687000" cy="7851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/>
              <a:t>Utilización de espectrofotómetro infrarrojo con transformada de Fourier (FTIR) mediante Reflectancia Total Atenuada (ATR)</a:t>
            </a:r>
            <a:endParaRPr sz="1300"/>
          </a:p>
        </p:txBody>
      </p:sp>
      <p:pic>
        <p:nvPicPr>
          <p:cNvPr id="151" name="Google Shape;151;g136fea930c4_1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2124" y="4261600"/>
            <a:ext cx="4699325" cy="12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36fea930c4_1_82"/>
          <p:cNvSpPr txBox="1"/>
          <p:nvPr/>
        </p:nvSpPr>
        <p:spPr>
          <a:xfrm>
            <a:off x="7871775" y="5517200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50">
                <a:solidFill>
                  <a:srgbClr val="202122"/>
                </a:solidFill>
                <a:highlight>
                  <a:srgbClr val="F8F9FA"/>
                </a:highlight>
              </a:rPr>
              <a:t>La luz sufre múltiples reflexiones internas en el cristal de alto </a:t>
            </a:r>
            <a:r>
              <a:rPr lang="es-CO" sz="950">
                <a:solidFill>
                  <a:srgbClr val="0645AD"/>
                </a:solidFill>
                <a:highlight>
                  <a:srgbClr val="F8F9FA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índice de refracción</a:t>
            </a:r>
            <a:r>
              <a:rPr lang="es-CO" sz="950">
                <a:solidFill>
                  <a:srgbClr val="202122"/>
                </a:solidFill>
                <a:highlight>
                  <a:srgbClr val="F8F9FA"/>
                </a:highlight>
              </a:rPr>
              <a:t>, mostrado en amarillo. La muestra se encuentra en contacto con el cristal.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>
            <a:spLocks noGrp="1"/>
          </p:cNvSpPr>
          <p:nvPr>
            <p:ph type="title"/>
          </p:nvPr>
        </p:nvSpPr>
        <p:spPr>
          <a:xfrm>
            <a:off x="205811" y="160027"/>
            <a:ext cx="10515600" cy="98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Resultados y discusión</a:t>
            </a:r>
            <a:endParaRPr/>
          </a:p>
        </p:txBody>
      </p:sp>
      <p:sp>
        <p:nvSpPr>
          <p:cNvPr id="158" name="Google Shape;158;p4"/>
          <p:cNvSpPr txBox="1">
            <a:spLocks noGrp="1"/>
          </p:cNvSpPr>
          <p:nvPr>
            <p:ph type="body" idx="1"/>
          </p:nvPr>
        </p:nvSpPr>
        <p:spPr>
          <a:xfrm>
            <a:off x="356350" y="942100"/>
            <a:ext cx="10925100" cy="1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CO" i="1"/>
              <a:t>Análisis proximal de la harina de moringa</a:t>
            </a:r>
            <a:endParaRPr i="1"/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 l="30389" t="32840" r="13993" b="40732"/>
          <a:stretch/>
        </p:blipFill>
        <p:spPr>
          <a:xfrm>
            <a:off x="1008475" y="2092037"/>
            <a:ext cx="10008802" cy="267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 txBox="1"/>
          <p:nvPr/>
        </p:nvSpPr>
        <p:spPr>
          <a:xfrm>
            <a:off x="2105925" y="4959925"/>
            <a:ext cx="3000000" cy="1262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Moyo et al. (2011) reportaron un 30.29 % de proteína para harina obtenida de manera artesanal bajo sombra, en la provincia de Limpopo, ubicada al sur de África</a:t>
            </a:r>
            <a:endParaRPr/>
          </a:p>
        </p:txBody>
      </p:sp>
      <p:sp>
        <p:nvSpPr>
          <p:cNvPr id="161" name="Google Shape;161;p4"/>
          <p:cNvSpPr txBox="1"/>
          <p:nvPr/>
        </p:nvSpPr>
        <p:spPr>
          <a:xfrm>
            <a:off x="6220675" y="5067625"/>
            <a:ext cx="42948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Lo que indica que el contenido de proteína varía dependiendo la región de siembra, manejo agronómico, edad de la plantación, método y condiciones de deshidratado, entre otros factores.</a:t>
            </a:r>
            <a:endParaRPr/>
          </a:p>
        </p:txBody>
      </p:sp>
      <p:cxnSp>
        <p:nvCxnSpPr>
          <p:cNvPr id="162" name="Google Shape;162;p4"/>
          <p:cNvCxnSpPr/>
          <p:nvPr/>
        </p:nvCxnSpPr>
        <p:spPr>
          <a:xfrm>
            <a:off x="5265200" y="5587825"/>
            <a:ext cx="7962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6fea930c4_0_38"/>
          <p:cNvSpPr txBox="1">
            <a:spLocks noGrp="1"/>
          </p:cNvSpPr>
          <p:nvPr>
            <p:ph type="title"/>
          </p:nvPr>
        </p:nvSpPr>
        <p:spPr>
          <a:xfrm>
            <a:off x="205811" y="160027"/>
            <a:ext cx="10515600" cy="98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Resultados y discusión</a:t>
            </a:r>
            <a:endParaRPr/>
          </a:p>
        </p:txBody>
      </p:sp>
      <p:sp>
        <p:nvSpPr>
          <p:cNvPr id="169" name="Google Shape;169;g136fea930c4_0_38"/>
          <p:cNvSpPr txBox="1">
            <a:spLocks noGrp="1"/>
          </p:cNvSpPr>
          <p:nvPr>
            <p:ph type="body" idx="1"/>
          </p:nvPr>
        </p:nvSpPr>
        <p:spPr>
          <a:xfrm>
            <a:off x="633415" y="1304617"/>
            <a:ext cx="10925100" cy="503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 i="1"/>
              <a:t>Aislado proteico de moringa por solubilización alcalina y precipitación isoeléctrica. </a:t>
            </a:r>
            <a:endParaRPr sz="2400" i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36fea930c4_0_38"/>
          <p:cNvSpPr txBox="1"/>
          <p:nvPr/>
        </p:nvSpPr>
        <p:spPr>
          <a:xfrm>
            <a:off x="942100" y="2064325"/>
            <a:ext cx="3000000" cy="2262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500"/>
              <a:t>La variable que se contempló para establecer la metodología de extracción fue el pH de la solubilización alcalina y del punto isoeléctrico, para ello se consideró evaluar en un rango de pH de solubilización alcalina de 11.5 - 13.0 y de precipitación isoeléctrica de 3.0-5.5</a:t>
            </a:r>
            <a:endParaRPr sz="1500"/>
          </a:p>
        </p:txBody>
      </p:sp>
      <p:sp>
        <p:nvSpPr>
          <p:cNvPr id="171" name="Google Shape;171;g136fea930c4_0_38"/>
          <p:cNvSpPr txBox="1"/>
          <p:nvPr/>
        </p:nvSpPr>
        <p:spPr>
          <a:xfrm>
            <a:off x="3657600" y="4661675"/>
            <a:ext cx="5375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El pH influye sobre la solubilidad de las proteínas, en específico sobre las proteínas tipo globulares, la solubilidad es mínima en su punto isoeléctrico y dependiendo del pH del sistema estas pueden actuar como cationes o aniones. </a:t>
            </a:r>
            <a:endParaRPr/>
          </a:p>
        </p:txBody>
      </p:sp>
      <p:sp>
        <p:nvSpPr>
          <p:cNvPr id="172" name="Google Shape;172;g136fea930c4_0_38"/>
          <p:cNvSpPr txBox="1"/>
          <p:nvPr/>
        </p:nvSpPr>
        <p:spPr>
          <a:xfrm>
            <a:off x="8378300" y="2349025"/>
            <a:ext cx="3000000" cy="1693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El rendimiento de los tratamientos probados se encontró en un rango de 1.68 a 6.04 %, un alto rendimiento se relaciona con un contenido menor de proteína, por la presencia de componentes no proteicos.</a:t>
            </a:r>
            <a:endParaRPr/>
          </a:p>
        </p:txBody>
      </p:sp>
      <p:cxnSp>
        <p:nvCxnSpPr>
          <p:cNvPr id="173" name="Google Shape;173;g136fea930c4_0_38"/>
          <p:cNvCxnSpPr/>
          <p:nvPr/>
        </p:nvCxnSpPr>
        <p:spPr>
          <a:xfrm>
            <a:off x="4405750" y="3269675"/>
            <a:ext cx="35745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g136fea930c4_0_38"/>
          <p:cNvCxnSpPr/>
          <p:nvPr/>
        </p:nvCxnSpPr>
        <p:spPr>
          <a:xfrm>
            <a:off x="6068300" y="3297375"/>
            <a:ext cx="0" cy="123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6fea930c4_0_1"/>
          <p:cNvSpPr txBox="1">
            <a:spLocks noGrp="1"/>
          </p:cNvSpPr>
          <p:nvPr>
            <p:ph type="title"/>
          </p:nvPr>
        </p:nvSpPr>
        <p:spPr>
          <a:xfrm>
            <a:off x="164261" y="257002"/>
            <a:ext cx="10515600" cy="98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Resultados y discusión</a:t>
            </a:r>
            <a:endParaRPr/>
          </a:p>
        </p:txBody>
      </p:sp>
      <p:sp>
        <p:nvSpPr>
          <p:cNvPr id="181" name="Google Shape;181;g136fea930c4_0_1"/>
          <p:cNvSpPr txBox="1">
            <a:spLocks noGrp="1"/>
          </p:cNvSpPr>
          <p:nvPr>
            <p:ph type="body" idx="1"/>
          </p:nvPr>
        </p:nvSpPr>
        <p:spPr>
          <a:xfrm>
            <a:off x="550290" y="1055217"/>
            <a:ext cx="10925100" cy="503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CO" i="1"/>
              <a:t>Cuantificación de contenido proteico</a:t>
            </a:r>
            <a:endParaRPr i="1"/>
          </a:p>
        </p:txBody>
      </p:sp>
      <p:pic>
        <p:nvPicPr>
          <p:cNvPr id="182" name="Google Shape;182;g136fea930c4_0_1"/>
          <p:cNvPicPr preferRelativeResize="0"/>
          <p:nvPr/>
        </p:nvPicPr>
        <p:blipFill rotWithShape="1">
          <a:blip r:embed="rId3">
            <a:alphaModFix/>
          </a:blip>
          <a:srcRect l="29539" t="24435" r="9890" b="13310"/>
          <a:stretch/>
        </p:blipFill>
        <p:spPr>
          <a:xfrm>
            <a:off x="2646200" y="1689225"/>
            <a:ext cx="73845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819</Words>
  <Application>Microsoft Office PowerPoint</Application>
  <PresentationFormat>Panorámica</PresentationFormat>
  <Paragraphs>52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de Office</vt:lpstr>
      <vt:lpstr>La moringa (Moringa oleifera Lam.): una fuente alternativa de proteína vegetal </vt:lpstr>
      <vt:lpstr>Presentación de PowerPoint</vt:lpstr>
      <vt:lpstr>Materiales y métodos</vt:lpstr>
      <vt:lpstr>Materiales y métodos</vt:lpstr>
      <vt:lpstr>Materiales y métodos</vt:lpstr>
      <vt:lpstr>Materiales y métodos</vt:lpstr>
      <vt:lpstr>Resultados y discusión</vt:lpstr>
      <vt:lpstr>Resultados y discusión</vt:lpstr>
      <vt:lpstr>Resultados y discusión</vt:lpstr>
      <vt:lpstr>Resultados y discusión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moringa (Moringa oleifera Lam.): una fuente alternativa de proteína vegetal </dc:title>
  <dc:creator>Aramirezp</dc:creator>
  <cp:lastModifiedBy>Camila Cely</cp:lastModifiedBy>
  <cp:revision>1</cp:revision>
  <dcterms:created xsi:type="dcterms:W3CDTF">2017-03-31T14:04:32Z</dcterms:created>
  <dcterms:modified xsi:type="dcterms:W3CDTF">2022-08-03T02:06:10Z</dcterms:modified>
</cp:coreProperties>
</file>