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37" r:id="rId2"/>
    <p:sldId id="1038" r:id="rId3"/>
    <p:sldId id="1039" r:id="rId4"/>
    <p:sldId id="1036" r:id="rId5"/>
    <p:sldId id="1040" r:id="rId6"/>
    <p:sldId id="1035" r:id="rId7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2/08/2022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</a:t>
            </a:r>
            <a:br>
              <a:rPr lang="es-ES" dirty="0"/>
            </a:br>
            <a:r>
              <a:rPr lang="es-ES" sz="3100" dirty="0"/>
              <a:t>Encapsulamiento de un extracto de </a:t>
            </a:r>
            <a:r>
              <a:rPr lang="es-ES" sz="3100" i="1" dirty="0" err="1"/>
              <a:t>Eucalyptus</a:t>
            </a:r>
            <a:r>
              <a:rPr lang="es-ES" sz="3100" i="1" dirty="0"/>
              <a:t> </a:t>
            </a:r>
            <a:r>
              <a:rPr lang="es-ES" sz="3100" i="1" dirty="0" err="1"/>
              <a:t>tereticornis</a:t>
            </a:r>
            <a:r>
              <a:rPr lang="es-ES" sz="3100" i="1" dirty="0"/>
              <a:t> </a:t>
            </a:r>
            <a:r>
              <a:rPr lang="es-ES" sz="3100" dirty="0"/>
              <a:t>en </a:t>
            </a:r>
            <a:r>
              <a:rPr lang="es-ES" sz="3100" dirty="0" err="1"/>
              <a:t>Nanoparticulas</a:t>
            </a:r>
            <a:r>
              <a:rPr lang="es-ES" sz="3100" dirty="0"/>
              <a:t> de PLGA y su evaluación in vivo de la actividad </a:t>
            </a:r>
            <a:r>
              <a:rPr lang="es-ES" sz="3100" dirty="0" err="1"/>
              <a:t>Antiobesogenica</a:t>
            </a:r>
            <a:r>
              <a:rPr lang="es-ES" sz="3100" dirty="0"/>
              <a:t> y </a:t>
            </a:r>
            <a:r>
              <a:rPr lang="es-ES" sz="3100" dirty="0" err="1"/>
              <a:t>Antidiabetica</a:t>
            </a:r>
            <a:br>
              <a:rPr lang="es-ES" sz="3100" dirty="0"/>
            </a:br>
            <a:r>
              <a:rPr lang="es-ES" sz="3100" dirty="0"/>
              <a:t> en un modelo de ratón</a:t>
            </a:r>
            <a:br>
              <a:rPr lang="es-ES" dirty="0"/>
            </a:b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31234" y="5204265"/>
            <a:ext cx="9144000" cy="1010540"/>
          </a:xfrm>
        </p:spPr>
        <p:txBody>
          <a:bodyPr/>
          <a:lstStyle/>
          <a:p>
            <a:r>
              <a:rPr lang="es-ES" dirty="0" err="1"/>
              <a:t>Maria</a:t>
            </a:r>
            <a:r>
              <a:rPr lang="es-ES" dirty="0"/>
              <a:t> Camila Cely </a:t>
            </a:r>
            <a:r>
              <a:rPr lang="es-ES" dirty="0" err="1"/>
              <a:t>Garcia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6C5B3-A38F-4386-A947-FD0B95E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85" y="2099882"/>
            <a:ext cx="10515600" cy="984562"/>
          </a:xfrm>
        </p:spPr>
        <p:txBody>
          <a:bodyPr/>
          <a:lstStyle/>
          <a:p>
            <a:r>
              <a:rPr lang="es-ES" sz="3200" dirty="0"/>
              <a:t>ALCANCE DE LA INVESTIGACIÓN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F1F7-F144-4596-B302-34FCAEB4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3429000"/>
            <a:ext cx="10925175" cy="5036362"/>
          </a:xfrm>
        </p:spPr>
        <p:txBody>
          <a:bodyPr/>
          <a:lstStyle/>
          <a:p>
            <a:r>
              <a:rPr lang="es-ES" dirty="0"/>
              <a:t>EXPLORATORIO: Ya que su propósito es investigar la encapsulación de </a:t>
            </a:r>
            <a:r>
              <a:rPr lang="es-ES" i="1" dirty="0" err="1"/>
              <a:t>Eucalyptus</a:t>
            </a:r>
            <a:r>
              <a:rPr lang="es-ES" i="1" dirty="0"/>
              <a:t> </a:t>
            </a:r>
            <a:r>
              <a:rPr lang="es-ES" i="1" dirty="0" err="1"/>
              <a:t>tereticornis</a:t>
            </a:r>
            <a:r>
              <a:rPr lang="es-ES" i="1" dirty="0"/>
              <a:t> </a:t>
            </a:r>
            <a:r>
              <a:rPr lang="es-ES" dirty="0"/>
              <a:t>en PLGA para su potencial efecto </a:t>
            </a:r>
            <a:r>
              <a:rPr lang="es-ES" dirty="0" err="1"/>
              <a:t>antidiabetico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57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73F0-BE61-4AAA-B7C9-46E6FCE9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0" y="94768"/>
            <a:ext cx="10515600" cy="984562"/>
          </a:xfrm>
        </p:spPr>
        <p:txBody>
          <a:bodyPr/>
          <a:lstStyle/>
          <a:p>
            <a:r>
              <a:rPr lang="es-ES" sz="3200" dirty="0"/>
              <a:t>HIPOTESIS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5F60A-256A-4DCC-966B-ACA400B4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5" y="910819"/>
            <a:ext cx="10925175" cy="5036362"/>
          </a:xfrm>
        </p:spPr>
        <p:txBody>
          <a:bodyPr/>
          <a:lstStyle/>
          <a:p>
            <a:r>
              <a:rPr lang="es-ES" sz="2400" b="1" dirty="0"/>
              <a:t>VARIABLES DEPENDIENTES</a:t>
            </a:r>
            <a:endParaRPr lang="es-CO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Cantidad de extracto de </a:t>
            </a:r>
            <a:r>
              <a:rPr lang="es-CO" sz="2400" dirty="0" err="1"/>
              <a:t>Eucalyptus</a:t>
            </a:r>
            <a:r>
              <a:rPr lang="es-CO" sz="2400" dirty="0"/>
              <a:t> </a:t>
            </a:r>
            <a:r>
              <a:rPr lang="es-CO" sz="2400" dirty="0" err="1"/>
              <a:t>tereticornis</a:t>
            </a:r>
            <a:endParaRPr lang="es-CO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Tamaño de partícula de PLGA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Rendimiento de la nanopartícula mediante el tratamiento físico-químico </a:t>
            </a:r>
          </a:p>
          <a:p>
            <a:r>
              <a:rPr lang="es-ES" sz="2400" b="1" dirty="0"/>
              <a:t> </a:t>
            </a:r>
            <a:endParaRPr lang="es-CO" sz="2400" dirty="0"/>
          </a:p>
          <a:p>
            <a:r>
              <a:rPr lang="es-ES" sz="2400" b="1" dirty="0"/>
              <a:t>VARIABLES INDEPENDIENTES</a:t>
            </a:r>
            <a:endParaRPr lang="es-CO" sz="2400" dirty="0"/>
          </a:p>
          <a:p>
            <a:r>
              <a:rPr lang="es-ES" sz="2400" b="1" dirty="0"/>
              <a:t> </a:t>
            </a:r>
            <a:endParaRPr lang="es-CO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Tiempo de reacción.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Temperatura.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sz="2400" dirty="0"/>
              <a:t>Componentes del medio.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400" dirty="0"/>
              <a:t>C</a:t>
            </a:r>
            <a:r>
              <a:rPr lang="es-CO" sz="2400" dirty="0" err="1"/>
              <a:t>ondiciones</a:t>
            </a:r>
            <a:r>
              <a:rPr lang="es-CO" sz="2400" dirty="0"/>
              <a:t> ambientales.</a:t>
            </a:r>
          </a:p>
          <a:p>
            <a:r>
              <a:rPr lang="es-ES" b="1" dirty="0"/>
              <a:t> </a:t>
            </a:r>
            <a:endParaRPr lang="es-CO" dirty="0"/>
          </a:p>
          <a:p>
            <a:r>
              <a:rPr lang="es-CO" dirty="0"/>
              <a:t> </a:t>
            </a:r>
          </a:p>
          <a:p>
            <a:r>
              <a:rPr lang="es-ES" b="1" dirty="0"/>
              <a:t> 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8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TIPOS DE DISEÑO SE DIPONE?</a:t>
            </a:r>
            <a:br>
              <a:rPr lang="es-ES" dirty="0"/>
            </a:br>
            <a:br>
              <a:rPr lang="es-ES" dirty="0"/>
            </a:br>
            <a:r>
              <a:rPr lang="es-ES" dirty="0"/>
              <a:t>DISEÑO EXPERIMENTAL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6A3417-E77E-41C8-A240-3D69907B0280}"/>
              </a:ext>
            </a:extLst>
          </p:cNvPr>
          <p:cNvSpPr txBox="1"/>
          <p:nvPr/>
        </p:nvSpPr>
        <p:spPr>
          <a:xfrm>
            <a:off x="530087" y="1537252"/>
            <a:ext cx="112113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 QUE TIPOS DE DISEÑOS SE DISPONE</a:t>
            </a:r>
          </a:p>
          <a:p>
            <a:endParaRPr lang="es-ES" dirty="0"/>
          </a:p>
          <a:p>
            <a:r>
              <a:rPr lang="es-ES" dirty="0"/>
              <a:t>DISEÑO PRE-EXPERIMENTAL </a:t>
            </a:r>
          </a:p>
          <a:p>
            <a:endParaRPr lang="es-ES" dirty="0"/>
          </a:p>
          <a:p>
            <a:r>
              <a:rPr lang="es-ES" b="1" dirty="0"/>
              <a:t>2. ELEGIR LAS VARIABLES </a:t>
            </a:r>
          </a:p>
          <a:p>
            <a:endParaRPr lang="es-ES" b="1" dirty="0"/>
          </a:p>
          <a:p>
            <a:r>
              <a:rPr lang="es-ES" b="1" dirty="0"/>
              <a:t>VARIABLES DEPENDIENTES</a:t>
            </a:r>
            <a:endParaRPr lang="es-CO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dirty="0">
                <a:highlight>
                  <a:srgbClr val="FFFF00"/>
                </a:highlight>
              </a:rPr>
              <a:t>Tamaño de partícula de PLGA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prstClr val="black"/>
                </a:solidFill>
              </a:rPr>
              <a:t>Cantidad de extracto de </a:t>
            </a:r>
            <a:r>
              <a:rPr lang="es-CO" dirty="0" err="1">
                <a:solidFill>
                  <a:prstClr val="black"/>
                </a:solidFill>
              </a:rPr>
              <a:t>Eucalyptus</a:t>
            </a:r>
            <a:r>
              <a:rPr lang="es-CO" dirty="0">
                <a:solidFill>
                  <a:prstClr val="black"/>
                </a:solidFill>
              </a:rPr>
              <a:t> </a:t>
            </a:r>
            <a:r>
              <a:rPr lang="es-CO" dirty="0" err="1">
                <a:solidFill>
                  <a:prstClr val="black"/>
                </a:solidFill>
              </a:rPr>
              <a:t>tereticornis</a:t>
            </a:r>
            <a:r>
              <a:rPr lang="es-CO" dirty="0">
                <a:solidFill>
                  <a:prstClr val="black"/>
                </a:solidFill>
              </a:rPr>
              <a:t> y su r</a:t>
            </a:r>
            <a:r>
              <a:rPr lang="es-CO" dirty="0"/>
              <a:t>endimiento de la nanopartícula mediante el tratamiento físico-químico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dirty="0"/>
              <a:t>Potencial efecto biológico.</a:t>
            </a:r>
            <a:endParaRPr lang="es-CO" dirty="0"/>
          </a:p>
          <a:p>
            <a:r>
              <a:rPr lang="es-ES" b="1" dirty="0"/>
              <a:t> </a:t>
            </a:r>
            <a:endParaRPr lang="es-CO" dirty="0"/>
          </a:p>
          <a:p>
            <a:r>
              <a:rPr lang="es-ES" b="1" dirty="0"/>
              <a:t>VARIABLES INDEPENDIENTES</a:t>
            </a:r>
            <a:endParaRPr lang="es-CO" dirty="0"/>
          </a:p>
          <a:p>
            <a:r>
              <a:rPr lang="es-ES" b="1" dirty="0"/>
              <a:t> </a:t>
            </a:r>
            <a:endParaRPr lang="es-CO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dirty="0"/>
              <a:t>Tiempo de reacción.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dirty="0"/>
              <a:t>Temperatura.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O" dirty="0"/>
              <a:t>Componentes del medio.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CO" dirty="0" err="1"/>
              <a:t>ondiciones</a:t>
            </a:r>
            <a:r>
              <a:rPr lang="es-CO" dirty="0"/>
              <a:t> ambientales</a:t>
            </a:r>
            <a:endParaRPr lang="es-ES" b="1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C8082-DBF1-44EF-940F-FFF38C15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787782"/>
            <a:ext cx="10925175" cy="5036362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sz="2400" dirty="0"/>
              <a:t>. </a:t>
            </a:r>
            <a:r>
              <a:rPr lang="es-ES" sz="2400" b="1" dirty="0"/>
              <a:t>Instrumento de medición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Obtención y caracterización de las </a:t>
            </a:r>
            <a:r>
              <a:rPr lang="es-ES" sz="2400" dirty="0" err="1"/>
              <a:t>nanoparticulas</a:t>
            </a:r>
            <a:r>
              <a:rPr lang="es-ES" sz="2400" dirty="0"/>
              <a:t> evaluando las condiciones físicas y operacionales para su potencial uso.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Evaluación de las </a:t>
            </a:r>
            <a:r>
              <a:rPr lang="es-ES" sz="2400" dirty="0" err="1"/>
              <a:t>nanoparticulas</a:t>
            </a:r>
            <a:r>
              <a:rPr lang="es-ES" sz="2400" dirty="0"/>
              <a:t> en células.</a:t>
            </a:r>
          </a:p>
          <a:p>
            <a:endParaRPr lang="es-ES" sz="2400" dirty="0"/>
          </a:p>
          <a:p>
            <a:r>
              <a:rPr lang="es-ES" sz="2400" dirty="0"/>
              <a:t>4. </a:t>
            </a:r>
            <a:r>
              <a:rPr lang="es-ES" sz="2400" b="1" dirty="0"/>
              <a:t>Formar los grupos de comparación</a:t>
            </a:r>
          </a:p>
          <a:p>
            <a:endParaRPr lang="es-ES" sz="2400" b="1" dirty="0"/>
          </a:p>
          <a:p>
            <a:pPr marL="514350" indent="-514350">
              <a:buAutoNum type="arabicPeriod"/>
            </a:pPr>
            <a:r>
              <a:rPr lang="es-ES" sz="2400" dirty="0"/>
              <a:t>Cantidad de extracto de </a:t>
            </a:r>
            <a:r>
              <a:rPr lang="es-ES" sz="2400" dirty="0" err="1"/>
              <a:t>Eucalyptus</a:t>
            </a:r>
            <a:r>
              <a:rPr lang="es-ES" sz="2400" dirty="0"/>
              <a:t> </a:t>
            </a:r>
            <a:r>
              <a:rPr lang="es-ES" sz="2400" dirty="0" err="1"/>
              <a:t>tereticornis</a:t>
            </a:r>
            <a:r>
              <a:rPr lang="es-ES" sz="2400" dirty="0"/>
              <a:t> encapsulado</a:t>
            </a:r>
          </a:p>
          <a:p>
            <a:pPr marL="514350" indent="-514350">
              <a:buAutoNum type="arabicPeriod"/>
            </a:pPr>
            <a:r>
              <a:rPr lang="es-ES" sz="2400" dirty="0"/>
              <a:t>Evaluar su potencial actividad </a:t>
            </a:r>
            <a:r>
              <a:rPr lang="es-ES" sz="2400" dirty="0" err="1"/>
              <a:t>antibesogénica</a:t>
            </a:r>
            <a:r>
              <a:rPr lang="es-ES" sz="2400" dirty="0"/>
              <a:t> y antidiabética. </a:t>
            </a:r>
          </a:p>
          <a:p>
            <a:pPr marL="514350" indent="-514350">
              <a:buAutoNum type="arabicPeriod"/>
            </a:pPr>
            <a:r>
              <a:rPr lang="es-ES" sz="2400" dirty="0" err="1"/>
              <a:t>Caracterizacion</a:t>
            </a:r>
            <a:r>
              <a:rPr lang="es-ES" sz="2400" dirty="0"/>
              <a:t> de los </a:t>
            </a:r>
            <a:r>
              <a:rPr lang="es-ES" sz="2400" dirty="0" err="1"/>
              <a:t>nanoencapsulados</a:t>
            </a:r>
            <a:r>
              <a:rPr lang="es-ES" sz="2400" dirty="0"/>
              <a:t> a partir de evaluación de FTIR, Potencial Z, reología, microscopia.</a:t>
            </a:r>
          </a:p>
          <a:p>
            <a:endParaRPr lang="es-ES" b="1" dirty="0"/>
          </a:p>
          <a:p>
            <a:endParaRPr lang="es-ES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866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16471</TotalTime>
  <Words>170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Tema de Office</vt:lpstr>
      <vt:lpstr>DISEÑO Encapsulamiento de un extracto de Eucalyptus tereticornis en Nanoparticulas de PLGA y su evaluación in vivo de la actividad Antiobesogenica y Antidiabetica  en un modelo de ratón </vt:lpstr>
      <vt:lpstr>ALCANCE DE LA INVESTIGACIÓN </vt:lpstr>
      <vt:lpstr>HIPOTESIS </vt:lpstr>
      <vt:lpstr>¿QUE TIPOS DE DISEÑO SE DIPONE?  DISEÑO EXPERIMENTAL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2217</cp:revision>
  <cp:lastPrinted>2017-04-25T23:06:26Z</cp:lastPrinted>
  <dcterms:created xsi:type="dcterms:W3CDTF">2017-03-31T14:04:32Z</dcterms:created>
  <dcterms:modified xsi:type="dcterms:W3CDTF">2022-08-02T16:35:25Z</dcterms:modified>
</cp:coreProperties>
</file>