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037" r:id="rId2"/>
    <p:sldId id="1036" r:id="rId3"/>
    <p:sldId id="1038" r:id="rId4"/>
    <p:sldId id="1039" r:id="rId5"/>
    <p:sldId id="1041" r:id="rId6"/>
    <p:sldId id="1042" r:id="rId7"/>
    <p:sldId id="1044" r:id="rId8"/>
    <p:sldId id="1045" r:id="rId9"/>
    <p:sldId id="1046" r:id="rId10"/>
    <p:sldId id="1050" r:id="rId11"/>
    <p:sldId id="1052" r:id="rId12"/>
    <p:sldId id="1053" r:id="rId13"/>
    <p:sldId id="1051" r:id="rId14"/>
    <p:sldId id="1054" r:id="rId15"/>
    <p:sldId id="1058" r:id="rId16"/>
    <p:sldId id="1059" r:id="rId17"/>
    <p:sldId id="1061" r:id="rId18"/>
    <p:sldId id="1060" r:id="rId19"/>
    <p:sldId id="1062" r:id="rId20"/>
    <p:sldId id="1035" r:id="rId21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F51"/>
    <a:srgbClr val="AD3333"/>
    <a:srgbClr val="173F5F"/>
    <a:srgbClr val="F4A261"/>
    <a:srgbClr val="E9C46A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20/06/2022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2534915"/>
            <a:ext cx="9144000" cy="1663447"/>
          </a:xfrm>
        </p:spPr>
        <p:txBody>
          <a:bodyPr>
            <a:normAutofit fontScale="90000"/>
          </a:bodyPr>
          <a:lstStyle/>
          <a:p>
            <a:r>
              <a:rPr lang="es-CO" sz="4400" dirty="0" err="1"/>
              <a:t>Nanoportadores</a:t>
            </a:r>
            <a:r>
              <a:rPr lang="es-CO" sz="4400" dirty="0"/>
              <a:t> funcionales para administrar itraconazol contra infecciones intracelulares fúngicas</a:t>
            </a:r>
            <a:br>
              <a:rPr lang="es-CO" dirty="0"/>
            </a:br>
            <a:endParaRPr lang="es-CO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323085"/>
            <a:ext cx="9144000" cy="1010540"/>
          </a:xfrm>
        </p:spPr>
        <p:txBody>
          <a:bodyPr/>
          <a:lstStyle/>
          <a:p>
            <a:r>
              <a:rPr lang="es-CO" dirty="0"/>
              <a:t>Susana P. Mejía, Arturo Sánchez, Viviana Vásquez and Jahir Orozco.</a:t>
            </a:r>
          </a:p>
          <a:p>
            <a:r>
              <a:rPr lang="es-ES" dirty="0"/>
              <a:t>2</a:t>
            </a:r>
            <a:r>
              <a:rPr lang="es-CO" dirty="0"/>
              <a:t>021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F07ADA7-B379-41FE-95DD-4789F3FC8954}"/>
              </a:ext>
            </a:extLst>
          </p:cNvPr>
          <p:cNvSpPr txBox="1"/>
          <p:nvPr/>
        </p:nvSpPr>
        <p:spPr>
          <a:xfrm>
            <a:off x="3009084" y="6309784"/>
            <a:ext cx="6601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Tabla 2. </a:t>
            </a:r>
            <a:r>
              <a:rPr lang="es-CO" sz="1400" i="1" dirty="0">
                <a:latin typeface="Arial" panose="020B0604020202020204" pitchFamily="34" charset="0"/>
                <a:cs typeface="Arial" panose="020B0604020202020204" pitchFamily="34" charset="0"/>
              </a:rPr>
              <a:t>Técnicas para la caracterización de los </a:t>
            </a:r>
            <a:r>
              <a:rPr lang="es-CO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nanoconjugados</a:t>
            </a:r>
            <a:r>
              <a:rPr lang="es-CO" sz="1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8D7E42-5DDE-4523-A225-DA3958810B9B}"/>
              </a:ext>
            </a:extLst>
          </p:cNvPr>
          <p:cNvCxnSpPr>
            <a:cxnSpLocks/>
          </p:cNvCxnSpPr>
          <p:nvPr/>
        </p:nvCxnSpPr>
        <p:spPr>
          <a:xfrm>
            <a:off x="6482827" y="2177767"/>
            <a:ext cx="0" cy="3257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C373C99E-5D59-4771-A8D6-85E3EF82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4363"/>
              </p:ext>
            </p:extLst>
          </p:nvPr>
        </p:nvGraphicFramePr>
        <p:xfrm>
          <a:off x="3009084" y="2503514"/>
          <a:ext cx="6957391" cy="3461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2313">
                  <a:extLst>
                    <a:ext uri="{9D8B030D-6E8A-4147-A177-3AD203B41FA5}">
                      <a16:colId xmlns:a16="http://schemas.microsoft.com/office/drawing/2014/main" val="934785471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4116114296"/>
                    </a:ext>
                  </a:extLst>
                </a:gridCol>
              </a:tblGrid>
              <a:tr h="39142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TÉCNICAS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MEDICIÓN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35954"/>
                  </a:ext>
                </a:extLst>
              </a:tr>
              <a:tr h="391422">
                <a:tc>
                  <a:txBody>
                    <a:bodyPr/>
                    <a:lstStyle/>
                    <a:p>
                      <a:pPr algn="just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DLS (Dispersión de luz dinámica)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Nanoplus</a:t>
                      </a: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19137"/>
                  </a:ext>
                </a:extLst>
              </a:tr>
              <a:tr h="391422">
                <a:tc>
                  <a:txBody>
                    <a:bodyPr/>
                    <a:lstStyle/>
                    <a:p>
                      <a:pPr algn="just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Potencial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Zeta </a:t>
                      </a:r>
                      <a:r>
                        <a:rPr lang="es-CO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Zsizer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22783"/>
                  </a:ext>
                </a:extLst>
              </a:tr>
              <a:tr h="12225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SEM-TEM</a:t>
                      </a:r>
                    </a:p>
                    <a:p>
                      <a:pPr algn="just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Microscopio Electrónico de transmisión (TEM) y Microscopio Electrónico de barrido (SEM)</a:t>
                      </a:r>
                    </a:p>
                    <a:p>
                      <a:pPr algn="just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17618"/>
                  </a:ext>
                </a:extLst>
              </a:tr>
              <a:tr h="546919"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DSC (Calorimetría diferencial de barrido)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Análisis térmico 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6392"/>
                  </a:ext>
                </a:extLst>
              </a:tr>
              <a:tr h="3914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FTIR</a:t>
                      </a:r>
                    </a:p>
                    <a:p>
                      <a:pPr algn="just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Espectrómetro de Infrarrojo</a:t>
                      </a:r>
                    </a:p>
                    <a:p>
                      <a:pPr algn="just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32389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A6A1037-FD02-4E5D-A729-7A9D4434ABAB}"/>
              </a:ext>
            </a:extLst>
          </p:cNvPr>
          <p:cNvSpPr/>
          <p:nvPr/>
        </p:nvSpPr>
        <p:spPr>
          <a:xfrm>
            <a:off x="381007" y="77157"/>
            <a:ext cx="653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C00000"/>
                </a:solidFill>
              </a:rPr>
              <a:t>5. Caracterización fisicoquímica de nanopartículas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65850B-8C78-4461-B2A7-3EC979960239}"/>
              </a:ext>
            </a:extLst>
          </p:cNvPr>
          <p:cNvSpPr/>
          <p:nvPr/>
        </p:nvSpPr>
        <p:spPr>
          <a:xfrm>
            <a:off x="4466024" y="1337479"/>
            <a:ext cx="4033605" cy="82163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CARACTERIZACIÓN FISICA DEL PROCESO DE NANOENCAPSULACIÓN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3075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8C661-700F-4198-BF53-3BDA98CB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5" y="226288"/>
            <a:ext cx="10515600" cy="984562"/>
          </a:xfrm>
        </p:spPr>
        <p:txBody>
          <a:bodyPr/>
          <a:lstStyle/>
          <a:p>
            <a:r>
              <a:rPr lang="es-ES" dirty="0"/>
              <a:t>6. Liberación y estabilidad de fármacos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7F2A134-D7A5-4EBB-9B46-16D8D61952DB}"/>
              </a:ext>
            </a:extLst>
          </p:cNvPr>
          <p:cNvSpPr/>
          <p:nvPr/>
        </p:nvSpPr>
        <p:spPr>
          <a:xfrm>
            <a:off x="5891215" y="344774"/>
            <a:ext cx="3193774" cy="1696278"/>
          </a:xfrm>
          <a:prstGeom prst="rect">
            <a:avLst/>
          </a:prstGeom>
          <a:solidFill>
            <a:srgbClr val="E76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Se preparó una dilución de 3 ml de la solución original de NP frescas, se diluyó en 25 ml de agua purificada estéril y se centrifugó a 10000 rpm y 4°C durante 30 min.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6AB214-5A00-420B-A2DD-328F6A792D7F}"/>
              </a:ext>
            </a:extLst>
          </p:cNvPr>
          <p:cNvSpPr/>
          <p:nvPr/>
        </p:nvSpPr>
        <p:spPr>
          <a:xfrm>
            <a:off x="1615420" y="2012172"/>
            <a:ext cx="3648285" cy="1974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Pasado este tiempo, se descartó el sobrenadante, y el sedimento se </a:t>
            </a:r>
            <a:r>
              <a:rPr lang="es-ES" dirty="0" err="1"/>
              <a:t>resuspendió</a:t>
            </a:r>
            <a:r>
              <a:rPr lang="es-ES" dirty="0"/>
              <a:t> en 25 ml de medio de liberación simulando condiciones fisiológicas (solución de PBS a pH 7,2) que contenía 1% v/v de </a:t>
            </a:r>
            <a:r>
              <a:rPr lang="es-ES" dirty="0" err="1"/>
              <a:t>tween</a:t>
            </a:r>
            <a:r>
              <a:rPr lang="es-ES" dirty="0"/>
              <a:t>. 80.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BCC4A1-29E9-4D4E-83E1-A4F8215BB1C3}"/>
              </a:ext>
            </a:extLst>
          </p:cNvPr>
          <p:cNvSpPr/>
          <p:nvPr/>
        </p:nvSpPr>
        <p:spPr>
          <a:xfrm>
            <a:off x="4685988" y="4326617"/>
            <a:ext cx="2820023" cy="1974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A cada 1,5 se le añadió 1,0 ml de esta solución. -ml de tubo para un total de 11 tiempos de análisis (0, 0,5, 1, 2, 3, 4, 6, 7, 24, 48 y 72 h, respectivamente).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E963A4-A2C3-4A1E-A07F-28C70BE88346}"/>
              </a:ext>
            </a:extLst>
          </p:cNvPr>
          <p:cNvSpPr/>
          <p:nvPr/>
        </p:nvSpPr>
        <p:spPr>
          <a:xfrm>
            <a:off x="8547652" y="4618165"/>
            <a:ext cx="2820023" cy="1391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El sobrenadante y el sedimento se usaron para la determinación directa e indirecta de ITZ por cromatografía HPLC.</a:t>
            </a:r>
            <a:endParaRPr lang="es-CO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1C29B3E-D3C1-415C-8F63-F7BDC815BFEA}"/>
              </a:ext>
            </a:extLst>
          </p:cNvPr>
          <p:cNvCxnSpPr/>
          <p:nvPr/>
        </p:nvCxnSpPr>
        <p:spPr>
          <a:xfrm flipH="1">
            <a:off x="3657600" y="1020417"/>
            <a:ext cx="22336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F696301-0A77-4E40-A801-E1B53766F4F3}"/>
              </a:ext>
            </a:extLst>
          </p:cNvPr>
          <p:cNvCxnSpPr/>
          <p:nvPr/>
        </p:nvCxnSpPr>
        <p:spPr>
          <a:xfrm>
            <a:off x="3657600" y="1020417"/>
            <a:ext cx="0" cy="991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67742DA-D40D-452D-BA4D-CDDA8802835C}"/>
              </a:ext>
            </a:extLst>
          </p:cNvPr>
          <p:cNvCxnSpPr/>
          <p:nvPr/>
        </p:nvCxnSpPr>
        <p:spPr>
          <a:xfrm>
            <a:off x="2994991" y="3986746"/>
            <a:ext cx="0" cy="12743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BDDC33-9A93-465A-9200-26A785B8BADB}"/>
              </a:ext>
            </a:extLst>
          </p:cNvPr>
          <p:cNvCxnSpPr/>
          <p:nvPr/>
        </p:nvCxnSpPr>
        <p:spPr>
          <a:xfrm>
            <a:off x="2994991" y="5261113"/>
            <a:ext cx="1690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B0B8A67-A40C-46D6-A002-68B19E85DEE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506011" y="5313904"/>
            <a:ext cx="10416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5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DCA7B4-5D03-4083-8859-143B089B7FEA}"/>
              </a:ext>
            </a:extLst>
          </p:cNvPr>
          <p:cNvSpPr/>
          <p:nvPr/>
        </p:nvSpPr>
        <p:spPr>
          <a:xfrm>
            <a:off x="633415" y="675861"/>
            <a:ext cx="3938585" cy="172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La estabilidad de las NP de dos tipos de polímeros se evaluó después de la liofilización y la crioconservación con sacarosa al 5%. 4 y 25°C se estudiaron como temperaturas de almacenamiento hasta por un mes.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E82233-891E-4BC0-938C-FB256CC3ACED}"/>
              </a:ext>
            </a:extLst>
          </p:cNvPr>
          <p:cNvSpPr/>
          <p:nvPr/>
        </p:nvSpPr>
        <p:spPr>
          <a:xfrm>
            <a:off x="5824330" y="364524"/>
            <a:ext cx="3591339" cy="17227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la estabilidad de la dispersión a 37°C se analizó en las mismas condiciones de liberación cinética (PBS pH 7,2, interpolación 1 % v/v a 37°C). 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EF5A97-7671-476F-85DE-2F0FE3DED383}"/>
              </a:ext>
            </a:extLst>
          </p:cNvPr>
          <p:cNvSpPr/>
          <p:nvPr/>
        </p:nvSpPr>
        <p:spPr>
          <a:xfrm>
            <a:off x="5930349" y="2185198"/>
            <a:ext cx="3379305" cy="1627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Se añadieron 20 mg de las NP a tubos de 1,5 ml y las muestras se extrajeron al inicio y al menos cinco veces entre la primera y la cuarta semana de evaluación. 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7B23BC-5EED-4ABF-9696-B487D75BCB0B}"/>
              </a:ext>
            </a:extLst>
          </p:cNvPr>
          <p:cNvSpPr/>
          <p:nvPr/>
        </p:nvSpPr>
        <p:spPr>
          <a:xfrm>
            <a:off x="5685183" y="3972931"/>
            <a:ext cx="3869635" cy="1384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se añadieron 20 mg de las NP a tubos de 1,5 ml y las muestras se extrajeron al inicio y al menos cinco veces entre la primera y la cuarta semana de evaluación. 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232FB8-E23A-421E-93AB-DBFDB9F8A704}"/>
              </a:ext>
            </a:extLst>
          </p:cNvPr>
          <p:cNvSpPr/>
          <p:nvPr/>
        </p:nvSpPr>
        <p:spPr>
          <a:xfrm>
            <a:off x="5930349" y="5474591"/>
            <a:ext cx="3279911" cy="130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Las NP liofilizadas y dispersas se </a:t>
            </a:r>
            <a:r>
              <a:rPr lang="es-ES" dirty="0" err="1"/>
              <a:t>resuspendieron</a:t>
            </a:r>
            <a:r>
              <a:rPr lang="es-ES" dirty="0"/>
              <a:t> en 1 ml de agua purificada estéril y se evaluaron.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1DCFEBD-B3EB-4CEF-AD20-A1903113C9EB}"/>
              </a:ext>
            </a:extLst>
          </p:cNvPr>
          <p:cNvSpPr/>
          <p:nvPr/>
        </p:nvSpPr>
        <p:spPr>
          <a:xfrm>
            <a:off x="4757530" y="1144589"/>
            <a:ext cx="927653" cy="35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8EFEC89D-D2AC-4771-95B5-F0C29230E46E}"/>
              </a:ext>
            </a:extLst>
          </p:cNvPr>
          <p:cNvSpPr/>
          <p:nvPr/>
        </p:nvSpPr>
        <p:spPr>
          <a:xfrm>
            <a:off x="9766852" y="1304617"/>
            <a:ext cx="901147" cy="17227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Flecha: curvada hacia la izquierda 11">
            <a:extLst>
              <a:ext uri="{FF2B5EF4-FFF2-40B4-BE49-F238E27FC236}">
                <a16:creationId xmlns:a16="http://schemas.microsoft.com/office/drawing/2014/main" id="{8DA49522-E77F-43C2-B273-011EA75B668E}"/>
              </a:ext>
            </a:extLst>
          </p:cNvPr>
          <p:cNvSpPr/>
          <p:nvPr/>
        </p:nvSpPr>
        <p:spPr>
          <a:xfrm>
            <a:off x="9868934" y="4094922"/>
            <a:ext cx="901147" cy="2133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7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5B5E-9524-4C53-BF1F-E70B5FB4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5" y="146775"/>
            <a:ext cx="10515600" cy="984562"/>
          </a:xfrm>
        </p:spPr>
        <p:txBody>
          <a:bodyPr>
            <a:noAutofit/>
          </a:bodyPr>
          <a:lstStyle/>
          <a:p>
            <a:r>
              <a:rPr lang="es-ES" dirty="0"/>
              <a:t>RESULTADOS Y DISCUSIONES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1. </a:t>
            </a:r>
            <a:r>
              <a:rPr lang="es-CO" dirty="0"/>
              <a:t>Caracterización de </a:t>
            </a:r>
            <a:r>
              <a:rPr lang="es-CO" dirty="0" err="1"/>
              <a:t>NPs</a:t>
            </a:r>
            <a:r>
              <a:rPr lang="es-CO" dirty="0"/>
              <a:t> de PLGA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83CDD5-217A-49FA-B041-A72B4D28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51" y="1674675"/>
            <a:ext cx="10097533" cy="405026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B655BB2-3F5C-45EE-8FC7-D3ED3DC61CF5}"/>
              </a:ext>
            </a:extLst>
          </p:cNvPr>
          <p:cNvSpPr/>
          <p:nvPr/>
        </p:nvSpPr>
        <p:spPr>
          <a:xfrm>
            <a:off x="2637183" y="5830957"/>
            <a:ext cx="26239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Potencial Z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BFA644-01A1-4DA4-A4B2-9750AAC25B84}"/>
              </a:ext>
            </a:extLst>
          </p:cNvPr>
          <p:cNvSpPr/>
          <p:nvPr/>
        </p:nvSpPr>
        <p:spPr>
          <a:xfrm>
            <a:off x="7076661" y="5830958"/>
            <a:ext cx="27697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ANALISIS MORFOLÓGICO TEM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5C5D34-21F4-464B-B921-5C8A5A891AF8}"/>
              </a:ext>
            </a:extLst>
          </p:cNvPr>
          <p:cNvSpPr txBox="1"/>
          <p:nvPr/>
        </p:nvSpPr>
        <p:spPr>
          <a:xfrm>
            <a:off x="-82202" y="2541777"/>
            <a:ext cx="257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PLGA 50:50 (0,32-0,44 dl/g)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C1D9EB-3E24-49C0-9395-ED27C5CF9897}"/>
              </a:ext>
            </a:extLst>
          </p:cNvPr>
          <p:cNvSpPr txBox="1"/>
          <p:nvPr/>
        </p:nvSpPr>
        <p:spPr>
          <a:xfrm>
            <a:off x="-82202" y="3121223"/>
            <a:ext cx="275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PLGA 75:25 (0,14-0,22 dl/g)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BAF74B-F597-42F6-B722-75FA722F8EB4}"/>
              </a:ext>
            </a:extLst>
          </p:cNvPr>
          <p:cNvSpPr txBox="1"/>
          <p:nvPr/>
        </p:nvSpPr>
        <p:spPr>
          <a:xfrm>
            <a:off x="10376452" y="2319130"/>
            <a:ext cx="1685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Las NP presentaron un tamaño de partícula promedio de 132.0±36,6nm.</a:t>
            </a:r>
            <a:endParaRPr lang="es-CO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7EC4C61-F1F8-4262-B20D-A0870A3FED35}"/>
              </a:ext>
            </a:extLst>
          </p:cNvPr>
          <p:cNvSpPr/>
          <p:nvPr/>
        </p:nvSpPr>
        <p:spPr>
          <a:xfrm>
            <a:off x="2263120" y="1532217"/>
            <a:ext cx="832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. Caracterización mediante técnicas de Potencial Z y análisis TEM.</a:t>
            </a:r>
          </a:p>
        </p:txBody>
      </p:sp>
    </p:spTree>
    <p:extLst>
      <p:ext uri="{BB962C8B-B14F-4D97-AF65-F5344CB8AC3E}">
        <p14:creationId xmlns:p14="http://schemas.microsoft.com/office/powerpoint/2010/main" val="321562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0434-5595-4924-AE7C-7543E81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DBE0A-EB78-425B-9E64-57BF0B4D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0480AA-9444-4947-9D45-59C81900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82" y="1288186"/>
            <a:ext cx="9864268" cy="424876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A17946C-D218-4DDD-B150-6C3F3381082E}"/>
              </a:ext>
            </a:extLst>
          </p:cNvPr>
          <p:cNvSpPr/>
          <p:nvPr/>
        </p:nvSpPr>
        <p:spPr>
          <a:xfrm>
            <a:off x="2650435" y="5553383"/>
            <a:ext cx="2319130" cy="62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FTIR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94459A-4B7B-46AC-816B-A0F7A5C0E6A0}"/>
              </a:ext>
            </a:extLst>
          </p:cNvPr>
          <p:cNvSpPr/>
          <p:nvPr/>
        </p:nvSpPr>
        <p:spPr>
          <a:xfrm>
            <a:off x="7182678" y="5536952"/>
            <a:ext cx="2199861" cy="62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DSC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233726-85AE-461B-845A-3A03E048AAC3}"/>
              </a:ext>
            </a:extLst>
          </p:cNvPr>
          <p:cNvSpPr/>
          <p:nvPr/>
        </p:nvSpPr>
        <p:spPr>
          <a:xfrm>
            <a:off x="10402957" y="1510748"/>
            <a:ext cx="1155628" cy="3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81C76B-9856-43D6-B011-9E155C0C056F}"/>
              </a:ext>
            </a:extLst>
          </p:cNvPr>
          <p:cNvSpPr/>
          <p:nvPr/>
        </p:nvSpPr>
        <p:spPr>
          <a:xfrm>
            <a:off x="1928191" y="1095033"/>
            <a:ext cx="8335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Figura 2.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Caracterización mediante técnicas de FTIR y DSC.</a:t>
            </a:r>
          </a:p>
        </p:txBody>
      </p:sp>
    </p:spTree>
    <p:extLst>
      <p:ext uri="{BB962C8B-B14F-4D97-AF65-F5344CB8AC3E}">
        <p14:creationId xmlns:p14="http://schemas.microsoft.com/office/powerpoint/2010/main" val="269001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DD6B-C70A-49C2-A1F7-CA7B09F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Cinética de liberación y estabilidad de la formulación optimizada en el tiempo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0F1E6C-AA6F-4A3D-B534-C70672E11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30"/>
          <a:stretch/>
        </p:blipFill>
        <p:spPr>
          <a:xfrm>
            <a:off x="1284631" y="1589900"/>
            <a:ext cx="10046272" cy="36782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C03EC8-468F-4FF1-BF16-F15D585BC1EB}"/>
              </a:ext>
            </a:extLst>
          </p:cNvPr>
          <p:cNvSpPr/>
          <p:nvPr/>
        </p:nvSpPr>
        <p:spPr>
          <a:xfrm>
            <a:off x="3154017" y="5047563"/>
            <a:ext cx="7116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Figura 3. </a:t>
            </a:r>
            <a:r>
              <a:rPr lang="es-CO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Cinetica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 de liberación y estabilidad de la </a:t>
            </a:r>
            <a:r>
              <a:rPr lang="es-CO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nanoformulacion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 vs tiempo.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38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53ECE-C932-414B-8667-964857CA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Itraconazol libre e itraconazol encapsulado en NP PLGA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5B9A4-D61E-459B-8326-5A1DE127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6341CC-BE2C-42DC-8474-C6D1C8BF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96" y="1577008"/>
            <a:ext cx="5321014" cy="445273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FCB8EA5-A400-485C-A263-BAAB01D177D0}"/>
              </a:ext>
            </a:extLst>
          </p:cNvPr>
          <p:cNvSpPr/>
          <p:nvPr/>
        </p:nvSpPr>
        <p:spPr>
          <a:xfrm>
            <a:off x="3485322" y="5850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Figura 4.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Itraconazol libre e itraconazol encapsulado en NP de PLGA.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257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3642A-F2FD-4DD2-AD60-3CC2594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Imágenes de microscopía de fluorescencia. Evaluación de endocitosis de NP </a:t>
            </a:r>
            <a:r>
              <a:rPr lang="es-ES" dirty="0" err="1"/>
              <a:t>funcionalizados</a:t>
            </a:r>
            <a:r>
              <a:rPr lang="es-ES" dirty="0"/>
              <a:t> con rojo Nilo encapsulado en el macrófago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D98A8-93A8-4B1A-B7C3-1C98ED51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7C3DDF-A741-4836-B274-D9CED6E00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98"/>
          <a:stretch/>
        </p:blipFill>
        <p:spPr>
          <a:xfrm>
            <a:off x="1853440" y="904975"/>
            <a:ext cx="7977191" cy="23568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5DEFE6-32DD-4B82-8FEB-2867B2897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98" r="36568"/>
          <a:stretch/>
        </p:blipFill>
        <p:spPr>
          <a:xfrm>
            <a:off x="1853440" y="3196542"/>
            <a:ext cx="5060099" cy="235684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AE557AF-30E3-43C6-92D2-7F7578A7C5BC}"/>
              </a:ext>
            </a:extLst>
          </p:cNvPr>
          <p:cNvSpPr/>
          <p:nvPr/>
        </p:nvSpPr>
        <p:spPr>
          <a:xfrm>
            <a:off x="3140065" y="555338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Figura 5. </a:t>
            </a:r>
            <a:r>
              <a:rPr lang="es-CO" sz="1600" i="1" dirty="0">
                <a:latin typeface="Arial" panose="020B0604020202020204" pitchFamily="34" charset="0"/>
                <a:cs typeface="Arial" panose="020B0604020202020204" pitchFamily="34" charset="0"/>
              </a:rPr>
              <a:t>Imágenes de microscopía de fluorescencia.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60524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EDC3-2506-4D2B-93CE-8EE0A6B3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33878-2660-4BAC-914E-0AF3A10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1800" dirty="0"/>
              <a:t>Se encapsuló con éxito ITZ en NP tipo núcleo-capa basados en dos tipos de PLGA, obteniendo </a:t>
            </a:r>
            <a:r>
              <a:rPr lang="es-ES" sz="1800" dirty="0" err="1"/>
              <a:t>nanoportadores</a:t>
            </a:r>
            <a:r>
              <a:rPr lang="es-ES" sz="1800" dirty="0"/>
              <a:t> estables y moderadamente </a:t>
            </a:r>
            <a:r>
              <a:rPr lang="es-ES" sz="1800" dirty="0" err="1"/>
              <a:t>polidispersos</a:t>
            </a:r>
            <a:r>
              <a:rPr lang="es-ES" sz="1800" dirty="0"/>
              <a:t> con tamaño adecuado y DLC (6,6%) y EE (80%) óptimos al reducir el pH y al modular el tipo y concentración de una mezcla de tensioactivos.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1800" dirty="0"/>
              <a:t>El resultado muestra que las NP funcionalizadas con F4/80 pueden ayudar a mejorar la terapia dirigida a los macrófagos y con una eficacia similar a la de las NP acopladas a </a:t>
            </a:r>
            <a:r>
              <a:rPr lang="es-ES" sz="1800" dirty="0" err="1"/>
              <a:t>manosa</a:t>
            </a:r>
            <a:r>
              <a:rPr lang="es-ES" sz="1800" dirty="0"/>
              <a:t>. Por lo tanto, los </a:t>
            </a:r>
            <a:r>
              <a:rPr lang="es-ES" sz="1800" dirty="0" err="1"/>
              <a:t>nanoportadores</a:t>
            </a:r>
            <a:r>
              <a:rPr lang="es-ES" sz="1800" dirty="0"/>
              <a:t> funcionales podrían ser una plataforma para la encapsulación de fármacos como una alternativa terapéutica prometedora para combatir enfermedades infecciosas.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1800" dirty="0"/>
              <a:t>Debido a los múltiples mecanismos que presentan los patógenos que provocan infecciones intracelulares, el uso de </a:t>
            </a:r>
            <a:r>
              <a:rPr lang="es-ES" sz="1800" dirty="0" err="1"/>
              <a:t>NPs</a:t>
            </a:r>
            <a:r>
              <a:rPr lang="es-ES" sz="1800" dirty="0"/>
              <a:t> funcionalizadas permitiría un tratamiento mucho más específico de estas infecciones, reduciendo los efectos no deseados en los pacientes. En este contexto, la investigación actual sobre terapias dirigidas a macrófagos está dirigida a encontrar diferentes tipos de ligandos para la liberación dirigida de fármacos en subpoblaciones específicas de macrófagos.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1800" dirty="0"/>
              <a:t>Se obtiene una transformación de los resultados en productos innovadores que sean alternativas de medicamentos para el control de enfermedades infecciosas.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25270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D0906-3C62-462D-9505-2FD98A81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781" y="133523"/>
            <a:ext cx="10515600" cy="984562"/>
          </a:xfrm>
        </p:spPr>
        <p:txBody>
          <a:bodyPr/>
          <a:lstStyle/>
          <a:p>
            <a:r>
              <a:rPr lang="es-ES" dirty="0"/>
              <a:t>	REFERENCIAS BIBLIOGRÁFICAS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B302D-B1F5-42CB-8C5D-CA97B931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93" y="910819"/>
            <a:ext cx="10925175" cy="5036362"/>
          </a:xfrm>
        </p:spPr>
        <p:txBody>
          <a:bodyPr/>
          <a:lstStyle/>
          <a:p>
            <a:pPr algn="just"/>
            <a:r>
              <a:rPr lang="es-CO" sz="1600" dirty="0" err="1"/>
              <a:t>Abushaheen</a:t>
            </a:r>
            <a:r>
              <a:rPr lang="es-CO" sz="1600" dirty="0"/>
              <a:t>, MA, </a:t>
            </a:r>
            <a:r>
              <a:rPr lang="es-CO" sz="1600" dirty="0" err="1"/>
              <a:t>Muzaheed</a:t>
            </a:r>
            <a:r>
              <a:rPr lang="es-CO" sz="1600" dirty="0"/>
              <a:t> </a:t>
            </a:r>
            <a:r>
              <a:rPr lang="es-CO" sz="1600" dirty="0" err="1"/>
              <a:t>Fatani</a:t>
            </a:r>
            <a:r>
              <a:rPr lang="es-CO" sz="1600" dirty="0"/>
              <a:t>, AJ, </a:t>
            </a:r>
            <a:r>
              <a:rPr lang="es-CO" sz="1600" dirty="0" err="1"/>
              <a:t>Fatani</a:t>
            </a:r>
            <a:r>
              <a:rPr lang="es-CO" sz="1600" dirty="0"/>
              <a:t>, M., </a:t>
            </a:r>
            <a:r>
              <a:rPr lang="es-CO" sz="1600" dirty="0" err="1"/>
              <a:t>Mansy</a:t>
            </a:r>
            <a:r>
              <a:rPr lang="es-CO" sz="1600" dirty="0"/>
              <a:t>, W. y George, M. (2020). Resistencia antimicrobiana, mecanismos y su significado clínico. Enfermedad-al-mes66 (6), 100971. doi:10.1016/j.disamonth.2020.100971</a:t>
            </a:r>
          </a:p>
          <a:p>
            <a:pPr algn="just"/>
            <a:r>
              <a:rPr lang="es-CO" sz="1600" dirty="0"/>
              <a:t>Agudelo, CA, Murillo, C., Tobón, AM, Restrepo, A., Restrepo, CA, Kauffman, CA, et al. (2012). Coinfección de tuberculosis e histoplasmosis en pacientes con </a:t>
            </a:r>
            <a:r>
              <a:rPr lang="es-CO" sz="1600" dirty="0" err="1"/>
              <a:t>sida.Soy</a:t>
            </a:r>
            <a:r>
              <a:rPr lang="es-CO" sz="1600" dirty="0"/>
              <a:t>. J. </a:t>
            </a:r>
            <a:r>
              <a:rPr lang="es-CO" sz="1600" dirty="0" err="1"/>
              <a:t>Trop</a:t>
            </a:r>
            <a:r>
              <a:rPr lang="es-CO" sz="1600" dirty="0"/>
              <a:t>. Medicina. Hig.87, 1094–1098. doi:10.4269/ajtmh.2012.12-0292</a:t>
            </a:r>
          </a:p>
          <a:p>
            <a:pPr algn="just"/>
            <a:r>
              <a:rPr lang="es-CO" sz="1600" dirty="0" err="1"/>
              <a:t>Alhowyan</a:t>
            </a:r>
            <a:r>
              <a:rPr lang="es-CO" sz="1600" dirty="0"/>
              <a:t>, AA, </a:t>
            </a:r>
            <a:r>
              <a:rPr lang="es-CO" sz="1600" dirty="0" err="1"/>
              <a:t>Altamimi</a:t>
            </a:r>
            <a:r>
              <a:rPr lang="es-CO" sz="1600" dirty="0"/>
              <a:t>, MA, </a:t>
            </a:r>
            <a:r>
              <a:rPr lang="es-CO" sz="1600" dirty="0" err="1"/>
              <a:t>Kalam</a:t>
            </a:r>
            <a:r>
              <a:rPr lang="es-CO" sz="1600" dirty="0"/>
              <a:t>, MA, Khan, AA, Badran, M., </a:t>
            </a:r>
            <a:r>
              <a:rPr lang="es-CO" sz="1600" dirty="0" err="1"/>
              <a:t>Binkhathlan</a:t>
            </a:r>
            <a:r>
              <a:rPr lang="es-CO" sz="1600" dirty="0"/>
              <a:t>, Z., et al. (2019). Eficacia antifúngica de las nanopartículas de PLGA cargadas con itraconazol estabilizadas con vitamina E </a:t>
            </a:r>
            <a:r>
              <a:rPr lang="es-CO" sz="1600" dirty="0" err="1"/>
              <a:t>TPGS:in</a:t>
            </a:r>
            <a:r>
              <a:rPr lang="es-CO" sz="1600" dirty="0"/>
              <a:t> </a:t>
            </a:r>
            <a:r>
              <a:rPr lang="es-CO" sz="1600" dirty="0" err="1"/>
              <a:t>vitroyex</a:t>
            </a:r>
            <a:r>
              <a:rPr lang="es-CO" sz="1600" dirty="0"/>
              <a:t>-vivo </a:t>
            </a:r>
            <a:r>
              <a:rPr lang="es-CO" sz="1600" dirty="0" err="1"/>
              <a:t>Estudios.J</a:t>
            </a:r>
            <a:r>
              <a:rPr lang="es-CO" sz="1600" dirty="0"/>
              <a:t>. </a:t>
            </a:r>
            <a:r>
              <a:rPr lang="es-CO" sz="1600" dirty="0" err="1"/>
              <a:t>Microbiol</a:t>
            </a:r>
            <a:r>
              <a:rPr lang="es-CO" sz="1600" dirty="0"/>
              <a:t>. Métodos161, 87–95. doi:10.1016/j.mimet.2019.01.020</a:t>
            </a:r>
          </a:p>
          <a:p>
            <a:pPr algn="just"/>
            <a:r>
              <a:rPr lang="es-CO" sz="1600" dirty="0" err="1"/>
              <a:t>Asthana</a:t>
            </a:r>
            <a:r>
              <a:rPr lang="es-CO" sz="1600" dirty="0"/>
              <a:t>, S., Gupta, PK, </a:t>
            </a:r>
            <a:r>
              <a:rPr lang="es-CO" sz="1600" dirty="0" err="1"/>
              <a:t>Jaiswal</a:t>
            </a:r>
            <a:r>
              <a:rPr lang="es-CO" sz="1600" dirty="0"/>
              <a:t>, AK, </a:t>
            </a:r>
            <a:r>
              <a:rPr lang="es-CO" sz="1600" dirty="0" err="1"/>
              <a:t>Dube</a:t>
            </a:r>
            <a:r>
              <a:rPr lang="es-CO" sz="1600" dirty="0"/>
              <a:t>, A. y </a:t>
            </a:r>
            <a:r>
              <a:rPr lang="es-CO" sz="1600" dirty="0" err="1"/>
              <a:t>Chourasia</a:t>
            </a:r>
            <a:r>
              <a:rPr lang="es-CO" sz="1600" dirty="0"/>
              <a:t>, MK (2015). Receptor de </a:t>
            </a:r>
            <a:r>
              <a:rPr lang="es-CO" sz="1600" dirty="0" err="1"/>
              <a:t>manosa</a:t>
            </a:r>
            <a:r>
              <a:rPr lang="es-CO" sz="1600" dirty="0"/>
              <a:t> de macrófagos </a:t>
            </a:r>
            <a:r>
              <a:rPr lang="es-CO" sz="1600" dirty="0" err="1"/>
              <a:t>sobreexpresado</a:t>
            </a:r>
            <a:r>
              <a:rPr lang="es-CO" sz="1600" dirty="0"/>
              <a:t> Enfoque de entrega de carga mediada por </a:t>
            </a:r>
            <a:r>
              <a:rPr lang="es-CO" sz="1600" dirty="0" err="1"/>
              <a:t>nanocápsulas</a:t>
            </a:r>
            <a:r>
              <a:rPr lang="es-CO" sz="1600" dirty="0"/>
              <a:t> dirigidas para la erradicación del parásito </a:t>
            </a:r>
            <a:r>
              <a:rPr lang="es-CO" sz="1600" dirty="0" err="1"/>
              <a:t>residente:in</a:t>
            </a:r>
            <a:r>
              <a:rPr lang="es-CO" sz="1600" dirty="0"/>
              <a:t> </a:t>
            </a:r>
            <a:r>
              <a:rPr lang="es-CO" sz="1600" dirty="0" err="1"/>
              <a:t>vitroyEn</a:t>
            </a:r>
            <a:r>
              <a:rPr lang="es-CO" sz="1600" dirty="0"/>
              <a:t> </a:t>
            </a:r>
            <a:r>
              <a:rPr lang="es-CO" sz="1600" dirty="0" err="1"/>
              <a:t>vivoEstudios.Farmacia</a:t>
            </a:r>
            <a:r>
              <a:rPr lang="es-CO" sz="1600" dirty="0"/>
              <a:t> Res.32, 2663–2677. doi:10.1007/s11095-015-1651-0</a:t>
            </a:r>
          </a:p>
          <a:p>
            <a:pPr algn="just"/>
            <a:r>
              <a:rPr lang="es-CO" sz="1600" dirty="0"/>
              <a:t>Barros, D., Costa Lima, SA y </a:t>
            </a:r>
            <a:r>
              <a:rPr lang="es-CO" sz="1600" dirty="0" err="1"/>
              <a:t>Cordeiro</a:t>
            </a:r>
            <a:r>
              <a:rPr lang="es-CO" sz="1600" dirty="0"/>
              <a:t>-da-Silva, A. (2015). Superficie La funcionalización de </a:t>
            </a:r>
            <a:r>
              <a:rPr lang="es-CO" sz="1600" dirty="0" err="1"/>
              <a:t>nanoesferas</a:t>
            </a:r>
            <a:r>
              <a:rPr lang="es-CO" sz="1600" dirty="0"/>
              <a:t> poliméricas modula la activación de macrófagos: relevancia en la terapia de leishmaniasis.Nanomedicina10, 387–403. doi:10.2217/nnm.14.116</a:t>
            </a:r>
          </a:p>
          <a:p>
            <a:pPr algn="just"/>
            <a:r>
              <a:rPr lang="es-CO" sz="1600" dirty="0" err="1"/>
              <a:t>Batrakova</a:t>
            </a:r>
            <a:r>
              <a:rPr lang="es-CO" sz="1600" dirty="0"/>
              <a:t>, EV y </a:t>
            </a:r>
            <a:r>
              <a:rPr lang="es-CO" sz="1600" dirty="0" err="1"/>
              <a:t>Kabanov</a:t>
            </a:r>
            <a:r>
              <a:rPr lang="es-CO" sz="1600" dirty="0"/>
              <a:t>, AV (2008). Copolímeros de bloque </a:t>
            </a:r>
            <a:r>
              <a:rPr lang="es-CO" sz="1600" dirty="0" err="1"/>
              <a:t>Pluronic</a:t>
            </a:r>
            <a:r>
              <a:rPr lang="es-CO" sz="1600" dirty="0"/>
              <a:t>: Evolución del concepto de administración de fármacos desde </a:t>
            </a:r>
            <a:r>
              <a:rPr lang="es-CO" sz="1600" dirty="0" err="1"/>
              <a:t>nanoportadores</a:t>
            </a:r>
            <a:r>
              <a:rPr lang="es-CO" sz="1600" dirty="0"/>
              <a:t> inertes hasta modificadores de respuesta </a:t>
            </a:r>
            <a:r>
              <a:rPr lang="es-CO" sz="1600" dirty="0" err="1"/>
              <a:t>biológica.J</a:t>
            </a:r>
            <a:r>
              <a:rPr lang="es-CO" sz="1600" dirty="0"/>
              <a:t>. Liberación controlada130, 98–106.doi:10.1016/ j.jconrel.2008.04.013</a:t>
            </a:r>
          </a:p>
          <a:p>
            <a:pPr algn="just"/>
            <a:r>
              <a:rPr lang="es-CO" sz="1600" dirty="0" err="1"/>
              <a:t>Begines</a:t>
            </a:r>
            <a:r>
              <a:rPr lang="es-CO" sz="1600" dirty="0"/>
              <a:t>, B., Ortiz, T., Pérez-Aranda, M., Martínez, G., Merinero, M., </a:t>
            </a:r>
            <a:r>
              <a:rPr lang="es-CO" sz="1600" dirty="0" err="1"/>
              <a:t>ArgüellesArias</a:t>
            </a:r>
            <a:r>
              <a:rPr lang="es-CO" sz="1600" dirty="0"/>
              <a:t>, F., et al. (2020). Nanopartículas poliméricas para la administración de fármacos: desarrollos recientes y perspectivas futuras.nanomateriales10, 1403. doi:10.3390/nano1007140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55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28387D-49AE-411E-9633-60BCDEB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021"/>
            <a:ext cx="11131826" cy="5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F9CC-637C-4E25-BA64-2D0D5053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AD4257-2B47-411B-9A98-A33969BE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87" y="789436"/>
            <a:ext cx="8544025" cy="52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3D1A-54E4-4F4C-8E9A-900E9AFA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0" y="320055"/>
            <a:ext cx="10515600" cy="984562"/>
          </a:xfrm>
        </p:spPr>
        <p:txBody>
          <a:bodyPr/>
          <a:lstStyle/>
          <a:p>
            <a:r>
              <a:rPr lang="es-ES" dirty="0"/>
              <a:t>INTRODUCCIÓN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2569B-6E50-40DC-ADD7-B6686BA7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71" y="910817"/>
            <a:ext cx="5648204" cy="5036362"/>
          </a:xfrm>
        </p:spPr>
        <p:txBody>
          <a:bodyPr/>
          <a:lstStyle/>
          <a:p>
            <a:pPr algn="just"/>
            <a:r>
              <a:rPr lang="es-ES" sz="1800" dirty="0"/>
              <a:t>Este trabajo informa sobre itraconazol (ITZ) encapsulado en nanopartículas poliméricas funcionales para su liberación dirigida y controlada en macrófagos para combatir infecciones intracelulares.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Las NP se basan en polímeros de poli (ácido láctico-</a:t>
            </a:r>
            <a:r>
              <a:rPr lang="es-ES" sz="1800" dirty="0" err="1"/>
              <a:t>co</a:t>
            </a:r>
            <a:r>
              <a:rPr lang="es-ES" sz="1800" dirty="0"/>
              <a:t>-ácido glicólico) (PLGA) de diferentes composiciones, pesos moleculares y proporciones de ácido láctico a ácido glicólico.</a:t>
            </a:r>
          </a:p>
          <a:p>
            <a:pPr algn="just"/>
            <a:endParaRPr lang="es-ES" sz="1800" dirty="0"/>
          </a:p>
          <a:p>
            <a:pPr algn="just"/>
            <a:r>
              <a:rPr lang="es-CO" sz="1800" dirty="0"/>
              <a:t>Se ha demostrado que los </a:t>
            </a:r>
            <a:r>
              <a:rPr lang="es-CO" sz="1800" dirty="0" err="1"/>
              <a:t>nanoportadores</a:t>
            </a:r>
            <a:r>
              <a:rPr lang="es-CO" sz="1800" dirty="0"/>
              <a:t> funcionales tienen potencial para el tratamiento de infecciones intracelulares causadas por virus, ciertas bacterias (p. ej., </a:t>
            </a:r>
            <a:r>
              <a:rPr lang="es-CO" sz="1800" i="1" dirty="0" err="1"/>
              <a:t>Mycobacterium</a:t>
            </a:r>
            <a:r>
              <a:rPr lang="es-CO" sz="1800" i="1" dirty="0"/>
              <a:t> tuberculosis</a:t>
            </a:r>
            <a:r>
              <a:rPr lang="es-CO" sz="1800" dirty="0"/>
              <a:t> ), algunos protozoos (p. ej., </a:t>
            </a:r>
            <a:r>
              <a:rPr lang="es-CO" sz="1800" i="1" dirty="0"/>
              <a:t>Toxoplasma gondii</a:t>
            </a:r>
            <a:r>
              <a:rPr lang="es-CO" sz="1800" dirty="0"/>
              <a:t> y </a:t>
            </a:r>
            <a:r>
              <a:rPr lang="es-CO" sz="1800" i="1" dirty="0" err="1"/>
              <a:t>Leishmania</a:t>
            </a:r>
            <a:r>
              <a:rPr lang="es-CO" sz="1800" dirty="0"/>
              <a:t> </a:t>
            </a:r>
            <a:r>
              <a:rPr lang="es-CO" sz="1800" dirty="0" err="1"/>
              <a:t>spp</a:t>
            </a:r>
            <a:r>
              <a:rPr lang="es-CO" sz="1800" dirty="0"/>
              <a:t>.) y algunos hongos (p. ej., </a:t>
            </a:r>
            <a:r>
              <a:rPr lang="es-CO" sz="1800" i="1" dirty="0"/>
              <a:t>Histoplasma </a:t>
            </a:r>
            <a:r>
              <a:rPr lang="es-CO" sz="1800" i="1" dirty="0" err="1"/>
              <a:t>capsulatum</a:t>
            </a:r>
            <a:r>
              <a:rPr lang="es-CO" sz="1800" dirty="0"/>
              <a:t> ).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3ABF08A-240E-4EC5-B589-8C83597350DD}"/>
              </a:ext>
            </a:extLst>
          </p:cNvPr>
          <p:cNvSpPr/>
          <p:nvPr/>
        </p:nvSpPr>
        <p:spPr>
          <a:xfrm>
            <a:off x="141031" y="1173939"/>
            <a:ext cx="538059" cy="41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0885CC6-1636-447E-AAEE-5664E968EB9D}"/>
              </a:ext>
            </a:extLst>
          </p:cNvPr>
          <p:cNvSpPr/>
          <p:nvPr/>
        </p:nvSpPr>
        <p:spPr>
          <a:xfrm>
            <a:off x="141031" y="2362264"/>
            <a:ext cx="538059" cy="41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E696D86-CC94-42A1-B187-08C9DA0847D1}"/>
              </a:ext>
            </a:extLst>
          </p:cNvPr>
          <p:cNvSpPr/>
          <p:nvPr/>
        </p:nvSpPr>
        <p:spPr>
          <a:xfrm>
            <a:off x="141031" y="3871754"/>
            <a:ext cx="538059" cy="41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71A52B-72EF-4CB4-8F67-C92A9164F3FC}"/>
              </a:ext>
            </a:extLst>
          </p:cNvPr>
          <p:cNvSpPr txBox="1"/>
          <p:nvPr/>
        </p:nvSpPr>
        <p:spPr>
          <a:xfrm>
            <a:off x="5751442" y="4294343"/>
            <a:ext cx="710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Figura1 .|Interacción específica de las NP</a:t>
            </a:r>
          </a:p>
          <a:p>
            <a:pPr algn="ctr"/>
            <a:r>
              <a:rPr lang="es-ES" sz="1600" dirty="0"/>
              <a:t> funcionalizadas </a:t>
            </a:r>
            <a:r>
              <a:rPr lang="es-CO" sz="1600" dirty="0"/>
              <a:t>(Lin </a:t>
            </a:r>
            <a:r>
              <a:rPr lang="es-CO" sz="1600" i="1" dirty="0"/>
              <a:t>et al., </a:t>
            </a:r>
            <a:r>
              <a:rPr lang="es-CO" sz="1600" dirty="0"/>
              <a:t>2010).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76C905-1A51-4F0F-8FC0-CE5AC7F2B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9" r="7683"/>
          <a:stretch/>
        </p:blipFill>
        <p:spPr>
          <a:xfrm>
            <a:off x="6174218" y="2093843"/>
            <a:ext cx="5876751" cy="21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23B3068-FAA3-45CD-A4E5-57BBE4F84598}"/>
              </a:ext>
            </a:extLst>
          </p:cNvPr>
          <p:cNvSpPr/>
          <p:nvPr/>
        </p:nvSpPr>
        <p:spPr>
          <a:xfrm>
            <a:off x="4513081" y="1054277"/>
            <a:ext cx="2629839" cy="500765"/>
          </a:xfrm>
          <a:prstGeom prst="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5D2DA4-BA66-4C1C-809E-56C1A7EA122F}"/>
              </a:ext>
            </a:extLst>
          </p:cNvPr>
          <p:cNvSpPr/>
          <p:nvPr/>
        </p:nvSpPr>
        <p:spPr>
          <a:xfrm>
            <a:off x="4284123" y="3534644"/>
            <a:ext cx="3087756" cy="46504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ESPECIFICOS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1E3E65F-7603-44C2-876D-1A1B36E8607E}"/>
              </a:ext>
            </a:extLst>
          </p:cNvPr>
          <p:cNvCxnSpPr>
            <a:stCxn id="7" idx="2"/>
          </p:cNvCxnSpPr>
          <p:nvPr/>
        </p:nvCxnSpPr>
        <p:spPr>
          <a:xfrm>
            <a:off x="5828001" y="3999688"/>
            <a:ext cx="0" cy="443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8F2954D-EC2E-4033-A65F-A96FF47DB1EF}"/>
              </a:ext>
            </a:extLst>
          </p:cNvPr>
          <p:cNvCxnSpPr/>
          <p:nvPr/>
        </p:nvCxnSpPr>
        <p:spPr>
          <a:xfrm flipH="1">
            <a:off x="1656522" y="4443411"/>
            <a:ext cx="41714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3E5881-2E47-40C5-B3D4-B7E6BC7AA06B}"/>
              </a:ext>
            </a:extLst>
          </p:cNvPr>
          <p:cNvCxnSpPr/>
          <p:nvPr/>
        </p:nvCxnSpPr>
        <p:spPr>
          <a:xfrm>
            <a:off x="5828001" y="4443411"/>
            <a:ext cx="40051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0B8EA6B-668A-4F38-A22B-BE39875634DC}"/>
              </a:ext>
            </a:extLst>
          </p:cNvPr>
          <p:cNvCxnSpPr/>
          <p:nvPr/>
        </p:nvCxnSpPr>
        <p:spPr>
          <a:xfrm>
            <a:off x="1656522" y="4443411"/>
            <a:ext cx="0" cy="251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5F70127-99EF-4A39-83E6-BFDCC442E613}"/>
              </a:ext>
            </a:extLst>
          </p:cNvPr>
          <p:cNvCxnSpPr/>
          <p:nvPr/>
        </p:nvCxnSpPr>
        <p:spPr>
          <a:xfrm>
            <a:off x="9833113" y="4443411"/>
            <a:ext cx="0" cy="251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23AD5C9-EFF5-49D6-A6C3-E23E21E87363}"/>
              </a:ext>
            </a:extLst>
          </p:cNvPr>
          <p:cNvCxnSpPr>
            <a:cxnSpLocks/>
          </p:cNvCxnSpPr>
          <p:nvPr/>
        </p:nvCxnSpPr>
        <p:spPr>
          <a:xfrm>
            <a:off x="5818814" y="3230453"/>
            <a:ext cx="0" cy="2946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0BF36E8-0E6E-420B-9BCB-A58756E1E183}"/>
              </a:ext>
            </a:extLst>
          </p:cNvPr>
          <p:cNvCxnSpPr>
            <a:cxnSpLocks/>
          </p:cNvCxnSpPr>
          <p:nvPr/>
        </p:nvCxnSpPr>
        <p:spPr>
          <a:xfrm flipH="1">
            <a:off x="5818813" y="1589818"/>
            <a:ext cx="1" cy="459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05C40F-CE16-449D-9F44-0C907D3205F9}"/>
              </a:ext>
            </a:extLst>
          </p:cNvPr>
          <p:cNvSpPr txBox="1"/>
          <p:nvPr/>
        </p:nvSpPr>
        <p:spPr>
          <a:xfrm>
            <a:off x="683238" y="4699136"/>
            <a:ext cx="3716481" cy="703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CO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s-ES" sz="1400" dirty="0"/>
              <a:t>educir las limitaciones relacionadas con su alta </a:t>
            </a:r>
            <a:r>
              <a:rPr lang="es-ES" sz="1400" dirty="0" err="1"/>
              <a:t>lipofilicidad</a:t>
            </a:r>
            <a:r>
              <a:rPr lang="es-ES" sz="1400" dirty="0"/>
              <a:t> y baja capacidad de absorción.</a:t>
            </a:r>
            <a:endParaRPr lang="es-CO" sz="14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490562-6907-480A-A75E-C743B1D6296A}"/>
              </a:ext>
            </a:extLst>
          </p:cNvPr>
          <p:cNvSpPr/>
          <p:nvPr/>
        </p:nvSpPr>
        <p:spPr>
          <a:xfrm>
            <a:off x="6824870" y="4685884"/>
            <a:ext cx="4152711" cy="1383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tx1"/>
                </a:solidFill>
                <a:cs typeface="Arial" panose="020B0604020202020204" pitchFamily="34" charset="0"/>
              </a:rPr>
              <a:t>2. desarrollar una formulación biocompatible de ITZ encapsulada en PLGA NP con propiedades coloidales óptimas en cuanto a tamaño, </a:t>
            </a:r>
            <a:r>
              <a:rPr lang="es-ES" sz="1400" dirty="0" err="1">
                <a:solidFill>
                  <a:schemeClr val="tx1"/>
                </a:solidFill>
                <a:cs typeface="Arial" panose="020B0604020202020204" pitchFamily="34" charset="0"/>
              </a:rPr>
              <a:t>polidispersidad</a:t>
            </a:r>
            <a:r>
              <a:rPr lang="es-ES" sz="1400" dirty="0">
                <a:solidFill>
                  <a:schemeClr val="tx1"/>
                </a:solidFill>
                <a:cs typeface="Arial" panose="020B0604020202020204" pitchFamily="34" charset="0"/>
              </a:rPr>
              <a:t> moderada y carga superficial.</a:t>
            </a:r>
            <a:endParaRPr lang="es-CO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50FB6C-0C35-450C-BDBE-4F7CCF3002FE}"/>
              </a:ext>
            </a:extLst>
          </p:cNvPr>
          <p:cNvSpPr txBox="1"/>
          <p:nvPr/>
        </p:nvSpPr>
        <p:spPr>
          <a:xfrm>
            <a:off x="2568351" y="1908607"/>
            <a:ext cx="6500923" cy="13450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una nueva estrategia terapéutica basada en la nanoencapsulación de un agente terapéutico en </a:t>
            </a:r>
            <a:r>
              <a:rPr lang="es-ES" sz="1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NPs</a:t>
            </a: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alta especificidad hacia macrófagos para combatir infecciones intracelulares, con el antifúngico itraconazol (ITZ) como modelo de fármaco hidrofóbico.</a:t>
            </a:r>
            <a:endParaRPr lang="es-CO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2A94D1-764E-4058-A8E3-EFEBA915A354}"/>
              </a:ext>
            </a:extLst>
          </p:cNvPr>
          <p:cNvSpPr/>
          <p:nvPr/>
        </p:nvSpPr>
        <p:spPr>
          <a:xfrm>
            <a:off x="249269" y="302351"/>
            <a:ext cx="1584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OBJETIVOS</a:t>
            </a:r>
            <a:endParaRPr lang="es-CO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86A9FF0-73C1-4478-8850-4114201F84BF}"/>
              </a:ext>
            </a:extLst>
          </p:cNvPr>
          <p:cNvCxnSpPr/>
          <p:nvPr/>
        </p:nvCxnSpPr>
        <p:spPr>
          <a:xfrm>
            <a:off x="10005391" y="4161183"/>
            <a:ext cx="0" cy="66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7D061C3-15FD-424E-8E08-2ADCB19F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5" y="173279"/>
            <a:ext cx="10515600" cy="984562"/>
          </a:xfrm>
        </p:spPr>
        <p:txBody>
          <a:bodyPr>
            <a:normAutofit fontScale="90000"/>
          </a:bodyPr>
          <a:lstStyle/>
          <a:p>
            <a:r>
              <a:rPr lang="es-ES" sz="2700" dirty="0"/>
              <a:t>MATERIALES Y METODOS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1. </a:t>
            </a:r>
            <a:r>
              <a:rPr lang="es-CO" dirty="0"/>
              <a:t>Microorganismos y Líneas Celulares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39A266-BB2F-4997-87A2-3B509AC07C52}"/>
              </a:ext>
            </a:extLst>
          </p:cNvPr>
          <p:cNvSpPr/>
          <p:nvPr/>
        </p:nvSpPr>
        <p:spPr>
          <a:xfrm>
            <a:off x="732799" y="2866661"/>
            <a:ext cx="3001207" cy="1172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i="1" dirty="0"/>
              <a:t>Histoplasma </a:t>
            </a:r>
            <a:r>
              <a:rPr lang="es-ES" i="1" dirty="0" err="1"/>
              <a:t>capsulatum</a:t>
            </a:r>
            <a:r>
              <a:rPr lang="es-ES" i="1" dirty="0"/>
              <a:t> </a:t>
            </a:r>
            <a:r>
              <a:rPr lang="es-ES" dirty="0"/>
              <a:t>cepa</a:t>
            </a:r>
            <a:r>
              <a:rPr lang="es-ES" i="1" dirty="0"/>
              <a:t> </a:t>
            </a:r>
            <a:r>
              <a:rPr lang="es-ES" dirty="0"/>
              <a:t>CIB 1980 fue aislada de un caso clínico humano.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1EEFBE-106A-4DBD-A05E-A0E92EA93B1A}"/>
              </a:ext>
            </a:extLst>
          </p:cNvPr>
          <p:cNvSpPr/>
          <p:nvPr/>
        </p:nvSpPr>
        <p:spPr>
          <a:xfrm>
            <a:off x="4548604" y="2866661"/>
            <a:ext cx="2835965" cy="1172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/>
              <a:t>Las levaduras se cultivaron en caldo BHI y se suplementaron con 0,1%L-cisteína y glucosa al 1% a los 37°C.</a:t>
            </a:r>
            <a:endParaRPr lang="es-CO" sz="16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25CCE4-FE28-4945-924A-0DCC76D0B436}"/>
              </a:ext>
            </a:extLst>
          </p:cNvPr>
          <p:cNvSpPr/>
          <p:nvPr/>
        </p:nvSpPr>
        <p:spPr>
          <a:xfrm>
            <a:off x="4237178" y="4272114"/>
            <a:ext cx="3458818" cy="990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/>
              <a:t>La viabilidad y el número de levaduras se determinaron mediante tinción con </a:t>
            </a:r>
            <a:r>
              <a:rPr lang="es-ES" sz="1600" dirty="0" err="1"/>
              <a:t>Janus</a:t>
            </a:r>
            <a:r>
              <a:rPr lang="es-ES" sz="1600" dirty="0"/>
              <a:t> Green.</a:t>
            </a:r>
            <a:endParaRPr lang="es-CO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81471D-1096-405E-AC60-D0BD631E809D}"/>
              </a:ext>
            </a:extLst>
          </p:cNvPr>
          <p:cNvSpPr/>
          <p:nvPr/>
        </p:nvSpPr>
        <p:spPr>
          <a:xfrm>
            <a:off x="4091405" y="5511647"/>
            <a:ext cx="3750365" cy="111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/>
              <a:t>Las células fúngicas se contaron en un </a:t>
            </a:r>
            <a:r>
              <a:rPr lang="es-ES" sz="1600" dirty="0" err="1"/>
              <a:t>hemocitómetro</a:t>
            </a:r>
            <a:r>
              <a:rPr lang="es-ES" sz="1600" dirty="0"/>
              <a:t> y se </a:t>
            </a:r>
            <a:r>
              <a:rPr lang="es-ES" sz="1600" dirty="0" err="1"/>
              <a:t>resuspendieron</a:t>
            </a:r>
            <a:r>
              <a:rPr lang="es-ES" sz="1600" dirty="0"/>
              <a:t> en medio de cultivo HMM para obtener el número deseado.</a:t>
            </a:r>
            <a:endParaRPr lang="es-CO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483D02D-3A0A-4A93-A8F1-8F5825E59947}"/>
              </a:ext>
            </a:extLst>
          </p:cNvPr>
          <p:cNvSpPr/>
          <p:nvPr/>
        </p:nvSpPr>
        <p:spPr>
          <a:xfrm>
            <a:off x="8827500" y="1783886"/>
            <a:ext cx="2345635" cy="69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Los macrófagos murinos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ADF46E-BE0B-48A3-9631-AF8ACAB176F5}"/>
              </a:ext>
            </a:extLst>
          </p:cNvPr>
          <p:cNvSpPr/>
          <p:nvPr/>
        </p:nvSpPr>
        <p:spPr>
          <a:xfrm>
            <a:off x="8457995" y="2866661"/>
            <a:ext cx="2975513" cy="1437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/>
              <a:t> Las células se cultivaron en suspensión en medio DMEM suplementado con FBS al 10% y </a:t>
            </a:r>
            <a:r>
              <a:rPr lang="es-ES" sz="1600" dirty="0" err="1"/>
              <a:t>penicilinaestreptomicina</a:t>
            </a:r>
            <a:r>
              <a:rPr lang="es-ES" sz="1600" dirty="0"/>
              <a:t> al 1% a 37ºC.°C con 5% CO2.</a:t>
            </a:r>
            <a:endParaRPr lang="es-CO" sz="16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63F193-B8ED-4C11-B662-DB216BE74BAF}"/>
              </a:ext>
            </a:extLst>
          </p:cNvPr>
          <p:cNvSpPr/>
          <p:nvPr/>
        </p:nvSpPr>
        <p:spPr>
          <a:xfrm>
            <a:off x="8457994" y="4668725"/>
            <a:ext cx="3084646" cy="1115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1600" dirty="0"/>
              <a:t>La viabilidad se determinó mediante inspección microscópica visual de los núcleos teñidos con azul de tripano.</a:t>
            </a:r>
            <a:endParaRPr lang="es-CO" sz="16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15A0C0-544D-4732-A732-19EDEF5DDC5F}"/>
              </a:ext>
            </a:extLst>
          </p:cNvPr>
          <p:cNvSpPr/>
          <p:nvPr/>
        </p:nvSpPr>
        <p:spPr>
          <a:xfrm>
            <a:off x="1139687" y="1783886"/>
            <a:ext cx="2120348" cy="6900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Hongo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3449F25-7E37-47CC-8AEA-CECA613D0747}"/>
              </a:ext>
            </a:extLst>
          </p:cNvPr>
          <p:cNvSpPr/>
          <p:nvPr/>
        </p:nvSpPr>
        <p:spPr>
          <a:xfrm>
            <a:off x="4810539" y="1783886"/>
            <a:ext cx="2345635" cy="690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Levadura</a:t>
            </a:r>
            <a:endParaRPr lang="es-CO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FA6AF69D-85E0-4AA5-B4CE-A5D48212E615}"/>
              </a:ext>
            </a:extLst>
          </p:cNvPr>
          <p:cNvSpPr/>
          <p:nvPr/>
        </p:nvSpPr>
        <p:spPr>
          <a:xfrm>
            <a:off x="1974574" y="2473973"/>
            <a:ext cx="238539" cy="392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06F0CFF6-A7FE-4E20-8965-F2955BAABBA8}"/>
              </a:ext>
            </a:extLst>
          </p:cNvPr>
          <p:cNvSpPr/>
          <p:nvPr/>
        </p:nvSpPr>
        <p:spPr>
          <a:xfrm>
            <a:off x="5751443" y="2473973"/>
            <a:ext cx="238539" cy="392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DDC7D60-F88F-4FEF-8E8A-CFCB53A029B9}"/>
              </a:ext>
            </a:extLst>
          </p:cNvPr>
          <p:cNvSpPr/>
          <p:nvPr/>
        </p:nvSpPr>
        <p:spPr>
          <a:xfrm>
            <a:off x="9875977" y="2473973"/>
            <a:ext cx="238539" cy="392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B90821C-E9DE-4FC7-8E50-A1C8E08DFCF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966587" y="4038756"/>
            <a:ext cx="0" cy="2333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5ECF97C-DA85-4CDC-882D-42462C0134EC}"/>
              </a:ext>
            </a:extLst>
          </p:cNvPr>
          <p:cNvCxnSpPr/>
          <p:nvPr/>
        </p:nvCxnSpPr>
        <p:spPr>
          <a:xfrm>
            <a:off x="5949817" y="5263075"/>
            <a:ext cx="0" cy="2333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AB6FDA0-AD48-4126-BA9A-5BD3F6F23CBF}"/>
              </a:ext>
            </a:extLst>
          </p:cNvPr>
          <p:cNvSpPr/>
          <p:nvPr/>
        </p:nvSpPr>
        <p:spPr>
          <a:xfrm>
            <a:off x="5580838" y="2526913"/>
            <a:ext cx="4439475" cy="1227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Se disolverán 75 mg de PLGA en 5 ml de acetato de etilo y la fase orgánica se vertió en 10 ml Solución al 1 % de Kolliphor® P188 bajo mezcla vortex durante 20s.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56A7102-7668-445C-83B0-CCB4D554EA49}"/>
              </a:ext>
            </a:extLst>
          </p:cNvPr>
          <p:cNvSpPr/>
          <p:nvPr/>
        </p:nvSpPr>
        <p:spPr>
          <a:xfrm>
            <a:off x="6044664" y="4327208"/>
            <a:ext cx="3021490" cy="881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Las NP resultantes se purificarán por diálisis con 20% de etanol.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FEAA41-A257-42BA-A321-A325E97B6896}"/>
              </a:ext>
            </a:extLst>
          </p:cNvPr>
          <p:cNvSpPr/>
          <p:nvPr/>
        </p:nvSpPr>
        <p:spPr>
          <a:xfrm>
            <a:off x="2406069" y="3835686"/>
            <a:ext cx="2347300" cy="9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Se someterá a 3 pulsos de ultrasonidos en el ultrasonicador para hacer la nanoemulsión.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EA48C6A-338A-4717-ADC1-FD2A78C3A821}"/>
              </a:ext>
            </a:extLst>
          </p:cNvPr>
          <p:cNvSpPr/>
          <p:nvPr/>
        </p:nvSpPr>
        <p:spPr>
          <a:xfrm>
            <a:off x="6634383" y="5780939"/>
            <a:ext cx="1842052" cy="7992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 sustancia obtenida será liofilizada</a:t>
            </a:r>
            <a:r>
              <a:rPr lang="es-CO" dirty="0"/>
              <a:t>.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68F13AD-6607-4142-BEAA-A6AB05B94445}"/>
              </a:ext>
            </a:extLst>
          </p:cNvPr>
          <p:cNvCxnSpPr>
            <a:cxnSpLocks/>
          </p:cNvCxnSpPr>
          <p:nvPr/>
        </p:nvCxnSpPr>
        <p:spPr>
          <a:xfrm>
            <a:off x="4773252" y="4327208"/>
            <a:ext cx="1271412" cy="5106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690AB1E-ED9E-48FF-BDA4-66C6DD8B9450}"/>
              </a:ext>
            </a:extLst>
          </p:cNvPr>
          <p:cNvCxnSpPr>
            <a:cxnSpLocks/>
          </p:cNvCxnSpPr>
          <p:nvPr/>
        </p:nvCxnSpPr>
        <p:spPr>
          <a:xfrm>
            <a:off x="7835379" y="1610388"/>
            <a:ext cx="0" cy="91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360BFA1-2704-43D4-9268-965F366EE4EC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7555409" y="5208477"/>
            <a:ext cx="0" cy="572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469E856-ADA0-4163-8705-4F6430C19F5D}"/>
              </a:ext>
            </a:extLst>
          </p:cNvPr>
          <p:cNvSpPr/>
          <p:nvPr/>
        </p:nvSpPr>
        <p:spPr>
          <a:xfrm>
            <a:off x="5362974" y="212612"/>
            <a:ext cx="4695423" cy="1553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Las nanopartículas (NP) se prepararán utilizando el método de </a:t>
            </a:r>
            <a:r>
              <a:rPr 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emulsificación de alta energía</a:t>
            </a:r>
            <a:r>
              <a:rPr lang="es-CO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utilizando una variedad de composiciones  y pesos moleculares de polímeros PLGA.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96F66CA-159B-4546-8D72-F845490A0866}"/>
              </a:ext>
            </a:extLst>
          </p:cNvPr>
          <p:cNvCxnSpPr/>
          <p:nvPr/>
        </p:nvCxnSpPr>
        <p:spPr>
          <a:xfrm flipH="1">
            <a:off x="3579719" y="2981739"/>
            <a:ext cx="20011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5E4524B-CC2B-4E4F-9687-17B91C0B45E2}"/>
              </a:ext>
            </a:extLst>
          </p:cNvPr>
          <p:cNvCxnSpPr>
            <a:endCxn id="18" idx="0"/>
          </p:cNvCxnSpPr>
          <p:nvPr/>
        </p:nvCxnSpPr>
        <p:spPr>
          <a:xfrm>
            <a:off x="3579719" y="2994991"/>
            <a:ext cx="0" cy="840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F0F9AE8E-6A4C-4FDB-A8D3-BA7121F48837}"/>
              </a:ext>
            </a:extLst>
          </p:cNvPr>
          <p:cNvSpPr/>
          <p:nvPr/>
        </p:nvSpPr>
        <p:spPr>
          <a:xfrm>
            <a:off x="307795" y="172907"/>
            <a:ext cx="4638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C00000"/>
                </a:solidFill>
              </a:rPr>
              <a:t>2. Formulaciones de nanoemulsión</a:t>
            </a:r>
          </a:p>
        </p:txBody>
      </p:sp>
    </p:spTree>
    <p:extLst>
      <p:ext uri="{BB962C8B-B14F-4D97-AF65-F5344CB8AC3E}">
        <p14:creationId xmlns:p14="http://schemas.microsoft.com/office/powerpoint/2010/main" val="266021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A1C77-9923-48E3-B8E7-161E690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57" y="266958"/>
            <a:ext cx="10515600" cy="984562"/>
          </a:xfrm>
        </p:spPr>
        <p:txBody>
          <a:bodyPr/>
          <a:lstStyle/>
          <a:p>
            <a:r>
              <a:rPr lang="es-ES" dirty="0"/>
              <a:t>3. Encapsulación de compuestos hidrofóbicos modelo en NP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115FD7-2B98-4F77-9147-19DB5FA3B354}"/>
              </a:ext>
            </a:extLst>
          </p:cNvPr>
          <p:cNvSpPr/>
          <p:nvPr/>
        </p:nvSpPr>
        <p:spPr>
          <a:xfrm>
            <a:off x="532457" y="1468921"/>
            <a:ext cx="3498574" cy="13649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/>
              <a:t>Se evaluaron tres proporciones diferentes de polímero a ingrediente activo (1:25, 1:11 y 1:10) para encapsular ITZ en PLGA NP.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B2867D-1021-4034-8512-4ABD38D7B7AA}"/>
              </a:ext>
            </a:extLst>
          </p:cNvPr>
          <p:cNvSpPr/>
          <p:nvPr/>
        </p:nvSpPr>
        <p:spPr>
          <a:xfrm>
            <a:off x="4031031" y="3454710"/>
            <a:ext cx="3220278" cy="1046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Se disolvieron 3,0–7,5 mg de ITZ en 5 ml de acetato de etilo.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4F18A8-72BE-490C-BBFE-DBBC1F7AE405}"/>
              </a:ext>
            </a:extLst>
          </p:cNvPr>
          <p:cNvSpPr/>
          <p:nvPr/>
        </p:nvSpPr>
        <p:spPr>
          <a:xfrm>
            <a:off x="8444006" y="4523201"/>
            <a:ext cx="3641654" cy="12589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Se pesó una determinada cantidad de NP liofilizadas, se disolvió en acetonitrilo y se analizó mediante un método de cromatografía HPLC.</a:t>
            </a:r>
            <a:endParaRPr lang="es-CO" dirty="0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04B96D9-B493-48E0-B6FE-581AB34A78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01070" y="2212733"/>
            <a:ext cx="1098339" cy="23615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A2657262-F336-466C-91A7-817128484701}"/>
              </a:ext>
            </a:extLst>
          </p:cNvPr>
          <p:cNvCxnSpPr>
            <a:cxnSpLocks/>
          </p:cNvCxnSpPr>
          <p:nvPr/>
        </p:nvCxnSpPr>
        <p:spPr>
          <a:xfrm>
            <a:off x="7251309" y="4088398"/>
            <a:ext cx="1192697" cy="10684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4275-4413-493A-8002-4D230F5B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681"/>
            <a:ext cx="10515600" cy="984562"/>
          </a:xfrm>
        </p:spPr>
        <p:txBody>
          <a:bodyPr/>
          <a:lstStyle/>
          <a:p>
            <a:pPr algn="ctr"/>
            <a:r>
              <a:rPr lang="es-ES" dirty="0"/>
              <a:t>4. Determinación de la eficiencia de encapsulación </a:t>
            </a:r>
            <a:br>
              <a:rPr lang="es-ES" dirty="0"/>
            </a:br>
            <a:r>
              <a:rPr lang="es-ES" dirty="0"/>
              <a:t>y capacidad de carga del fármaco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730D7F-6287-4370-B648-BA8830D7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19" y="4262655"/>
            <a:ext cx="5451528" cy="22548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C1A77F-F46A-4BDC-8118-8DE8C523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957084"/>
            <a:ext cx="10153650" cy="20764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F7BE4F0-3453-49EB-A8C7-2B620FBDBE2F}"/>
              </a:ext>
            </a:extLst>
          </p:cNvPr>
          <p:cNvSpPr/>
          <p:nvPr/>
        </p:nvSpPr>
        <p:spPr>
          <a:xfrm>
            <a:off x="1948070" y="1587752"/>
            <a:ext cx="7911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i="1" dirty="0">
                <a:latin typeface="Arial" panose="020B0604020202020204" pitchFamily="34" charset="0"/>
                <a:cs typeface="Arial" panose="020B0604020202020204" pitchFamily="34" charset="0"/>
              </a:rPr>
              <a:t>Tabla 1. </a:t>
            </a:r>
            <a:r>
              <a:rPr lang="es-ES" dirty="0"/>
              <a:t>Propiedades coloidales de PLGA NP con ITZ encapsulado.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01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16973</TotalTime>
  <Words>1649</Words>
  <Application>Microsoft Office PowerPoint</Application>
  <PresentationFormat>Panorámica</PresentationFormat>
  <Paragraphs>96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MS PGothic</vt:lpstr>
      <vt:lpstr>Arial</vt:lpstr>
      <vt:lpstr>Calibri</vt:lpstr>
      <vt:lpstr>Calibri Light</vt:lpstr>
      <vt:lpstr>Wingdings</vt:lpstr>
      <vt:lpstr>Tema de Office</vt:lpstr>
      <vt:lpstr>Nanoportadores funcionales para administrar itraconazol contra infecciones intracelulares fúngicas </vt:lpstr>
      <vt:lpstr>Presentación de PowerPoint</vt:lpstr>
      <vt:lpstr>Presentación de PowerPoint</vt:lpstr>
      <vt:lpstr>INTRODUCCIÓN</vt:lpstr>
      <vt:lpstr>Presentación de PowerPoint</vt:lpstr>
      <vt:lpstr>MATERIALES Y METODOS  1. Microorganismos y Líneas Celulares </vt:lpstr>
      <vt:lpstr>Presentación de PowerPoint</vt:lpstr>
      <vt:lpstr>3. Encapsulación de compuestos hidrofóbicos modelo en NP</vt:lpstr>
      <vt:lpstr>4. Determinación de la eficiencia de encapsulación  y capacidad de carga del fármaco</vt:lpstr>
      <vt:lpstr>Presentación de PowerPoint</vt:lpstr>
      <vt:lpstr>6. Liberación y estabilidad de fármacos</vt:lpstr>
      <vt:lpstr>Presentación de PowerPoint</vt:lpstr>
      <vt:lpstr>RESULTADOS Y DISCUSIONES  1. Caracterización de NPs de PLGA</vt:lpstr>
      <vt:lpstr>Presentación de PowerPoint</vt:lpstr>
      <vt:lpstr>3. Cinética de liberación y estabilidad de la formulación optimizada en el tiempo</vt:lpstr>
      <vt:lpstr>4. Itraconazol libre e itraconazol encapsulado en NP PLGA</vt:lpstr>
      <vt:lpstr>5. Imágenes de microscopía de fluorescencia. Evaluación de endocitosis de NP funcionalizados con rojo Nilo encapsulado en el macrófago</vt:lpstr>
      <vt:lpstr>CONCLUSIONES</vt:lpstr>
      <vt:lpstr> REFERENCIAS BIBLIOGRÁFICAS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Camila Cely</cp:lastModifiedBy>
  <cp:revision>2248</cp:revision>
  <cp:lastPrinted>2017-04-25T23:06:26Z</cp:lastPrinted>
  <dcterms:created xsi:type="dcterms:W3CDTF">2017-03-31T14:04:32Z</dcterms:created>
  <dcterms:modified xsi:type="dcterms:W3CDTF">2022-06-21T03:30:03Z</dcterms:modified>
</cp:coreProperties>
</file>