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7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4" roundtripDataSignature="AMtx7mgpogSCdApluo6VtUkY94OF+n07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78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1c9f8cd5c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1c9f8cd5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dba9c5676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0dba9c567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dba9c5676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0dba9c567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1c9f8cd5c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11c9f8cd5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1c9f8cd5c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11c9f8cd5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1c9f8cd5c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11c9f8cd5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1c9f8cd5c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11c9f8cd5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9f8cd5c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111c9f8cd5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1c9f8cd5c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11c9f8cd5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1c9f8cd5c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111c9f8cd5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1c9f8cd5c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11c9f8cd5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1c9f8cd5c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1c9f8cd5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1c9f8cd5c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1c9f8cd5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1c9f8cd5c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1c9f8cd5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1c9f8cd5c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1c9f8cd5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1c9f8cd5c_0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1c9f8cd5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1c9f8cd5c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1c9f8cd5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1c9f8cd5c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11c9f8cd5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1c9f8cd5c_0_1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11c9f8cd5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1c9f8cd5c_0_1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11c9f8cd5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c8129aee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10c8129ae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31a2ae733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1131a2ae7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1c9f8cd5c_0_1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1c9f8cd5c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1c9f8cd5c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1c9f8cd5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1c9f8cd5c_0_1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11c9f8cd5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1c9f8cd5c_0_2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1c9f8cd5c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1c9f8cd5c_0_1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11c9f8cd5c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1c9f8cd5c_0_1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1c9f8cd5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049f1b0ad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11049f1b0a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0c5cdbd877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10c5cdbd87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c8129aee2_0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10c8129aee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f79e1e80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10f79e1e8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f79e1e80a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10f79e1e80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11c9f8cd5c_0_2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11c9f8cd5c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1c9f8cd5c_0_2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1c9f8cd5c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11c9f8cd5c_0_2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11c9f8cd5c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1c9f8cd5c_0_2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11c9f8cd5c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1c9f8cd5c_0_2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1c9f8cd5c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11c9f8cd5c_0_2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11c9f8cd5c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11c9f8cd5c_0_2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11c9f8cd5c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4" name="Google Shape;38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c8129aee2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10c8129aee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1c9f8cd5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1c9f8cd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1c9f8cd5c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1c9f8cd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1c9f8cd5c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1c9f8cd5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1c9f8cd5c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1c9f8cd5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7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ctrTitle"/>
          </p:nvPr>
        </p:nvSpPr>
        <p:spPr>
          <a:xfrm>
            <a:off x="5164339" y="1758701"/>
            <a:ext cx="5978121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subTitle"/>
          </p:nvPr>
        </p:nvSpPr>
        <p:spPr>
          <a:xfrm>
            <a:off x="1524000" y="4770270"/>
            <a:ext cx="9144000" cy="528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9" name="Google Shape;1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1850" y="1745762"/>
            <a:ext cx="4206384" cy="2400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838200" y="515252"/>
            <a:ext cx="8674290" cy="808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838200" y="1665027"/>
            <a:ext cx="10515600" cy="4511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6" name="Google Shape;2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66569" y="264393"/>
            <a:ext cx="2139950" cy="1221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m Título e Conteúdo">
  <p:cSld name="Sem Título e Conteúdo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1" name="Google Shape;3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66569" y="264393"/>
            <a:ext cx="2139950" cy="1221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838200" y="487956"/>
            <a:ext cx="8674290" cy="808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7" name="Google Shape;3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66569" y="264393"/>
            <a:ext cx="2139950" cy="1221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5338482" y="1436639"/>
            <a:ext cx="6015318" cy="30187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831850" y="4967785"/>
            <a:ext cx="10515600" cy="750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4" name="Google Shape;4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1850" y="1745762"/>
            <a:ext cx="4206384" cy="2400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Conteúdo">
  <p:cSld name="Somente Conteúdo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838200" y="591671"/>
            <a:ext cx="8588188" cy="5585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0" name="Google Shape;5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66569" y="264393"/>
            <a:ext cx="2139950" cy="1221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487956"/>
            <a:ext cx="8674290" cy="808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575469"/>
            <a:ext cx="10515600" cy="4601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8.png"/><Relationship Id="rId4" Type="http://schemas.openxmlformats.org/officeDocument/2006/relationships/image" Target="../media/image4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7.png"/><Relationship Id="rId4" Type="http://schemas.openxmlformats.org/officeDocument/2006/relationships/image" Target="../media/image4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5.png"/><Relationship Id="rId4" Type="http://schemas.openxmlformats.org/officeDocument/2006/relationships/image" Target="../media/image5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ww1.microchip.com/downloads/en/appnotes/atmel-8456-8-and-32-bit-avr-microcontrollers-avr127-understanding-adc-parameters_application-note.pdf" TargetMode="External"/><Relationship Id="rId4" Type="http://schemas.openxmlformats.org/officeDocument/2006/relationships/hyperlink" Target="https://deepbluembedded.com/stm32-adc-tutorial-complete-guide-with-examples/" TargetMode="External"/><Relationship Id="rId5" Type="http://schemas.openxmlformats.org/officeDocument/2006/relationships/hyperlink" Target="https://deepbluembedded.com/stm32-dma-tutorial-using-direct-memory-access-dma-in-stm32/" TargetMode="External"/><Relationship Id="rId6" Type="http://schemas.openxmlformats.org/officeDocument/2006/relationships/hyperlink" Target="https://www.microcontrollertips.com/built-in-analog-to-digital-converters/" TargetMode="External"/><Relationship Id="rId7" Type="http://schemas.openxmlformats.org/officeDocument/2006/relationships/hyperlink" Target="https://en.wikipedia.org/wiki/Analog-to-digital_converter" TargetMode="External"/><Relationship Id="rId8" Type="http://schemas.openxmlformats.org/officeDocument/2006/relationships/image" Target="../media/image5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7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1c9f8cd5c_0_21"/>
          <p:cNvSpPr txBox="1"/>
          <p:nvPr>
            <p:ph type="title"/>
          </p:nvPr>
        </p:nvSpPr>
        <p:spPr>
          <a:xfrm>
            <a:off x="838200" y="515252"/>
            <a:ext cx="8674200" cy="80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ADC - Quantização Equação</a:t>
            </a:r>
            <a:endParaRPr/>
          </a:p>
        </p:txBody>
      </p:sp>
      <p:pic>
        <p:nvPicPr>
          <p:cNvPr id="125" name="Google Shape;125;g111c9f8cd5c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054" y="1517274"/>
            <a:ext cx="5993975" cy="18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111c9f8cd5c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9688" y="3329702"/>
            <a:ext cx="5114607" cy="3112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111c9f8cd5c_0_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55650" y="4175878"/>
            <a:ext cx="2266275" cy="22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dba9c5676_0_2"/>
          <p:cNvSpPr txBox="1"/>
          <p:nvPr>
            <p:ph type="title"/>
          </p:nvPr>
        </p:nvSpPr>
        <p:spPr>
          <a:xfrm>
            <a:off x="838200" y="515252"/>
            <a:ext cx="86742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ADC - Parâmetros</a:t>
            </a:r>
            <a:endParaRPr/>
          </a:p>
        </p:txBody>
      </p:sp>
      <p:sp>
        <p:nvSpPr>
          <p:cNvPr id="133" name="Google Shape;133;g10dba9c5676_0_2"/>
          <p:cNvSpPr txBox="1"/>
          <p:nvPr>
            <p:ph idx="1" type="body"/>
          </p:nvPr>
        </p:nvSpPr>
        <p:spPr>
          <a:xfrm>
            <a:off x="838200" y="1665027"/>
            <a:ext cx="10515600" cy="4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100"/>
              <a:t>-&gt; Resolução</a:t>
            </a:r>
            <a:endParaRPr sz="31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Trata-se da quantidade de </a:t>
            </a:r>
            <a:r>
              <a:rPr i="1" lang="pt-BR"/>
              <a:t>bits</a:t>
            </a:r>
            <a:r>
              <a:rPr lang="pt-BR"/>
              <a:t> que o conversor utiliza para quantizar o valor analógico. É o </a:t>
            </a:r>
            <a:r>
              <a:rPr i="1" lang="pt-BR"/>
              <a:t>N</a:t>
            </a:r>
            <a:r>
              <a:rPr lang="pt-BR"/>
              <a:t> que vimos na quantização.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Naturalmente, quanto </a:t>
            </a:r>
            <a:r>
              <a:rPr b="1" lang="pt-BR"/>
              <a:t>maior melhor</a:t>
            </a:r>
            <a:r>
              <a:rPr lang="pt-BR"/>
              <a:t>.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Mas maiores resoluções, em geral, implicam 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em tempo de conversão </a:t>
            </a:r>
            <a:r>
              <a:rPr b="1" lang="pt-BR"/>
              <a:t>maior</a:t>
            </a:r>
            <a:r>
              <a:rPr lang="pt-BR"/>
              <a:t>.</a:t>
            </a:r>
            <a:endParaRPr/>
          </a:p>
        </p:txBody>
      </p:sp>
      <p:pic>
        <p:nvPicPr>
          <p:cNvPr id="134" name="Google Shape;134;g10dba9c5676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6050" y="3432050"/>
            <a:ext cx="3002350" cy="300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dba9c5676_0_7"/>
          <p:cNvSpPr txBox="1"/>
          <p:nvPr>
            <p:ph type="title"/>
          </p:nvPr>
        </p:nvSpPr>
        <p:spPr>
          <a:xfrm>
            <a:off x="838200" y="487956"/>
            <a:ext cx="86742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ADC - Parâmetros</a:t>
            </a:r>
            <a:endParaRPr/>
          </a:p>
        </p:txBody>
      </p:sp>
      <p:pic>
        <p:nvPicPr>
          <p:cNvPr id="140" name="Google Shape;140;g10dba9c5676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150" y="1644113"/>
            <a:ext cx="10434150" cy="45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1c9f8cd5c_0_32"/>
          <p:cNvSpPr txBox="1"/>
          <p:nvPr>
            <p:ph type="title"/>
          </p:nvPr>
        </p:nvSpPr>
        <p:spPr>
          <a:xfrm>
            <a:off x="838200" y="487956"/>
            <a:ext cx="86742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ADC - Equação</a:t>
            </a:r>
            <a:endParaRPr/>
          </a:p>
        </p:txBody>
      </p:sp>
      <p:pic>
        <p:nvPicPr>
          <p:cNvPr id="146" name="Google Shape;146;g111c9f8cd5c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238" y="1744249"/>
            <a:ext cx="8129550" cy="17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11c9f8cd5c_0_32"/>
          <p:cNvSpPr txBox="1"/>
          <p:nvPr/>
        </p:nvSpPr>
        <p:spPr>
          <a:xfrm>
            <a:off x="1127900" y="3611950"/>
            <a:ext cx="10365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Se a referência negativa for o GND e a positiva for o VDD, podemos simplificar a equação:</a:t>
            </a:r>
            <a:endParaRPr sz="2400"/>
          </a:p>
        </p:txBody>
      </p:sp>
      <p:pic>
        <p:nvPicPr>
          <p:cNvPr id="148" name="Google Shape;148;g111c9f8cd5c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8863" y="4714600"/>
            <a:ext cx="5054275" cy="169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1c9f8cd5c_0_41"/>
          <p:cNvSpPr txBox="1"/>
          <p:nvPr>
            <p:ph type="title"/>
          </p:nvPr>
        </p:nvSpPr>
        <p:spPr>
          <a:xfrm>
            <a:off x="838200" y="515252"/>
            <a:ext cx="86742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ADC - Impacto da Resolução</a:t>
            </a:r>
            <a:endParaRPr/>
          </a:p>
        </p:txBody>
      </p:sp>
      <p:sp>
        <p:nvSpPr>
          <p:cNvPr id="154" name="Google Shape;154;g111c9f8cd5c_0_41"/>
          <p:cNvSpPr txBox="1"/>
          <p:nvPr>
            <p:ph idx="1" type="body"/>
          </p:nvPr>
        </p:nvSpPr>
        <p:spPr>
          <a:xfrm>
            <a:off x="838200" y="1665025"/>
            <a:ext cx="5486100" cy="451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Sensor de temperatura que varia de </a:t>
            </a:r>
            <a:r>
              <a:rPr b="1" lang="pt-BR"/>
              <a:t>0ºC à 50ºC</a:t>
            </a:r>
            <a:r>
              <a:rPr lang="pt-BR"/>
              <a:t>, condicionado a trabalhar entre </a:t>
            </a:r>
            <a:r>
              <a:rPr b="1" lang="pt-BR"/>
              <a:t>0V</a:t>
            </a:r>
            <a:r>
              <a:rPr lang="pt-BR"/>
              <a:t> e a tensão de alimentação </a:t>
            </a:r>
            <a:r>
              <a:rPr b="1" lang="pt-BR"/>
              <a:t>VDD</a:t>
            </a:r>
            <a:r>
              <a:rPr lang="pt-BR"/>
              <a:t>.</a:t>
            </a:r>
            <a:endParaRPr/>
          </a:p>
        </p:txBody>
      </p:sp>
      <p:pic>
        <p:nvPicPr>
          <p:cNvPr id="155" name="Google Shape;155;g111c9f8cd5c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525" y="1920150"/>
            <a:ext cx="4018149" cy="45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111c9f8cd5c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9275" y="3933825"/>
            <a:ext cx="2183950" cy="218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1c9f8cd5c_0_51"/>
          <p:cNvSpPr txBox="1"/>
          <p:nvPr>
            <p:ph type="title"/>
          </p:nvPr>
        </p:nvSpPr>
        <p:spPr>
          <a:xfrm>
            <a:off x="838200" y="515252"/>
            <a:ext cx="86742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ADC - Parâmetros</a:t>
            </a:r>
            <a:endParaRPr/>
          </a:p>
        </p:txBody>
      </p:sp>
      <p:sp>
        <p:nvSpPr>
          <p:cNvPr id="162" name="Google Shape;162;g111c9f8cd5c_0_51"/>
          <p:cNvSpPr txBox="1"/>
          <p:nvPr>
            <p:ph idx="1" type="body"/>
          </p:nvPr>
        </p:nvSpPr>
        <p:spPr>
          <a:xfrm>
            <a:off x="838200" y="1665025"/>
            <a:ext cx="10602000" cy="451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/>
              <a:t>Sample and Hold Time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Tempo necessário para o ADC efetuar uma conversão, em </a:t>
            </a:r>
            <a:r>
              <a:rPr b="1" lang="pt-BR"/>
              <a:t>ciclos de clock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Alguns microcontroladores permitem configurar este tempo,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pois quanto maior esse tempo, as leituras tendem a ser mais estáveis.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Este tempo impacta diretamente no </a:t>
            </a:r>
            <a:r>
              <a:rPr b="1" lang="pt-BR"/>
              <a:t>Sample Rate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1c9f8cd5c_0_58"/>
          <p:cNvSpPr txBox="1"/>
          <p:nvPr>
            <p:ph type="title"/>
          </p:nvPr>
        </p:nvSpPr>
        <p:spPr>
          <a:xfrm>
            <a:off x="838200" y="515252"/>
            <a:ext cx="86742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ADC - Parâmetros</a:t>
            </a:r>
            <a:endParaRPr/>
          </a:p>
        </p:txBody>
      </p:sp>
      <p:sp>
        <p:nvSpPr>
          <p:cNvPr id="168" name="Google Shape;168;g111c9f8cd5c_0_58"/>
          <p:cNvSpPr txBox="1"/>
          <p:nvPr>
            <p:ph idx="1" type="body"/>
          </p:nvPr>
        </p:nvSpPr>
        <p:spPr>
          <a:xfrm>
            <a:off x="838200" y="1665025"/>
            <a:ext cx="10602000" cy="451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/>
              <a:t>Sample Rate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Taxa de amostragem de um ADC, ou seja, quantas </a:t>
            </a:r>
            <a:r>
              <a:rPr b="1" lang="pt-BR"/>
              <a:t>leituras</a:t>
            </a:r>
            <a:r>
              <a:rPr lang="pt-BR"/>
              <a:t> o mesmo pode efetuar por </a:t>
            </a:r>
            <a:r>
              <a:rPr b="1" lang="pt-BR"/>
              <a:t>segundo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Pode ser calculado pela equação:</a:t>
            </a:r>
            <a:endParaRPr/>
          </a:p>
        </p:txBody>
      </p:sp>
      <p:pic>
        <p:nvPicPr>
          <p:cNvPr id="169" name="Google Shape;169;g111c9f8cd5c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200" y="3718975"/>
            <a:ext cx="3040425" cy="13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111c9f8cd5c_0_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550" y="4937888"/>
            <a:ext cx="8705850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111c9f8cd5c_0_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50375" y="3171325"/>
            <a:ext cx="2860026" cy="286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1c9f8cd5c_0_66"/>
          <p:cNvSpPr txBox="1"/>
          <p:nvPr>
            <p:ph type="title"/>
          </p:nvPr>
        </p:nvSpPr>
        <p:spPr>
          <a:xfrm>
            <a:off x="838200" y="515252"/>
            <a:ext cx="86742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ADC - Sample Rate</a:t>
            </a:r>
            <a:endParaRPr/>
          </a:p>
        </p:txBody>
      </p:sp>
      <p:sp>
        <p:nvSpPr>
          <p:cNvPr id="177" name="Google Shape;177;g111c9f8cd5c_0_66"/>
          <p:cNvSpPr txBox="1"/>
          <p:nvPr>
            <p:ph idx="1" type="body"/>
          </p:nvPr>
        </p:nvSpPr>
        <p:spPr>
          <a:xfrm>
            <a:off x="838200" y="1665027"/>
            <a:ext cx="10515600" cy="451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Tomamos um microcontrolador com ADC com frequência de </a:t>
            </a:r>
            <a:r>
              <a:rPr b="1" lang="pt-BR"/>
              <a:t>1MHz </a:t>
            </a:r>
            <a:r>
              <a:rPr lang="pt-BR"/>
              <a:t>e tempo de conversão de </a:t>
            </a:r>
            <a:r>
              <a:rPr b="1" lang="pt-BR"/>
              <a:t>13 ciclos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Obteríamos</a:t>
            </a:r>
            <a:r>
              <a:rPr lang="pt-BR"/>
              <a:t> um </a:t>
            </a:r>
            <a:r>
              <a:rPr i="1" lang="pt-BR"/>
              <a:t>sample rate</a:t>
            </a:r>
            <a:r>
              <a:rPr lang="pt-BR"/>
              <a:t> de </a:t>
            </a:r>
            <a:r>
              <a:rPr b="1" lang="pt-BR"/>
              <a:t>77kHz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 esta taxa </a:t>
            </a:r>
            <a:r>
              <a:rPr lang="pt-BR"/>
              <a:t>poderíamos</a:t>
            </a:r>
            <a:r>
              <a:rPr lang="pt-BR"/>
              <a:t> </a:t>
            </a:r>
            <a:r>
              <a:rPr lang="pt-BR"/>
              <a:t>med</a:t>
            </a:r>
            <a:r>
              <a:rPr lang="pt-BR"/>
              <a:t>ir um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sinal de frequência de até 38.5kHz.</a:t>
            </a:r>
            <a:endParaRPr/>
          </a:p>
        </p:txBody>
      </p:sp>
      <p:pic>
        <p:nvPicPr>
          <p:cNvPr id="178" name="Google Shape;178;g111c9f8cd5c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50" y="3115150"/>
            <a:ext cx="3332700" cy="33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1c9f8cd5c_0_75"/>
          <p:cNvSpPr txBox="1"/>
          <p:nvPr>
            <p:ph type="title"/>
          </p:nvPr>
        </p:nvSpPr>
        <p:spPr>
          <a:xfrm>
            <a:off x="838200" y="515252"/>
            <a:ext cx="86742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ADC - Impacto do Sample Rate</a:t>
            </a:r>
            <a:endParaRPr/>
          </a:p>
        </p:txBody>
      </p:sp>
      <p:pic>
        <p:nvPicPr>
          <p:cNvPr id="184" name="Google Shape;184;g111c9f8cd5c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135" y="1498325"/>
            <a:ext cx="8225565" cy="51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1c9f8cd5c_0_82"/>
          <p:cNvSpPr txBox="1"/>
          <p:nvPr>
            <p:ph type="title"/>
          </p:nvPr>
        </p:nvSpPr>
        <p:spPr>
          <a:xfrm>
            <a:off x="838200" y="515252"/>
            <a:ext cx="86742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ADC - Arquiteturas</a:t>
            </a:r>
            <a:endParaRPr/>
          </a:p>
        </p:txBody>
      </p:sp>
      <p:sp>
        <p:nvSpPr>
          <p:cNvPr id="190" name="Google Shape;190;g111c9f8cd5c_0_82"/>
          <p:cNvSpPr txBox="1"/>
          <p:nvPr>
            <p:ph idx="1" type="body"/>
          </p:nvPr>
        </p:nvSpPr>
        <p:spPr>
          <a:xfrm>
            <a:off x="838200" y="1665025"/>
            <a:ext cx="4116600" cy="451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Existem diversas arquiteturas de ADC, sendo algumas delas: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Sigma-Delta, Pipeline, SAR (</a:t>
            </a:r>
            <a:r>
              <a:rPr i="1" lang="pt-BR"/>
              <a:t>Successive </a:t>
            </a:r>
            <a:r>
              <a:rPr i="1" lang="pt-BR"/>
              <a:t>Approximation</a:t>
            </a:r>
            <a:r>
              <a:rPr i="1" lang="pt-BR"/>
              <a:t> Register</a:t>
            </a:r>
            <a:r>
              <a:rPr lang="pt-BR"/>
              <a:t>), </a:t>
            </a:r>
            <a:r>
              <a:rPr i="1" lang="pt-BR"/>
              <a:t>Ramp Compare</a:t>
            </a:r>
            <a:r>
              <a:rPr lang="pt-BR"/>
              <a:t>, Wilkinson, entre outras.</a:t>
            </a:r>
            <a:endParaRPr/>
          </a:p>
        </p:txBody>
      </p:sp>
      <p:pic>
        <p:nvPicPr>
          <p:cNvPr id="191" name="Google Shape;191;g111c9f8cd5c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073" y="1770223"/>
            <a:ext cx="6700100" cy="49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ctrTitle"/>
          </p:nvPr>
        </p:nvSpPr>
        <p:spPr>
          <a:xfrm>
            <a:off x="4896388" y="1472375"/>
            <a:ext cx="73380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pt-BR"/>
              <a:t>Microcontroladores</a:t>
            </a:r>
            <a:endParaRPr/>
          </a:p>
        </p:txBody>
      </p:sp>
      <p:sp>
        <p:nvSpPr>
          <p:cNvPr id="61" name="Google Shape;61;p2"/>
          <p:cNvSpPr txBox="1"/>
          <p:nvPr>
            <p:ph idx="1" type="subTitle"/>
          </p:nvPr>
        </p:nvSpPr>
        <p:spPr>
          <a:xfrm>
            <a:off x="0" y="0"/>
            <a:ext cx="60960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pt-BR" sz="1900"/>
              <a:t>revisão 1</a:t>
            </a:r>
            <a:endParaRPr i="1" sz="1900"/>
          </a:p>
        </p:txBody>
      </p:sp>
      <p:sp>
        <p:nvSpPr>
          <p:cNvPr id="62" name="Google Shape;62;p2"/>
          <p:cNvSpPr txBox="1"/>
          <p:nvPr>
            <p:ph idx="1" type="subTitle"/>
          </p:nvPr>
        </p:nvSpPr>
        <p:spPr>
          <a:xfrm>
            <a:off x="6096000" y="0"/>
            <a:ext cx="60960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pt-BR" sz="1900"/>
              <a:t>Baseado em: Plano de Aula 4 Revisão 2</a:t>
            </a:r>
            <a:endParaRPr i="1" sz="1900"/>
          </a:p>
        </p:txBody>
      </p:sp>
      <p:sp>
        <p:nvSpPr>
          <p:cNvPr id="63" name="Google Shape;63;p2"/>
          <p:cNvSpPr txBox="1"/>
          <p:nvPr>
            <p:ph type="ctrTitle"/>
          </p:nvPr>
        </p:nvSpPr>
        <p:spPr>
          <a:xfrm>
            <a:off x="5959675" y="4394300"/>
            <a:ext cx="5767500" cy="20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0" lang="pt-BR" sz="4300"/>
              <a:t>Conversor Analógico-Digital</a:t>
            </a:r>
            <a:endParaRPr b="0" sz="4300"/>
          </a:p>
        </p:txBody>
      </p:sp>
      <p:pic>
        <p:nvPicPr>
          <p:cNvPr id="64" name="Google Shape;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0225" y="4976850"/>
            <a:ext cx="450350" cy="4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"/>
          <p:cNvSpPr txBox="1"/>
          <p:nvPr>
            <p:ph idx="1" type="subTitle"/>
          </p:nvPr>
        </p:nvSpPr>
        <p:spPr>
          <a:xfrm>
            <a:off x="1632075" y="4937566"/>
            <a:ext cx="51168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pt-BR" sz="2400"/>
              <a:t>pablo.jean@padotec.com.br</a:t>
            </a:r>
            <a:endParaRPr i="1" sz="2400"/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0225" y="4394300"/>
            <a:ext cx="450350" cy="4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 txBox="1"/>
          <p:nvPr>
            <p:ph idx="1" type="subTitle"/>
          </p:nvPr>
        </p:nvSpPr>
        <p:spPr>
          <a:xfrm>
            <a:off x="1632075" y="4355025"/>
            <a:ext cx="51168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pt-BR" sz="2400"/>
              <a:t>Prof.º: Pablo Jean Rozário</a:t>
            </a:r>
            <a:endParaRPr i="1" sz="2400"/>
          </a:p>
        </p:txBody>
      </p:sp>
      <p:pic>
        <p:nvPicPr>
          <p:cNvPr id="68" name="Google Shape;6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60250" y="2413175"/>
            <a:ext cx="1870600" cy="187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70225" y="5559400"/>
            <a:ext cx="450350" cy="4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"/>
          <p:cNvSpPr txBox="1"/>
          <p:nvPr>
            <p:ph idx="1" type="subTitle"/>
          </p:nvPr>
        </p:nvSpPr>
        <p:spPr>
          <a:xfrm>
            <a:off x="1632075" y="5520119"/>
            <a:ext cx="51168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pt-BR" sz="2400"/>
              <a:t>/in/pablojeanrozario</a:t>
            </a:r>
            <a:endParaRPr i="1" sz="2400"/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70225" y="6141950"/>
            <a:ext cx="450350" cy="4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"/>
          <p:cNvSpPr txBox="1"/>
          <p:nvPr>
            <p:ph idx="1" type="subTitle"/>
          </p:nvPr>
        </p:nvSpPr>
        <p:spPr>
          <a:xfrm>
            <a:off x="1632075" y="6102672"/>
            <a:ext cx="51168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pt-BR" sz="2400"/>
              <a:t>https://github.com/Pablo-Jean</a:t>
            </a:r>
            <a:endParaRPr i="1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1c9f8cd5c_0_89"/>
          <p:cNvSpPr txBox="1"/>
          <p:nvPr>
            <p:ph type="title"/>
          </p:nvPr>
        </p:nvSpPr>
        <p:spPr>
          <a:xfrm>
            <a:off x="838200" y="487956"/>
            <a:ext cx="86742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ADC no STM32G0</a:t>
            </a:r>
            <a:endParaRPr/>
          </a:p>
        </p:txBody>
      </p:sp>
      <p:pic>
        <p:nvPicPr>
          <p:cNvPr id="197" name="Google Shape;197;g111c9f8cd5c_0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300" y="1650274"/>
            <a:ext cx="6845400" cy="497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1c9f8cd5c_0_95"/>
          <p:cNvSpPr txBox="1"/>
          <p:nvPr>
            <p:ph type="title"/>
          </p:nvPr>
        </p:nvSpPr>
        <p:spPr>
          <a:xfrm>
            <a:off x="838200" y="515252"/>
            <a:ext cx="8674200" cy="80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STM32G0 - Características do ADC</a:t>
            </a:r>
            <a:endParaRPr/>
          </a:p>
        </p:txBody>
      </p:sp>
      <p:sp>
        <p:nvSpPr>
          <p:cNvPr id="203" name="Google Shape;203;g111c9f8cd5c_0_95"/>
          <p:cNvSpPr txBox="1"/>
          <p:nvPr>
            <p:ph idx="1" type="body"/>
          </p:nvPr>
        </p:nvSpPr>
        <p:spPr>
          <a:xfrm>
            <a:off x="838200" y="1665027"/>
            <a:ext cx="10515600" cy="451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Resolução de 12bits;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Tempo de conv. de 400ns;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Suporte ao DMA;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Preparado para Low Power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16 canais externos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Sensor de temperatura interno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Tensão Vbat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Vários modos de operação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etc</a:t>
            </a:r>
            <a:endParaRPr/>
          </a:p>
        </p:txBody>
      </p:sp>
      <p:pic>
        <p:nvPicPr>
          <p:cNvPr id="204" name="Google Shape;204;g111c9f8cd5c_0_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700" y="2050100"/>
            <a:ext cx="3767450" cy="37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1c9f8cd5c_0_101"/>
          <p:cNvSpPr txBox="1"/>
          <p:nvPr>
            <p:ph type="title"/>
          </p:nvPr>
        </p:nvSpPr>
        <p:spPr>
          <a:xfrm>
            <a:off x="838200" y="515252"/>
            <a:ext cx="8674200" cy="80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STM32G0 - Diagrama</a:t>
            </a:r>
            <a:endParaRPr/>
          </a:p>
        </p:txBody>
      </p:sp>
      <p:pic>
        <p:nvPicPr>
          <p:cNvPr id="210" name="Google Shape;210;g111c9f8cd5c_0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863" y="1323749"/>
            <a:ext cx="7581164" cy="53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1c9f8cd5c_0_108"/>
          <p:cNvSpPr txBox="1"/>
          <p:nvPr>
            <p:ph type="title"/>
          </p:nvPr>
        </p:nvSpPr>
        <p:spPr>
          <a:xfrm>
            <a:off x="838200" y="515252"/>
            <a:ext cx="8674200" cy="80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STM32G0 - Terminais</a:t>
            </a:r>
            <a:endParaRPr/>
          </a:p>
        </p:txBody>
      </p:sp>
      <p:pic>
        <p:nvPicPr>
          <p:cNvPr id="216" name="Google Shape;216;g111c9f8cd5c_0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5200" y="1476150"/>
            <a:ext cx="6441597" cy="53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1c9f8cd5c_0_114"/>
          <p:cNvSpPr txBox="1"/>
          <p:nvPr>
            <p:ph type="title"/>
          </p:nvPr>
        </p:nvSpPr>
        <p:spPr>
          <a:xfrm>
            <a:off x="838200" y="515252"/>
            <a:ext cx="8674200" cy="80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STM32G0 - Arduino Uno Canais</a:t>
            </a:r>
            <a:endParaRPr/>
          </a:p>
        </p:txBody>
      </p:sp>
      <p:pic>
        <p:nvPicPr>
          <p:cNvPr id="222" name="Google Shape;222;g111c9f8cd5c_0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475" y="1758124"/>
            <a:ext cx="4119050" cy="48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1c9f8cd5c_0_120"/>
          <p:cNvSpPr txBox="1"/>
          <p:nvPr>
            <p:ph type="title"/>
          </p:nvPr>
        </p:nvSpPr>
        <p:spPr>
          <a:xfrm>
            <a:off x="838200" y="515252"/>
            <a:ext cx="8674200" cy="80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STM32G0 - Modos de Operação</a:t>
            </a:r>
            <a:endParaRPr/>
          </a:p>
        </p:txBody>
      </p:sp>
      <p:pic>
        <p:nvPicPr>
          <p:cNvPr id="228" name="Google Shape;228;g111c9f8cd5c_0_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750" y="1690975"/>
            <a:ext cx="11190500" cy="47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1c9f8cd5c_0_126"/>
          <p:cNvSpPr txBox="1"/>
          <p:nvPr>
            <p:ph type="title"/>
          </p:nvPr>
        </p:nvSpPr>
        <p:spPr>
          <a:xfrm>
            <a:off x="838200" y="515252"/>
            <a:ext cx="8674200" cy="80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STM32G0 - Funções Para Polling</a:t>
            </a:r>
            <a:endParaRPr/>
          </a:p>
        </p:txBody>
      </p:sp>
      <p:pic>
        <p:nvPicPr>
          <p:cNvPr id="234" name="Google Shape;234;g111c9f8cd5c_0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950" y="1596999"/>
            <a:ext cx="10173201" cy="506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111c9f8cd5c_0_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40675" y="4707100"/>
            <a:ext cx="1951325" cy="195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1c9f8cd5c_0_133"/>
          <p:cNvSpPr txBox="1"/>
          <p:nvPr>
            <p:ph type="title"/>
          </p:nvPr>
        </p:nvSpPr>
        <p:spPr>
          <a:xfrm>
            <a:off x="838200" y="515252"/>
            <a:ext cx="8674200" cy="80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STM32G0 - Experimentação</a:t>
            </a:r>
            <a:endParaRPr/>
          </a:p>
        </p:txBody>
      </p:sp>
      <p:sp>
        <p:nvSpPr>
          <p:cNvPr id="241" name="Google Shape;241;g111c9f8cd5c_0_133"/>
          <p:cNvSpPr txBox="1"/>
          <p:nvPr>
            <p:ph idx="1" type="body"/>
          </p:nvPr>
        </p:nvSpPr>
        <p:spPr>
          <a:xfrm>
            <a:off x="838200" y="1665027"/>
            <a:ext cx="10515600" cy="451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 que fará a leitura de um </a:t>
            </a:r>
            <a:r>
              <a:rPr lang="pt-BR"/>
              <a:t>potenciômetro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Verão como o ADC se comporta ao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ler a entrada analógica.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seguir, explicarei sobre o uso 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interrupção e do periférico de DMA.</a:t>
            </a:r>
            <a:endParaRPr/>
          </a:p>
        </p:txBody>
      </p:sp>
      <p:pic>
        <p:nvPicPr>
          <p:cNvPr id="242" name="Google Shape;242;g111c9f8cd5c_0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1675" y="2752575"/>
            <a:ext cx="3826450" cy="382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1c9f8cd5c_0_142"/>
          <p:cNvSpPr txBox="1"/>
          <p:nvPr>
            <p:ph type="title"/>
          </p:nvPr>
        </p:nvSpPr>
        <p:spPr>
          <a:xfrm>
            <a:off x="838200" y="515252"/>
            <a:ext cx="8674200" cy="80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STM32G0 - Interrupção</a:t>
            </a:r>
            <a:endParaRPr/>
          </a:p>
        </p:txBody>
      </p:sp>
      <p:sp>
        <p:nvSpPr>
          <p:cNvPr id="248" name="Google Shape;248;g111c9f8cd5c_0_142"/>
          <p:cNvSpPr txBox="1"/>
          <p:nvPr>
            <p:ph idx="1" type="body"/>
          </p:nvPr>
        </p:nvSpPr>
        <p:spPr>
          <a:xfrm>
            <a:off x="2806300" y="1665025"/>
            <a:ext cx="5126100" cy="451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uso de interrupção permite que o microcontrolador faça outras operações enquanto a conversão é realizada.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&lt;&lt; Polling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Interrupção&gt;&gt;</a:t>
            </a:r>
            <a:endParaRPr/>
          </a:p>
        </p:txBody>
      </p:sp>
      <p:pic>
        <p:nvPicPr>
          <p:cNvPr id="249" name="Google Shape;249;g111c9f8cd5c_0_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825" y="1235350"/>
            <a:ext cx="1787400" cy="5543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111c9f8cd5c_0_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2275" y="2318703"/>
            <a:ext cx="3626000" cy="29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1c9f8cd5c_0_149"/>
          <p:cNvSpPr txBox="1"/>
          <p:nvPr>
            <p:ph type="title"/>
          </p:nvPr>
        </p:nvSpPr>
        <p:spPr>
          <a:xfrm>
            <a:off x="838200" y="515252"/>
            <a:ext cx="8674200" cy="80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STM32G0 - Funções</a:t>
            </a:r>
            <a:endParaRPr/>
          </a:p>
        </p:txBody>
      </p:sp>
      <p:pic>
        <p:nvPicPr>
          <p:cNvPr id="256" name="Google Shape;256;g111c9f8cd5c_0_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0675" y="4707100"/>
            <a:ext cx="1951325" cy="19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111c9f8cd5c_0_149"/>
          <p:cNvPicPr preferRelativeResize="0"/>
          <p:nvPr/>
        </p:nvPicPr>
        <p:blipFill rotWithShape="1">
          <a:blip r:embed="rId4">
            <a:alphaModFix/>
          </a:blip>
          <a:srcRect b="32736" l="0" r="0" t="0"/>
          <a:stretch/>
        </p:blipFill>
        <p:spPr>
          <a:xfrm>
            <a:off x="1214175" y="1677799"/>
            <a:ext cx="8404150" cy="4753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c8129aee2_0_0"/>
          <p:cNvSpPr txBox="1"/>
          <p:nvPr>
            <p:ph type="title"/>
          </p:nvPr>
        </p:nvSpPr>
        <p:spPr>
          <a:xfrm>
            <a:off x="838200" y="515252"/>
            <a:ext cx="86742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Índice da Aula #4</a:t>
            </a:r>
            <a:endParaRPr/>
          </a:p>
        </p:txBody>
      </p:sp>
      <p:sp>
        <p:nvSpPr>
          <p:cNvPr id="78" name="Google Shape;78;g10c8129aee2_0_0"/>
          <p:cNvSpPr txBox="1"/>
          <p:nvPr>
            <p:ph idx="1" type="body"/>
          </p:nvPr>
        </p:nvSpPr>
        <p:spPr>
          <a:xfrm>
            <a:off x="838200" y="1665025"/>
            <a:ext cx="10172100" cy="50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pt-BR"/>
              <a:t>Introdução</a:t>
            </a:r>
            <a:endParaRPr/>
          </a:p>
          <a:p>
            <a:pPr indent="-4064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pt-BR"/>
              <a:t>Parâmetros do ADC</a:t>
            </a:r>
            <a:endParaRPr/>
          </a:p>
          <a:p>
            <a:pPr indent="-3810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Resolução, Sample and Hold, Sample Rate.</a:t>
            </a:r>
            <a:endParaRPr/>
          </a:p>
          <a:p>
            <a:pPr indent="-3810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Arquiteturas</a:t>
            </a:r>
            <a:endParaRPr/>
          </a:p>
          <a:p>
            <a:pPr indent="-4064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pt-BR"/>
              <a:t>ADC no STM32</a:t>
            </a:r>
            <a:endParaRPr/>
          </a:p>
          <a:p>
            <a:pPr indent="-4064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pt-BR"/>
              <a:t>Localização dos canais</a:t>
            </a:r>
            <a:endParaRPr/>
          </a:p>
          <a:p>
            <a:pPr indent="-4064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pt-BR"/>
              <a:t>Modos de Leitura</a:t>
            </a:r>
            <a:endParaRPr/>
          </a:p>
          <a:p>
            <a:pPr indent="-4064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pt-BR"/>
              <a:t>Experimentação</a:t>
            </a:r>
            <a:endParaRPr/>
          </a:p>
          <a:p>
            <a:pPr indent="-4064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pt-BR"/>
              <a:t>Interrupções e DMA</a:t>
            </a:r>
            <a:endParaRPr/>
          </a:p>
          <a:p>
            <a:pPr indent="-4064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pt-BR"/>
              <a:t>Lista de Exercícios #4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g1131a2ae733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0300" y="2548425"/>
            <a:ext cx="5311399" cy="397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1131a2ae733_0_5"/>
          <p:cNvSpPr txBox="1"/>
          <p:nvPr>
            <p:ph idx="4294967295" type="ctrTitle"/>
          </p:nvPr>
        </p:nvSpPr>
        <p:spPr>
          <a:xfrm>
            <a:off x="1836902" y="1223025"/>
            <a:ext cx="8518200" cy="17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i="1" lang="pt-BR" sz="5500">
                <a:solidFill>
                  <a:schemeClr val="dk1"/>
                </a:solidFill>
              </a:rPr>
              <a:t>Direct Memory Access</a:t>
            </a:r>
            <a:endParaRPr i="1" sz="55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i="1" lang="pt-BR" sz="5500">
                <a:solidFill>
                  <a:schemeClr val="dk1"/>
                </a:solidFill>
              </a:rPr>
              <a:t>DMA</a:t>
            </a:r>
            <a:endParaRPr i="1" sz="5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1c9f8cd5c_0_158"/>
          <p:cNvSpPr txBox="1"/>
          <p:nvPr>
            <p:ph type="title"/>
          </p:nvPr>
        </p:nvSpPr>
        <p:spPr>
          <a:xfrm>
            <a:off x="838200" y="515252"/>
            <a:ext cx="8674200" cy="80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STM32G0 - DMA</a:t>
            </a:r>
            <a:endParaRPr/>
          </a:p>
        </p:txBody>
      </p:sp>
      <p:sp>
        <p:nvSpPr>
          <p:cNvPr id="269" name="Google Shape;269;g111c9f8cd5c_0_158"/>
          <p:cNvSpPr txBox="1"/>
          <p:nvPr>
            <p:ph idx="1" type="body"/>
          </p:nvPr>
        </p:nvSpPr>
        <p:spPr>
          <a:xfrm>
            <a:off x="838200" y="1665027"/>
            <a:ext cx="10515600" cy="451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DMA, ou </a:t>
            </a:r>
            <a:r>
              <a:rPr i="1" lang="pt-BR"/>
              <a:t>Direct Memory Access</a:t>
            </a:r>
            <a:r>
              <a:rPr lang="pt-BR"/>
              <a:t>, é uma unidade </a:t>
            </a:r>
            <a:r>
              <a:rPr lang="pt-BR"/>
              <a:t>lógica</a:t>
            </a:r>
            <a:r>
              <a:rPr lang="pt-BR"/>
              <a:t> que trabalha em conjunto com a CPU. Ela realiza as operações de transferência de memória, diminuindo a carga da CPU.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Ela pode transferir dados 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Periférico &lt;-&gt; Memória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Memória &lt;-&gt; Memória</a:t>
            </a:r>
            <a:endParaRPr b="1"/>
          </a:p>
        </p:txBody>
      </p:sp>
      <p:pic>
        <p:nvPicPr>
          <p:cNvPr id="270" name="Google Shape;270;g111c9f8cd5c_0_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9375" y="3222550"/>
            <a:ext cx="3396774" cy="339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1c9f8cd5c_0_165"/>
          <p:cNvSpPr txBox="1"/>
          <p:nvPr>
            <p:ph type="title"/>
          </p:nvPr>
        </p:nvSpPr>
        <p:spPr>
          <a:xfrm>
            <a:off x="838200" y="515252"/>
            <a:ext cx="8674200" cy="80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STM32G0 - DMA</a:t>
            </a:r>
            <a:endParaRPr/>
          </a:p>
        </p:txBody>
      </p:sp>
      <p:sp>
        <p:nvSpPr>
          <p:cNvPr id="276" name="Google Shape;276;g111c9f8cd5c_0_165"/>
          <p:cNvSpPr txBox="1"/>
          <p:nvPr>
            <p:ph idx="1" type="body"/>
          </p:nvPr>
        </p:nvSpPr>
        <p:spPr>
          <a:xfrm>
            <a:off x="838200" y="1611302"/>
            <a:ext cx="10515600" cy="451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Sem DMA temos o seguinte diagrama:</a:t>
            </a:r>
            <a:endParaRPr b="1"/>
          </a:p>
        </p:txBody>
      </p:sp>
      <p:pic>
        <p:nvPicPr>
          <p:cNvPr id="277" name="Google Shape;277;g111c9f8cd5c_0_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979" y="2256504"/>
            <a:ext cx="5194050" cy="44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1c9f8cd5c_0_172"/>
          <p:cNvSpPr txBox="1"/>
          <p:nvPr>
            <p:ph type="title"/>
          </p:nvPr>
        </p:nvSpPr>
        <p:spPr>
          <a:xfrm>
            <a:off x="838200" y="515252"/>
            <a:ext cx="8674200" cy="80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STM32G0 - DMA</a:t>
            </a:r>
            <a:endParaRPr/>
          </a:p>
        </p:txBody>
      </p:sp>
      <p:sp>
        <p:nvSpPr>
          <p:cNvPr id="283" name="Google Shape;283;g111c9f8cd5c_0_172"/>
          <p:cNvSpPr txBox="1"/>
          <p:nvPr>
            <p:ph idx="1" type="body"/>
          </p:nvPr>
        </p:nvSpPr>
        <p:spPr>
          <a:xfrm>
            <a:off x="838200" y="1611302"/>
            <a:ext cx="10515600" cy="451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 o uso de DMA, a memória é conectada diretamente ao periférico.</a:t>
            </a:r>
            <a:endParaRPr b="1"/>
          </a:p>
        </p:txBody>
      </p:sp>
      <p:pic>
        <p:nvPicPr>
          <p:cNvPr id="284" name="Google Shape;284;g111c9f8cd5c_0_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213" y="2095625"/>
            <a:ext cx="5303579" cy="45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1c9f8cd5c_0_205"/>
          <p:cNvSpPr txBox="1"/>
          <p:nvPr>
            <p:ph type="title"/>
          </p:nvPr>
        </p:nvSpPr>
        <p:spPr>
          <a:xfrm>
            <a:off x="838200" y="515252"/>
            <a:ext cx="8674200" cy="80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STM32G0 - Funções</a:t>
            </a:r>
            <a:endParaRPr/>
          </a:p>
        </p:txBody>
      </p:sp>
      <p:pic>
        <p:nvPicPr>
          <p:cNvPr id="290" name="Google Shape;290;g111c9f8cd5c_0_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0675" y="4707100"/>
            <a:ext cx="1951325" cy="19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g111c9f8cd5c_0_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863" y="2805449"/>
            <a:ext cx="11354275" cy="16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111c9f8cd5c_0_205"/>
          <p:cNvSpPr txBox="1"/>
          <p:nvPr/>
        </p:nvSpPr>
        <p:spPr>
          <a:xfrm>
            <a:off x="738500" y="4707100"/>
            <a:ext cx="8325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Podemos também utilizar os Callbacks do ADC para indicar que uma (ou mais) conversões foram concluídas.</a:t>
            </a:r>
            <a:endParaRPr sz="3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1c9f8cd5c_0_186"/>
          <p:cNvSpPr txBox="1"/>
          <p:nvPr>
            <p:ph type="title"/>
          </p:nvPr>
        </p:nvSpPr>
        <p:spPr>
          <a:xfrm>
            <a:off x="838200" y="515252"/>
            <a:ext cx="8674200" cy="80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STM32G0 - </a:t>
            </a:r>
            <a:r>
              <a:rPr i="1" lang="pt-BR">
                <a:solidFill>
                  <a:srgbClr val="FF0000"/>
                </a:solidFill>
              </a:rPr>
              <a:t>bug</a:t>
            </a:r>
            <a:r>
              <a:rPr lang="pt-BR"/>
              <a:t> ADC com DMA</a:t>
            </a:r>
            <a:endParaRPr/>
          </a:p>
        </p:txBody>
      </p:sp>
      <p:pic>
        <p:nvPicPr>
          <p:cNvPr id="298" name="Google Shape;298;g111c9f8cd5c_0_186"/>
          <p:cNvPicPr preferRelativeResize="0"/>
          <p:nvPr/>
        </p:nvPicPr>
        <p:blipFill rotWithShape="1">
          <a:blip r:embed="rId3">
            <a:alphaModFix/>
          </a:blip>
          <a:srcRect b="17218" l="0" r="0" t="0"/>
          <a:stretch/>
        </p:blipFill>
        <p:spPr>
          <a:xfrm>
            <a:off x="838200" y="1312175"/>
            <a:ext cx="9048750" cy="524327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111c9f8cd5c_0_186"/>
          <p:cNvSpPr txBox="1"/>
          <p:nvPr>
            <p:ph idx="1" type="body"/>
          </p:nvPr>
        </p:nvSpPr>
        <p:spPr>
          <a:xfrm>
            <a:off x="3061425" y="3125325"/>
            <a:ext cx="5150400" cy="80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</a:t>
            </a:r>
            <a:r>
              <a:rPr lang="pt-BR"/>
              <a:t> </a:t>
            </a:r>
            <a:r>
              <a:rPr i="1" lang="pt-BR"/>
              <a:t>MX_DMA_Init()</a:t>
            </a:r>
            <a:r>
              <a:rPr lang="pt-BR"/>
              <a:t> tem que estar no </a:t>
            </a:r>
            <a:r>
              <a:rPr i="1" lang="pt-BR"/>
              <a:t>Rank 2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1c9f8cd5c_0_179"/>
          <p:cNvSpPr txBox="1"/>
          <p:nvPr>
            <p:ph type="title"/>
          </p:nvPr>
        </p:nvSpPr>
        <p:spPr>
          <a:xfrm>
            <a:off x="838200" y="515252"/>
            <a:ext cx="8674200" cy="80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STM32G0 - ADC com DMA</a:t>
            </a:r>
            <a:endParaRPr/>
          </a:p>
        </p:txBody>
      </p:sp>
      <p:sp>
        <p:nvSpPr>
          <p:cNvPr id="305" name="Google Shape;305;g111c9f8cd5c_0_179"/>
          <p:cNvSpPr txBox="1"/>
          <p:nvPr>
            <p:ph idx="1" type="body"/>
          </p:nvPr>
        </p:nvSpPr>
        <p:spPr>
          <a:xfrm>
            <a:off x="838200" y="1611302"/>
            <a:ext cx="10515600" cy="451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Ao utilizar o ADC com DMA, indicamos qual endereço de memória irá receber as conversões, e a quantidade destes dados.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Irei mostrar como configuramos pela CubeIDE utilizando o exemplo anterior.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g111c9f8cd5c_0_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625" y="3708100"/>
            <a:ext cx="5124675" cy="29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049f1b0ad_0_64"/>
          <p:cNvSpPr txBox="1"/>
          <p:nvPr>
            <p:ph type="title"/>
          </p:nvPr>
        </p:nvSpPr>
        <p:spPr>
          <a:xfrm>
            <a:off x="838200" y="487956"/>
            <a:ext cx="86742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Dúvidas ??</a:t>
            </a:r>
            <a:endParaRPr/>
          </a:p>
        </p:txBody>
      </p:sp>
      <p:pic>
        <p:nvPicPr>
          <p:cNvPr id="312" name="Google Shape;312;g11049f1b0ad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0" y="1338268"/>
            <a:ext cx="6667500" cy="51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c5cdbd877_0_54"/>
          <p:cNvSpPr txBox="1"/>
          <p:nvPr>
            <p:ph type="title"/>
          </p:nvPr>
        </p:nvSpPr>
        <p:spPr>
          <a:xfrm>
            <a:off x="838200" y="515252"/>
            <a:ext cx="86742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318" name="Google Shape;318;g10c5cdbd877_0_54"/>
          <p:cNvSpPr txBox="1"/>
          <p:nvPr>
            <p:ph idx="1" type="body"/>
          </p:nvPr>
        </p:nvSpPr>
        <p:spPr>
          <a:xfrm>
            <a:off x="838200" y="1323750"/>
            <a:ext cx="11228100" cy="53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/>
              <a:t>ATMEL. A</a:t>
            </a:r>
            <a:r>
              <a:rPr b="1" lang="pt-BR" sz="1400"/>
              <a:t>VR127: Understanding ADC Parameters</a:t>
            </a:r>
            <a:r>
              <a:rPr lang="pt-BR" sz="1400"/>
              <a:t>. 2016. </a:t>
            </a:r>
            <a:r>
              <a:rPr lang="pt-BR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http://ww1.microchip.com/downloads/en/appnotes/atmel-8456-8-and-32-bit-avr-microcontrollers-avr127-understanding-adc-parameters_application-note.pdf</a:t>
            </a:r>
            <a:r>
              <a:rPr lang="pt-BR" sz="1400"/>
              <a:t>. Acesso em 18 de Janeiro de 2022.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/>
              <a:t>MAGDY, Khaled. </a:t>
            </a:r>
            <a:r>
              <a:rPr b="1" lang="pt-BR" sz="1400"/>
              <a:t>STM32 ADC Tutorial – Complete Guide</a:t>
            </a:r>
            <a:r>
              <a:rPr b="1" lang="pt-BR" sz="1300"/>
              <a:t> </a:t>
            </a:r>
            <a:r>
              <a:rPr b="1" lang="pt-BR" sz="1400"/>
              <a:t>With Examples</a:t>
            </a:r>
            <a:r>
              <a:rPr lang="pt-BR" sz="1400"/>
              <a:t>. 2020. </a:t>
            </a:r>
            <a:r>
              <a:rPr lang="pt-BR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https://deepbluembedded.com/stm32-adc-tutorial-complete-guide-with-examples/</a:t>
            </a:r>
            <a:r>
              <a:rPr lang="pt-BR" sz="1400"/>
              <a:t>. Acesso em 21 de </a:t>
            </a:r>
            <a:r>
              <a:rPr lang="pt-BR" sz="1300"/>
              <a:t> </a:t>
            </a:r>
            <a:r>
              <a:rPr lang="pt-BR" sz="1400"/>
              <a:t>Janeiro de 2022.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/>
              <a:t>__. </a:t>
            </a:r>
            <a:r>
              <a:rPr b="1" lang="pt-BR" sz="1400"/>
              <a:t>STM32 DMA Tutorial – Using Direct Memory Access (DMA) In STM32</a:t>
            </a:r>
            <a:r>
              <a:rPr lang="pt-BR" sz="1400"/>
              <a:t>. 2021. </a:t>
            </a:r>
            <a:r>
              <a:rPr lang="pt-BR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https://deepbluembedded.com/stm32-dma-tutorial-using-direct-memory-access-dma-in-stm32/</a:t>
            </a:r>
            <a:r>
              <a:rPr lang="pt-BR" sz="1400"/>
              <a:t>. Acesso</a:t>
            </a:r>
            <a:r>
              <a:rPr lang="pt-BR" sz="1300"/>
              <a:t> </a:t>
            </a:r>
            <a:r>
              <a:rPr lang="pt-BR" sz="1400"/>
              <a:t>em 21 de Janeiro de 2022.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/>
              <a:t>STMICROELETRONICS. </a:t>
            </a:r>
            <a:r>
              <a:rPr b="1" lang="pt-BR" sz="1400"/>
              <a:t>AN3116 : STM32’s ADC modes and their applications</a:t>
            </a:r>
            <a:r>
              <a:rPr lang="pt-BR" sz="1400"/>
              <a:t>.</a:t>
            </a:r>
            <a:r>
              <a:rPr lang="pt-BR" sz="1300"/>
              <a:t> </a:t>
            </a:r>
            <a:r>
              <a:rPr lang="pt-BR" sz="1400"/>
              <a:t>1. ed. [S.l.], 2010. Acesso em 19 de Janeiro de 2022.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/>
              <a:t>__. </a:t>
            </a:r>
            <a:r>
              <a:rPr b="1" lang="pt-BR" sz="1400"/>
              <a:t>RM0444 - Reference Manual</a:t>
            </a:r>
            <a:r>
              <a:rPr lang="pt-BR" sz="1400"/>
              <a:t>. 5. ed. [S.l.], 2020. STM32G0x1 advanced Arm ®-based 32-bit MCUs.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/>
              <a:t>__. </a:t>
            </a:r>
            <a:r>
              <a:rPr b="1" lang="pt-BR" sz="1400"/>
              <a:t>UM2319: Description of STM32G0 HAL and low-layer drivers</a:t>
            </a:r>
            <a:r>
              <a:rPr lang="pt-BR" sz="1400"/>
              <a:t>. 2. ed. [S.l.],</a:t>
            </a:r>
            <a:r>
              <a:rPr lang="pt-BR" sz="1300"/>
              <a:t> </a:t>
            </a:r>
            <a:r>
              <a:rPr lang="pt-BR" sz="1400"/>
              <a:t>2020.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/>
              <a:t>__. </a:t>
            </a:r>
            <a:r>
              <a:rPr b="1" lang="pt-BR" sz="1400"/>
              <a:t>UM2324 - User Manual.</a:t>
            </a:r>
            <a:r>
              <a:rPr lang="pt-BR" sz="1400"/>
              <a:t> 4. ed. [S.l.], 2021. STM32 Nucleo-64 boards (MB1360).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/>
              <a:t>THORNTON, Scott. B</a:t>
            </a:r>
            <a:r>
              <a:rPr b="1" lang="pt-BR" sz="1400"/>
              <a:t>uilt-in analog-to-digital converters</a:t>
            </a:r>
            <a:r>
              <a:rPr lang="pt-BR" sz="1400"/>
              <a:t>. 2018. </a:t>
            </a:r>
            <a:r>
              <a:rPr lang="pt-BR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https://www.microcontrollertips.com/built-in-analog-to-digital-converters/</a:t>
            </a:r>
            <a:r>
              <a:rPr lang="pt-BR" sz="1400"/>
              <a:t>.</a:t>
            </a:r>
            <a:r>
              <a:rPr lang="pt-BR" sz="1300"/>
              <a:t> </a:t>
            </a:r>
            <a:r>
              <a:rPr lang="pt-BR" sz="1400"/>
              <a:t>Acesso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/>
              <a:t>em 17 de Janeiro de 2022.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/>
              <a:t>WIKIPEDIA. </a:t>
            </a:r>
            <a:r>
              <a:rPr b="1" lang="pt-BR" sz="1400"/>
              <a:t>Analog-to-digital converter</a:t>
            </a:r>
            <a:r>
              <a:rPr lang="pt-BR" sz="1400"/>
              <a:t>. 2022. </a:t>
            </a:r>
            <a:r>
              <a:rPr lang="pt-BR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7"/>
              </a:rPr>
              <a:t>https://en.wikipedia.org/wiki/Analog-to-digital_converter</a:t>
            </a:r>
            <a:r>
              <a:rPr lang="pt-BR" sz="1400"/>
              <a:t>. Acesso em 18 de Janeiro de 2022.</a:t>
            </a:r>
            <a:endParaRPr sz="1400"/>
          </a:p>
          <a:p>
            <a:pPr indent="0" lvl="0" marL="0" rtl="0" algn="l">
              <a:lnSpc>
                <a:spcPct val="104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20"/>
          </a:p>
          <a:p>
            <a:pPr indent="0" lvl="0" marL="0" rtl="0" algn="l">
              <a:lnSpc>
                <a:spcPct val="104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20"/>
          </a:p>
          <a:p>
            <a:pPr indent="0" lvl="0" marL="0" rtl="0" algn="l">
              <a:lnSpc>
                <a:spcPct val="104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20"/>
          </a:p>
        </p:txBody>
      </p:sp>
      <p:pic>
        <p:nvPicPr>
          <p:cNvPr id="319" name="Google Shape;319;g10c5cdbd877_0_5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922925" y="4162100"/>
            <a:ext cx="1840375" cy="18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c8129aee2_0_109"/>
          <p:cNvSpPr txBox="1"/>
          <p:nvPr>
            <p:ph type="title"/>
          </p:nvPr>
        </p:nvSpPr>
        <p:spPr>
          <a:xfrm>
            <a:off x="838200" y="487956"/>
            <a:ext cx="86742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Mão na Massa</a:t>
            </a:r>
            <a:endParaRPr/>
          </a:p>
        </p:txBody>
      </p:sp>
      <p:pic>
        <p:nvPicPr>
          <p:cNvPr id="325" name="Google Shape;325;g10c8129aee2_0_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0950" y="1495431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f79e1e80a_0_0"/>
          <p:cNvSpPr txBox="1"/>
          <p:nvPr>
            <p:ph idx="4294967295" type="ctrTitle"/>
          </p:nvPr>
        </p:nvSpPr>
        <p:spPr>
          <a:xfrm>
            <a:off x="1836902" y="1223025"/>
            <a:ext cx="8518200" cy="17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i="1" lang="pt-BR" sz="5500">
                <a:solidFill>
                  <a:schemeClr val="dk1"/>
                </a:solidFill>
              </a:rPr>
              <a:t>Analog-Digital Converter</a:t>
            </a:r>
            <a:endParaRPr i="1" sz="55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pt-BR" sz="5500">
                <a:solidFill>
                  <a:schemeClr val="dk1"/>
                </a:solidFill>
              </a:rPr>
              <a:t>ADC</a:t>
            </a:r>
            <a:endParaRPr sz="5500">
              <a:solidFill>
                <a:schemeClr val="dk1"/>
              </a:solidFill>
            </a:endParaRPr>
          </a:p>
        </p:txBody>
      </p:sp>
      <p:pic>
        <p:nvPicPr>
          <p:cNvPr id="84" name="Google Shape;84;g10f79e1e80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713" y="3002625"/>
            <a:ext cx="3550575" cy="35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f79e1e80a_0_13"/>
          <p:cNvSpPr txBox="1"/>
          <p:nvPr>
            <p:ph type="title"/>
          </p:nvPr>
        </p:nvSpPr>
        <p:spPr>
          <a:xfrm>
            <a:off x="838200" y="487956"/>
            <a:ext cx="86742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Lista de Exercícios #3</a:t>
            </a:r>
            <a:endParaRPr/>
          </a:p>
        </p:txBody>
      </p:sp>
      <p:sp>
        <p:nvSpPr>
          <p:cNvPr id="331" name="Google Shape;331;g10f79e1e80a_0_13"/>
          <p:cNvSpPr txBox="1"/>
          <p:nvPr>
            <p:ph idx="4294967295" type="body"/>
          </p:nvPr>
        </p:nvSpPr>
        <p:spPr>
          <a:xfrm>
            <a:off x="838200" y="5561551"/>
            <a:ext cx="105156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pt-BR" sz="3200">
                <a:solidFill>
                  <a:schemeClr val="dk1"/>
                </a:solidFill>
              </a:rPr>
              <a:t>Estruturas em C e Interrupções</a:t>
            </a:r>
            <a:endParaRPr b="1" sz="3200">
              <a:solidFill>
                <a:schemeClr val="dk1"/>
              </a:solidFill>
            </a:endParaRPr>
          </a:p>
        </p:txBody>
      </p:sp>
      <p:pic>
        <p:nvPicPr>
          <p:cNvPr id="332" name="Google Shape;332;g10f79e1e80a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5850" y="1448856"/>
            <a:ext cx="3960294" cy="3960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11c9f8cd5c_0_213"/>
          <p:cNvSpPr txBox="1"/>
          <p:nvPr>
            <p:ph type="title"/>
          </p:nvPr>
        </p:nvSpPr>
        <p:spPr>
          <a:xfrm>
            <a:off x="838200" y="487956"/>
            <a:ext cx="8674200" cy="80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ADC em modo </a:t>
            </a:r>
            <a:r>
              <a:rPr lang="pt-BR">
                <a:solidFill>
                  <a:srgbClr val="3C78D8"/>
                </a:solidFill>
              </a:rPr>
              <a:t>polling</a:t>
            </a:r>
            <a:endParaRPr>
              <a:solidFill>
                <a:srgbClr val="3C78D8"/>
              </a:solidFill>
            </a:endParaRPr>
          </a:p>
        </p:txBody>
      </p:sp>
      <p:pic>
        <p:nvPicPr>
          <p:cNvPr id="338" name="Google Shape;338;g111c9f8cd5c_0_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075" y="1371606"/>
            <a:ext cx="4914900" cy="5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111c9f8cd5c_0_213"/>
          <p:cNvSpPr txBox="1"/>
          <p:nvPr/>
        </p:nvSpPr>
        <p:spPr>
          <a:xfrm>
            <a:off x="5934875" y="2309500"/>
            <a:ext cx="5746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Selecionamos os canais desejados na aba do periférico ADC</a:t>
            </a:r>
            <a:endParaRPr sz="3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1c9f8cd5c_0_219"/>
          <p:cNvSpPr txBox="1"/>
          <p:nvPr>
            <p:ph type="title"/>
          </p:nvPr>
        </p:nvSpPr>
        <p:spPr>
          <a:xfrm>
            <a:off x="838200" y="487956"/>
            <a:ext cx="8674200" cy="80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ADC em modo </a:t>
            </a:r>
            <a:r>
              <a:rPr lang="pt-BR">
                <a:solidFill>
                  <a:srgbClr val="1155CC"/>
                </a:solidFill>
              </a:rPr>
              <a:t>polling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345" name="Google Shape;345;g111c9f8cd5c_0_219"/>
          <p:cNvSpPr txBox="1"/>
          <p:nvPr/>
        </p:nvSpPr>
        <p:spPr>
          <a:xfrm>
            <a:off x="5934875" y="2309500"/>
            <a:ext cx="57468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Configuramos então o periférico de ADC conforme necessário.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Então geramos o código ao salvar.</a:t>
            </a:r>
            <a:endParaRPr sz="3000"/>
          </a:p>
        </p:txBody>
      </p:sp>
      <p:pic>
        <p:nvPicPr>
          <p:cNvPr id="346" name="Google Shape;346;g111c9f8cd5c_0_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925" y="1475698"/>
            <a:ext cx="4923950" cy="51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11c9f8cd5c_0_226"/>
          <p:cNvSpPr txBox="1"/>
          <p:nvPr>
            <p:ph type="title"/>
          </p:nvPr>
        </p:nvSpPr>
        <p:spPr>
          <a:xfrm>
            <a:off x="838200" y="487956"/>
            <a:ext cx="8674200" cy="80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ADC em </a:t>
            </a:r>
            <a:r>
              <a:rPr lang="pt-BR">
                <a:solidFill>
                  <a:srgbClr val="E69138"/>
                </a:solidFill>
              </a:rPr>
              <a:t>Interrupção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352" name="Google Shape;352;g111c9f8cd5c_0_226"/>
          <p:cNvSpPr txBox="1"/>
          <p:nvPr/>
        </p:nvSpPr>
        <p:spPr>
          <a:xfrm>
            <a:off x="5934875" y="2309500"/>
            <a:ext cx="5746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Vamos até a aba do NVIC Settings.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E habilitamos a interrupção para o ADC1.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Basta gerar o código e utiliar as funções já descritas.</a:t>
            </a:r>
            <a:endParaRPr sz="3000"/>
          </a:p>
        </p:txBody>
      </p:sp>
      <p:pic>
        <p:nvPicPr>
          <p:cNvPr id="353" name="Google Shape;353;g111c9f8cd5c_0_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00" y="1475450"/>
            <a:ext cx="5822775" cy="4623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11c9f8cd5c_0_233"/>
          <p:cNvSpPr txBox="1"/>
          <p:nvPr>
            <p:ph type="title"/>
          </p:nvPr>
        </p:nvSpPr>
        <p:spPr>
          <a:xfrm>
            <a:off x="838200" y="487956"/>
            <a:ext cx="8674200" cy="80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ADC em </a:t>
            </a:r>
            <a:r>
              <a:rPr lang="pt-BR">
                <a:solidFill>
                  <a:srgbClr val="CC0000"/>
                </a:solidFill>
              </a:rPr>
              <a:t>DMA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359" name="Google Shape;359;g111c9f8cd5c_0_233"/>
          <p:cNvSpPr txBox="1"/>
          <p:nvPr/>
        </p:nvSpPr>
        <p:spPr>
          <a:xfrm>
            <a:off x="5545475" y="1906675"/>
            <a:ext cx="61362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Vamos até a aba do DMA Settings.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Clicamos em Add e selecionamos o canal </a:t>
            </a:r>
            <a:r>
              <a:rPr i="1" lang="pt-BR" sz="3000"/>
              <a:t>ADC1</a:t>
            </a:r>
            <a:r>
              <a:rPr lang="pt-BR" sz="3000"/>
              <a:t>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360" name="Google Shape;360;g111c9f8cd5c_0_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950" y="1296450"/>
            <a:ext cx="4356675" cy="518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11c9f8cd5c_0_240"/>
          <p:cNvSpPr txBox="1"/>
          <p:nvPr>
            <p:ph type="title"/>
          </p:nvPr>
        </p:nvSpPr>
        <p:spPr>
          <a:xfrm>
            <a:off x="838200" y="487956"/>
            <a:ext cx="8674200" cy="80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ADC em </a:t>
            </a:r>
            <a:r>
              <a:rPr lang="pt-BR">
                <a:solidFill>
                  <a:srgbClr val="CC0000"/>
                </a:solidFill>
              </a:rPr>
              <a:t>DMA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366" name="Google Shape;366;g111c9f8cd5c_0_240"/>
          <p:cNvSpPr txBox="1"/>
          <p:nvPr/>
        </p:nvSpPr>
        <p:spPr>
          <a:xfrm>
            <a:off x="6874775" y="1906675"/>
            <a:ext cx="48069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Clicamos sobre o canal para configurá-lo.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Colocamos as configurações como descrito ao lado.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367" name="Google Shape;367;g111c9f8cd5c_0_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00" y="2039649"/>
            <a:ext cx="6391226" cy="436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1c9f8cd5c_0_247"/>
          <p:cNvSpPr txBox="1"/>
          <p:nvPr>
            <p:ph type="title"/>
          </p:nvPr>
        </p:nvSpPr>
        <p:spPr>
          <a:xfrm>
            <a:off x="838200" y="487956"/>
            <a:ext cx="8674200" cy="80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ADC em </a:t>
            </a:r>
            <a:r>
              <a:rPr lang="pt-BR">
                <a:solidFill>
                  <a:srgbClr val="CC0000"/>
                </a:solidFill>
              </a:rPr>
              <a:t>DMA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373" name="Google Shape;373;g111c9f8cd5c_0_247"/>
          <p:cNvSpPr txBox="1"/>
          <p:nvPr/>
        </p:nvSpPr>
        <p:spPr>
          <a:xfrm>
            <a:off x="6874775" y="1906675"/>
            <a:ext cx="4806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Na aba Parameter Settings habilitamos o Continuous Conversion Mode e o DMA Continuous Requests.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374" name="Google Shape;374;g111c9f8cd5c_0_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8856"/>
            <a:ext cx="6505575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11c9f8cd5c_0_254"/>
          <p:cNvSpPr txBox="1"/>
          <p:nvPr>
            <p:ph type="title"/>
          </p:nvPr>
        </p:nvSpPr>
        <p:spPr>
          <a:xfrm>
            <a:off x="838200" y="487956"/>
            <a:ext cx="8674200" cy="80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ADC em </a:t>
            </a:r>
            <a:r>
              <a:rPr lang="pt-BR">
                <a:solidFill>
                  <a:srgbClr val="CC0000"/>
                </a:solidFill>
              </a:rPr>
              <a:t>DMA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380" name="Google Shape;380;g111c9f8cd5c_0_254"/>
          <p:cNvSpPr txBox="1"/>
          <p:nvPr/>
        </p:nvSpPr>
        <p:spPr>
          <a:xfrm>
            <a:off x="7250750" y="1732125"/>
            <a:ext cx="4431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Corrigimos o </a:t>
            </a:r>
            <a:r>
              <a:rPr i="1" lang="pt-BR" sz="3000"/>
              <a:t>bug</a:t>
            </a:r>
            <a:r>
              <a:rPr lang="pt-BR" sz="3000"/>
              <a:t> da STM32CubeIDE, colocando o </a:t>
            </a:r>
            <a:r>
              <a:rPr b="1" lang="pt-BR" sz="3000"/>
              <a:t>MX_DMA_Init()</a:t>
            </a:r>
            <a:r>
              <a:rPr lang="pt-BR" sz="3000"/>
              <a:t> no </a:t>
            </a:r>
            <a:r>
              <a:rPr i="1" lang="pt-BR" sz="3000"/>
              <a:t>Rank 2</a:t>
            </a:r>
            <a:r>
              <a:rPr lang="pt-BR" sz="3000"/>
              <a:t>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381" name="Google Shape;381;g111c9f8cd5c_0_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8850"/>
            <a:ext cx="6977501" cy="488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7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c8129aee2_0_52"/>
          <p:cNvSpPr txBox="1"/>
          <p:nvPr>
            <p:ph type="title"/>
          </p:nvPr>
        </p:nvSpPr>
        <p:spPr>
          <a:xfrm>
            <a:off x="838200" y="515252"/>
            <a:ext cx="86742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ADC - Introdução</a:t>
            </a:r>
            <a:endParaRPr/>
          </a:p>
        </p:txBody>
      </p:sp>
      <p:sp>
        <p:nvSpPr>
          <p:cNvPr id="90" name="Google Shape;90;g10c8129aee2_0_52"/>
          <p:cNvSpPr txBox="1"/>
          <p:nvPr>
            <p:ph idx="1" type="body"/>
          </p:nvPr>
        </p:nvSpPr>
        <p:spPr>
          <a:xfrm>
            <a:off x="838200" y="1665027"/>
            <a:ext cx="10515600" cy="4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O periférico </a:t>
            </a:r>
            <a:r>
              <a:rPr i="1" lang="pt-BR"/>
              <a:t>Analog-Digital Converter</a:t>
            </a:r>
            <a:r>
              <a:rPr lang="pt-BR"/>
              <a:t>, ou apenas ADC, é um dispositivo que tem a finalidade de converter um sinal analógico para digital. Permitindo que o microcontrolador possa compreender e realizar tarefas com estes valores.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/>
              <a:t>Todas as informações do mundo são analógicas.</a:t>
            </a:r>
            <a:endParaRPr b="1"/>
          </a:p>
        </p:txBody>
      </p:sp>
      <p:pic>
        <p:nvPicPr>
          <p:cNvPr id="91" name="Google Shape;91;g10c8129aee2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700" y="4463250"/>
            <a:ext cx="2141325" cy="21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10c8129aee2_0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0300" y="4550288"/>
            <a:ext cx="1967226" cy="196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10c8129aee2_0_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7800" y="4613085"/>
            <a:ext cx="1841669" cy="184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0c8129aee2_0_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59750" y="4550288"/>
            <a:ext cx="1967226" cy="196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1c9f8cd5c_0_0"/>
          <p:cNvSpPr txBox="1"/>
          <p:nvPr>
            <p:ph type="title"/>
          </p:nvPr>
        </p:nvSpPr>
        <p:spPr>
          <a:xfrm>
            <a:off x="838200" y="487956"/>
            <a:ext cx="8674200" cy="80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ADC</a:t>
            </a:r>
            <a:endParaRPr/>
          </a:p>
        </p:txBody>
      </p:sp>
      <p:pic>
        <p:nvPicPr>
          <p:cNvPr id="100" name="Google Shape;100;g111c9f8cd5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600" y="1401431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1c9f8cd5c_0_5"/>
          <p:cNvSpPr txBox="1"/>
          <p:nvPr>
            <p:ph type="title"/>
          </p:nvPr>
        </p:nvSpPr>
        <p:spPr>
          <a:xfrm>
            <a:off x="838200" y="487956"/>
            <a:ext cx="8674200" cy="80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ADC - Estrutura</a:t>
            </a:r>
            <a:endParaRPr/>
          </a:p>
        </p:txBody>
      </p:sp>
      <p:pic>
        <p:nvPicPr>
          <p:cNvPr id="106" name="Google Shape;106;g111c9f8cd5c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338" y="1448856"/>
            <a:ext cx="9345322" cy="5256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1c9f8cd5c_0_10"/>
          <p:cNvSpPr txBox="1"/>
          <p:nvPr>
            <p:ph type="title"/>
          </p:nvPr>
        </p:nvSpPr>
        <p:spPr>
          <a:xfrm>
            <a:off x="838200" y="515252"/>
            <a:ext cx="8674200" cy="80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ADC - Quantização</a:t>
            </a:r>
            <a:endParaRPr/>
          </a:p>
        </p:txBody>
      </p:sp>
      <p:sp>
        <p:nvSpPr>
          <p:cNvPr id="112" name="Google Shape;112;g111c9f8cd5c_0_10"/>
          <p:cNvSpPr txBox="1"/>
          <p:nvPr>
            <p:ph idx="1" type="body"/>
          </p:nvPr>
        </p:nvSpPr>
        <p:spPr>
          <a:xfrm>
            <a:off x="838200" y="1665027"/>
            <a:ext cx="10515600" cy="451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Refere-se ao processo de </a:t>
            </a:r>
            <a:r>
              <a:rPr b="1" lang="pt-BR"/>
              <a:t>transformar</a:t>
            </a:r>
            <a:r>
              <a:rPr lang="pt-BR"/>
              <a:t> a amostra de um sinal </a:t>
            </a:r>
            <a:r>
              <a:rPr b="1" lang="pt-BR"/>
              <a:t>analógico</a:t>
            </a:r>
            <a:r>
              <a:rPr lang="pt-BR"/>
              <a:t> em uma representação de </a:t>
            </a:r>
            <a:r>
              <a:rPr b="1" lang="pt-BR"/>
              <a:t>números finitos e inteiros</a:t>
            </a:r>
            <a:r>
              <a:rPr lang="pt-BR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Inicia em </a:t>
            </a:r>
            <a:r>
              <a:rPr b="1" lang="pt-BR"/>
              <a:t>0</a:t>
            </a:r>
            <a:r>
              <a:rPr lang="pt-BR"/>
              <a:t>, representa o valor da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referência negativa</a:t>
            </a:r>
            <a:r>
              <a:rPr lang="pt-BR"/>
              <a:t> (GND em geral)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Vai até o valor da </a:t>
            </a:r>
            <a:r>
              <a:rPr b="1" lang="pt-BR"/>
              <a:t>potência de 2</a:t>
            </a:r>
            <a:r>
              <a:rPr lang="pt-BR"/>
              <a:t> que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</a:t>
            </a:r>
            <a:r>
              <a:rPr lang="pt-BR"/>
              <a:t>or</a:t>
            </a:r>
            <a:r>
              <a:rPr lang="pt-BR"/>
              <a:t>responde a quantidade de </a:t>
            </a:r>
            <a:r>
              <a:rPr i="1" lang="pt-BR"/>
              <a:t>bits</a:t>
            </a:r>
            <a:r>
              <a:rPr lang="pt-BR"/>
              <a:t> do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conversor, representa a </a:t>
            </a:r>
            <a:r>
              <a:rPr b="1" lang="pt-BR"/>
              <a:t>referência positiva</a:t>
            </a:r>
            <a:r>
              <a:rPr lang="pt-BR"/>
              <a:t>.</a:t>
            </a:r>
            <a:endParaRPr/>
          </a:p>
        </p:txBody>
      </p:sp>
      <p:pic>
        <p:nvPicPr>
          <p:cNvPr id="113" name="Google Shape;113;g111c9f8cd5c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1025" y="2900300"/>
            <a:ext cx="3074525" cy="30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1c9f8cd5c_0_16"/>
          <p:cNvSpPr txBox="1"/>
          <p:nvPr>
            <p:ph type="title"/>
          </p:nvPr>
        </p:nvSpPr>
        <p:spPr>
          <a:xfrm>
            <a:off x="838200" y="515252"/>
            <a:ext cx="8674200" cy="80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ADC - Quantização</a:t>
            </a:r>
            <a:endParaRPr/>
          </a:p>
        </p:txBody>
      </p:sp>
      <p:sp>
        <p:nvSpPr>
          <p:cNvPr id="119" name="Google Shape;119;g111c9f8cd5c_0_16"/>
          <p:cNvSpPr txBox="1"/>
          <p:nvPr>
            <p:ph idx="1" type="body"/>
          </p:nvPr>
        </p:nvSpPr>
        <p:spPr>
          <a:xfrm>
            <a:off x="838200" y="1665027"/>
            <a:ext cx="10515600" cy="451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exemplo, um conversor de 10</a:t>
            </a:r>
            <a:r>
              <a:rPr i="1" lang="pt-BR"/>
              <a:t>bits</a:t>
            </a:r>
            <a:r>
              <a:rPr lang="pt-BR"/>
              <a:t> representa, com referência em 0V e 3.3V: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0 (0x0) = 0V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1023 (0x3FF) = 3.3V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valores de tensão entre as referências são proporcionais e lineares.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2021-09-21T12:13:01Z</dcterms:created>
  <dc:creator>Giancarlo Gaeta</dc:creator>
</cp:coreProperties>
</file>