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5" r:id="rId6"/>
    <p:sldId id="262" r:id="rId7"/>
    <p:sldId id="266" r:id="rId8"/>
    <p:sldId id="267" r:id="rId9"/>
    <p:sldId id="268" r:id="rId10"/>
    <p:sldId id="269" r:id="rId11"/>
    <p:sldId id="264" r:id="rId12"/>
    <p:sldId id="263"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258" r:id="rId5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33E"/>
    <a:srgbClr val="141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69" d="100"/>
          <a:sy n="69" d="100"/>
        </p:scale>
        <p:origin x="412" y="44"/>
      </p:cViewPr>
      <p:guideLst>
        <p:guide orient="horz" pos="24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02073-CC9F-4EE3-A050-2DD599BBD087}"/>
              </a:ext>
            </a:extLst>
          </p:cNvPr>
          <p:cNvSpPr>
            <a:spLocks noGrp="1"/>
          </p:cNvSpPr>
          <p:nvPr>
            <p:ph type="ctrTitle" hasCustomPrompt="1"/>
          </p:nvPr>
        </p:nvSpPr>
        <p:spPr>
          <a:xfrm>
            <a:off x="5008728" y="1558925"/>
            <a:ext cx="6482687" cy="2387600"/>
          </a:xfrm>
        </p:spPr>
        <p:txBody>
          <a:bodyPr anchor="ctr"/>
          <a:lstStyle>
            <a:lvl1pPr algn="ctr">
              <a:defRPr sz="6000"/>
            </a:lvl1pPr>
          </a:lstStyle>
          <a:p>
            <a:r>
              <a:rPr lang="pt-BR" dirty="0"/>
              <a:t>Disciplina</a:t>
            </a:r>
          </a:p>
        </p:txBody>
      </p:sp>
      <p:sp>
        <p:nvSpPr>
          <p:cNvPr id="3" name="Subtítulo 2">
            <a:extLst>
              <a:ext uri="{FF2B5EF4-FFF2-40B4-BE49-F238E27FC236}">
                <a16:creationId xmlns:a16="http://schemas.microsoft.com/office/drawing/2014/main" id="{3289B370-B0E6-4776-A371-C141C0D427BD}"/>
              </a:ext>
            </a:extLst>
          </p:cNvPr>
          <p:cNvSpPr>
            <a:spLocks noGrp="1"/>
          </p:cNvSpPr>
          <p:nvPr>
            <p:ph type="subTitle" idx="1" hasCustomPrompt="1"/>
          </p:nvPr>
        </p:nvSpPr>
        <p:spPr>
          <a:xfrm>
            <a:off x="1524000" y="4770270"/>
            <a:ext cx="9144000" cy="528805"/>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Professor</a:t>
            </a:r>
          </a:p>
        </p:txBody>
      </p:sp>
      <p:sp>
        <p:nvSpPr>
          <p:cNvPr id="4" name="Espaço Reservado para Data 3">
            <a:extLst>
              <a:ext uri="{FF2B5EF4-FFF2-40B4-BE49-F238E27FC236}">
                <a16:creationId xmlns:a16="http://schemas.microsoft.com/office/drawing/2014/main" id="{3B29F633-069F-44C9-988C-58C107FD5B82}"/>
              </a:ext>
            </a:extLst>
          </p:cNvPr>
          <p:cNvSpPr>
            <a:spLocks noGrp="1"/>
          </p:cNvSpPr>
          <p:nvPr>
            <p:ph type="dt" sz="half" idx="10"/>
          </p:nvPr>
        </p:nvSpPr>
        <p:spPr/>
        <p:txBody>
          <a:bodyPr/>
          <a:lstStyle/>
          <a:p>
            <a:fld id="{CC1C4DCD-1D17-4C16-822D-F3C3647B110D}" type="datetimeFigureOut">
              <a:rPr lang="pt-BR" smtClean="0"/>
              <a:t>26/01/2022</a:t>
            </a:fld>
            <a:endParaRPr lang="pt-BR"/>
          </a:p>
        </p:txBody>
      </p:sp>
      <p:sp>
        <p:nvSpPr>
          <p:cNvPr id="5" name="Espaço Reservado para Rodapé 4">
            <a:extLst>
              <a:ext uri="{FF2B5EF4-FFF2-40B4-BE49-F238E27FC236}">
                <a16:creationId xmlns:a16="http://schemas.microsoft.com/office/drawing/2014/main" id="{89418797-A86D-4587-8DF9-A45583860D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0C3A26B-8BA4-4287-B03D-3C03F29992FA}"/>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8" name="Imagem 7">
            <a:extLst>
              <a:ext uri="{FF2B5EF4-FFF2-40B4-BE49-F238E27FC236}">
                <a16:creationId xmlns:a16="http://schemas.microsoft.com/office/drawing/2014/main" id="{31C087BB-0C2A-46B3-A2C3-90515C5841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403" y="1539780"/>
            <a:ext cx="4217257" cy="2406745"/>
          </a:xfrm>
          <a:prstGeom prst="rect">
            <a:avLst/>
          </a:prstGeom>
        </p:spPr>
      </p:pic>
    </p:spTree>
    <p:extLst>
      <p:ext uri="{BB962C8B-B14F-4D97-AF65-F5344CB8AC3E}">
        <p14:creationId xmlns:p14="http://schemas.microsoft.com/office/powerpoint/2010/main" val="109093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F7FCD-1D8A-417C-81CD-223786C4CC12}"/>
              </a:ext>
            </a:extLst>
          </p:cNvPr>
          <p:cNvSpPr>
            <a:spLocks noGrp="1"/>
          </p:cNvSpPr>
          <p:nvPr>
            <p:ph type="title" hasCustomPrompt="1"/>
          </p:nvPr>
        </p:nvSpPr>
        <p:spPr>
          <a:xfrm>
            <a:off x="5096965" y="1436639"/>
            <a:ext cx="6256835" cy="3018786"/>
          </a:xfrm>
        </p:spPr>
        <p:txBody>
          <a:bodyPr anchor="ctr"/>
          <a:lstStyle>
            <a:lvl1pPr>
              <a:defRPr sz="6000"/>
            </a:lvl1pPr>
          </a:lstStyle>
          <a:p>
            <a:r>
              <a:rPr lang="pt-BR" dirty="0"/>
              <a:t>Nº da aula – nome da aula</a:t>
            </a:r>
          </a:p>
        </p:txBody>
      </p:sp>
      <p:sp>
        <p:nvSpPr>
          <p:cNvPr id="3" name="Espaço Reservado para Texto 2">
            <a:extLst>
              <a:ext uri="{FF2B5EF4-FFF2-40B4-BE49-F238E27FC236}">
                <a16:creationId xmlns:a16="http://schemas.microsoft.com/office/drawing/2014/main" id="{78F348D5-2388-446C-B597-1B99733375A4}"/>
              </a:ext>
            </a:extLst>
          </p:cNvPr>
          <p:cNvSpPr>
            <a:spLocks noGrp="1"/>
          </p:cNvSpPr>
          <p:nvPr>
            <p:ph type="body" idx="1" hasCustomPrompt="1"/>
          </p:nvPr>
        </p:nvSpPr>
        <p:spPr>
          <a:xfrm>
            <a:off x="831850" y="4967785"/>
            <a:ext cx="10515600" cy="750627"/>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Disciplina</a:t>
            </a:r>
          </a:p>
        </p:txBody>
      </p:sp>
      <p:sp>
        <p:nvSpPr>
          <p:cNvPr id="4" name="Espaço Reservado para Data 3">
            <a:extLst>
              <a:ext uri="{FF2B5EF4-FFF2-40B4-BE49-F238E27FC236}">
                <a16:creationId xmlns:a16="http://schemas.microsoft.com/office/drawing/2014/main" id="{8EF0C71B-DABB-418D-864D-C1E3E68DA758}"/>
              </a:ext>
            </a:extLst>
          </p:cNvPr>
          <p:cNvSpPr>
            <a:spLocks noGrp="1"/>
          </p:cNvSpPr>
          <p:nvPr>
            <p:ph type="dt" sz="half" idx="10"/>
          </p:nvPr>
        </p:nvSpPr>
        <p:spPr/>
        <p:txBody>
          <a:bodyPr/>
          <a:lstStyle/>
          <a:p>
            <a:fld id="{CC1C4DCD-1D17-4C16-822D-F3C3647B110D}" type="datetimeFigureOut">
              <a:rPr lang="pt-BR" smtClean="0"/>
              <a:t>26/01/2022</a:t>
            </a:fld>
            <a:endParaRPr lang="pt-BR"/>
          </a:p>
        </p:txBody>
      </p:sp>
      <p:sp>
        <p:nvSpPr>
          <p:cNvPr id="5" name="Espaço Reservado para Rodapé 4">
            <a:extLst>
              <a:ext uri="{FF2B5EF4-FFF2-40B4-BE49-F238E27FC236}">
                <a16:creationId xmlns:a16="http://schemas.microsoft.com/office/drawing/2014/main" id="{0A918CF0-4752-4ED7-B42A-53E7B39576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7B5885-9C96-42A2-8769-E3E4B9BB6AC3}"/>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50D76CAD-B265-428F-A9B2-6F6C80EF38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403" y="1539780"/>
            <a:ext cx="4217257" cy="2406745"/>
          </a:xfrm>
          <a:prstGeom prst="rect">
            <a:avLst/>
          </a:prstGeom>
        </p:spPr>
      </p:pic>
    </p:spTree>
    <p:extLst>
      <p:ext uri="{BB962C8B-B14F-4D97-AF65-F5344CB8AC3E}">
        <p14:creationId xmlns:p14="http://schemas.microsoft.com/office/powerpoint/2010/main" val="371811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B6F57-4FD3-41C5-A596-2B1BB9F011D0}"/>
              </a:ext>
            </a:extLst>
          </p:cNvPr>
          <p:cNvSpPr>
            <a:spLocks noGrp="1"/>
          </p:cNvSpPr>
          <p:nvPr>
            <p:ph type="title" hasCustomPrompt="1"/>
          </p:nvPr>
        </p:nvSpPr>
        <p:spPr>
          <a:xfrm>
            <a:off x="838200" y="515252"/>
            <a:ext cx="8674290" cy="808355"/>
          </a:xfrm>
        </p:spPr>
        <p:txBody>
          <a:bodyPr/>
          <a:lstStyle>
            <a:lvl1pPr>
              <a:defRPr/>
            </a:lvl1pPr>
          </a:lstStyle>
          <a:p>
            <a:r>
              <a:rPr lang="pt-BR" dirty="0"/>
              <a:t>Título</a:t>
            </a:r>
          </a:p>
        </p:txBody>
      </p:sp>
      <p:sp>
        <p:nvSpPr>
          <p:cNvPr id="3" name="Espaço Reservado para Conteúdo 2">
            <a:extLst>
              <a:ext uri="{FF2B5EF4-FFF2-40B4-BE49-F238E27FC236}">
                <a16:creationId xmlns:a16="http://schemas.microsoft.com/office/drawing/2014/main" id="{CB55E9D4-62C2-4175-95BC-EC14B1977D7C}"/>
              </a:ext>
            </a:extLst>
          </p:cNvPr>
          <p:cNvSpPr>
            <a:spLocks noGrp="1"/>
          </p:cNvSpPr>
          <p:nvPr>
            <p:ph idx="1"/>
          </p:nvPr>
        </p:nvSpPr>
        <p:spPr>
          <a:xfrm>
            <a:off x="838200" y="1665027"/>
            <a:ext cx="10515600" cy="4511936"/>
          </a:xfrm>
        </p:spPr>
        <p:txBody>
          <a:bodyPr/>
          <a:lstStyle>
            <a:lvl1pPr>
              <a:lnSpc>
                <a:spcPct val="114000"/>
              </a:lnSpc>
              <a:spcBef>
                <a:spcPts val="0"/>
              </a:spcBef>
              <a:spcAft>
                <a:spcPts val="800"/>
              </a:spcAft>
              <a:defRPr/>
            </a:lvl1pPr>
            <a:lvl2pPr>
              <a:lnSpc>
                <a:spcPct val="114000"/>
              </a:lnSpc>
              <a:spcBef>
                <a:spcPts val="0"/>
              </a:spcBef>
              <a:spcAft>
                <a:spcPts val="800"/>
              </a:spcAft>
              <a:defRPr/>
            </a:lvl2pPr>
            <a:lvl3pPr>
              <a:lnSpc>
                <a:spcPct val="114000"/>
              </a:lnSpc>
              <a:spcBef>
                <a:spcPts val="0"/>
              </a:spcBef>
              <a:spcAft>
                <a:spcPts val="800"/>
              </a:spcAft>
              <a:defRPr/>
            </a:lvl3pPr>
            <a:lvl4pPr>
              <a:lnSpc>
                <a:spcPct val="114000"/>
              </a:lnSpc>
              <a:spcBef>
                <a:spcPts val="0"/>
              </a:spcBef>
              <a:spcAft>
                <a:spcPts val="800"/>
              </a:spcAft>
              <a:defRPr/>
            </a:lvl4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F755E2C5-A78F-4371-99E7-DC2927EAD648}"/>
              </a:ext>
            </a:extLst>
          </p:cNvPr>
          <p:cNvSpPr>
            <a:spLocks noGrp="1"/>
          </p:cNvSpPr>
          <p:nvPr>
            <p:ph type="dt" sz="half" idx="10"/>
          </p:nvPr>
        </p:nvSpPr>
        <p:spPr/>
        <p:txBody>
          <a:bodyPr/>
          <a:lstStyle/>
          <a:p>
            <a:fld id="{CC1C4DCD-1D17-4C16-822D-F3C3647B110D}" type="datetimeFigureOut">
              <a:rPr lang="pt-BR" smtClean="0"/>
              <a:t>26/01/2022</a:t>
            </a:fld>
            <a:endParaRPr lang="pt-BR"/>
          </a:p>
        </p:txBody>
      </p:sp>
      <p:sp>
        <p:nvSpPr>
          <p:cNvPr id="5" name="Espaço Reservado para Rodapé 4">
            <a:extLst>
              <a:ext uri="{FF2B5EF4-FFF2-40B4-BE49-F238E27FC236}">
                <a16:creationId xmlns:a16="http://schemas.microsoft.com/office/drawing/2014/main" id="{141F3AE6-564F-461C-B067-686B9428D5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605324-CA48-4136-87BA-BE418C0FF6D4}"/>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F64AC31A-BEB9-4E14-8ABF-30B5B813D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12427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ente Conteú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B55E9D4-62C2-4175-95BC-EC14B1977D7C}"/>
              </a:ext>
            </a:extLst>
          </p:cNvPr>
          <p:cNvSpPr>
            <a:spLocks noGrp="1"/>
          </p:cNvSpPr>
          <p:nvPr>
            <p:ph idx="1"/>
          </p:nvPr>
        </p:nvSpPr>
        <p:spPr>
          <a:xfrm>
            <a:off x="838200" y="470647"/>
            <a:ext cx="8615082" cy="5706316"/>
          </a:xfrm>
        </p:spPr>
        <p:txBody>
          <a:bodyPr/>
          <a:lstStyle>
            <a:lvl1pPr>
              <a:lnSpc>
                <a:spcPct val="114000"/>
              </a:lnSpc>
              <a:spcBef>
                <a:spcPts val="0"/>
              </a:spcBef>
              <a:spcAft>
                <a:spcPts val="800"/>
              </a:spcAft>
              <a:defRPr/>
            </a:lvl1pPr>
            <a:lvl2pPr>
              <a:lnSpc>
                <a:spcPct val="114000"/>
              </a:lnSpc>
              <a:spcBef>
                <a:spcPts val="0"/>
              </a:spcBef>
              <a:spcAft>
                <a:spcPts val="800"/>
              </a:spcAft>
              <a:defRPr/>
            </a:lvl2pPr>
            <a:lvl3pPr>
              <a:lnSpc>
                <a:spcPct val="114000"/>
              </a:lnSpc>
              <a:spcBef>
                <a:spcPts val="0"/>
              </a:spcBef>
              <a:spcAft>
                <a:spcPts val="800"/>
              </a:spcAft>
              <a:defRPr/>
            </a:lvl3pPr>
            <a:lvl4pPr>
              <a:lnSpc>
                <a:spcPct val="114000"/>
              </a:lnSpc>
              <a:spcBef>
                <a:spcPts val="0"/>
              </a:spcBef>
              <a:spcAft>
                <a:spcPts val="800"/>
              </a:spcAft>
              <a:defRPr/>
            </a:lvl4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F755E2C5-A78F-4371-99E7-DC2927EAD648}"/>
              </a:ext>
            </a:extLst>
          </p:cNvPr>
          <p:cNvSpPr>
            <a:spLocks noGrp="1"/>
          </p:cNvSpPr>
          <p:nvPr>
            <p:ph type="dt" sz="half" idx="10"/>
          </p:nvPr>
        </p:nvSpPr>
        <p:spPr/>
        <p:txBody>
          <a:bodyPr/>
          <a:lstStyle/>
          <a:p>
            <a:fld id="{CC1C4DCD-1D17-4C16-822D-F3C3647B110D}" type="datetimeFigureOut">
              <a:rPr lang="pt-BR" smtClean="0"/>
              <a:t>26/01/2022</a:t>
            </a:fld>
            <a:endParaRPr lang="pt-BR"/>
          </a:p>
        </p:txBody>
      </p:sp>
      <p:sp>
        <p:nvSpPr>
          <p:cNvPr id="5" name="Espaço Reservado para Rodapé 4">
            <a:extLst>
              <a:ext uri="{FF2B5EF4-FFF2-40B4-BE49-F238E27FC236}">
                <a16:creationId xmlns:a16="http://schemas.microsoft.com/office/drawing/2014/main" id="{141F3AE6-564F-461C-B067-686B9428D5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605324-CA48-4136-87BA-BE418C0FF6D4}"/>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F64AC31A-BEB9-4E14-8ABF-30B5B813D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370826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B1EF4-6F5D-4D08-9ABF-C013EDED806F}"/>
              </a:ext>
            </a:extLst>
          </p:cNvPr>
          <p:cNvSpPr>
            <a:spLocks noGrp="1"/>
          </p:cNvSpPr>
          <p:nvPr>
            <p:ph type="title" hasCustomPrompt="1"/>
          </p:nvPr>
        </p:nvSpPr>
        <p:spPr/>
        <p:txBody>
          <a:bodyPr/>
          <a:lstStyle>
            <a:lvl1pPr>
              <a:defRPr/>
            </a:lvl1pPr>
          </a:lstStyle>
          <a:p>
            <a:r>
              <a:rPr lang="pt-BR" dirty="0"/>
              <a:t>Título</a:t>
            </a:r>
          </a:p>
        </p:txBody>
      </p:sp>
      <p:sp>
        <p:nvSpPr>
          <p:cNvPr id="3" name="Espaço Reservado para Data 2">
            <a:extLst>
              <a:ext uri="{FF2B5EF4-FFF2-40B4-BE49-F238E27FC236}">
                <a16:creationId xmlns:a16="http://schemas.microsoft.com/office/drawing/2014/main" id="{F8932B35-DA53-4A6D-A180-152BEDF83589}"/>
              </a:ext>
            </a:extLst>
          </p:cNvPr>
          <p:cNvSpPr>
            <a:spLocks noGrp="1"/>
          </p:cNvSpPr>
          <p:nvPr>
            <p:ph type="dt" sz="half" idx="10"/>
          </p:nvPr>
        </p:nvSpPr>
        <p:spPr/>
        <p:txBody>
          <a:bodyPr/>
          <a:lstStyle/>
          <a:p>
            <a:fld id="{CC1C4DCD-1D17-4C16-822D-F3C3647B110D}" type="datetimeFigureOut">
              <a:rPr lang="pt-BR" smtClean="0"/>
              <a:t>26/01/2022</a:t>
            </a:fld>
            <a:endParaRPr lang="pt-BR"/>
          </a:p>
        </p:txBody>
      </p:sp>
      <p:sp>
        <p:nvSpPr>
          <p:cNvPr id="4" name="Espaço Reservado para Rodapé 3">
            <a:extLst>
              <a:ext uri="{FF2B5EF4-FFF2-40B4-BE49-F238E27FC236}">
                <a16:creationId xmlns:a16="http://schemas.microsoft.com/office/drawing/2014/main" id="{39995B34-4510-458A-A2D1-30EF907801E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4AE3769-A5E8-476D-887F-36B0460F7FF7}"/>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6" name="Imagem 5">
            <a:extLst>
              <a:ext uri="{FF2B5EF4-FFF2-40B4-BE49-F238E27FC236}">
                <a16:creationId xmlns:a16="http://schemas.microsoft.com/office/drawing/2014/main" id="{64D8B313-B5A5-43BA-9EFB-042EEAC756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7484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 Título e Conteúd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179AB97B-6718-4833-BFC4-77D5CA06D932}"/>
              </a:ext>
            </a:extLst>
          </p:cNvPr>
          <p:cNvSpPr>
            <a:spLocks noGrp="1"/>
          </p:cNvSpPr>
          <p:nvPr>
            <p:ph type="dt" sz="half" idx="10"/>
          </p:nvPr>
        </p:nvSpPr>
        <p:spPr/>
        <p:txBody>
          <a:bodyPr/>
          <a:lstStyle/>
          <a:p>
            <a:fld id="{CC1C4DCD-1D17-4C16-822D-F3C3647B110D}" type="datetimeFigureOut">
              <a:rPr lang="pt-BR" smtClean="0"/>
              <a:t>26/01/2022</a:t>
            </a:fld>
            <a:endParaRPr lang="pt-BR"/>
          </a:p>
        </p:txBody>
      </p:sp>
      <p:sp>
        <p:nvSpPr>
          <p:cNvPr id="4" name="Espaço Reservado para Rodapé 3">
            <a:extLst>
              <a:ext uri="{FF2B5EF4-FFF2-40B4-BE49-F238E27FC236}">
                <a16:creationId xmlns:a16="http://schemas.microsoft.com/office/drawing/2014/main" id="{9DEC228C-CA85-4D53-A496-B29E4782A7B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85F0C07-77DE-42F3-AF77-6B3C1E73FE97}"/>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6" name="Imagem 5">
            <a:extLst>
              <a:ext uri="{FF2B5EF4-FFF2-40B4-BE49-F238E27FC236}">
                <a16:creationId xmlns:a16="http://schemas.microsoft.com/office/drawing/2014/main" id="{3745A182-AAF3-421A-BB57-D6A31F0079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4101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apa">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EDBEF02-4C9D-4681-83CE-B2836C28A6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260883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133E"/>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AEC5ED4-6DD4-4810-B27B-C97E17665497}"/>
              </a:ext>
            </a:extLst>
          </p:cNvPr>
          <p:cNvSpPr>
            <a:spLocks noGrp="1"/>
          </p:cNvSpPr>
          <p:nvPr>
            <p:ph type="title"/>
          </p:nvPr>
        </p:nvSpPr>
        <p:spPr>
          <a:xfrm>
            <a:off x="838200" y="487956"/>
            <a:ext cx="8674290" cy="808355"/>
          </a:xfrm>
          <a:prstGeom prst="rect">
            <a:avLst/>
          </a:prstGeom>
        </p:spPr>
        <p:txBody>
          <a:bodyPr vert="horz" lIns="91440" tIns="45720" rIns="91440" bIns="45720" rtlCol="0" anchor="ctr">
            <a:normAutofit/>
          </a:bodyPr>
          <a:lstStyle/>
          <a:p>
            <a:r>
              <a:rPr lang="pt-BR" dirty="0"/>
              <a:t>Título</a:t>
            </a:r>
          </a:p>
        </p:txBody>
      </p:sp>
      <p:sp>
        <p:nvSpPr>
          <p:cNvPr id="3" name="Espaço Reservado para Texto 2">
            <a:extLst>
              <a:ext uri="{FF2B5EF4-FFF2-40B4-BE49-F238E27FC236}">
                <a16:creationId xmlns:a16="http://schemas.microsoft.com/office/drawing/2014/main" id="{7DF63054-5C5F-48CE-898D-80E3B03CC59A}"/>
              </a:ext>
            </a:extLst>
          </p:cNvPr>
          <p:cNvSpPr>
            <a:spLocks noGrp="1"/>
          </p:cNvSpPr>
          <p:nvPr>
            <p:ph type="body" idx="1"/>
          </p:nvPr>
        </p:nvSpPr>
        <p:spPr>
          <a:xfrm>
            <a:off x="838200" y="1575469"/>
            <a:ext cx="10515600" cy="4601494"/>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3BF73344-859D-4BF4-BD86-C0F953A48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C4DCD-1D17-4C16-822D-F3C3647B110D}" type="datetimeFigureOut">
              <a:rPr lang="pt-BR" smtClean="0"/>
              <a:t>26/01/2022</a:t>
            </a:fld>
            <a:endParaRPr lang="pt-BR"/>
          </a:p>
        </p:txBody>
      </p:sp>
      <p:sp>
        <p:nvSpPr>
          <p:cNvPr id="5" name="Espaço Reservado para Rodapé 4">
            <a:extLst>
              <a:ext uri="{FF2B5EF4-FFF2-40B4-BE49-F238E27FC236}">
                <a16:creationId xmlns:a16="http://schemas.microsoft.com/office/drawing/2014/main" id="{CB4C4CDF-3409-4745-8494-C071E1503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A16557F-570E-4BD5-8610-4FB6CA8FE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93AB-BA4B-414E-9A06-4C4C40B9E829}" type="slidenum">
              <a:rPr lang="pt-BR" smtClean="0"/>
              <a:t>‹nº›</a:t>
            </a:fld>
            <a:endParaRPr lang="pt-BR"/>
          </a:p>
        </p:txBody>
      </p:sp>
    </p:spTree>
    <p:extLst>
      <p:ext uri="{BB962C8B-B14F-4D97-AF65-F5344CB8AC3E}">
        <p14:creationId xmlns:p14="http://schemas.microsoft.com/office/powerpoint/2010/main" val="39498440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7" r:id="rId4"/>
    <p:sldLayoutId id="2147483654" r:id="rId5"/>
    <p:sldLayoutId id="2147483656" r:id="rId6"/>
    <p:sldLayoutId id="2147483655" r:id="rId7"/>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58A5BD2-26DC-45DC-AD20-7BE8C039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305008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8C95C-1DC2-4D7D-98AA-D6E72EEEB9BB}"/>
              </a:ext>
            </a:extLst>
          </p:cNvPr>
          <p:cNvSpPr>
            <a:spLocks noGrp="1"/>
          </p:cNvSpPr>
          <p:nvPr>
            <p:ph type="title"/>
          </p:nvPr>
        </p:nvSpPr>
        <p:spPr/>
        <p:txBody>
          <a:bodyPr>
            <a:normAutofit/>
          </a:bodyPr>
          <a:lstStyle/>
          <a:p>
            <a:r>
              <a:rPr lang="pt-BR" dirty="0" smtClean="0"/>
              <a:t>Processos e Threads</a:t>
            </a:r>
            <a:endParaRPr lang="pt-BR" dirty="0"/>
          </a:p>
        </p:txBody>
      </p:sp>
      <p:sp>
        <p:nvSpPr>
          <p:cNvPr id="4" name="Espaço Reservado para Conteúdo 2">
            <a:extLst>
              <a:ext uri="{FF2B5EF4-FFF2-40B4-BE49-F238E27FC236}">
                <a16:creationId xmlns:a16="http://schemas.microsoft.com/office/drawing/2014/main" id="{7E2DB6E6-F04E-43D7-85F7-2FFF54D9A4FA}"/>
              </a:ext>
            </a:extLst>
          </p:cNvPr>
          <p:cNvSpPr txBox="1">
            <a:spLocks/>
          </p:cNvSpPr>
          <p:nvPr/>
        </p:nvSpPr>
        <p:spPr>
          <a:xfrm>
            <a:off x="838200" y="2087696"/>
            <a:ext cx="10916798" cy="44437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Um processo é um programa em execução, exemplificando, todos os softwares que podem funcionar em um computador são chamados de processos.</a:t>
            </a:r>
          </a:p>
          <a:p>
            <a:r>
              <a:rPr lang="pt-BR" dirty="0"/>
              <a:t>Conforme os processos vão funcionando no computador a CPU vai trocando de processo paralelamente, assim, tendo um controle sobre os mesmos e fazendo com que todos possam acontecer de forma rápida, essa forma rápida é chamada de multiprogramação. </a:t>
            </a:r>
          </a:p>
          <a:p>
            <a:pPr marL="0" indent="0">
              <a:buNone/>
            </a:pPr>
            <a:r>
              <a:rPr lang="pt-BR" dirty="0" smtClean="0"/>
              <a:t> </a:t>
            </a:r>
            <a:endParaRPr lang="pt-BR" dirty="0"/>
          </a:p>
        </p:txBody>
      </p:sp>
      <p:sp>
        <p:nvSpPr>
          <p:cNvPr id="5" name="Título 1">
            <a:extLst>
              <a:ext uri="{FF2B5EF4-FFF2-40B4-BE49-F238E27FC236}">
                <a16:creationId xmlns:a16="http://schemas.microsoft.com/office/drawing/2014/main" id="{88D8C95C-1DC2-4D7D-98AA-D6E72EEEB9BB}"/>
              </a:ext>
            </a:extLst>
          </p:cNvPr>
          <p:cNvSpPr txBox="1">
            <a:spLocks/>
          </p:cNvSpPr>
          <p:nvPr/>
        </p:nvSpPr>
        <p:spPr>
          <a:xfrm>
            <a:off x="838200" y="1389954"/>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95532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838200" y="1542361"/>
            <a:ext cx="8615082" cy="4634602"/>
          </a:xfrm>
        </p:spPr>
        <p:txBody>
          <a:bodyPr/>
          <a:lstStyle/>
          <a:p>
            <a:r>
              <a:rPr lang="pt-BR" dirty="0" smtClean="0"/>
              <a:t>Exemplo de Multiprogramação.</a:t>
            </a:r>
          </a:p>
          <a:p>
            <a:pPr marL="0" indent="0">
              <a:buNone/>
            </a:pPr>
            <a:endParaRPr lang="pt-BR" dirty="0"/>
          </a:p>
        </p:txBody>
      </p:sp>
      <p:pic>
        <p:nvPicPr>
          <p:cNvPr id="3" name="Imagem 2"/>
          <p:cNvPicPr/>
          <p:nvPr/>
        </p:nvPicPr>
        <p:blipFill>
          <a:blip r:embed="rId2">
            <a:extLst>
              <a:ext uri="{28A0092B-C50C-407E-A947-70E740481C1C}">
                <a14:useLocalDpi xmlns:a14="http://schemas.microsoft.com/office/drawing/2010/main" val="0"/>
              </a:ext>
            </a:extLst>
          </a:blip>
          <a:stretch>
            <a:fillRect/>
          </a:stretch>
        </p:blipFill>
        <p:spPr>
          <a:xfrm>
            <a:off x="838200" y="2027104"/>
            <a:ext cx="9457523" cy="4572000"/>
          </a:xfrm>
          <a:prstGeom prst="rect">
            <a:avLst/>
          </a:prstGeom>
        </p:spPr>
      </p:pic>
      <p:sp>
        <p:nvSpPr>
          <p:cNvPr id="6"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2233973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531344"/>
            <a:ext cx="8615082" cy="5045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Como podemos analisar na imagem do slide anterior o contador de programa ele executa processo paralelamente indo de “a” até “d”, ele identifica os processos e aloca CPU do mesmo modo paralelamente, após o termino de alocação da CPU do processo “a”, ele é salvo na memória logica e posteriormente passado para o segundo processo e assim sucessivamente. Na imagem “c” podemos analisar que todos os processos estão avançando em tempos diferentes mostrando seu funcionamento de modo paralelo, vale ressaltar que as vezes esse tempo se torna imperceptível ao operador.</a:t>
            </a:r>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329072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531345"/>
            <a:ext cx="8615082" cy="47372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processo temos os processos </a:t>
            </a:r>
            <a:r>
              <a:rPr lang="pt-BR" dirty="0" err="1"/>
              <a:t>foreground</a:t>
            </a:r>
            <a:r>
              <a:rPr lang="pt-BR" dirty="0"/>
              <a:t> (primeiro plano), processo que interage com a pessoa e realiza as tarefas que a mesma solicita</a:t>
            </a:r>
            <a:r>
              <a:rPr lang="pt-BR" dirty="0" smtClean="0"/>
              <a:t>.</a:t>
            </a:r>
          </a:p>
          <a:p>
            <a:r>
              <a:rPr lang="pt-BR" dirty="0"/>
              <a:t>Temos também os processos backgrounds (segundo plano), apresenta alguma função especifica em relação aos processos de </a:t>
            </a:r>
            <a:r>
              <a:rPr lang="pt-BR" dirty="0" err="1"/>
              <a:t>foreground</a:t>
            </a:r>
            <a:r>
              <a:rPr lang="pt-BR" dirty="0"/>
              <a:t>. </a:t>
            </a:r>
            <a:endParaRPr lang="pt-BR" dirty="0" smtClean="0"/>
          </a:p>
          <a:p>
            <a:pPr marL="0" indent="0">
              <a:buNone/>
            </a:pPr>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2897756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Temos quatro eventos principais para que os processos possam ser criados: </a:t>
            </a:r>
          </a:p>
          <a:p>
            <a:pPr marL="0" indent="0">
              <a:buNone/>
            </a:pPr>
            <a:r>
              <a:rPr lang="pt-BR" dirty="0"/>
              <a:t>1 – </a:t>
            </a:r>
            <a:r>
              <a:rPr lang="pt-BR" i="1" dirty="0"/>
              <a:t>Início do sistema (</a:t>
            </a:r>
            <a:r>
              <a:rPr lang="pt-BR" i="1" dirty="0" err="1"/>
              <a:t>foregroung</a:t>
            </a:r>
            <a:r>
              <a:rPr lang="pt-BR" i="1" dirty="0"/>
              <a:t>). </a:t>
            </a:r>
            <a:endParaRPr lang="pt-BR" dirty="0"/>
          </a:p>
          <a:p>
            <a:pPr marL="0" indent="0">
              <a:buNone/>
            </a:pPr>
            <a:r>
              <a:rPr lang="pt-BR" i="1" dirty="0"/>
              <a:t>2 – Execução de uma chamada de sistema de criação de processo por um processo em execução (processo pai) (background</a:t>
            </a:r>
            <a:r>
              <a:rPr lang="pt-BR" i="1" dirty="0" smtClean="0"/>
              <a:t>).</a:t>
            </a:r>
          </a:p>
          <a:p>
            <a:pPr marL="0" indent="0">
              <a:buNone/>
            </a:pPr>
            <a:r>
              <a:rPr lang="pt-BR" i="1" dirty="0"/>
              <a:t>3 – Uma requisição de um usuário para criar um novo processo. (Sistemas interativos, o usuário pode clicar duas vezes em um ícone para chamar um programa, logo, chamado um novo </a:t>
            </a:r>
            <a:r>
              <a:rPr lang="pt-BR" i="1" dirty="0" smtClean="0"/>
              <a:t>processo).</a:t>
            </a:r>
          </a:p>
          <a:p>
            <a:pPr marL="0" indent="0">
              <a:buNone/>
            </a:pPr>
            <a:r>
              <a:rPr lang="pt-BR" i="1" dirty="0"/>
              <a:t>4 – Início de uma tarefa em lote (batch </a:t>
            </a:r>
            <a:r>
              <a:rPr lang="pt-BR" i="1" dirty="0" err="1"/>
              <a:t>job</a:t>
            </a:r>
            <a:r>
              <a:rPr lang="pt-BR" i="1" dirty="0"/>
              <a:t>). Geralmente utilizado para automatização de tarefas.</a:t>
            </a:r>
            <a:endParaRPr lang="pt-BR" dirty="0"/>
          </a:p>
          <a:p>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1276782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Tecnicamente, em todos esses casos um processo FILHO é criado por um processo PAI, executando uma chamada de sistema para a criação do processo, o processo PAI executa a chamada de sistema para criar o processo FILHO e indicar o que esse processo irá fazer. </a:t>
            </a:r>
            <a:endParaRPr lang="pt-BR" dirty="0"/>
          </a:p>
          <a:p>
            <a:r>
              <a:rPr lang="pt-BR" i="1" dirty="0"/>
              <a:t>o processo executara o seu trabalho e para que ele finalize, temos algumas possíveis condições que pode acontecer no termino do processo</a:t>
            </a:r>
            <a:r>
              <a:rPr lang="pt-BR" i="1" dirty="0" smtClean="0"/>
              <a:t>:</a:t>
            </a:r>
          </a:p>
          <a:p>
            <a:pPr marL="0" indent="0">
              <a:buNone/>
            </a:pPr>
            <a:endParaRPr lang="pt-BR" dirty="0" smtClean="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3843126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1 – </a:t>
            </a:r>
            <a:r>
              <a:rPr lang="pt-BR" b="1" i="1" dirty="0"/>
              <a:t>Saída normal: </a:t>
            </a:r>
            <a:r>
              <a:rPr lang="pt-BR" i="1" dirty="0" smtClean="0"/>
              <a:t>Finalizou </a:t>
            </a:r>
            <a:r>
              <a:rPr lang="pt-BR" i="1" dirty="0"/>
              <a:t>o trabalho de compilar o programa, por fim, o compilador executa uma chamada avisando o sistema </a:t>
            </a:r>
            <a:r>
              <a:rPr lang="pt-BR" i="1" dirty="0" smtClean="0"/>
              <a:t>operacional (Voluntario</a:t>
            </a:r>
            <a:r>
              <a:rPr lang="pt-BR" i="1" dirty="0"/>
              <a:t>).</a:t>
            </a:r>
            <a:endParaRPr lang="pt-BR" dirty="0"/>
          </a:p>
          <a:p>
            <a:r>
              <a:rPr lang="pt-BR" i="1" dirty="0"/>
              <a:t>2 – </a:t>
            </a:r>
            <a:r>
              <a:rPr lang="pt-BR" b="1" i="1" dirty="0"/>
              <a:t>Saída por erro: </a:t>
            </a:r>
            <a:r>
              <a:rPr lang="pt-BR" i="1" dirty="0"/>
              <a:t>quando o processo descobre um erro fatal. (Voluntario).</a:t>
            </a:r>
            <a:endParaRPr lang="pt-BR" dirty="0"/>
          </a:p>
          <a:p>
            <a:r>
              <a:rPr lang="pt-BR" i="1" dirty="0"/>
              <a:t>3 – </a:t>
            </a:r>
            <a:r>
              <a:rPr lang="pt-BR" b="1" i="1" dirty="0"/>
              <a:t>Erro Fatal: </a:t>
            </a:r>
            <a:r>
              <a:rPr lang="pt-BR" i="1" dirty="0"/>
              <a:t>Erro causado pelo processo, podendo ser um erro do programa. (Involuntário).</a:t>
            </a:r>
            <a:endParaRPr lang="pt-BR" dirty="0"/>
          </a:p>
          <a:p>
            <a:r>
              <a:rPr lang="pt-BR" i="1" dirty="0"/>
              <a:t>4 – </a:t>
            </a:r>
            <a:r>
              <a:rPr lang="pt-BR" b="1" i="1" dirty="0"/>
              <a:t>Cancelamento por outro processo: </a:t>
            </a:r>
            <a:r>
              <a:rPr lang="pt-BR" i="1" dirty="0"/>
              <a:t>Quando um processo superior com privilégios executa uma chamada de sistema para cancelar um processo. </a:t>
            </a:r>
            <a:r>
              <a:rPr lang="pt-BR" i="1" dirty="0" smtClean="0"/>
              <a:t> </a:t>
            </a:r>
            <a:endParaRPr lang="pt-BR" dirty="0"/>
          </a:p>
          <a:p>
            <a:endParaRPr lang="pt-BR" dirty="0" smtClean="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Processos</a:t>
            </a:r>
            <a:endParaRPr lang="pt-BR" sz="3600" dirty="0"/>
          </a:p>
        </p:txBody>
      </p:sp>
    </p:spTree>
    <p:extLst>
      <p:ext uri="{BB962C8B-B14F-4D97-AF65-F5344CB8AC3E}">
        <p14:creationId xmlns:p14="http://schemas.microsoft.com/office/powerpoint/2010/main" val="918009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Um thread é quando um processo divide a si mesmo em várias partes para serem executadas ao mesmo tempo. </a:t>
            </a:r>
            <a:endParaRPr lang="pt-BR" dirty="0"/>
          </a:p>
          <a:p>
            <a:r>
              <a:rPr lang="pt-BR" i="1" dirty="0"/>
              <a:t>Razões para utilização de Thread? </a:t>
            </a:r>
            <a:endParaRPr lang="pt-BR" dirty="0"/>
          </a:p>
          <a:p>
            <a:r>
              <a:rPr lang="pt-BR" i="1" dirty="0"/>
              <a:t>- Podemos dizer que os threads são aplicações que funcionam no mesmo processo, elas buscam compartilhar do mesmo recurso entre si, se tornando mais fáceis e rápidas de serem criadas e destruídas, pois, não tem quaisquer recursos associados a elas. </a:t>
            </a:r>
            <a:endParaRPr lang="pt-BR" dirty="0"/>
          </a:p>
          <a:p>
            <a:pPr marL="0" indent="0">
              <a:buNone/>
            </a:pPr>
            <a:r>
              <a:rPr lang="pt-BR" i="1" dirty="0" smtClean="0"/>
              <a:t> </a:t>
            </a:r>
            <a:endParaRPr lang="pt-BR" dirty="0" smtClean="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3495929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Exemplo de um processo com Thread ? </a:t>
            </a:r>
            <a:endParaRPr lang="pt-BR" dirty="0"/>
          </a:p>
          <a:p>
            <a:r>
              <a:rPr lang="pt-BR" i="1" dirty="0"/>
              <a:t>Um servidor para um site Web. </a:t>
            </a:r>
            <a:endParaRPr lang="pt-BR" dirty="0"/>
          </a:p>
          <a:p>
            <a:r>
              <a:rPr lang="pt-BR" i="1" dirty="0"/>
              <a:t>Quando um cliente acessa um determinado site, o servidor sempre retorna com a página para o cliente. Na maioria dos sites algumas páginas são mais visitadas que as outras, logo, </a:t>
            </a:r>
            <a:r>
              <a:rPr lang="pt-BR" i="1"/>
              <a:t>servidores </a:t>
            </a:r>
            <a:r>
              <a:rPr lang="pt-BR" i="1" smtClean="0"/>
              <a:t>usa </a:t>
            </a:r>
            <a:r>
              <a:rPr lang="pt-BR" i="1" dirty="0"/>
              <a:t>esse fato para melhorar o desempenho, mantendo um cache das páginas mais acessadas eliminando a necessidade de fazer todo um processo para entregar essa página ao </a:t>
            </a:r>
            <a:r>
              <a:rPr lang="pt-BR" i="1" dirty="0" smtClean="0"/>
              <a:t>cliente.</a:t>
            </a:r>
            <a:endParaRPr lang="pt-BR" dirty="0" smtClean="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2871577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838200" y="1670317"/>
            <a:ext cx="8757492" cy="4884719"/>
          </a:xfrm>
          <a:prstGeom prst="rect">
            <a:avLst/>
          </a:prstGeom>
        </p:spPr>
      </p:pic>
    </p:spTree>
    <p:extLst>
      <p:ext uri="{BB962C8B-B14F-4D97-AF65-F5344CB8AC3E}">
        <p14:creationId xmlns:p14="http://schemas.microsoft.com/office/powerpoint/2010/main" val="1537626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0F8B2-F1C3-4EDD-AAE6-13E790A0A2CF}"/>
              </a:ext>
            </a:extLst>
          </p:cNvPr>
          <p:cNvSpPr>
            <a:spLocks noGrp="1"/>
          </p:cNvSpPr>
          <p:nvPr>
            <p:ph type="ctrTitle"/>
          </p:nvPr>
        </p:nvSpPr>
        <p:spPr/>
        <p:txBody>
          <a:bodyPr/>
          <a:lstStyle/>
          <a:p>
            <a:r>
              <a:rPr lang="pt-BR" dirty="0" smtClean="0"/>
              <a:t>Sistemas Operacionais</a:t>
            </a:r>
            <a:endParaRPr lang="pt-BR" dirty="0"/>
          </a:p>
        </p:txBody>
      </p:sp>
      <p:sp>
        <p:nvSpPr>
          <p:cNvPr id="3" name="Subtítulo 2">
            <a:extLst>
              <a:ext uri="{FF2B5EF4-FFF2-40B4-BE49-F238E27FC236}">
                <a16:creationId xmlns:a16="http://schemas.microsoft.com/office/drawing/2014/main" id="{40B83826-28F9-4226-8978-BEAFA031459D}"/>
              </a:ext>
            </a:extLst>
          </p:cNvPr>
          <p:cNvSpPr>
            <a:spLocks noGrp="1"/>
          </p:cNvSpPr>
          <p:nvPr>
            <p:ph type="subTitle" idx="1"/>
          </p:nvPr>
        </p:nvSpPr>
        <p:spPr/>
        <p:txBody>
          <a:bodyPr/>
          <a:lstStyle/>
          <a:p>
            <a:r>
              <a:rPr lang="pt-BR" dirty="0" smtClean="0"/>
              <a:t>Matheus Nunes Oliveira</a:t>
            </a:r>
            <a:endParaRPr lang="pt-BR" dirty="0"/>
          </a:p>
        </p:txBody>
      </p:sp>
    </p:spTree>
    <p:extLst>
      <p:ext uri="{BB962C8B-B14F-4D97-AF65-F5344CB8AC3E}">
        <p14:creationId xmlns:p14="http://schemas.microsoft.com/office/powerpoint/2010/main" val="362598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Na figura 1.6 podemos ver um modo de organização de requisição utilizando Threads, no primeiro momento temos o “Thread despachante”, onde, ele lê as requisições de trabalho que chegam da rede (cliente). Depois de examina-las ele escolhe um thread ocioso (bloqueado) para atender a requisição, nesse momento o thread passa do estado de bloqueado para pronto e verifica se a requisição pode ser atendida através do cache, caso não puder, ele inicializara uma operação para buscar a informação no disco, o thread permanece bloqueada e só é liberada quando o processo </a:t>
            </a:r>
            <a:r>
              <a:rPr lang="pt-BR" i="1" dirty="0" smtClean="0"/>
              <a:t>finaliza.</a:t>
            </a: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100924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244906"/>
            <a:ext cx="8615082" cy="50236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750" i="1" dirty="0"/>
              <a:t>O modelo de processo é baseado em dois conceitos independentes, sendo eles, agrupamento de recursos e execução. </a:t>
            </a:r>
            <a:endParaRPr lang="pt-BR" sz="2750" dirty="0"/>
          </a:p>
          <a:p>
            <a:r>
              <a:rPr lang="pt-BR" sz="2750" i="1" dirty="0"/>
              <a:t>O processo tem o método de agrupar recursos relacionados, como: espaço de endereçamento que contém </a:t>
            </a:r>
            <a:r>
              <a:rPr lang="pt-BR" sz="2750" i="1" dirty="0" smtClean="0"/>
              <a:t>dados </a:t>
            </a:r>
            <a:r>
              <a:rPr lang="pt-BR" sz="2750" i="1" dirty="0"/>
              <a:t>do programa, arquivos abertos, processo filhos</a:t>
            </a:r>
            <a:r>
              <a:rPr lang="pt-BR" sz="2750" i="1" dirty="0" smtClean="0"/>
              <a:t>, </a:t>
            </a:r>
            <a:r>
              <a:rPr lang="pt-BR" sz="2750" i="1" dirty="0"/>
              <a:t>entre outros. </a:t>
            </a:r>
            <a:endParaRPr lang="pt-BR" sz="2750" i="1" dirty="0" smtClean="0"/>
          </a:p>
          <a:p>
            <a:r>
              <a:rPr lang="pt-BR" sz="2750" i="1" dirty="0"/>
              <a:t>A Thread é composta por um contador de programa que mantem o controle de qual instrução deve executar, possui registradores </a:t>
            </a:r>
            <a:r>
              <a:rPr lang="pt-BR" sz="2750" i="1" dirty="0" smtClean="0"/>
              <a:t>com </a:t>
            </a:r>
            <a:r>
              <a:rPr lang="pt-BR" sz="2750" i="1" dirty="0"/>
              <a:t>suas variáveis de trabalho atuais e apresenta uma pilha que traz o procedimento de uma execução, com uma estrutura para cada rotina chamada em um processo, mas ainda não retornada.</a:t>
            </a:r>
            <a:endParaRPr lang="pt-BR" sz="2750" dirty="0"/>
          </a:p>
          <a:p>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651824"/>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O modelo de Thread clássico </a:t>
            </a:r>
            <a:endParaRPr lang="pt-BR" sz="3600" dirty="0"/>
          </a:p>
        </p:txBody>
      </p:sp>
    </p:spTree>
    <p:extLst>
      <p:ext uri="{BB962C8B-B14F-4D97-AF65-F5344CB8AC3E}">
        <p14:creationId xmlns:p14="http://schemas.microsoft.com/office/powerpoint/2010/main" val="418088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Diante as explicações </a:t>
            </a:r>
            <a:r>
              <a:rPr lang="pt-BR" i="1" dirty="0" smtClean="0"/>
              <a:t>do slide anterior, </a:t>
            </a:r>
            <a:r>
              <a:rPr lang="pt-BR" i="1" dirty="0"/>
              <a:t>podemos finalizar que os processos são utilizados para agrupar recursos e as threads são entidades escalonadas para a execução sobre a CPU</a:t>
            </a:r>
            <a:r>
              <a:rPr lang="pt-BR" i="1" dirty="0" smtClean="0"/>
              <a:t>.</a:t>
            </a:r>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274473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Na imagem abaixo temos o processo (a) e o (b) funcionando de modo diferente e eu irei explicar para vocês a importância de cada modo no devido processo que está trabalhando</a:t>
            </a:r>
            <a:r>
              <a:rPr lang="pt-BR" i="1" dirty="0" smtClean="0"/>
              <a:t>.</a:t>
            </a:r>
          </a:p>
          <a:p>
            <a:pPr marL="0" indent="0">
              <a:buNone/>
            </a:pPr>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838200" y="3222406"/>
            <a:ext cx="10255786" cy="3486866"/>
          </a:xfrm>
          <a:prstGeom prst="rect">
            <a:avLst/>
          </a:prstGeom>
        </p:spPr>
      </p:pic>
    </p:spTree>
    <p:extLst>
      <p:ext uri="{BB962C8B-B14F-4D97-AF65-F5344CB8AC3E}">
        <p14:creationId xmlns:p14="http://schemas.microsoft.com/office/powerpoint/2010/main" val="2767033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smtClean="0"/>
              <a:t>Analisando a imagem do slide anterior, na </a:t>
            </a:r>
            <a:r>
              <a:rPr lang="pt-BR" i="1" dirty="0"/>
              <a:t>imagem (a) podemos ver três processos tradicionais, onde, cada um possui seu espaço de endereçamento e dentro dele cada um tem um thread para controle e execução. </a:t>
            </a:r>
          </a:p>
          <a:p>
            <a:r>
              <a:rPr lang="pt-BR" i="1" dirty="0"/>
              <a:t>Na imagem (b) podemos ver podemos ver um único processo com três threads (</a:t>
            </a:r>
            <a:r>
              <a:rPr lang="pt-BR" i="1" dirty="0" err="1"/>
              <a:t>multithreads</a:t>
            </a:r>
            <a:r>
              <a:rPr lang="pt-BR" i="1" dirty="0"/>
              <a:t>) para controle e execução. Nesse processo os threads estão compartilhando o mesmo espaço de endereçamento, conjuntos de arquivos abertos, processo filhos, alarmes de sinais, entre outros.</a:t>
            </a:r>
            <a:endParaRPr lang="pt-BR" i="1" dirty="0" smtClean="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56103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O processo da imagem (a) geralmente é usado quando os três processos são tratados separadamente. Já na imagem (b) geralmente é usado quando os três threads fazem parte de uma mesma tarefa cooperando e trabalhando unificadas para que um único processo funcione perfeitamente.</a:t>
            </a: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3190091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smtClean="0"/>
              <a:t>Na </a:t>
            </a:r>
            <a:r>
              <a:rPr lang="pt-BR" i="1" dirty="0"/>
              <a:t>tabela abaixo temos duas colunas, onde, a primeira coluna lista alguns itens compartilhados por todos os threads em um processo, a outra coluna lista alguns itens específicos de cada thread. </a:t>
            </a:r>
            <a:endParaRPr lang="pt-BR" dirty="0"/>
          </a:p>
          <a:p>
            <a:pPr marL="0" indent="0">
              <a:buNone/>
            </a:pPr>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112469" y="3418329"/>
            <a:ext cx="6066543" cy="3335012"/>
          </a:xfrm>
          <a:prstGeom prst="rect">
            <a:avLst/>
          </a:prstGeom>
        </p:spPr>
      </p:pic>
    </p:spTree>
    <p:extLst>
      <p:ext uri="{BB962C8B-B14F-4D97-AF65-F5344CB8AC3E}">
        <p14:creationId xmlns:p14="http://schemas.microsoft.com/office/powerpoint/2010/main" val="400411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smtClean="0"/>
              <a:t>Analisando a imagem do slide anterior, de </a:t>
            </a:r>
            <a:r>
              <a:rPr lang="pt-BR" i="1" dirty="0"/>
              <a:t>acordo a imagem (a) e (b) as duas colunas </a:t>
            </a:r>
            <a:r>
              <a:rPr lang="pt-BR" i="1" dirty="0" smtClean="0"/>
              <a:t>itens </a:t>
            </a:r>
            <a:r>
              <a:rPr lang="pt-BR" i="1" dirty="0"/>
              <a:t>por </a:t>
            </a:r>
            <a:r>
              <a:rPr lang="pt-BR" i="1" dirty="0" smtClean="0"/>
              <a:t>processo </a:t>
            </a:r>
            <a:r>
              <a:rPr lang="pt-BR" i="1" dirty="0"/>
              <a:t>e </a:t>
            </a:r>
            <a:r>
              <a:rPr lang="pt-BR" i="1" dirty="0" smtClean="0"/>
              <a:t>itens </a:t>
            </a:r>
            <a:r>
              <a:rPr lang="pt-BR" i="1" dirty="0"/>
              <a:t>por </a:t>
            </a:r>
            <a:r>
              <a:rPr lang="pt-BR" i="1" dirty="0" smtClean="0"/>
              <a:t>thread </a:t>
            </a:r>
            <a:r>
              <a:rPr lang="pt-BR" i="1" dirty="0"/>
              <a:t>buscam mostrar que quando um processo tradicional (</a:t>
            </a:r>
            <a:r>
              <a:rPr lang="pt-BR" i="1" dirty="0" smtClean="0"/>
              <a:t>apenas </a:t>
            </a:r>
            <a:r>
              <a:rPr lang="pt-BR" i="1" dirty="0"/>
              <a:t>um thread) podem estar em um dos vários estados, sendo eles, em execução, bloqueado, pronto ou finalizado, iremos falar dos estados de um thread no próximo tópico. Já no processo com </a:t>
            </a:r>
            <a:r>
              <a:rPr lang="pt-BR" i="1" dirty="0" err="1"/>
              <a:t>multithreads</a:t>
            </a:r>
            <a:r>
              <a:rPr lang="pt-BR" i="1" dirty="0"/>
              <a:t> os threads acabam compartilhando os </a:t>
            </a:r>
            <a:r>
              <a:rPr lang="pt-BR" i="1" dirty="0" smtClean="0"/>
              <a:t>itens </a:t>
            </a:r>
            <a:r>
              <a:rPr lang="pt-BR" i="1" dirty="0"/>
              <a:t>por </a:t>
            </a:r>
            <a:r>
              <a:rPr lang="pt-BR" i="1" dirty="0" smtClean="0"/>
              <a:t>processo </a:t>
            </a:r>
            <a:r>
              <a:rPr lang="pt-BR" i="1" dirty="0"/>
              <a:t>descrito na coluna, como por </a:t>
            </a:r>
            <a:r>
              <a:rPr lang="pt-BR" i="1" dirty="0" smtClean="0"/>
              <a:t>exemplo, </a:t>
            </a:r>
            <a:r>
              <a:rPr lang="pt-BR" i="1" dirty="0"/>
              <a:t>se um thread abre um arquivo, ele fica visível para os outros threads do processo.</a:t>
            </a:r>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403013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De acordo citado acima um thread tem vários estados </a:t>
            </a:r>
            <a:r>
              <a:rPr lang="pt-BR" i="1" dirty="0" smtClean="0"/>
              <a:t>em </a:t>
            </a:r>
            <a:r>
              <a:rPr lang="pt-BR" i="1" dirty="0"/>
              <a:t>execução, bloqueado, pronto e </a:t>
            </a:r>
            <a:r>
              <a:rPr lang="pt-BR" i="1" dirty="0" smtClean="0"/>
              <a:t>finalizado </a:t>
            </a:r>
            <a:r>
              <a:rPr lang="pt-BR" i="1" dirty="0"/>
              <a:t>e dentro de um processo o thread sempre vai estar em um estado. Quando um thread está no estado </a:t>
            </a:r>
            <a:r>
              <a:rPr lang="pt-BR" b="1" i="1" dirty="0"/>
              <a:t>“em execução” </a:t>
            </a:r>
            <a:r>
              <a:rPr lang="pt-BR" i="1" dirty="0"/>
              <a:t>ela detém a CPU e ela está ativada. Um thread </a:t>
            </a:r>
            <a:r>
              <a:rPr lang="pt-BR" b="1" i="1" dirty="0"/>
              <a:t>“bloqueado” </a:t>
            </a:r>
            <a:r>
              <a:rPr lang="pt-BR" i="1" dirty="0"/>
              <a:t>está aguardando por algum evento que o desbloqueie e passe para o estado de “pronto”. Um Thread no estado de </a:t>
            </a:r>
            <a:r>
              <a:rPr lang="pt-BR" b="1" i="1" dirty="0"/>
              <a:t>“pronto</a:t>
            </a:r>
            <a:r>
              <a:rPr lang="pt-BR" b="1" i="1" dirty="0" smtClean="0"/>
              <a:t>”</a:t>
            </a:r>
            <a:r>
              <a:rPr lang="pt-BR" i="1" dirty="0" smtClean="0"/>
              <a:t>, </a:t>
            </a:r>
            <a:r>
              <a:rPr lang="pt-BR" i="1" dirty="0"/>
              <a:t>ele está escalonado para executar e se tornara ativo assim quem chegar a sua vez e por fim quando é finalizado ele vai direto para o estado “bloqueado” aguardando a próxima entrada. </a:t>
            </a:r>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6374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t>As transições entre estados são as mesmas para processos e threads, na imagem abaixo podemos ver todos os estados funcionando de forma cooperativa e sequencial</a:t>
            </a:r>
            <a:r>
              <a:rPr lang="pt-BR" i="1" dirty="0" smtClean="0"/>
              <a:t>.</a:t>
            </a:r>
          </a:p>
          <a:p>
            <a:pPr marL="0" indent="0">
              <a:buNone/>
            </a:pPr>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973315" y="3261411"/>
            <a:ext cx="6344852" cy="3282608"/>
          </a:xfrm>
          <a:prstGeom prst="rect">
            <a:avLst/>
          </a:prstGeom>
        </p:spPr>
      </p:pic>
    </p:spTree>
    <p:extLst>
      <p:ext uri="{BB962C8B-B14F-4D97-AF65-F5344CB8AC3E}">
        <p14:creationId xmlns:p14="http://schemas.microsoft.com/office/powerpoint/2010/main" val="11971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Apresentação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fontScale="92500" lnSpcReduction="10000"/>
          </a:bodyPr>
          <a:lstStyle/>
          <a:p>
            <a:r>
              <a:rPr lang="pt-BR" dirty="0" smtClean="0"/>
              <a:t>Nome Professor: Matheus Nunes Oliveira</a:t>
            </a:r>
          </a:p>
          <a:p>
            <a:r>
              <a:rPr lang="pt-BR" dirty="0" smtClean="0"/>
              <a:t>Formação: Engenharia da Computação</a:t>
            </a:r>
          </a:p>
          <a:p>
            <a:r>
              <a:rPr lang="pt-BR" dirty="0" smtClean="0"/>
              <a:t>Função: Analista de Suporte Sênior</a:t>
            </a:r>
          </a:p>
          <a:p>
            <a:r>
              <a:rPr lang="pt-BR" dirty="0" smtClean="0"/>
              <a:t>Objetivo </a:t>
            </a:r>
            <a:r>
              <a:rPr lang="pt-BR" dirty="0" err="1" smtClean="0"/>
              <a:t>Pado</a:t>
            </a:r>
            <a:r>
              <a:rPr lang="pt-BR" dirty="0" smtClean="0"/>
              <a:t>: Conceder ajuda, resoluções e melhorias a todos os usuários, projetos atuais/novos, aplicações e muito mais. </a:t>
            </a:r>
          </a:p>
          <a:p>
            <a:pPr marL="0" indent="0">
              <a:buNone/>
            </a:pPr>
            <a:endParaRPr lang="pt-BR" dirty="0" smtClean="0"/>
          </a:p>
          <a:p>
            <a:pPr marL="0" indent="0">
              <a:buNone/>
            </a:pPr>
            <a:r>
              <a:rPr lang="pt-BR" dirty="0" smtClean="0"/>
              <a:t>Nesse novo projeto que estamos iniciando hoje espero que vocês possam aproveitar o máximo das aulas, iremos aprender muita coisa juntos e por fim me coloco a disposição para sanar quaisquer duvidas. </a:t>
            </a:r>
          </a:p>
          <a:p>
            <a:endParaRPr lang="pt-BR" dirty="0"/>
          </a:p>
        </p:txBody>
      </p:sp>
    </p:spTree>
    <p:extLst>
      <p:ext uri="{BB962C8B-B14F-4D97-AF65-F5344CB8AC3E}">
        <p14:creationId xmlns:p14="http://schemas.microsoft.com/office/powerpoint/2010/main" val="3736881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97408" y="1329530"/>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Cada thread tem sua pilha que nela contém uma estrutura para cada rotina chamada, mas que ainda não retornou. </a:t>
            </a:r>
          </a:p>
          <a:p>
            <a:r>
              <a:rPr lang="pt-BR" dirty="0" smtClean="0"/>
              <a:t>A estrutura </a:t>
            </a:r>
            <a:r>
              <a:rPr lang="pt-BR" dirty="0"/>
              <a:t>de uma pilha possui variáveis locais da rotina e o endereço de retorno para a mesma chamar quando a thread terminar a execução. </a:t>
            </a:r>
            <a:r>
              <a:rPr lang="pt-BR" i="1" dirty="0" smtClean="0"/>
              <a:t> </a:t>
            </a:r>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326624" y="3966241"/>
            <a:ext cx="5748740" cy="2761722"/>
          </a:xfrm>
          <a:prstGeom prst="rect">
            <a:avLst/>
          </a:prstGeom>
        </p:spPr>
      </p:pic>
    </p:spTree>
    <p:extLst>
      <p:ext uri="{BB962C8B-B14F-4D97-AF65-F5344CB8AC3E}">
        <p14:creationId xmlns:p14="http://schemas.microsoft.com/office/powerpoint/2010/main" val="96985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a:t>Exemplo: </a:t>
            </a:r>
            <a:r>
              <a:rPr lang="pt-BR" dirty="0"/>
              <a:t>Temos uma rotina (X,Y,Z), se a rotina X chamar a rotina Y e esta chamar a rotina Z, enquanto Z estiver executando , todas as estruturas (X,Y,Z) estarão na pilha, pois, cada thread geralmente chamas rotinas diferentes resultando uma história de execução para cada rotina, por isso a thread precisa ter sua própria pilha.</a:t>
            </a:r>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835229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Para finalizar na questão das Threads temos algumas chamadas que podem ser importantes quando utilizamos múltiplos threads:</a:t>
            </a:r>
          </a:p>
          <a:p>
            <a:r>
              <a:rPr lang="pt-BR" b="1" dirty="0" err="1"/>
              <a:t>Thread_create</a:t>
            </a:r>
            <a:r>
              <a:rPr lang="pt-BR" b="1" dirty="0"/>
              <a:t>: </a:t>
            </a:r>
            <a:r>
              <a:rPr lang="pt-BR" dirty="0"/>
              <a:t>Especifica uma nova rotina para um novo thread executar</a:t>
            </a:r>
            <a:r>
              <a:rPr lang="pt-BR" dirty="0" smtClean="0"/>
              <a:t>.</a:t>
            </a:r>
          </a:p>
          <a:p>
            <a:r>
              <a:rPr lang="pt-BR" b="1" dirty="0" err="1"/>
              <a:t>Thread_exit</a:t>
            </a:r>
            <a:r>
              <a:rPr lang="pt-BR" b="1" dirty="0"/>
              <a:t>: </a:t>
            </a:r>
            <a:r>
              <a:rPr lang="pt-BR" dirty="0"/>
              <a:t>Quando termina a execução do seu trabalho, um thread pode chamar uma rotina de biblioteca e executar </a:t>
            </a:r>
            <a:r>
              <a:rPr lang="pt-BR" dirty="0" smtClean="0"/>
              <a:t>“</a:t>
            </a:r>
            <a:r>
              <a:rPr lang="pt-BR" dirty="0" err="1" smtClean="0"/>
              <a:t>thread_exit</a:t>
            </a:r>
            <a:r>
              <a:rPr lang="pt-BR" dirty="0" smtClean="0"/>
              <a:t>”, logo, </a:t>
            </a:r>
            <a:r>
              <a:rPr lang="pt-BR" dirty="0"/>
              <a:t>não sendo mais chamada pelo processador. </a:t>
            </a:r>
          </a:p>
          <a:p>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3340155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err="1"/>
              <a:t>Thread_join</a:t>
            </a:r>
            <a:r>
              <a:rPr lang="pt-BR" b="1" dirty="0"/>
              <a:t>: </a:t>
            </a:r>
            <a:r>
              <a:rPr lang="pt-BR" dirty="0"/>
              <a:t>Em alguns sistemas um thread pode esperar pela saída de outro especifico chamado um procedimento “</a:t>
            </a:r>
            <a:r>
              <a:rPr lang="pt-BR" dirty="0" err="1"/>
              <a:t>thread_join</a:t>
            </a:r>
            <a:r>
              <a:rPr lang="pt-BR" dirty="0"/>
              <a:t>” , seguindo um processo onde, a rotina bloqueia o thread que executou a chamada até que um especifico tenha finalizado</a:t>
            </a:r>
            <a:r>
              <a:rPr lang="pt-BR" dirty="0" smtClean="0"/>
              <a:t>.</a:t>
            </a:r>
          </a:p>
          <a:p>
            <a:r>
              <a:rPr lang="pt-BR" b="1" dirty="0" err="1" smtClean="0"/>
              <a:t>Thread_yield</a:t>
            </a:r>
            <a:r>
              <a:rPr lang="pt-BR" b="1" dirty="0" smtClean="0"/>
              <a:t>: </a:t>
            </a:r>
            <a:r>
              <a:rPr lang="pt-BR" dirty="0" smtClean="0"/>
              <a:t>Permite que um thread desista voluntariamente da CPU para deixar outro thread executar. Essa chamada é importante porque não há uma interrupção de relógio para forçar um tempo compartilhado, como ocorre os processos.</a:t>
            </a:r>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Threads</a:t>
            </a:r>
            <a:endParaRPr lang="pt-BR" sz="3600" dirty="0"/>
          </a:p>
        </p:txBody>
      </p:sp>
    </p:spTree>
    <p:extLst>
      <p:ext uri="{BB962C8B-B14F-4D97-AF65-F5344CB8AC3E}">
        <p14:creationId xmlns:p14="http://schemas.microsoft.com/office/powerpoint/2010/main" val="3496658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Um conceito muito utilizado no gerenciamento de memória é a “hierarquia de memorias”, onde, em geral busca administrar a memória cache, memoria principal volátil e memoria não volátil. O sistema operacional tem a função de abstrair essa hierarquia e então gerencia-la, a parte do sistema operacional que faz essa função é denominada de “gerenciador de memória” e basicamente esse processo funciona em manter o controle de quais partes da memória estão em uso e quais não estão, assim, alocando memoria aos processos quando eles precisam, e liberando quando esses processos finalizam. </a:t>
            </a:r>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Gerenciamento de Memoria </a:t>
            </a:r>
            <a:endParaRPr lang="pt-BR" sz="3600" dirty="0"/>
          </a:p>
        </p:txBody>
      </p:sp>
    </p:spTree>
    <p:extLst>
      <p:ext uri="{BB962C8B-B14F-4D97-AF65-F5344CB8AC3E}">
        <p14:creationId xmlns:p14="http://schemas.microsoft.com/office/powerpoint/2010/main" val="160773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4819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 o passar dos anos e os estudos, foram criados uma abstração para a memória: o espaço de endereçamento. Antes dessa criação para execução dos programas era utilizado apenas a memória física, logo, essa execução ficava limitado a um programa apenas. De acordo com o conceito de criar um tipo de CPU abstrata para executar programas, o espaço de endereçamento cria um tipo de memória abstrata para abrigar os programas</a:t>
            </a:r>
            <a:r>
              <a:rPr lang="pt-BR" dirty="0" smtClean="0"/>
              <a:t>. </a:t>
            </a:r>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Espaçamento de Endereçamento </a:t>
            </a:r>
            <a:endParaRPr lang="pt-BR" sz="3600" dirty="0"/>
          </a:p>
        </p:txBody>
      </p:sp>
    </p:spTree>
    <p:extLst>
      <p:ext uri="{BB962C8B-B14F-4D97-AF65-F5344CB8AC3E}">
        <p14:creationId xmlns:p14="http://schemas.microsoft.com/office/powerpoint/2010/main" val="4023164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 espaço de endereçamento não precisa ser numérico, ele é apenas um espaço, como exemplo podemos ter o conjunto de domínio da internet “.com”, ele é um espaço de endereçamento que todas as cadeias de 2 a 63 caracteres possam ser feitas usando letras, números, hifens possam ser finalizadas com o “.com” e publicadas. </a:t>
            </a:r>
            <a:endParaRPr lang="pt-BR" dirty="0" smtClean="0"/>
          </a:p>
          <a:p>
            <a:r>
              <a:rPr lang="pt-BR" dirty="0"/>
              <a:t>No espaço de endereçamento temos os “registradores-base” e os “registradores-limite”, essa solução utiliza uma realocação dinâmica, onde, mapeia cada espaço de endereçamento do processo em uma parte diferente da memória física. </a:t>
            </a:r>
          </a:p>
          <a:p>
            <a:r>
              <a:rPr lang="pt-BR" dirty="0" smtClean="0"/>
              <a:t> </a:t>
            </a:r>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Espaçamento de Endereçamento </a:t>
            </a:r>
            <a:endParaRPr lang="pt-BR" sz="3600" dirty="0"/>
          </a:p>
        </p:txBody>
      </p:sp>
    </p:spTree>
    <p:extLst>
      <p:ext uri="{BB962C8B-B14F-4D97-AF65-F5344CB8AC3E}">
        <p14:creationId xmlns:p14="http://schemas.microsoft.com/office/powerpoint/2010/main" val="268696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5584243"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Quando utilizamos os registradores-base e registradores-limite, os programas são localizados em posições seguidas na memória. Na imagem </a:t>
            </a:r>
            <a:r>
              <a:rPr lang="pt-BR" dirty="0" smtClean="0"/>
              <a:t>ao lado </a:t>
            </a:r>
            <a:r>
              <a:rPr lang="pt-BR" dirty="0"/>
              <a:t>podemos ver dois programas de 16 KB que serão executados </a:t>
            </a:r>
            <a:r>
              <a:rPr lang="pt-BR" dirty="0" smtClean="0"/>
              <a:t>imagem </a:t>
            </a:r>
            <a:r>
              <a:rPr lang="pt-BR" dirty="0"/>
              <a:t>(a) </a:t>
            </a:r>
            <a:r>
              <a:rPr lang="pt-BR" dirty="0" smtClean="0"/>
              <a:t> </a:t>
            </a:r>
            <a:r>
              <a:rPr lang="pt-BR" dirty="0"/>
              <a:t>e </a:t>
            </a:r>
            <a:r>
              <a:rPr lang="pt-BR" dirty="0" smtClean="0"/>
              <a:t>imagem </a:t>
            </a:r>
            <a:r>
              <a:rPr lang="pt-BR" dirty="0"/>
              <a:t>(b</a:t>
            </a:r>
            <a:r>
              <a:rPr lang="pt-BR" dirty="0" smtClean="0"/>
              <a:t>), na imagem </a:t>
            </a:r>
            <a:r>
              <a:rPr lang="pt-BR" dirty="0"/>
              <a:t>(c</a:t>
            </a:r>
            <a:r>
              <a:rPr lang="pt-BR" dirty="0" smtClean="0"/>
              <a:t>) </a:t>
            </a:r>
            <a:r>
              <a:rPr lang="pt-BR" dirty="0"/>
              <a:t>podemos ver os dois programas carregador consecutivamente na memória.</a:t>
            </a:r>
            <a:endParaRPr lang="pt-BR" dirty="0" smtClean="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Espaçamento de Endereçamento </a:t>
            </a:r>
            <a:endParaRPr lang="pt-BR" sz="3600"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6422443" y="1909960"/>
            <a:ext cx="5448526" cy="4117505"/>
          </a:xfrm>
          <a:prstGeom prst="rect">
            <a:avLst/>
          </a:prstGeom>
        </p:spPr>
      </p:pic>
      <p:sp>
        <p:nvSpPr>
          <p:cNvPr id="6" name="Título 1">
            <a:extLst>
              <a:ext uri="{FF2B5EF4-FFF2-40B4-BE49-F238E27FC236}">
                <a16:creationId xmlns:a16="http://schemas.microsoft.com/office/drawing/2014/main" id="{88D8C95C-1DC2-4D7D-98AA-D6E72EEEB9BB}"/>
              </a:ext>
            </a:extLst>
          </p:cNvPr>
          <p:cNvSpPr txBox="1">
            <a:spLocks/>
          </p:cNvSpPr>
          <p:nvPr/>
        </p:nvSpPr>
        <p:spPr>
          <a:xfrm>
            <a:off x="6325501" y="6027465"/>
            <a:ext cx="1822939" cy="194932"/>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Execução de programas</a:t>
            </a:r>
            <a:endParaRPr lang="pt-BR" sz="3600" dirty="0"/>
          </a:p>
        </p:txBody>
      </p:sp>
    </p:spTree>
    <p:extLst>
      <p:ext uri="{BB962C8B-B14F-4D97-AF65-F5344CB8AC3E}">
        <p14:creationId xmlns:p14="http://schemas.microsoft.com/office/powerpoint/2010/main" val="2222485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De acordo a imagem </a:t>
            </a:r>
            <a:r>
              <a:rPr lang="pt-BR" dirty="0" smtClean="0"/>
              <a:t>do slide anterior </a:t>
            </a:r>
            <a:r>
              <a:rPr lang="pt-BR" dirty="0"/>
              <a:t>quando um processo é executado, o registrador-base é carregado como o endereço físico onde seu programa começa na memória e o registrador-limite é carregador com o comprimento do programa e assim por diante conforme os programas são executados. </a:t>
            </a:r>
            <a:endParaRPr lang="pt-BR" dirty="0" smtClean="0"/>
          </a:p>
          <a:p>
            <a:r>
              <a:rPr lang="pt-BR" dirty="0"/>
              <a:t>Usar registradores-base e registradores-limite é um modo fácil de entregar a cada processo seu próprio espaço de endereçamento privado. Geralmente os registradores são protegidos de modo que apenas o sistema operacional pode modifica-los. </a:t>
            </a:r>
          </a:p>
          <a:p>
            <a:endParaRPr lang="pt-BR" dirty="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Espaçamento de Endereçamento </a:t>
            </a:r>
            <a:endParaRPr lang="pt-BR" sz="3600" dirty="0"/>
          </a:p>
        </p:txBody>
      </p:sp>
    </p:spTree>
    <p:extLst>
      <p:ext uri="{BB962C8B-B14F-4D97-AF65-F5344CB8AC3E}">
        <p14:creationId xmlns:p14="http://schemas.microsoft.com/office/powerpoint/2010/main" val="2842842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Usando Registradores-bases e registradores-limite quando precisamos fazer uma realocação de memória é utilizado dois </a:t>
            </a:r>
            <a:r>
              <a:rPr lang="pt-BR" dirty="0" smtClean="0"/>
              <a:t>métodos, sendo eles, troca de processos (swapping) e o outro memoria virtual, onde, iremos explicar no próximo slide. </a:t>
            </a:r>
            <a:endParaRPr lang="pt-BR" dirty="0"/>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Espaçamento de Endereçamento </a:t>
            </a:r>
            <a:endParaRPr lang="pt-BR" sz="3600" dirty="0"/>
          </a:p>
        </p:txBody>
      </p:sp>
    </p:spTree>
    <p:extLst>
      <p:ext uri="{BB962C8B-B14F-4D97-AF65-F5344CB8AC3E}">
        <p14:creationId xmlns:p14="http://schemas.microsoft.com/office/powerpoint/2010/main" val="309059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8C95C-1DC2-4D7D-98AA-D6E72EEEB9BB}"/>
              </a:ext>
            </a:extLst>
          </p:cNvPr>
          <p:cNvSpPr>
            <a:spLocks noGrp="1"/>
          </p:cNvSpPr>
          <p:nvPr>
            <p:ph type="title"/>
          </p:nvPr>
        </p:nvSpPr>
        <p:spPr/>
        <p:txBody>
          <a:bodyPr/>
          <a:lstStyle/>
          <a:p>
            <a:r>
              <a:rPr lang="pt-BR" dirty="0" smtClean="0"/>
              <a:t>Ementa</a:t>
            </a:r>
            <a:endParaRPr lang="pt-BR" dirty="0"/>
          </a:p>
        </p:txBody>
      </p:sp>
      <p:sp>
        <p:nvSpPr>
          <p:cNvPr id="4" name="Espaço Reservado para Conteúdo 2">
            <a:extLst>
              <a:ext uri="{FF2B5EF4-FFF2-40B4-BE49-F238E27FC236}">
                <a16:creationId xmlns:a16="http://schemas.microsoft.com/office/drawing/2014/main" id="{7E2DB6E6-F04E-43D7-85F7-2FFF54D9A4FA}"/>
              </a:ext>
            </a:extLst>
          </p:cNvPr>
          <p:cNvSpPr txBox="1">
            <a:spLocks/>
          </p:cNvSpPr>
          <p:nvPr/>
        </p:nvSpPr>
        <p:spPr>
          <a:xfrm>
            <a:off x="838199" y="1709093"/>
            <a:ext cx="11169073" cy="48223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600" dirty="0" smtClean="0"/>
              <a:t>AULA 01: </a:t>
            </a:r>
            <a:r>
              <a:rPr lang="pt-BR" sz="2200" dirty="0" smtClean="0"/>
              <a:t>Estrutura do </a:t>
            </a:r>
            <a:r>
              <a:rPr lang="pt-BR" sz="2200" dirty="0" smtClean="0"/>
              <a:t>sistema operacional.   </a:t>
            </a:r>
            <a:endParaRPr lang="pt-BR" sz="2200" dirty="0" smtClean="0"/>
          </a:p>
          <a:p>
            <a:r>
              <a:rPr lang="pt-BR" sz="2600" dirty="0"/>
              <a:t>AULA </a:t>
            </a:r>
            <a:r>
              <a:rPr lang="pt-BR" sz="2600" dirty="0" smtClean="0"/>
              <a:t>02: </a:t>
            </a:r>
            <a:r>
              <a:rPr lang="pt-BR" sz="2200" dirty="0" smtClean="0"/>
              <a:t>Formatação e configurações iniciais do Windows.</a:t>
            </a:r>
            <a:endParaRPr lang="pt-BR" sz="2200" dirty="0"/>
          </a:p>
          <a:p>
            <a:r>
              <a:rPr lang="pt-BR" sz="2600" dirty="0"/>
              <a:t>AULA </a:t>
            </a:r>
            <a:r>
              <a:rPr lang="pt-BR" sz="2600" dirty="0" smtClean="0"/>
              <a:t>03: </a:t>
            </a:r>
            <a:r>
              <a:rPr lang="pt-BR" sz="2200" dirty="0" err="1" smtClean="0"/>
              <a:t>Particionamento</a:t>
            </a:r>
            <a:r>
              <a:rPr lang="pt-BR" sz="2200" dirty="0" smtClean="0"/>
              <a:t> do HD e instalação de dual boot do Linux.</a:t>
            </a:r>
            <a:endParaRPr lang="pt-BR" sz="2200" dirty="0"/>
          </a:p>
          <a:p>
            <a:r>
              <a:rPr lang="pt-BR" sz="2600" dirty="0"/>
              <a:t>AULA </a:t>
            </a:r>
            <a:r>
              <a:rPr lang="pt-BR" sz="2600" dirty="0" smtClean="0"/>
              <a:t>04: </a:t>
            </a:r>
            <a:r>
              <a:rPr lang="pt-BR" sz="2200" dirty="0"/>
              <a:t>Ativação do Windows. Unidades USB. Arquivos </a:t>
            </a:r>
            <a:r>
              <a:rPr lang="pt-BR" sz="2200" dirty="0" smtClean="0"/>
              <a:t>Compactados.</a:t>
            </a:r>
            <a:endParaRPr lang="pt-BR" sz="2200" dirty="0" smtClean="0"/>
          </a:p>
          <a:p>
            <a:r>
              <a:rPr lang="pt-BR" sz="2600" dirty="0" smtClean="0"/>
              <a:t>AULA 05: </a:t>
            </a:r>
            <a:r>
              <a:rPr lang="pt-BR" sz="2200" dirty="0"/>
              <a:t>Atualização e segurança do Windows. Gerenciador de tarefas. </a:t>
            </a:r>
            <a:r>
              <a:rPr lang="pt-BR" sz="2200" dirty="0" smtClean="0"/>
              <a:t>Drivers.</a:t>
            </a:r>
            <a:endParaRPr lang="pt-BR" sz="2200" dirty="0" smtClean="0"/>
          </a:p>
          <a:p>
            <a:r>
              <a:rPr lang="pt-BR" sz="2600" dirty="0" smtClean="0"/>
              <a:t>AULA </a:t>
            </a:r>
            <a:r>
              <a:rPr lang="pt-BR" sz="2600" dirty="0" smtClean="0"/>
              <a:t>06: </a:t>
            </a:r>
            <a:r>
              <a:rPr lang="pt-BR" sz="2400" dirty="0"/>
              <a:t>A partição “c:” do Windows. Instalação e </a:t>
            </a:r>
            <a:r>
              <a:rPr lang="pt-BR" sz="2400" dirty="0" smtClean="0"/>
              <a:t>remoção </a:t>
            </a:r>
            <a:r>
              <a:rPr lang="pt-BR" sz="2400" dirty="0"/>
              <a:t>software + </a:t>
            </a:r>
            <a:r>
              <a:rPr lang="pt-BR" sz="2400" dirty="0" err="1" smtClean="0"/>
              <a:t>excel</a:t>
            </a:r>
            <a:r>
              <a:rPr lang="pt-BR" sz="2400" dirty="0" smtClean="0"/>
              <a:t>.</a:t>
            </a:r>
            <a:endParaRPr lang="pt-BR" sz="2600" dirty="0" smtClean="0"/>
          </a:p>
          <a:p>
            <a:r>
              <a:rPr lang="pt-BR" sz="2600" dirty="0" smtClean="0"/>
              <a:t>AULA </a:t>
            </a:r>
            <a:r>
              <a:rPr lang="pt-BR" sz="2600" dirty="0" smtClean="0"/>
              <a:t>07: </a:t>
            </a:r>
            <a:r>
              <a:rPr lang="pt-BR" sz="2400" dirty="0" smtClean="0"/>
              <a:t>Versões comuns </a:t>
            </a:r>
            <a:r>
              <a:rPr lang="pt-BR" sz="2400" dirty="0"/>
              <a:t>do Windows. Comando </a:t>
            </a:r>
            <a:r>
              <a:rPr lang="pt-BR" sz="2400" dirty="0" smtClean="0"/>
              <a:t>básicos. Atalhos + </a:t>
            </a:r>
            <a:r>
              <a:rPr lang="pt-BR" sz="2400" dirty="0" err="1" smtClean="0"/>
              <a:t>word</a:t>
            </a:r>
            <a:r>
              <a:rPr lang="pt-BR" sz="2400" dirty="0" smtClean="0"/>
              <a:t>.</a:t>
            </a:r>
            <a:endParaRPr lang="pt-BR" sz="2200" dirty="0"/>
          </a:p>
          <a:p>
            <a:r>
              <a:rPr lang="pt-BR" sz="2600" dirty="0"/>
              <a:t>AULA </a:t>
            </a:r>
            <a:r>
              <a:rPr lang="pt-BR" sz="2600" dirty="0" smtClean="0"/>
              <a:t>08: </a:t>
            </a:r>
            <a:r>
              <a:rPr lang="pt-BR" sz="2400" dirty="0"/>
              <a:t>Uso e configurações básicas do </a:t>
            </a:r>
            <a:r>
              <a:rPr lang="pt-BR" sz="2400" dirty="0" smtClean="0"/>
              <a:t>Linux.</a:t>
            </a:r>
            <a:endParaRPr lang="pt-BR" sz="2400" dirty="0" smtClean="0"/>
          </a:p>
          <a:p>
            <a:r>
              <a:rPr lang="pt-BR" sz="2600" dirty="0" smtClean="0"/>
              <a:t>AULA </a:t>
            </a:r>
            <a:r>
              <a:rPr lang="pt-BR" sz="2600" dirty="0" smtClean="0"/>
              <a:t>09: </a:t>
            </a:r>
            <a:r>
              <a:rPr lang="pt-BR" sz="2400" dirty="0"/>
              <a:t>Criação Maquina Virtual Windows e Linux</a:t>
            </a:r>
            <a:r>
              <a:rPr lang="pt-BR" sz="2200" dirty="0" smtClean="0"/>
              <a:t>. </a:t>
            </a:r>
            <a:endParaRPr lang="pt-BR" sz="2200" dirty="0"/>
          </a:p>
          <a:p>
            <a:endParaRPr lang="pt-BR" dirty="0"/>
          </a:p>
        </p:txBody>
      </p:sp>
    </p:spTree>
    <p:extLst>
      <p:ext uri="{BB962C8B-B14F-4D97-AF65-F5344CB8AC3E}">
        <p14:creationId xmlns:p14="http://schemas.microsoft.com/office/powerpoint/2010/main" val="1703167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estratégia </a:t>
            </a:r>
            <a:r>
              <a:rPr lang="pt-BR" dirty="0" smtClean="0"/>
              <a:t>de </a:t>
            </a:r>
            <a:r>
              <a:rPr lang="pt-BR" dirty="0"/>
              <a:t>troca de processos (Swapping), consiste em trazer, em sua tonalidade, cada processo para a memória, executar, durante um certo tempo e, posteriormente, devolver ao disco. Processo que estão parados são armazenados no disco, </a:t>
            </a:r>
            <a:r>
              <a:rPr lang="pt-BR" dirty="0" smtClean="0"/>
              <a:t>sem ocupar qualquer </a:t>
            </a:r>
            <a:r>
              <a:rPr lang="pt-BR" dirty="0"/>
              <a:t>espaço na memória quando não estiverem executando, ainda que, alguns deles “acordam” periodicamente para fazer o seu trabalho e </a:t>
            </a:r>
            <a:r>
              <a:rPr lang="pt-BR" dirty="0" smtClean="0"/>
              <a:t>depois </a:t>
            </a:r>
            <a:r>
              <a:rPr lang="pt-BR" dirty="0"/>
              <a:t>voltam a “dormir”.</a:t>
            </a:r>
          </a:p>
          <a:p>
            <a:r>
              <a:rPr lang="pt-BR" dirty="0"/>
              <a:t>A outra estratégia é chamada de “memória virtual” e permite que os programas possam ser executados mesmo que estejam apenas parcialmente carregados na memória principal.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Espaçamento de Endereçamento </a:t>
            </a:r>
            <a:endParaRPr lang="pt-BR" sz="3600" dirty="0"/>
          </a:p>
        </p:txBody>
      </p:sp>
    </p:spTree>
    <p:extLst>
      <p:ext uri="{BB962C8B-B14F-4D97-AF65-F5344CB8AC3E}">
        <p14:creationId xmlns:p14="http://schemas.microsoft.com/office/powerpoint/2010/main" val="820456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relação aos sistemas de arquivos </a:t>
            </a:r>
            <a:r>
              <a:rPr lang="pt-BR" dirty="0" smtClean="0"/>
              <a:t>deve-se </a:t>
            </a:r>
            <a:r>
              <a:rPr lang="pt-BR" dirty="0"/>
              <a:t>trabalhar com muito cuidado, pois, na maioria dos processos que são executados, uma premissa muito importante é gravar a </a:t>
            </a:r>
            <a:r>
              <a:rPr lang="pt-BR" dirty="0" smtClean="0"/>
              <a:t>informação. </a:t>
            </a:r>
            <a:r>
              <a:rPr lang="pt-BR" dirty="0"/>
              <a:t>Muitas vezes é necessário que múltiplos processos tenham acesso a informação ao mesmo tempo. </a:t>
            </a:r>
          </a:p>
          <a:p>
            <a:r>
              <a:rPr lang="pt-BR" dirty="0" smtClean="0"/>
              <a:t>Para resolver esse problema tornaram a informação totalmente independente de qualquer processo, assim, existem três requisitos essenciais para o armazenamento de informação: </a:t>
            </a:r>
          </a:p>
          <a:p>
            <a:pPr marL="0" indent="0">
              <a:buNone/>
            </a:pPr>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Arquivo </a:t>
            </a:r>
            <a:endParaRPr lang="pt-BR" sz="3600" dirty="0"/>
          </a:p>
        </p:txBody>
      </p:sp>
    </p:spTree>
    <p:extLst>
      <p:ext uri="{BB962C8B-B14F-4D97-AF65-F5344CB8AC3E}">
        <p14:creationId xmlns:p14="http://schemas.microsoft.com/office/powerpoint/2010/main" val="1151045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1 – Deve ser possível armazenar uma quantidade muito grande de informação. </a:t>
            </a:r>
          </a:p>
          <a:p>
            <a:r>
              <a:rPr lang="pt-BR" dirty="0"/>
              <a:t>2 – A informação deve sobreviver ao termino do processo que usa e falhas que podem acontecer. </a:t>
            </a:r>
          </a:p>
          <a:p>
            <a:r>
              <a:rPr lang="pt-BR" dirty="0"/>
              <a:t>3 – Múltiplos processos têm de ser capazes de acessar a informação simultaneamente.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Arquivo </a:t>
            </a:r>
            <a:endParaRPr lang="pt-BR" sz="3600" dirty="0"/>
          </a:p>
        </p:txBody>
      </p:sp>
    </p:spTree>
    <p:extLst>
      <p:ext uri="{BB962C8B-B14F-4D97-AF65-F5344CB8AC3E}">
        <p14:creationId xmlns:p14="http://schemas.microsoft.com/office/powerpoint/2010/main" val="2890951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61508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Discos são um tema longo nesse momento, mas para que possam entender sobre seu funcionamento, é importante saber que eles são sequencias lineares de blocos de tamanho fixo que suportam operações, iremos citar duas muito importante no processo de gravar informação no disco: </a:t>
            </a:r>
          </a:p>
          <a:p>
            <a:r>
              <a:rPr lang="pt-BR" dirty="0"/>
              <a:t>1 – Ler o bloco K. </a:t>
            </a:r>
          </a:p>
          <a:p>
            <a:r>
              <a:rPr lang="pt-BR" dirty="0"/>
              <a:t>2 – Escrever no bloco K.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Arquivo </a:t>
            </a:r>
            <a:endParaRPr lang="pt-BR" sz="3600" dirty="0"/>
          </a:p>
        </p:txBody>
      </p:sp>
    </p:spTree>
    <p:extLst>
      <p:ext uri="{BB962C8B-B14F-4D97-AF65-F5344CB8AC3E}">
        <p14:creationId xmlns:p14="http://schemas.microsoft.com/office/powerpoint/2010/main" val="173535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750" dirty="0"/>
              <a:t>Em geral, o disco contém milhares de arquivos independentes. De acordo com o que </a:t>
            </a:r>
            <a:r>
              <a:rPr lang="pt-BR" sz="2750" dirty="0" smtClean="0"/>
              <a:t>falado, pode-se </a:t>
            </a:r>
            <a:r>
              <a:rPr lang="pt-BR" sz="2750" dirty="0"/>
              <a:t>tratar os arquivos como um espaço de endereçamento </a:t>
            </a:r>
            <a:r>
              <a:rPr lang="pt-BR" sz="2750" dirty="0" smtClean="0"/>
              <a:t>para </a:t>
            </a:r>
            <a:r>
              <a:rPr lang="pt-BR" sz="2750" dirty="0"/>
              <a:t>o disco. Os processos podem ler os arquivos existentes e podem criar novos, a informação contida nos arquivos nunca poderá ser afetada por um processo, logo, um arquivo só desaparecerá quando o seu proprietário o remover explicitamente</a:t>
            </a:r>
            <a:r>
              <a:rPr lang="pt-BR" sz="2750" dirty="0" smtClean="0"/>
              <a:t>.</a:t>
            </a:r>
          </a:p>
          <a:p>
            <a:r>
              <a:rPr lang="pt-BR" sz="2750" dirty="0"/>
              <a:t>Os arquivos são gerenciados pelo sistema de arquivos e o modo como são estruturados, nomeados, acessados, usados, protegidos e implementados são um dos principais </a:t>
            </a:r>
            <a:r>
              <a:rPr lang="pt-BR" sz="2750" dirty="0" smtClean="0"/>
              <a:t>tópicos </a:t>
            </a:r>
            <a:r>
              <a:rPr lang="pt-BR" sz="2750" dirty="0"/>
              <a:t>de sistema operacional.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Arquivo </a:t>
            </a:r>
            <a:endParaRPr lang="pt-BR" sz="3600" dirty="0"/>
          </a:p>
        </p:txBody>
      </p:sp>
    </p:spTree>
    <p:extLst>
      <p:ext uri="{BB962C8B-B14F-4D97-AF65-F5344CB8AC3E}">
        <p14:creationId xmlns:p14="http://schemas.microsoft.com/office/powerpoint/2010/main" val="96418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5795258"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 </a:t>
            </a:r>
            <a:r>
              <a:rPr lang="pt-BR" dirty="0" smtClean="0"/>
              <a:t>As regras </a:t>
            </a:r>
            <a:r>
              <a:rPr lang="pt-BR" dirty="0"/>
              <a:t>de nomeação de arquivos variam de sistemas para sistemas, o que vale sempre lembrar é que esse mecanismo da a possibilidade de guardar a informação e de lê-la depois, de modo que o usuário fique isolado dos detalhes sobre onde a informação está armazenada no </a:t>
            </a:r>
            <a:r>
              <a:rPr lang="pt-BR" dirty="0" smtClean="0"/>
              <a:t>disco. Ao lado </a:t>
            </a:r>
            <a:r>
              <a:rPr lang="pt-BR" dirty="0"/>
              <a:t>segue uma tabela de algumas extensões utilizadas nos arquivos dentro de um sistema operacional.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Arquivo </a:t>
            </a:r>
            <a:endParaRPr lang="pt-BR" sz="3600"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6633458" y="1852271"/>
            <a:ext cx="5091160" cy="4445727"/>
          </a:xfrm>
          <a:prstGeom prst="rect">
            <a:avLst/>
          </a:prstGeom>
        </p:spPr>
      </p:pic>
      <p:sp>
        <p:nvSpPr>
          <p:cNvPr id="7" name="Título 1">
            <a:extLst>
              <a:ext uri="{FF2B5EF4-FFF2-40B4-BE49-F238E27FC236}">
                <a16:creationId xmlns:a16="http://schemas.microsoft.com/office/drawing/2014/main" id="{88D8C95C-1DC2-4D7D-98AA-D6E72EEEB9BB}"/>
              </a:ext>
            </a:extLst>
          </p:cNvPr>
          <p:cNvSpPr txBox="1">
            <a:spLocks/>
          </p:cNvSpPr>
          <p:nvPr/>
        </p:nvSpPr>
        <p:spPr>
          <a:xfrm>
            <a:off x="6547337" y="6297998"/>
            <a:ext cx="1920331" cy="211016"/>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Extensões comuns de arquivos </a:t>
            </a:r>
            <a:endParaRPr lang="pt-BR" sz="3600" dirty="0"/>
          </a:p>
        </p:txBody>
      </p:sp>
    </p:spTree>
    <p:extLst>
      <p:ext uri="{BB962C8B-B14F-4D97-AF65-F5344CB8AC3E}">
        <p14:creationId xmlns:p14="http://schemas.microsoft.com/office/powerpoint/2010/main" val="256702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A estrutura </a:t>
            </a:r>
            <a:r>
              <a:rPr lang="pt-BR" dirty="0"/>
              <a:t>de arquivos pode ser feita de várias maneiras, abaixo </a:t>
            </a:r>
            <a:r>
              <a:rPr lang="pt-BR" dirty="0" smtClean="0"/>
              <a:t>iremos colocar uma imagem relacionada ao assunto e nos próximos slides </a:t>
            </a:r>
            <a:r>
              <a:rPr lang="pt-BR" dirty="0"/>
              <a:t>explicar rapidamente três formatos muito comuns. </a:t>
            </a:r>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Estrutura de Arquivos </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838200" y="3117905"/>
            <a:ext cx="8284121" cy="3558837"/>
          </a:xfrm>
          <a:prstGeom prst="rect">
            <a:avLst/>
          </a:prstGeom>
        </p:spPr>
      </p:pic>
    </p:spTree>
    <p:extLst>
      <p:ext uri="{BB962C8B-B14F-4D97-AF65-F5344CB8AC3E}">
        <p14:creationId xmlns:p14="http://schemas.microsoft.com/office/powerpoint/2010/main" val="4127827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Na figura (a) </a:t>
            </a:r>
            <a:r>
              <a:rPr lang="pt-BR" dirty="0" smtClean="0"/>
              <a:t>podemos </a:t>
            </a:r>
            <a:r>
              <a:rPr lang="pt-BR" dirty="0"/>
              <a:t>ver um sequencia desestrutura de bytes, sendo assim, o sistema operacional não sabe o que o arquivo contém, fazendo com que qualquer significado deva ser imposto pelos programas em nível de usuário, logo, trazendo flexibilidade ao arquivo.</a:t>
            </a:r>
            <a:r>
              <a:rPr lang="pt-BR" sz="2750" dirty="0" smtClean="0"/>
              <a:t> </a:t>
            </a:r>
          </a:p>
          <a:p>
            <a:r>
              <a:rPr lang="pt-BR" dirty="0"/>
              <a:t>Na figura (b) podemos ver na estruturação uma sequência de registros de tamanho fixo. A ideia desse modelo é cada arquivo ter uma sequência de registro e que cada operação de leitura retorne um registro e a operação de escrita sobrepõe ou anexa a um registro.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Estrutura de Arquivos </a:t>
            </a:r>
            <a:endParaRPr lang="pt-BR" sz="3600" dirty="0"/>
          </a:p>
        </p:txBody>
      </p:sp>
    </p:spTree>
    <p:extLst>
      <p:ext uri="{BB962C8B-B14F-4D97-AF65-F5344CB8AC3E}">
        <p14:creationId xmlns:p14="http://schemas.microsoft.com/office/powerpoint/2010/main" val="371051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Por fim, na </a:t>
            </a:r>
            <a:r>
              <a:rPr lang="pt-BR" dirty="0"/>
              <a:t>figura </a:t>
            </a:r>
            <a:r>
              <a:rPr lang="pt-BR" dirty="0" smtClean="0"/>
              <a:t>(c) </a:t>
            </a:r>
            <a:r>
              <a:rPr lang="pt-BR" dirty="0"/>
              <a:t>o arquivo é constituído de uma arvore de registros, não necessariamente todos do mesmo tamanho, cada um contendo um campo-chave em um posição fixa no registro, a arvore é ordenada pelo campo-chave para que se busque mais rapidamente por uma chave especifica.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Estrutura de Arquivos </a:t>
            </a:r>
            <a:endParaRPr lang="pt-BR" sz="3600" dirty="0"/>
          </a:p>
        </p:txBody>
      </p:sp>
    </p:spTree>
    <p:extLst>
      <p:ext uri="{BB962C8B-B14F-4D97-AF65-F5344CB8AC3E}">
        <p14:creationId xmlns:p14="http://schemas.microsoft.com/office/powerpoint/2010/main" val="1471258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Arquivos de acesso aleatórios são arquivos cujo os bytes ou registros possam ser lidos em qualquer ordem, necessários em multas aplicações. Eles são essenciais em aplicações como, por exemplo, sistema de banco de dados. Imagine que um cliente liga para a </a:t>
            </a:r>
            <a:r>
              <a:rPr lang="pt-BR" dirty="0" err="1"/>
              <a:t>pado</a:t>
            </a:r>
            <a:r>
              <a:rPr lang="pt-BR" dirty="0"/>
              <a:t> e queira verificar se tem em estoque uma determinada fechadura, o sistema de estoque deve ter acesso ao registro da fechadura sem ter que procurar uma por uma.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Acesso aos Arquivos </a:t>
            </a:r>
            <a:endParaRPr lang="pt-BR" sz="3600" dirty="0"/>
          </a:p>
        </p:txBody>
      </p:sp>
    </p:spTree>
    <p:extLst>
      <p:ext uri="{BB962C8B-B14F-4D97-AF65-F5344CB8AC3E}">
        <p14:creationId xmlns:p14="http://schemas.microsoft.com/office/powerpoint/2010/main" val="395924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8C95C-1DC2-4D7D-98AA-D6E72EEEB9BB}"/>
              </a:ext>
            </a:extLst>
          </p:cNvPr>
          <p:cNvSpPr>
            <a:spLocks noGrp="1"/>
          </p:cNvSpPr>
          <p:nvPr>
            <p:ph type="title"/>
          </p:nvPr>
        </p:nvSpPr>
        <p:spPr/>
        <p:txBody>
          <a:bodyPr/>
          <a:lstStyle/>
          <a:p>
            <a:r>
              <a:rPr lang="pt-BR" dirty="0" smtClean="0"/>
              <a:t>Ementa</a:t>
            </a:r>
            <a:endParaRPr lang="pt-BR" dirty="0"/>
          </a:p>
        </p:txBody>
      </p:sp>
      <p:sp>
        <p:nvSpPr>
          <p:cNvPr id="4" name="Espaço Reservado para Conteúdo 2">
            <a:extLst>
              <a:ext uri="{FF2B5EF4-FFF2-40B4-BE49-F238E27FC236}">
                <a16:creationId xmlns:a16="http://schemas.microsoft.com/office/drawing/2014/main" id="{7E2DB6E6-F04E-43D7-85F7-2FFF54D9A4FA}"/>
              </a:ext>
            </a:extLst>
          </p:cNvPr>
          <p:cNvSpPr txBox="1">
            <a:spLocks/>
          </p:cNvSpPr>
          <p:nvPr/>
        </p:nvSpPr>
        <p:spPr>
          <a:xfrm>
            <a:off x="838200" y="1709093"/>
            <a:ext cx="10916798" cy="48223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600" dirty="0" smtClean="0"/>
              <a:t>AULA 10: </a:t>
            </a:r>
            <a:r>
              <a:rPr lang="pt-BR" sz="2200" dirty="0" smtClean="0"/>
              <a:t> Configuração maquina virtual Windows Server (PROJETO). </a:t>
            </a:r>
          </a:p>
          <a:p>
            <a:r>
              <a:rPr lang="pt-BR" sz="2600" dirty="0"/>
              <a:t>AULA </a:t>
            </a:r>
            <a:r>
              <a:rPr lang="pt-BR" sz="2600" dirty="0" smtClean="0"/>
              <a:t>11: Instalar serviço Active </a:t>
            </a:r>
            <a:r>
              <a:rPr lang="pt-BR" sz="2600" dirty="0" err="1" smtClean="0"/>
              <a:t>directory</a:t>
            </a:r>
            <a:r>
              <a:rPr lang="pt-BR" sz="2200" dirty="0" smtClean="0"/>
              <a:t>.</a:t>
            </a:r>
            <a:endParaRPr lang="pt-BR" sz="2200" dirty="0"/>
          </a:p>
          <a:p>
            <a:r>
              <a:rPr lang="pt-BR" sz="2600" dirty="0"/>
              <a:t>AULA </a:t>
            </a:r>
            <a:r>
              <a:rPr lang="pt-BR" sz="2600" dirty="0" smtClean="0"/>
              <a:t>12: Finalizar projeto</a:t>
            </a:r>
            <a:r>
              <a:rPr lang="pt-BR" sz="2200" dirty="0" smtClean="0"/>
              <a:t>.</a:t>
            </a:r>
            <a:endParaRPr lang="pt-BR" sz="2200" dirty="0"/>
          </a:p>
          <a:p>
            <a:pPr marL="0" indent="0">
              <a:buNone/>
            </a:pPr>
            <a:endParaRPr lang="pt-BR" dirty="0"/>
          </a:p>
        </p:txBody>
      </p:sp>
    </p:spTree>
    <p:extLst>
      <p:ext uri="{BB962C8B-B14F-4D97-AF65-F5344CB8AC3E}">
        <p14:creationId xmlns:p14="http://schemas.microsoft.com/office/powerpoint/2010/main" val="3166171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594675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Todos os arquivos possuem um nome e seus dados junto a isso o sistema operacional associa outras informações a cada arquivo. Um exemplo que podemos citar é a data e o horário em que o arquivo foi modificado, o tamanho do arquivo. Abaixo segue uma lista de atributos utilizadas em sistemas operacionais. Vale ressaltar, que as utilizações dos atributos variam de acordo com o sistema operacional.</a:t>
            </a:r>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Atributos de Arquivos </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6870230" y="1642308"/>
            <a:ext cx="5130593" cy="4770507"/>
          </a:xfrm>
          <a:prstGeom prst="rect">
            <a:avLst/>
          </a:prstGeom>
        </p:spPr>
      </p:pic>
      <p:sp>
        <p:nvSpPr>
          <p:cNvPr id="6" name="Título 1">
            <a:extLst>
              <a:ext uri="{FF2B5EF4-FFF2-40B4-BE49-F238E27FC236}">
                <a16:creationId xmlns:a16="http://schemas.microsoft.com/office/drawing/2014/main" id="{88D8C95C-1DC2-4D7D-98AA-D6E72EEEB9BB}"/>
              </a:ext>
            </a:extLst>
          </p:cNvPr>
          <p:cNvSpPr txBox="1">
            <a:spLocks/>
          </p:cNvSpPr>
          <p:nvPr/>
        </p:nvSpPr>
        <p:spPr>
          <a:xfrm>
            <a:off x="6784956" y="6412815"/>
            <a:ext cx="1812117" cy="217732"/>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Atributos de Arquivos </a:t>
            </a:r>
            <a:endParaRPr lang="pt-BR" sz="3600" dirty="0"/>
          </a:p>
        </p:txBody>
      </p:sp>
    </p:spTree>
    <p:extLst>
      <p:ext uri="{BB962C8B-B14F-4D97-AF65-F5344CB8AC3E}">
        <p14:creationId xmlns:p14="http://schemas.microsoft.com/office/powerpoint/2010/main" val="4118429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Os sistemas oferecem diferentes operações distintas par armazenar e recuperar informações. Abaixo segue algumas chamadas de sistemas mais comuns relacionadas aos arquivos. </a:t>
            </a:r>
          </a:p>
          <a:p>
            <a:r>
              <a:rPr lang="pt-BR" dirty="0"/>
              <a:t>1 – </a:t>
            </a:r>
            <a:r>
              <a:rPr lang="pt-BR" dirty="0" err="1"/>
              <a:t>Create</a:t>
            </a:r>
            <a:r>
              <a:rPr lang="pt-BR" dirty="0"/>
              <a:t> </a:t>
            </a:r>
            <a:r>
              <a:rPr lang="pt-BR" dirty="0" smtClean="0"/>
              <a:t>		</a:t>
            </a:r>
            <a:r>
              <a:rPr lang="pt-BR" dirty="0"/>
              <a:t>8 – </a:t>
            </a:r>
            <a:r>
              <a:rPr lang="pt-BR" dirty="0" err="1" smtClean="0"/>
              <a:t>Seek</a:t>
            </a:r>
            <a:endParaRPr lang="pt-BR" dirty="0"/>
          </a:p>
          <a:p>
            <a:r>
              <a:rPr lang="pt-BR" dirty="0"/>
              <a:t>2 – Delete </a:t>
            </a:r>
            <a:r>
              <a:rPr lang="pt-BR" dirty="0" smtClean="0"/>
              <a:t>		</a:t>
            </a:r>
            <a:r>
              <a:rPr lang="pt-BR" dirty="0"/>
              <a:t>9 – </a:t>
            </a:r>
            <a:r>
              <a:rPr lang="pt-BR" dirty="0" err="1"/>
              <a:t>Get</a:t>
            </a:r>
            <a:r>
              <a:rPr lang="pt-BR" dirty="0"/>
              <a:t> </a:t>
            </a:r>
            <a:r>
              <a:rPr lang="pt-BR" dirty="0" err="1"/>
              <a:t>Attributes</a:t>
            </a:r>
            <a:r>
              <a:rPr lang="pt-BR" dirty="0"/>
              <a:t> </a:t>
            </a:r>
          </a:p>
          <a:p>
            <a:r>
              <a:rPr lang="pt-BR" dirty="0"/>
              <a:t>3 – Open </a:t>
            </a:r>
            <a:r>
              <a:rPr lang="pt-BR" dirty="0" smtClean="0"/>
              <a:t>			</a:t>
            </a:r>
            <a:r>
              <a:rPr lang="pt-BR" dirty="0"/>
              <a:t>10 – Set </a:t>
            </a:r>
            <a:r>
              <a:rPr lang="pt-BR" dirty="0" err="1"/>
              <a:t>Attributes</a:t>
            </a:r>
            <a:r>
              <a:rPr lang="pt-BR" dirty="0"/>
              <a:t> </a:t>
            </a:r>
          </a:p>
          <a:p>
            <a:r>
              <a:rPr lang="pt-BR" dirty="0"/>
              <a:t>4 – Close </a:t>
            </a:r>
            <a:r>
              <a:rPr lang="pt-BR" dirty="0" smtClean="0"/>
              <a:t>		</a:t>
            </a:r>
            <a:r>
              <a:rPr lang="pt-BR" dirty="0"/>
              <a:t>11 – </a:t>
            </a:r>
            <a:r>
              <a:rPr lang="pt-BR" dirty="0" err="1"/>
              <a:t>Rename</a:t>
            </a:r>
            <a:r>
              <a:rPr lang="pt-BR" dirty="0"/>
              <a:t> </a:t>
            </a:r>
          </a:p>
          <a:p>
            <a:r>
              <a:rPr lang="pt-BR" dirty="0"/>
              <a:t>5 – </a:t>
            </a:r>
            <a:r>
              <a:rPr lang="pt-BR" dirty="0" err="1"/>
              <a:t>Read</a:t>
            </a:r>
            <a:r>
              <a:rPr lang="pt-BR" dirty="0"/>
              <a:t> </a:t>
            </a:r>
          </a:p>
          <a:p>
            <a:r>
              <a:rPr lang="pt-BR" dirty="0"/>
              <a:t>6 – Write </a:t>
            </a:r>
          </a:p>
          <a:p>
            <a:r>
              <a:rPr lang="pt-BR" dirty="0"/>
              <a:t>7 – </a:t>
            </a:r>
            <a:r>
              <a:rPr lang="pt-BR" dirty="0" err="1"/>
              <a:t>Append</a:t>
            </a:r>
            <a:r>
              <a:rPr lang="pt-BR" dirty="0"/>
              <a:t>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Operações com Arquivos </a:t>
            </a:r>
            <a:endParaRPr lang="pt-BR" sz="3600" dirty="0"/>
          </a:p>
        </p:txBody>
      </p:sp>
    </p:spTree>
    <p:extLst>
      <p:ext uri="{BB962C8B-B14F-4D97-AF65-F5344CB8AC3E}">
        <p14:creationId xmlns:p14="http://schemas.microsoft.com/office/powerpoint/2010/main" val="3627668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750" dirty="0"/>
              <a:t>O sistema operacional tem a responsabilidade de controlar todos os dispositivos de (E/S) </a:t>
            </a:r>
            <a:r>
              <a:rPr lang="pt-BR" sz="2750" dirty="0" smtClean="0"/>
              <a:t>do </a:t>
            </a:r>
            <a:r>
              <a:rPr lang="pt-BR" sz="2750" dirty="0"/>
              <a:t>computador. </a:t>
            </a:r>
            <a:endParaRPr lang="pt-BR" sz="2750" dirty="0" smtClean="0"/>
          </a:p>
          <a:p>
            <a:r>
              <a:rPr lang="pt-BR" sz="2750" dirty="0"/>
              <a:t>De modo genérico os dispositivos E/S podem ser divididos em duas categorias, sendo elas, dispositivos de blocos e dispositivos de caractere. Um dispositivo de </a:t>
            </a:r>
            <a:r>
              <a:rPr lang="pt-BR" sz="2750" dirty="0" smtClean="0"/>
              <a:t>blocos, </a:t>
            </a:r>
            <a:r>
              <a:rPr lang="pt-BR" sz="2750" dirty="0"/>
              <a:t>ele armazena a informação em blocos de tamanho fixo, cada um com seu próprio endereço, os tamanhos dos blocos comuns variam de 512 bytes a 32.768 bytes e todas as transferências estão em unidades de um ou mais blocos inteiros consecutivamente. Discos </a:t>
            </a:r>
            <a:r>
              <a:rPr lang="pt-BR" sz="2750" dirty="0" smtClean="0"/>
              <a:t>rígidos, CD-ROM </a:t>
            </a:r>
            <a:r>
              <a:rPr lang="pt-BR" sz="2750" dirty="0"/>
              <a:t>e pen drives são dispositivos de blocos mais comuns.</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Dispositivos Entrada/</a:t>
            </a:r>
            <a:r>
              <a:rPr lang="pt-BR" sz="3600" dirty="0" err="1" smtClean="0"/>
              <a:t>Saida</a:t>
            </a:r>
            <a:r>
              <a:rPr lang="pt-BR" sz="3600" dirty="0" smtClean="0"/>
              <a:t> </a:t>
            </a:r>
            <a:endParaRPr lang="pt-BR" sz="3600" dirty="0"/>
          </a:p>
        </p:txBody>
      </p:sp>
    </p:spTree>
    <p:extLst>
      <p:ext uri="{BB962C8B-B14F-4D97-AF65-F5344CB8AC3E}">
        <p14:creationId xmlns:p14="http://schemas.microsoft.com/office/powerpoint/2010/main" val="2684211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 dispositivo de caractere tem o objetivo de enviar ou receber um fluxo de caracteres, sem considerar qualquer estrutura de blocos. Impressoras, interfaces de redes, mouses, teclados, adaptadores wireless e a maior parte de outros dispositivos que são diferentes do disco podem ser considerados dispositivos de caractere. </a:t>
            </a:r>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Dispositivos Entrada/</a:t>
            </a:r>
            <a:r>
              <a:rPr lang="pt-BR" sz="3600" dirty="0" err="1" smtClean="0"/>
              <a:t>Saida</a:t>
            </a:r>
            <a:r>
              <a:rPr lang="pt-BR" sz="3600" dirty="0" smtClean="0"/>
              <a:t> </a:t>
            </a:r>
            <a:endParaRPr lang="pt-BR" sz="3600" dirty="0"/>
          </a:p>
        </p:txBody>
      </p:sp>
    </p:spTree>
    <p:extLst>
      <p:ext uri="{BB962C8B-B14F-4D97-AF65-F5344CB8AC3E}">
        <p14:creationId xmlns:p14="http://schemas.microsoft.com/office/powerpoint/2010/main" val="576809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5827722"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Os dispositivos de E/S apresentam uma ampla variação de velocidade, impondo consideravelmente sobre o software, o mesmo tem o dever de trabalhar as taxas de transferências de dados com diferentes ordens de magnitude. </a:t>
            </a:r>
            <a:r>
              <a:rPr lang="pt-BR" dirty="0" smtClean="0"/>
              <a:t>Ao lado </a:t>
            </a:r>
            <a:r>
              <a:rPr lang="pt-BR" dirty="0"/>
              <a:t>segue uma tabela </a:t>
            </a:r>
            <a:r>
              <a:rPr lang="pt-BR" dirty="0" smtClean="0"/>
              <a:t>de </a:t>
            </a:r>
            <a:r>
              <a:rPr lang="pt-BR" dirty="0"/>
              <a:t>taxa de dados de alguns dispositivos comuns. A maioria dos dispositivos tende a ficar mais rápido com o passar do tempo.</a:t>
            </a:r>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Dispositivos Entrada/</a:t>
            </a:r>
            <a:r>
              <a:rPr lang="pt-BR" sz="3600" dirty="0" err="1" smtClean="0"/>
              <a:t>Saida</a:t>
            </a:r>
            <a:r>
              <a:rPr lang="pt-BR" sz="3600" dirty="0" smtClean="0"/>
              <a:t> </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6704453" y="1728542"/>
            <a:ext cx="5334245" cy="4598038"/>
          </a:xfrm>
          <a:prstGeom prst="rect">
            <a:avLst/>
          </a:prstGeom>
        </p:spPr>
      </p:pic>
      <p:sp>
        <p:nvSpPr>
          <p:cNvPr id="5" name="Título 1">
            <a:extLst>
              <a:ext uri="{FF2B5EF4-FFF2-40B4-BE49-F238E27FC236}">
                <a16:creationId xmlns:a16="http://schemas.microsoft.com/office/drawing/2014/main" id="{88D8C95C-1DC2-4D7D-98AA-D6E72EEEB9BB}"/>
              </a:ext>
            </a:extLst>
          </p:cNvPr>
          <p:cNvSpPr txBox="1">
            <a:spLocks/>
          </p:cNvSpPr>
          <p:nvPr/>
        </p:nvSpPr>
        <p:spPr>
          <a:xfrm>
            <a:off x="6617678" y="6369974"/>
            <a:ext cx="2515502" cy="11394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Taxa de dados dos dispositivos </a:t>
            </a:r>
            <a:endParaRPr lang="pt-BR" sz="3600" dirty="0"/>
          </a:p>
        </p:txBody>
      </p:sp>
    </p:spTree>
    <p:extLst>
      <p:ext uri="{BB962C8B-B14F-4D97-AF65-F5344CB8AC3E}">
        <p14:creationId xmlns:p14="http://schemas.microsoft.com/office/powerpoint/2010/main" val="47625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199" y="1448718"/>
            <a:ext cx="6428305" cy="54092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De modo geral </a:t>
            </a:r>
            <a:r>
              <a:rPr lang="pt-BR" dirty="0" smtClean="0"/>
              <a:t>pode-se </a:t>
            </a:r>
            <a:r>
              <a:rPr lang="pt-BR" dirty="0"/>
              <a:t>dizer </a:t>
            </a:r>
            <a:r>
              <a:rPr lang="pt-BR" dirty="0" smtClean="0"/>
              <a:t>que </a:t>
            </a:r>
            <a:r>
              <a:rPr lang="pt-BR" dirty="0"/>
              <a:t>uma placa </a:t>
            </a:r>
            <a:r>
              <a:rPr lang="pt-BR" dirty="0" smtClean="0"/>
              <a:t>controladora </a:t>
            </a:r>
            <a:r>
              <a:rPr lang="pt-BR" dirty="0"/>
              <a:t>através </a:t>
            </a:r>
            <a:r>
              <a:rPr lang="pt-BR" dirty="0" smtClean="0"/>
              <a:t>de algum </a:t>
            </a:r>
            <a:r>
              <a:rPr lang="pt-BR" dirty="0"/>
              <a:t>adaptador, conector</a:t>
            </a:r>
            <a:r>
              <a:rPr lang="pt-BR" dirty="0" smtClean="0"/>
              <a:t>, cabo, </a:t>
            </a:r>
            <a:r>
              <a:rPr lang="pt-BR" dirty="0"/>
              <a:t>controla o dispositivo mecânico. Na imagem </a:t>
            </a:r>
            <a:r>
              <a:rPr lang="pt-BR" dirty="0" smtClean="0"/>
              <a:t>ao lado </a:t>
            </a:r>
            <a:r>
              <a:rPr lang="pt-BR" dirty="0"/>
              <a:t>podemos </a:t>
            </a:r>
            <a:r>
              <a:rPr lang="pt-BR" dirty="0" smtClean="0"/>
              <a:t>verificar que a </a:t>
            </a:r>
            <a:r>
              <a:rPr lang="pt-BR" dirty="0"/>
              <a:t>placa controladora tem um conector, no qual pode ser plugado um cabo, colocado um adaptador que a conecta ao dispositivo propriamente dito, logo, controlando o mesmo de acordo com a sua funcionalidade. Muitos controladores são capazes de tratar vários dispositivos idênticos</a:t>
            </a:r>
            <a:r>
              <a:rPr lang="pt-BR" dirty="0" smtClean="0"/>
              <a:t>. </a:t>
            </a:r>
            <a:endParaRPr lang="pt-BR" dirty="0"/>
          </a:p>
          <a:p>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Controladores de Dispositivos</a:t>
            </a:r>
            <a:endParaRPr lang="pt-BR" sz="3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7217807" y="2532217"/>
            <a:ext cx="4907461" cy="3767381"/>
          </a:xfrm>
          <a:prstGeom prst="rect">
            <a:avLst/>
          </a:prstGeom>
        </p:spPr>
      </p:pic>
      <p:sp>
        <p:nvSpPr>
          <p:cNvPr id="5" name="Título 1">
            <a:extLst>
              <a:ext uri="{FF2B5EF4-FFF2-40B4-BE49-F238E27FC236}">
                <a16:creationId xmlns:a16="http://schemas.microsoft.com/office/drawing/2014/main" id="{88D8C95C-1DC2-4D7D-98AA-D6E72EEEB9BB}"/>
              </a:ext>
            </a:extLst>
          </p:cNvPr>
          <p:cNvSpPr txBox="1">
            <a:spLocks/>
          </p:cNvSpPr>
          <p:nvPr/>
        </p:nvSpPr>
        <p:spPr>
          <a:xfrm>
            <a:off x="7130786" y="6299598"/>
            <a:ext cx="2646260" cy="19318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Placa Controladora</a:t>
            </a:r>
            <a:endParaRPr lang="pt-BR" sz="3600" dirty="0"/>
          </a:p>
        </p:txBody>
      </p:sp>
    </p:spTree>
    <p:extLst>
      <p:ext uri="{BB962C8B-B14F-4D97-AF65-F5344CB8AC3E}">
        <p14:creationId xmlns:p14="http://schemas.microsoft.com/office/powerpoint/2010/main" val="2473637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838200" y="1448718"/>
            <a:ext cx="8852276" cy="515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750" dirty="0"/>
              <a:t>A E/S pode ser estruturada em quatro níveis: rotinas dos serviços de interrupção, drivers dos dispositivos, software de E/S independente de dispositivos e as bibliotecas e os diretórios de </a:t>
            </a:r>
            <a:r>
              <a:rPr lang="pt-BR" sz="2750" dirty="0" err="1"/>
              <a:t>spool</a:t>
            </a:r>
            <a:r>
              <a:rPr lang="pt-BR" sz="2750" dirty="0"/>
              <a:t> de E/S que executam no espaço do usuário. </a:t>
            </a:r>
          </a:p>
          <a:p>
            <a:r>
              <a:rPr lang="pt-BR" sz="2750" dirty="0"/>
              <a:t>A rotina de serviço de interrupção busca avisar a CPU a ocorrência de </a:t>
            </a:r>
            <a:r>
              <a:rPr lang="pt-BR" sz="2750" dirty="0" smtClean="0"/>
              <a:t>eventos relacionados </a:t>
            </a:r>
            <a:r>
              <a:rPr lang="pt-BR" sz="2750" dirty="0"/>
              <a:t>aos dispositivos E/S e outros elementos do sistema. Os drivers dos dispositivos tratam os detalhes da execução dos dispositivos e fornecem interfaces uniformes para o restante do sistema operacional. O software de E/S independente de dispositivo realiza tarefas como o armazenamento em buffers e o relatório dos erros</a:t>
            </a:r>
            <a:r>
              <a:rPr lang="pt-BR" dirty="0"/>
              <a:t>. </a:t>
            </a:r>
            <a:endParaRPr lang="pt-BR" dirty="0" smtClean="0"/>
          </a:p>
          <a:p>
            <a:endParaRPr lang="pt-BR" dirty="0"/>
          </a:p>
          <a:p>
            <a:endParaRPr lang="pt-BR" dirty="0" smtClean="0"/>
          </a:p>
          <a:p>
            <a:pPr marL="0" indent="0">
              <a:buNone/>
            </a:pPr>
            <a:endParaRPr lang="pt-BR" dirty="0"/>
          </a:p>
          <a:p>
            <a:endParaRPr lang="pt-BR" dirty="0"/>
          </a:p>
          <a:p>
            <a:endParaRPr lang="pt-BR" dirty="0" smtClean="0"/>
          </a:p>
          <a:p>
            <a:pPr marL="0" indent="0">
              <a:buNone/>
            </a:pPr>
            <a:endParaRPr lang="pt-BR" dirty="0" smtClean="0"/>
          </a:p>
          <a:p>
            <a:pPr marL="0" indent="0">
              <a:buFont typeface="Arial" panose="020B0604020202020204" pitchFamily="34" charset="0"/>
              <a:buNone/>
            </a:pPr>
            <a:endParaRPr lang="pt-BR" dirty="0"/>
          </a:p>
        </p:txBody>
      </p:sp>
      <p:sp>
        <p:nvSpPr>
          <p:cNvPr id="3" name="Título 1">
            <a:extLst>
              <a:ext uri="{FF2B5EF4-FFF2-40B4-BE49-F238E27FC236}">
                <a16:creationId xmlns:a16="http://schemas.microsoft.com/office/drawing/2014/main" id="{88D8C95C-1DC2-4D7D-98AA-D6E72EEEB9BB}"/>
              </a:ext>
            </a:extLst>
          </p:cNvPr>
          <p:cNvSpPr txBox="1">
            <a:spLocks/>
          </p:cNvSpPr>
          <p:nvPr/>
        </p:nvSpPr>
        <p:spPr>
          <a:xfrm>
            <a:off x="838200" y="750976"/>
            <a:ext cx="8674290" cy="697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pt-BR" sz="3600" dirty="0" smtClean="0"/>
              <a:t>Controladores de Dispositivos </a:t>
            </a:r>
            <a:endParaRPr lang="pt-BR" sz="3600" dirty="0"/>
          </a:p>
        </p:txBody>
      </p:sp>
    </p:spTree>
    <p:extLst>
      <p:ext uri="{BB962C8B-B14F-4D97-AF65-F5344CB8AC3E}">
        <p14:creationId xmlns:p14="http://schemas.microsoft.com/office/powerpoint/2010/main" val="1937237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58A5BD2-26DC-45DC-AD20-7BE8C039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125068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EFB04-F3D6-4642-A5E8-95E5452193B0}"/>
              </a:ext>
            </a:extLst>
          </p:cNvPr>
          <p:cNvSpPr>
            <a:spLocks noGrp="1"/>
          </p:cNvSpPr>
          <p:nvPr>
            <p:ph type="title"/>
          </p:nvPr>
        </p:nvSpPr>
        <p:spPr>
          <a:xfrm>
            <a:off x="5096964" y="1436638"/>
            <a:ext cx="6400669" cy="3205699"/>
          </a:xfrm>
        </p:spPr>
        <p:txBody>
          <a:bodyPr>
            <a:normAutofit fontScale="90000"/>
          </a:bodyPr>
          <a:lstStyle/>
          <a:p>
            <a:r>
              <a:rPr lang="pt-BR" dirty="0" smtClean="0"/>
              <a:t>Aula 01 – Estrutura do Sistema operacional</a:t>
            </a:r>
            <a:endParaRPr lang="pt-BR" dirty="0"/>
          </a:p>
        </p:txBody>
      </p:sp>
      <p:sp>
        <p:nvSpPr>
          <p:cNvPr id="3" name="Espaço Reservado para Texto 2">
            <a:extLst>
              <a:ext uri="{FF2B5EF4-FFF2-40B4-BE49-F238E27FC236}">
                <a16:creationId xmlns:a16="http://schemas.microsoft.com/office/drawing/2014/main" id="{9B596754-38D7-4BF7-9BCD-43ED1D6C35D0}"/>
              </a:ext>
            </a:extLst>
          </p:cNvPr>
          <p:cNvSpPr>
            <a:spLocks noGrp="1"/>
          </p:cNvSpPr>
          <p:nvPr>
            <p:ph type="body" idx="1"/>
          </p:nvPr>
        </p:nvSpPr>
        <p:spPr/>
        <p:txBody>
          <a:bodyPr/>
          <a:lstStyle/>
          <a:p>
            <a:r>
              <a:rPr lang="pt-BR" dirty="0" smtClean="0"/>
              <a:t>Sistemas Operacionais </a:t>
            </a:r>
            <a:endParaRPr lang="pt-BR" dirty="0"/>
          </a:p>
        </p:txBody>
      </p:sp>
    </p:spTree>
    <p:extLst>
      <p:ext uri="{BB962C8B-B14F-4D97-AF65-F5344CB8AC3E}">
        <p14:creationId xmlns:p14="http://schemas.microsoft.com/office/powerpoint/2010/main" val="3155717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8C95C-1DC2-4D7D-98AA-D6E72EEEB9BB}"/>
              </a:ext>
            </a:extLst>
          </p:cNvPr>
          <p:cNvSpPr>
            <a:spLocks noGrp="1"/>
          </p:cNvSpPr>
          <p:nvPr>
            <p:ph type="title"/>
          </p:nvPr>
        </p:nvSpPr>
        <p:spPr/>
        <p:txBody>
          <a:bodyPr>
            <a:normAutofit fontScale="90000"/>
          </a:bodyPr>
          <a:lstStyle/>
          <a:p>
            <a:r>
              <a:rPr lang="pt-BR" dirty="0" smtClean="0"/>
              <a:t>O que é um Sistema operacional ?</a:t>
            </a:r>
            <a:endParaRPr lang="pt-BR" dirty="0"/>
          </a:p>
        </p:txBody>
      </p:sp>
      <p:sp>
        <p:nvSpPr>
          <p:cNvPr id="4" name="Espaço Reservado para Conteúdo 2">
            <a:extLst>
              <a:ext uri="{FF2B5EF4-FFF2-40B4-BE49-F238E27FC236}">
                <a16:creationId xmlns:a16="http://schemas.microsoft.com/office/drawing/2014/main" id="{7E2DB6E6-F04E-43D7-85F7-2FFF54D9A4FA}"/>
              </a:ext>
            </a:extLst>
          </p:cNvPr>
          <p:cNvSpPr txBox="1">
            <a:spLocks/>
          </p:cNvSpPr>
          <p:nvPr/>
        </p:nvSpPr>
        <p:spPr>
          <a:xfrm>
            <a:off x="838200" y="1709093"/>
            <a:ext cx="10916798" cy="48223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um computador vamos encontrar diversos recursos, como, processador, memória, disco, dispositivos de entrada/saída denominados como hardwares</a:t>
            </a:r>
            <a:r>
              <a:rPr lang="pt-BR" dirty="0" smtClean="0"/>
              <a:t>. </a:t>
            </a:r>
            <a:r>
              <a:rPr lang="pt-BR" dirty="0"/>
              <a:t>Um sistema operacional tem a responsabilidade de fornecer aos programas do usuário um modelo de computador mais simples, otimizado e eficiente, onde, ele lida com o gerenciamento de todos os recursos de um computador e também fornece a base para todos os softwares que se encontram nesse computador.</a:t>
            </a:r>
          </a:p>
        </p:txBody>
      </p:sp>
    </p:spTree>
    <p:extLst>
      <p:ext uri="{BB962C8B-B14F-4D97-AF65-F5344CB8AC3E}">
        <p14:creationId xmlns:p14="http://schemas.microsoft.com/office/powerpoint/2010/main" val="916344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8C95C-1DC2-4D7D-98AA-D6E72EEEB9BB}"/>
              </a:ext>
            </a:extLst>
          </p:cNvPr>
          <p:cNvSpPr>
            <a:spLocks noGrp="1"/>
          </p:cNvSpPr>
          <p:nvPr>
            <p:ph type="title"/>
          </p:nvPr>
        </p:nvSpPr>
        <p:spPr/>
        <p:txBody>
          <a:bodyPr>
            <a:normAutofit/>
          </a:bodyPr>
          <a:lstStyle/>
          <a:p>
            <a:r>
              <a:rPr lang="pt-BR" dirty="0" smtClean="0"/>
              <a:t>Gerenciamento de Recurso </a:t>
            </a:r>
            <a:endParaRPr lang="pt-BR" dirty="0"/>
          </a:p>
        </p:txBody>
      </p:sp>
      <p:sp>
        <p:nvSpPr>
          <p:cNvPr id="4" name="Espaço Reservado para Conteúdo 2">
            <a:extLst>
              <a:ext uri="{FF2B5EF4-FFF2-40B4-BE49-F238E27FC236}">
                <a16:creationId xmlns:a16="http://schemas.microsoft.com/office/drawing/2014/main" id="{7E2DB6E6-F04E-43D7-85F7-2FFF54D9A4FA}"/>
              </a:ext>
            </a:extLst>
          </p:cNvPr>
          <p:cNvSpPr txBox="1">
            <a:spLocks/>
          </p:cNvSpPr>
          <p:nvPr/>
        </p:nvSpPr>
        <p:spPr>
          <a:xfrm>
            <a:off x="838200" y="1619481"/>
            <a:ext cx="10916798" cy="491195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Em geral a tarefa principal do sistema operacional </a:t>
            </a:r>
            <a:r>
              <a:rPr lang="pt-BR" dirty="0"/>
              <a:t>é manter o controle sobre quem está usando qual recurso, garantindo suas requisições de recursos, controlando as contas e mediando conflitos de requisições entre diferentes programas e usuários</a:t>
            </a:r>
            <a:r>
              <a:rPr lang="pt-BR" dirty="0" smtClean="0"/>
              <a:t>.</a:t>
            </a:r>
          </a:p>
          <a:p>
            <a:r>
              <a:rPr lang="pt-BR" dirty="0"/>
              <a:t>No gerenciamento de recurso é realizado o compartilhamento desses recursos de duas maneiras: no tempo e no espaço. </a:t>
            </a:r>
          </a:p>
          <a:p>
            <a:r>
              <a:rPr lang="pt-BR" b="1" dirty="0"/>
              <a:t>Tempo: </a:t>
            </a:r>
            <a:r>
              <a:rPr lang="pt-BR" dirty="0"/>
              <a:t>Compartilhado (multiplexado) diferentes programas ou usuários aguardam sua vez de usá-lo. Um deles obtém o uso do recurso, em seguida outro, e assim por diante. </a:t>
            </a:r>
          </a:p>
          <a:p>
            <a:r>
              <a:rPr lang="pt-BR" b="1" dirty="0"/>
              <a:t>Espaço:  </a:t>
            </a:r>
            <a:r>
              <a:rPr lang="pt-BR" dirty="0"/>
              <a:t>Cada um ocupa uma parte do recurso. Por exemplo, a memória principal é normalmente dividida entre vários programas em execução, disco armazena vários arquivos de vários usuários etc.</a:t>
            </a:r>
          </a:p>
          <a:p>
            <a:endParaRPr lang="pt-BR" dirty="0"/>
          </a:p>
        </p:txBody>
      </p:sp>
    </p:spTree>
    <p:extLst>
      <p:ext uri="{BB962C8B-B14F-4D97-AF65-F5344CB8AC3E}">
        <p14:creationId xmlns:p14="http://schemas.microsoft.com/office/powerpoint/2010/main" val="3355424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8C95C-1DC2-4D7D-98AA-D6E72EEEB9BB}"/>
              </a:ext>
            </a:extLst>
          </p:cNvPr>
          <p:cNvSpPr>
            <a:spLocks noGrp="1"/>
          </p:cNvSpPr>
          <p:nvPr>
            <p:ph type="title"/>
          </p:nvPr>
        </p:nvSpPr>
        <p:spPr/>
        <p:txBody>
          <a:bodyPr>
            <a:normAutofit/>
          </a:bodyPr>
          <a:lstStyle/>
          <a:p>
            <a:r>
              <a:rPr lang="pt-BR" dirty="0" smtClean="0"/>
              <a:t>Modo de Operação </a:t>
            </a:r>
            <a:endParaRPr lang="pt-BR" dirty="0"/>
          </a:p>
        </p:txBody>
      </p:sp>
      <p:sp>
        <p:nvSpPr>
          <p:cNvPr id="4" name="Espaço Reservado para Conteúdo 2">
            <a:extLst>
              <a:ext uri="{FF2B5EF4-FFF2-40B4-BE49-F238E27FC236}">
                <a16:creationId xmlns:a16="http://schemas.microsoft.com/office/drawing/2014/main" id="{7E2DB6E6-F04E-43D7-85F7-2FFF54D9A4FA}"/>
              </a:ext>
            </a:extLst>
          </p:cNvPr>
          <p:cNvSpPr txBox="1">
            <a:spLocks/>
          </p:cNvSpPr>
          <p:nvPr/>
        </p:nvSpPr>
        <p:spPr>
          <a:xfrm>
            <a:off x="838200" y="1619481"/>
            <a:ext cx="10916798" cy="49119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No sistema operacional temos dois modos de operação, sendo eles, administrador e de usuário. </a:t>
            </a:r>
          </a:p>
          <a:p>
            <a:r>
              <a:rPr lang="pt-BR" b="1" dirty="0" smtClean="0"/>
              <a:t>Administrador: </a:t>
            </a:r>
            <a:r>
              <a:rPr lang="pt-BR" dirty="0"/>
              <a:t>tem o controle total do sistema operacional sendo possível executar qualquer instrução que a máquina seja capaz de desempenhar. </a:t>
            </a:r>
            <a:endParaRPr lang="pt-BR" dirty="0" smtClean="0"/>
          </a:p>
          <a:p>
            <a:r>
              <a:rPr lang="pt-BR" b="1" dirty="0" smtClean="0"/>
              <a:t>Usuário: </a:t>
            </a:r>
            <a:r>
              <a:rPr lang="pt-BR" dirty="0"/>
              <a:t>Modo limitado de utilização do computador, esse modo é uma forma de fazer com que o computador ou sistema operacional não seja impactado pelo usuário, posteriormente, fazendo com que tudo funcione corretamente. </a:t>
            </a:r>
          </a:p>
        </p:txBody>
      </p:sp>
    </p:spTree>
    <p:extLst>
      <p:ext uri="{BB962C8B-B14F-4D97-AF65-F5344CB8AC3E}">
        <p14:creationId xmlns:p14="http://schemas.microsoft.com/office/powerpoint/2010/main" val="268157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7081</TotalTime>
  <Words>3892</Words>
  <Application>Microsoft Office PowerPoint</Application>
  <PresentationFormat>Widescreen</PresentationFormat>
  <Paragraphs>347</Paragraphs>
  <Slides>57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57</vt:i4>
      </vt:variant>
    </vt:vector>
  </HeadingPairs>
  <TitlesOfParts>
    <vt:vector size="60" baseType="lpstr">
      <vt:lpstr>Arial</vt:lpstr>
      <vt:lpstr>Calibri</vt:lpstr>
      <vt:lpstr>Tema do Office</vt:lpstr>
      <vt:lpstr>Apresentação do PowerPoint</vt:lpstr>
      <vt:lpstr>Sistemas Operacionais</vt:lpstr>
      <vt:lpstr>Apresentação</vt:lpstr>
      <vt:lpstr>Ementa</vt:lpstr>
      <vt:lpstr>Ementa</vt:lpstr>
      <vt:lpstr>Aula 01 – Estrutura do Sistema operacional</vt:lpstr>
      <vt:lpstr>O que é um Sistema operacional ?</vt:lpstr>
      <vt:lpstr>Gerenciamento de Recurso </vt:lpstr>
      <vt:lpstr>Modo de Operação </vt:lpstr>
      <vt:lpstr>Processos e Threads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Giancarlo Gaeta</dc:creator>
  <cp:lastModifiedBy>Matheus Nunes Oliveira</cp:lastModifiedBy>
  <cp:revision>82</cp:revision>
  <dcterms:created xsi:type="dcterms:W3CDTF">2021-09-21T12:13:01Z</dcterms:created>
  <dcterms:modified xsi:type="dcterms:W3CDTF">2022-01-26T16:01:13Z</dcterms:modified>
</cp:coreProperties>
</file>