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2" r:id="rId4"/>
    <p:sldId id="274" r:id="rId5"/>
    <p:sldId id="275" r:id="rId6"/>
    <p:sldId id="276" r:id="rId7"/>
    <p:sldId id="277" r:id="rId8"/>
    <p:sldId id="278" r:id="rId9"/>
    <p:sldId id="259" r:id="rId10"/>
    <p:sldId id="273" r:id="rId11"/>
    <p:sldId id="265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5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33E"/>
    <a:srgbClr val="1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0" y="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2073-CC9F-4EE3-A050-2DD599BBD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8728" y="1558925"/>
            <a:ext cx="6482687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9B370-B0E6-4776-A371-C141C0D42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770270"/>
            <a:ext cx="9144000" cy="52880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F633-069F-44C9-988C-58C107F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8797-A86D-4587-8DF9-A455838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3A26B-8BA4-4287-B03D-3C03F29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C087BB-0C2A-46B3-A2C3-90515C58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7FCD-1D8A-417C-81CD-223786C4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6965" y="1436639"/>
            <a:ext cx="6256835" cy="3018786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pt-BR" dirty="0"/>
              <a:t>Nº da aula – nome da aula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48D5-2388-446C-B597-1B9973337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967785"/>
            <a:ext cx="10515600" cy="7506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Disciplina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C71B-DABB-418D-864D-C1E3E68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8CF0-4752-4ED7-B42A-53E7B39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5885-9C96-42A2-8769-E3E4B9B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76CAD-B265-428F-A9B2-6F6C80EF3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F57-4FD3-41C5-A596-2B1BB9F01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5252"/>
            <a:ext cx="8674290" cy="80835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8615082" cy="570631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1EF4-6F5D-4D08-9ABF-C013EDED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32B35-DA53-4A6D-A180-152BEDF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5B34-4510-458A-A2D1-30EF907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E3769-A5E8-476D-887F-36B0460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8B313-B5A5-43BA-9EFB-042EEAC75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AB97B-6718-4833-BFC4-77D5CA0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EC228C-CA85-4D53-A496-B29E478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5F0C07-77DE-42F3-AF77-6B3C1E7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45A182-AAF3-421A-BB57-D6A31F007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DBEF02-4C9D-4681-83CE-B2836C28A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C5ED4-6DD4-4810-B27B-C97E176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63054-5C5F-48CE-898D-80E3B0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3344-859D-4BF4-BD86-C0F953A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4DCD-1D17-4C16-822D-F3C3647B110D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C4CDF-3409-4745-8494-C071E150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6557F-570E-4BD5-8610-4FB6CA8F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4" r:id="rId5"/>
    <p:sldLayoutId id="2147483656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Ativação Windows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6184825" cy="458427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ativarmos o Windows deve-se digitar na barra de pesquisa “Ativação Windows” e clicar na opção que aparecer.</a:t>
            </a:r>
          </a:p>
          <a:p>
            <a:r>
              <a:rPr lang="pt-BR" dirty="0" smtClean="0"/>
              <a:t>Devera abrir uma tela conforme imagem abaixo, posteriormente, iremos ativar o Windows ou caso ele já esteja ativado, podemos alterar a chave do produto.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348" y="1828801"/>
            <a:ext cx="4542551" cy="40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do computador 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8"/>
            <a:ext cx="3852834" cy="2199658"/>
          </a:xfrm>
        </p:spPr>
        <p:txBody>
          <a:bodyPr>
            <a:normAutofit fontScale="62500" lnSpcReduction="20000"/>
          </a:bodyPr>
          <a:lstStyle/>
          <a:p>
            <a:r>
              <a:rPr lang="pt-BR" sz="2700" dirty="0" smtClean="0"/>
              <a:t>Clicar nas teclas Windows + Pause Break </a:t>
            </a:r>
            <a:r>
              <a:rPr lang="pt-BR" sz="2700" dirty="0" smtClean="0">
                <a:sym typeface="Wingdings" panose="05000000000000000000" pitchFamily="2" charset="2"/>
              </a:rPr>
              <a:t> no canto direito ir em configurações avanças do sistema</a:t>
            </a:r>
            <a:r>
              <a:rPr lang="pt-BR" sz="2700" dirty="0" smtClean="0"/>
              <a:t>.</a:t>
            </a:r>
          </a:p>
          <a:p>
            <a:r>
              <a:rPr lang="pt-BR" sz="2700" dirty="0" smtClean="0"/>
              <a:t>Em propriedades do sistema iremos alterar o nome do computador.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4" y="3328399"/>
            <a:ext cx="3217899" cy="295204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4897091" y="1663548"/>
            <a:ext cx="3619273" cy="2199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Ir em alterar e renomear o nome do computador para (LABS + numero do patrimônio), posteriormente, clicar em OK e reiniciar o computador para a alteração acontecer.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64" y="3705879"/>
            <a:ext cx="2100535" cy="257456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8452791" y="2913945"/>
            <a:ext cx="3619273" cy="219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OBS: Na tela de alterar o nome, temos a opção de colocar o computador em um domínio, geralmente essa opção é utilizado em um ambiente corporativo.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8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USB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que é uma Unidade USB ? </a:t>
            </a:r>
          </a:p>
          <a:p>
            <a:endParaRPr lang="pt-BR" dirty="0"/>
          </a:p>
          <a:p>
            <a:r>
              <a:rPr lang="pt-BR" dirty="0" smtClean="0"/>
              <a:t>Uma unidade USB, também conhecida como flash drive ou </a:t>
            </a:r>
            <a:r>
              <a:rPr lang="pt-BR" dirty="0" err="1" smtClean="0"/>
              <a:t>pendrive</a:t>
            </a:r>
            <a:r>
              <a:rPr lang="pt-BR" dirty="0" smtClean="0"/>
              <a:t>, é um dispositivo pequeno e portátil que se conecta à porta USB do seu computador. </a:t>
            </a:r>
          </a:p>
          <a:p>
            <a:endParaRPr lang="pt-BR" dirty="0"/>
          </a:p>
          <a:p>
            <a:r>
              <a:rPr lang="pt-BR" dirty="0" smtClean="0"/>
              <a:t>Unidades USB são normalmente utilizadas para armazenamento, backup de dados e transferência de arquivos entre dispositivos. </a:t>
            </a:r>
          </a:p>
          <a:p>
            <a:endParaRPr lang="pt-BR" dirty="0"/>
          </a:p>
          <a:p>
            <a:r>
              <a:rPr lang="pt-BR" dirty="0" smtClean="0"/>
              <a:t>Eles são oferecidos em variadas capacidades de armazenamentos e portas, cada um com um formato exclusivo. Por fim usar uma unidade USB pode ser diferente dependendo do tipo de computador ao qual o usuário deseja conectar. </a:t>
            </a:r>
          </a:p>
        </p:txBody>
      </p:sp>
    </p:spTree>
    <p:extLst>
      <p:ext uri="{BB962C8B-B14F-4D97-AF65-F5344CB8AC3E}">
        <p14:creationId xmlns:p14="http://schemas.microsoft.com/office/powerpoint/2010/main" val="429051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" y="515252"/>
            <a:ext cx="8917318" cy="808355"/>
          </a:xfrm>
        </p:spPr>
        <p:txBody>
          <a:bodyPr/>
          <a:lstStyle/>
          <a:p>
            <a:r>
              <a:rPr lang="pt-BR" dirty="0" smtClean="0"/>
              <a:t>Unidades USB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3" y="1536624"/>
            <a:ext cx="7217808" cy="512929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Sempre é importante verificar a compatibilidade da unidade USB com as portas USB do computador.</a:t>
            </a:r>
          </a:p>
          <a:p>
            <a:r>
              <a:rPr lang="pt-BR" dirty="0" smtClean="0"/>
              <a:t>A maioria das pessoas conhecem o USB-A ( USB grande), porem, os últimos computadores estão começando a substituir a porta USB-A por uma alternativa menor e mais fina, sendo a, porta USB-C. </a:t>
            </a:r>
          </a:p>
          <a:p>
            <a:r>
              <a:rPr lang="pt-BR" dirty="0" smtClean="0"/>
              <a:t>Por fim nesse caso, a solução é comprar um adaptador, como exemplo, temos os computadores Mac, onde, muitos usuários utilizam adaptadores para atenderem na questão de USB, RJ45 etc.  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21193" y="1634017"/>
            <a:ext cx="4009291" cy="33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USB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À medida que a tecnologia evoluiu, foi ganhando novas nomenclaturas para indicar sua versão, como USB 1.1, USB 2.0, USB </a:t>
            </a:r>
            <a:r>
              <a:rPr lang="pt-BR" dirty="0" smtClean="0"/>
              <a:t>3.0</a:t>
            </a:r>
            <a:r>
              <a:rPr lang="pt-BR" dirty="0"/>
              <a:t> e USB 4. Ainda hoje, boa parte dos acessórios mais simples, como teclados, mouses e mesmo câmeras utilizam o padrão USB 2.0, já que, por se tratar de uma tecnologia mais antiga, oferece custo reduzido, mesmo sendo capaz de entregar o desempenho necessário para dispositivos de entrada.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241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USB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Segue abaixo uma breve explicação de cada tipo de USB: </a:t>
            </a:r>
          </a:p>
          <a:p>
            <a:r>
              <a:rPr lang="pt-BR" dirty="0" smtClean="0"/>
              <a:t>USB 1.1: </a:t>
            </a:r>
            <a:r>
              <a:rPr lang="pt-BR" dirty="0"/>
              <a:t>Lançado na década de 1990, ele foi desenvolvido para se tornar uma conexão </a:t>
            </a:r>
            <a:r>
              <a:rPr lang="pt-BR" dirty="0" smtClean="0"/>
              <a:t>universal, onde, </a:t>
            </a:r>
            <a:r>
              <a:rPr lang="pt-BR" dirty="0"/>
              <a:t>depois de anos praticamente qualquer dispositivo externo a ser conectado ao PC utiliza o padrão</a:t>
            </a:r>
            <a:r>
              <a:rPr lang="pt-BR" dirty="0" smtClean="0"/>
              <a:t>.</a:t>
            </a:r>
          </a:p>
          <a:p>
            <a:r>
              <a:rPr lang="pt-BR" dirty="0"/>
              <a:t>Incialmente a promessa de velocidade poderia atual entre 1,5 </a:t>
            </a:r>
            <a:r>
              <a:rPr lang="pt-BR" dirty="0" smtClean="0"/>
              <a:t>e </a:t>
            </a:r>
            <a:r>
              <a:rPr lang="pt-BR" dirty="0"/>
              <a:t>12 Mbps, o que mostra a sua obsolescência para os dias atuais.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705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37" y="265122"/>
            <a:ext cx="9084483" cy="650360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USB 2.0: </a:t>
            </a:r>
            <a:r>
              <a:rPr lang="pt-BR" dirty="0"/>
              <a:t>Nos anos 2000 trouxeram um novo padrão, o USB 2.0. Ele é utilizado até hoje em acessórios que não demandam de muita velocidade de transmissão e energia, se tornando uma maneira barata de utilizar a </a:t>
            </a:r>
            <a:r>
              <a:rPr lang="pt-BR" dirty="0" smtClean="0"/>
              <a:t>tecnologia.</a:t>
            </a:r>
          </a:p>
          <a:p>
            <a:r>
              <a:rPr lang="pt-BR" dirty="0"/>
              <a:t>Ele permite </a:t>
            </a:r>
            <a:r>
              <a:rPr lang="pt-BR" dirty="0" smtClean="0"/>
              <a:t>transferências </a:t>
            </a:r>
            <a:r>
              <a:rPr lang="pt-BR" dirty="0"/>
              <a:t>de até 480 Mbps, o que já é um ganho notável em </a:t>
            </a:r>
            <a:r>
              <a:rPr lang="pt-BR" dirty="0" smtClean="0"/>
              <a:t>relação </a:t>
            </a:r>
            <a:r>
              <a:rPr lang="pt-BR" dirty="0"/>
              <a:t>ao USB 1.1.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USB 3.0: </a:t>
            </a:r>
            <a:r>
              <a:rPr lang="pt-BR" dirty="0" smtClean="0"/>
              <a:t>Ele teve </a:t>
            </a:r>
            <a:r>
              <a:rPr lang="pt-BR" dirty="0"/>
              <a:t>algumas revisões de acordo a evolução da tecnologia, atualmente o mais indicado para dispositivos que demandam velocidade maior de transferência, como por exemplo, HDs, </a:t>
            </a:r>
            <a:r>
              <a:rPr lang="pt-BR" dirty="0" err="1"/>
              <a:t>SSDs</a:t>
            </a:r>
            <a:r>
              <a:rPr lang="pt-BR" dirty="0"/>
              <a:t> externos etc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USB 3.0chega a uma taxa de transferência de até 10 </a:t>
            </a:r>
            <a:r>
              <a:rPr lang="pt-BR" dirty="0" err="1" smtClean="0"/>
              <a:t>Gbps</a:t>
            </a:r>
            <a:r>
              <a:rPr lang="pt-BR" dirty="0" smtClean="0"/>
              <a:t>. Vale destacar que, mesmo sendo possível conectar um USB 3 em uma porta USB 2, a velocidade de transferência fica limitada a porta que esta sendo utilizada. 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1003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37" y="265122"/>
            <a:ext cx="9084483" cy="6503601"/>
          </a:xfrm>
        </p:spPr>
        <p:txBody>
          <a:bodyPr>
            <a:normAutofit/>
          </a:bodyPr>
          <a:lstStyle/>
          <a:p>
            <a:r>
              <a:rPr lang="pt-BR" dirty="0" smtClean="0"/>
              <a:t>USB 4.0 </a:t>
            </a:r>
            <a:r>
              <a:rPr lang="pt-BR" dirty="0"/>
              <a:t>(USB-C): </a:t>
            </a:r>
            <a:r>
              <a:rPr lang="pt-BR" dirty="0" smtClean="0"/>
              <a:t>Novamente </a:t>
            </a:r>
            <a:r>
              <a:rPr lang="pt-BR" dirty="0"/>
              <a:t>seguindo a evolução da tecnologia. O mercado esta introduzindo o USB-C, onde, sua </a:t>
            </a:r>
            <a:r>
              <a:rPr lang="pt-BR" dirty="0" smtClean="0"/>
              <a:t>característica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poder </a:t>
            </a:r>
            <a:r>
              <a:rPr lang="pt-BR" dirty="0" err="1"/>
              <a:t>conetar</a:t>
            </a:r>
            <a:r>
              <a:rPr lang="pt-BR" dirty="0"/>
              <a:t> o cabo de ambos os lados. Apesar de não se encaixar diretamente no padrão anterior, o USB-C pode ser usado com adaptadores em portas mais antigas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Chegando </a:t>
            </a:r>
            <a:r>
              <a:rPr lang="pt-BR" dirty="0"/>
              <a:t>com uma grande atualização o USB-C atinge velocidades de transferências de até 40 </a:t>
            </a:r>
            <a:r>
              <a:rPr lang="pt-BR" dirty="0" err="1"/>
              <a:t>Gbps</a:t>
            </a:r>
            <a:r>
              <a:rPr lang="pt-BR" dirty="0"/>
              <a:t>, além de ser uma conexão muito versátil, pois, server para realizar a transferência de dados em alta velocidade e também permite que a porta seja utilizada como saída de vídeo de alta resolução. 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3356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arquivos dos </a:t>
            </a:r>
            <a:r>
              <a:rPr lang="pt-BR" dirty="0" err="1" smtClean="0"/>
              <a:t>USBs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sistema de arquivos fornece uma maneira de organizar uma unidade. </a:t>
            </a:r>
          </a:p>
          <a:p>
            <a:r>
              <a:rPr lang="pt-BR" dirty="0" smtClean="0"/>
              <a:t>Ele especifica como os dados são armazenados na unidade e que tipos de informações podem ser anexados aos arquivos.</a:t>
            </a:r>
          </a:p>
          <a:p>
            <a:r>
              <a:rPr lang="pt-BR" dirty="0" smtClean="0"/>
              <a:t>Nos próximos slides segue uma breve explicação e uma comparação sobre os modelos de sistemas de arquivos, sendo eles, NTFS, FAT32 e </a:t>
            </a:r>
            <a:r>
              <a:rPr lang="pt-BR" dirty="0" err="1" smtClean="0"/>
              <a:t>ExFAT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3121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arquivos dos </a:t>
            </a:r>
            <a:r>
              <a:rPr lang="pt-BR" dirty="0" err="1" smtClean="0"/>
              <a:t>USBs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NTFS: o NTFS ( New Technology file system) possui limites de tamanho de arquivo e partição que são tão grandes que teoricamente não se limita. Ele possui várias características, em caso de falhas de um computador que foi desligado repentino, ele tem a capacidade de reverter os dados para uma condição anterior ao problema, possui uma </a:t>
            </a:r>
            <a:r>
              <a:rPr lang="pt-BR" dirty="0" err="1" smtClean="0"/>
              <a:t>caracterisca</a:t>
            </a:r>
            <a:r>
              <a:rPr lang="pt-BR" dirty="0" smtClean="0"/>
              <a:t> de suportar replicação de dados. </a:t>
            </a:r>
          </a:p>
          <a:p>
            <a:r>
              <a:rPr lang="pt-BR" dirty="0" smtClean="0"/>
              <a:t>O esquema de permissões de acesso é outra característica, onde, ele da a possibilidade do usuário definir quem pode e, como acessar pastas e arquivos, por fim, ele também possui muita eficiência no trabalho com grandes arquivos e também unidades de discos bastantes cheias. 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534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F8B2-F1C3-4EDD-AAE6-13E790A0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3826-28F9-4226-8978-BEAFA0314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Nunes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34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6" y="492368"/>
            <a:ext cx="9360426" cy="6270945"/>
          </a:xfrm>
        </p:spPr>
        <p:txBody>
          <a:bodyPr>
            <a:normAutofit/>
          </a:bodyPr>
          <a:lstStyle/>
          <a:p>
            <a:r>
              <a:rPr lang="pt-BR" dirty="0" smtClean="0"/>
              <a:t>FAT32: </a:t>
            </a:r>
            <a:r>
              <a:rPr lang="pt-BR" dirty="0"/>
              <a:t>File </a:t>
            </a:r>
            <a:r>
              <a:rPr lang="pt-BR" dirty="0" err="1"/>
              <a:t>Allocation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um sistema de arquivos que tem seu funcionamento baseado em uma tabela representativa que possui a capacidade de indicar onde estão os dados de cada arquivo. A tabela usada possui função de guiar onde está localizado cada bloco e também onde estão divididos os arquivos </a:t>
            </a:r>
            <a:r>
              <a:rPr lang="pt-BR" dirty="0" smtClean="0"/>
              <a:t>gravados, o </a:t>
            </a:r>
            <a:r>
              <a:rPr lang="pt-BR" dirty="0"/>
              <a:t>FAT trabalha com grupos de setores, não separadamente, assim, cada um recebe o nome de cluster ou unidade de alocação. </a:t>
            </a:r>
            <a:endParaRPr lang="pt-BR" dirty="0" smtClean="0"/>
          </a:p>
          <a:p>
            <a:r>
              <a:rPr lang="pt-BR" dirty="0"/>
              <a:t>Arquivos individuais em uma unidade FAT32 não podem ter mais de 4 GB de </a:t>
            </a:r>
            <a:r>
              <a:rPr lang="pt-BR" dirty="0" smtClean="0"/>
              <a:t>tamanho, esse </a:t>
            </a:r>
            <a:r>
              <a:rPr lang="pt-BR" dirty="0"/>
              <a:t>é o máximo.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2395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6" y="492368"/>
            <a:ext cx="9360426" cy="6270945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ExFAT</a:t>
            </a:r>
            <a:r>
              <a:rPr lang="pt-BR" dirty="0" smtClean="0"/>
              <a:t>: Otimizado para drives flash, ele foi projetado para ser um sistema de arquivos leve como o FAT32, mas sem os recursos extras e sobrecarga do NTFS e sem as limitações do FAT32.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ExFAT</a:t>
            </a:r>
            <a:r>
              <a:rPr lang="pt-BR" dirty="0" smtClean="0"/>
              <a:t> tem limites muitos grandes no tamanho dos arquivos e das partições, permitindo que seja armazenado arquivos muito maiores que os 4GB do FAT32. </a:t>
            </a:r>
          </a:p>
          <a:p>
            <a:r>
              <a:rPr lang="pt-BR" dirty="0" smtClean="0"/>
              <a:t>Ele é usado quando precisa de um tamanho maior que os arquivos limites do FAT32 e também quando precisa de mais compatibilidade que o NTFS. </a:t>
            </a:r>
          </a:p>
          <a:p>
            <a:r>
              <a:rPr lang="pt-BR" dirty="0" smtClean="0"/>
              <a:t>Supondo que todos os dispositivos com os quais desejam usar a unidade sejam compatíveis com o </a:t>
            </a:r>
            <a:r>
              <a:rPr lang="pt-BR" dirty="0" err="1" smtClean="0"/>
              <a:t>ExFAT</a:t>
            </a:r>
            <a:r>
              <a:rPr lang="pt-BR" dirty="0" smtClean="0"/>
              <a:t>, assim, deve-se formatar seu dispositivo com o </a:t>
            </a:r>
            <a:r>
              <a:rPr lang="pt-BR" dirty="0" err="1" smtClean="0"/>
              <a:t>ExFAT</a:t>
            </a:r>
            <a:r>
              <a:rPr lang="pt-BR" dirty="0" smtClean="0"/>
              <a:t> em vez do FAT32.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3246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Comparativo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1" y="1513529"/>
            <a:ext cx="4404721" cy="2971901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NTFS </a:t>
            </a:r>
            <a:r>
              <a:rPr lang="pt-BR" dirty="0" smtClean="0">
                <a:sym typeface="Wingdings" panose="05000000000000000000" pitchFamily="2" charset="2"/>
              </a:rPr>
              <a:t> FAT e FAT 32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Cria partições maiores que 32GB.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Tem capacidade de compactar arquivos e economizar espaço.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Tem a melhor gestão de espaço.</a:t>
            </a:r>
          </a:p>
          <a:p>
            <a:endParaRPr lang="pt-BR" dirty="0" smtClean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3587261" y="3846422"/>
            <a:ext cx="4404721" cy="2971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FAT e FAT32 </a:t>
            </a:r>
            <a:r>
              <a:rPr lang="pt-BR" dirty="0" smtClean="0">
                <a:sym typeface="Wingdings" panose="05000000000000000000" pitchFamily="2" charset="2"/>
              </a:rPr>
              <a:t> NTFS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É compatível com todos os sistemas operacionais.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Ocupa menos espaço no disco USB.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Trabalha de forma mais rápida e com menos uso de memória. </a:t>
            </a:r>
          </a:p>
          <a:p>
            <a:endParaRPr lang="pt-BR" dirty="0" smtClean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7587085" y="1693884"/>
            <a:ext cx="4404721" cy="2971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>
                <a:sym typeface="Wingdings" panose="05000000000000000000" pitchFamily="2" charset="2"/>
              </a:rPr>
              <a:t>ExFAT</a:t>
            </a:r>
            <a:r>
              <a:rPr lang="pt-BR" dirty="0" smtClean="0">
                <a:sym typeface="Wingdings" panose="05000000000000000000" pitchFamily="2" charset="2"/>
              </a:rPr>
              <a:t>  FAT e FAT32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Conta com uma leitura e escrita de arquivos maiores que 4GB.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Capacidade de criar partições do disco com mais de 32 GB.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Possui melhor gerenciamento de espaço.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Conta com menos fragmentação.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143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B04-F3D6-4642-A5E8-95E54521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64" y="1436638"/>
            <a:ext cx="6838931" cy="3265217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Aula 03 – </a:t>
            </a:r>
            <a:br>
              <a:rPr lang="pt-BR" sz="5400" dirty="0" smtClean="0"/>
            </a:br>
            <a:r>
              <a:rPr lang="pt-BR" sz="5400" dirty="0" smtClean="0"/>
              <a:t>Drivers.</a:t>
            </a:r>
            <a:br>
              <a:rPr lang="pt-BR" sz="5400" dirty="0" smtClean="0"/>
            </a:br>
            <a:r>
              <a:rPr lang="pt-BR" sz="5400" dirty="0" smtClean="0"/>
              <a:t>Ativação do Windows</a:t>
            </a:r>
            <a:r>
              <a:rPr lang="pt-BR" sz="5400" dirty="0"/>
              <a:t>. 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>Unidades </a:t>
            </a:r>
            <a:r>
              <a:rPr lang="pt-BR" sz="5400" dirty="0"/>
              <a:t>USB. </a:t>
            </a:r>
            <a:r>
              <a:rPr lang="pt-BR" sz="5400" dirty="0" smtClean="0"/>
              <a:t> </a:t>
            </a:r>
            <a:endParaRPr lang="pt-BR" sz="5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96754-38D7-4BF7-9BCD-43ED1D6C3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Drivers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são Drivers ? </a:t>
            </a:r>
          </a:p>
          <a:p>
            <a:endParaRPr lang="pt-BR" dirty="0"/>
          </a:p>
          <a:p>
            <a:r>
              <a:rPr lang="pt-BR" dirty="0" smtClean="0"/>
              <a:t>São pequenos programas responsáveis pela comunicação entre o sistema operacional e o hardware conectado ao computador. </a:t>
            </a:r>
          </a:p>
          <a:p>
            <a:r>
              <a:rPr lang="pt-BR" dirty="0" smtClean="0"/>
              <a:t>Como exemplos, esses hardwares podem ser uma impressora, mouse, </a:t>
            </a:r>
            <a:r>
              <a:rPr lang="pt-BR" dirty="0" err="1" smtClean="0"/>
              <a:t>pendrives</a:t>
            </a:r>
            <a:r>
              <a:rPr lang="pt-BR" dirty="0" smtClean="0"/>
              <a:t> etc. </a:t>
            </a:r>
          </a:p>
          <a:p>
            <a:r>
              <a:rPr lang="pt-BR" dirty="0" smtClean="0"/>
              <a:t>Já a plataforma pode ser as que estamos trabalhando, Windows ou Linux.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05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Drivers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através dos drivers que o sistema operacional recebe as instruções, processa-as e posteriormente começa a se comunicar com o periférico. </a:t>
            </a:r>
          </a:p>
          <a:p>
            <a:endParaRPr lang="pt-BR" dirty="0"/>
          </a:p>
          <a:p>
            <a:r>
              <a:rPr lang="pt-BR" dirty="0" smtClean="0"/>
              <a:t>Cite um exemplo de comunicação de um periférico através de um driver ?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80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Drivers Embutidos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027"/>
            <a:ext cx="10610737" cy="493055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Na maioria dos sistemas operacionais modernos, boa parte dos periféricos são suportados nativamente, isso porque são usados drivers que já vem embutidos no sistema operacional.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A Microsoft por exemplo, inclui muitos drivers na própria instalação do sistema, assim, facilitando a vida dos usuários.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 fim vale ressaltar que se você tentar utilizar um dispositivo sem o driver correto instalado, é muito provável que ele não funcione de forma correta ou ainda que não funcione de forma nenhuma.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33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Verificar Drivers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857"/>
            <a:ext cx="8982131" cy="504272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Para verificarmos os drivers após a instalação do Windows, devemos seguir o procedimento abaixo.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Ir em painel de controle </a:t>
            </a:r>
            <a:r>
              <a:rPr lang="pt-BR" dirty="0" smtClean="0">
                <a:sym typeface="Wingdings" panose="05000000000000000000" pitchFamily="2" charset="2"/>
              </a:rPr>
              <a:t> Hardware e Sons  Gerenciador de Dispositivos. 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Nessa tela iremos verificar se temos algum driver não instalado ou até mesmo se temos drivers instalados de forma incorreta. Geralmente os driver com problemas, são identificados com um triangulo e uma exclamação em amarelo. 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15" y="5741806"/>
            <a:ext cx="365387" cy="3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Verificar Drivers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931" y="1845032"/>
            <a:ext cx="4505734" cy="4907459"/>
          </a:xfrm>
        </p:spPr>
        <p:txBody>
          <a:bodyPr>
            <a:normAutofit/>
          </a:bodyPr>
          <a:lstStyle/>
          <a:p>
            <a:r>
              <a:rPr lang="pt-BR" dirty="0" smtClean="0">
                <a:sym typeface="Wingdings" panose="05000000000000000000" pitchFamily="2" charset="2"/>
              </a:rPr>
              <a:t>Agora podemos gerenciar nossos drivers do sistema operacional e caso tivermos algum driver com problema ou não instalado,  podemos procurar o mesmo na internet e instalar. 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4182434" y="1623194"/>
            <a:ext cx="4101724" cy="378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233110" y="1775595"/>
            <a:ext cx="4101724" cy="4976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ym typeface="Wingdings" panose="05000000000000000000" pitchFamily="2" charset="2"/>
              </a:rPr>
              <a:t>Nessa tela conseguimos gerenciar todos os drivers, verificar quais deles estão com problemas, atualizar drivers se necessário. 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Temos a opção também de ativar um driver que esteja desativado ou vise e versa e por fim podemos desinstalar um driver. 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34" y="1907729"/>
            <a:ext cx="3079097" cy="46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Ativação Windows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instalamos o Windows, devemos ativar o licenciamento do mesmo. </a:t>
            </a:r>
          </a:p>
          <a:p>
            <a:r>
              <a:rPr lang="pt-BR" dirty="0" smtClean="0"/>
              <a:t>Para ativarmos o Windows, junto com a instalação vem um serial seguindo o formato abaixo para utilizarmos no momento da ativação: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xxxxx-xxxxx-xxxxx-xxxxx-xxxxx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881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1634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do Office</vt:lpstr>
      <vt:lpstr>Apresentação do PowerPoint</vt:lpstr>
      <vt:lpstr>Sistemas Operacionais</vt:lpstr>
      <vt:lpstr>Aula 03 –  Drivers. Ativação do Windows.  Unidades USB.  </vt:lpstr>
      <vt:lpstr>Drivers</vt:lpstr>
      <vt:lpstr>Drivers</vt:lpstr>
      <vt:lpstr>Drivers Embutidos</vt:lpstr>
      <vt:lpstr>Verificar Drivers</vt:lpstr>
      <vt:lpstr>Verificar Drivers</vt:lpstr>
      <vt:lpstr>Ativação Windows </vt:lpstr>
      <vt:lpstr>Ativação Windows </vt:lpstr>
      <vt:lpstr>Nome do computador  </vt:lpstr>
      <vt:lpstr>Unidades USB</vt:lpstr>
      <vt:lpstr>Unidades USB</vt:lpstr>
      <vt:lpstr>Tipos de USB</vt:lpstr>
      <vt:lpstr>Tipos de USB</vt:lpstr>
      <vt:lpstr>Apresentação do PowerPoint</vt:lpstr>
      <vt:lpstr>Apresentação do PowerPoint</vt:lpstr>
      <vt:lpstr>Sistemas de arquivos dos USBs</vt:lpstr>
      <vt:lpstr>Sistemas de arquivos dos USBs</vt:lpstr>
      <vt:lpstr>Apresentação do PowerPoint</vt:lpstr>
      <vt:lpstr>Apresentação do PowerPoint</vt:lpstr>
      <vt:lpstr>Comparativo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Gaeta</dc:creator>
  <cp:lastModifiedBy>Matheus Nunes Oliveira</cp:lastModifiedBy>
  <cp:revision>42</cp:revision>
  <dcterms:created xsi:type="dcterms:W3CDTF">2021-09-21T12:13:01Z</dcterms:created>
  <dcterms:modified xsi:type="dcterms:W3CDTF">2022-02-04T16:09:04Z</dcterms:modified>
</cp:coreProperties>
</file>