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59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258" r:id="rId7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33E"/>
    <a:srgbClr val="14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0" y="7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02073-CC9F-4EE3-A050-2DD599BBD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08728" y="1558925"/>
            <a:ext cx="6482687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pt-BR" dirty="0"/>
              <a:t>Disciplina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9B370-B0E6-4776-A371-C141C0D427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770270"/>
            <a:ext cx="9144000" cy="52880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9F633-069F-44C9-988C-58C107F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18797-A86D-4587-8DF9-A455838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3A26B-8BA4-4287-B03D-3C03F299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C087BB-0C2A-46B3-A2C3-90515C58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F7FCD-1D8A-417C-81CD-223786C4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6965" y="1436639"/>
            <a:ext cx="6256835" cy="3018786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pt-BR" dirty="0"/>
              <a:t>Nº da aula – nome da aula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348D5-2388-446C-B597-1B9973337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967785"/>
            <a:ext cx="10515600" cy="75062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Disciplina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0C71B-DABB-418D-864D-C1E3E68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18CF0-4752-4ED7-B42A-53E7B395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B5885-9C96-42A2-8769-E3E4B9B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D76CAD-B265-428F-A9B2-6F6C80EF3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" y="1539780"/>
            <a:ext cx="4217257" cy="24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6F57-4FD3-41C5-A596-2B1BB9F011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15252"/>
            <a:ext cx="8674290" cy="80835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10515600" cy="4511936"/>
          </a:xfrm>
        </p:spPr>
        <p:txBody>
          <a:bodyPr/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5E9D4-62C2-4175-95BC-EC14B19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8615082" cy="5706316"/>
          </a:xfrm>
        </p:spPr>
        <p:txBody>
          <a:bodyPr/>
          <a:lstStyle>
            <a:lvl1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defRPr/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5E2C5-A78F-4371-99E7-DC2927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3AE6-564F-461C-B067-686B942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5324-CA48-4136-87BA-BE418C0F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AC31A-BEB9-4E14-8ABF-30B5B813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1EF4-6F5D-4D08-9ABF-C013EDED8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932B35-DA53-4A6D-A180-152BEDF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5B34-4510-458A-A2D1-30EF9078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AE3769-A5E8-476D-887F-36B0460F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D8B313-B5A5-43BA-9EFB-042EEAC75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AB97B-6718-4833-BFC4-77D5CA06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DCD-1D17-4C16-822D-F3C3647B110D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EC228C-CA85-4D53-A496-B29E4782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5F0C07-77DE-42F3-AF77-6B3C1E7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45A182-AAF3-421A-BB57-D6A31F0079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71" y="264382"/>
            <a:ext cx="2297373" cy="13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DBEF02-4C9D-4681-83CE-B2836C28A6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EC5ED4-6DD4-4810-B27B-C97E1766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956"/>
            <a:ext cx="8674290" cy="80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63054-5C5F-48CE-898D-80E3B03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5469"/>
            <a:ext cx="10515600" cy="46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73344-859D-4BF4-BD86-C0F953A4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4DCD-1D17-4C16-822D-F3C3647B110D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C4CDF-3409-4745-8494-C071E150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6557F-570E-4BD5-8610-4FB6CA8F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93AB-BA4B-414E-9A06-4C4C40B9E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4" r:id="rId5"/>
    <p:sldLayoutId id="2147483656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lVQzX-BHmY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oTJ2gV6M8Q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nite.com/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et.adobe.com/br/reader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7997392" cy="5056482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 smtClean="0"/>
              <a:t>Para instalarmos o antivírus </a:t>
            </a:r>
            <a:r>
              <a:rPr lang="pt-BR" sz="2600" dirty="0" err="1" smtClean="0"/>
              <a:t>Kaspersky</a:t>
            </a:r>
            <a:r>
              <a:rPr lang="pt-BR" sz="2600" dirty="0" smtClean="0"/>
              <a:t>, deve-se clicar no arquivo executar de instalação e posteriormente clicar em “ Iniciar Instalação”. </a:t>
            </a:r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Aguardar o fim da instalação.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8051" y="3077445"/>
            <a:ext cx="5250240" cy="27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6" y="1934095"/>
            <a:ext cx="5831623" cy="396123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 que é um arquivo compactado ?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É um arquivo que contem um ou mais arquivos. A </a:t>
            </a:r>
            <a:r>
              <a:rPr lang="pt-BR" dirty="0"/>
              <a:t>compactação de arquivos foi inventada para diminuir o espaço em disco utilizado por arquivos na época em que discos rígidos ainda possuíam um custo elevado.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5879869" y="1934095"/>
            <a:ext cx="5831623" cy="396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/>
              <a:t>O que é um compactador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600" dirty="0" smtClean="0"/>
          </a:p>
          <a:p>
            <a:r>
              <a:rPr lang="pt-BR" sz="2600" dirty="0" smtClean="0"/>
              <a:t>É um software que realiza a tarefa de compactar um (ou vários arquivos) em um único arquivo, de tamanho reduzido.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66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0" y="1613670"/>
            <a:ext cx="5025043" cy="292507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Como exemplo, temos o procedimento abaixo, onde, um arquivo de 2048 KB quando ele é compactado seu tamanho fica em 512 KB.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6" y="4487747"/>
            <a:ext cx="3533775" cy="14763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6183285" y="1613669"/>
            <a:ext cx="5025043" cy="2925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Após o procedimento e o arquivo estiver no seu novo local, podemos descompactar o arquivo para ele voltar ao seu tamanho original.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17" y="4763971"/>
            <a:ext cx="3219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6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7997392" cy="491352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Como funciona a compactação de arquivo ?</a:t>
            </a:r>
          </a:p>
          <a:p>
            <a:endParaRPr lang="pt-BR" dirty="0"/>
          </a:p>
          <a:p>
            <a:r>
              <a:rPr lang="pt-BR" dirty="0"/>
              <a:t>Não existe nenhum processo mágico que faz os bytes desaparecerem e depois reaparecerem do outro lado. </a:t>
            </a:r>
            <a:endParaRPr lang="pt-BR" dirty="0" smtClean="0"/>
          </a:p>
          <a:p>
            <a:r>
              <a:rPr lang="pt-BR" dirty="0"/>
              <a:t>O que acontece com os arquivos é que eles são reescritos de uma forma mais inteligente para que possam ocupar menos espaço em disco e </a:t>
            </a:r>
            <a:r>
              <a:rPr lang="pt-BR" dirty="0" smtClean="0"/>
              <a:t>o processo será descrito nos próximo slides.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7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7997392" cy="4913523"/>
          </a:xfrm>
        </p:spPr>
        <p:txBody>
          <a:bodyPr>
            <a:normAutofit/>
          </a:bodyPr>
          <a:lstStyle/>
          <a:p>
            <a:r>
              <a:rPr lang="pt-BR" dirty="0" smtClean="0"/>
              <a:t>Em vez de listar as mesmas informações diversas vezes, ele relaciona apenas uma e depois cria uma referencia para a primeira, todas as vezes que essa informação aparece no arquivo. De acordo a referencia ser menor do que a inicial, o arquivo comprimido acaba sendo muito menor do que o original.</a:t>
            </a:r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35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7997392" cy="4913523"/>
          </a:xfrm>
        </p:spPr>
        <p:txBody>
          <a:bodyPr>
            <a:normAutofit/>
          </a:bodyPr>
          <a:lstStyle/>
          <a:p>
            <a:r>
              <a:rPr lang="pt-BR" dirty="0" smtClean="0"/>
              <a:t>Como exemplo temos a frase abaixo: </a:t>
            </a:r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“A </a:t>
            </a:r>
            <a:r>
              <a:rPr lang="pt-B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pado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é a melhor empresa de cadeado do mundo. A melhor empresa de cadeado do mundo é a </a:t>
            </a:r>
            <a:r>
              <a:rPr lang="pt-B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pado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”.</a:t>
            </a:r>
          </a:p>
          <a:p>
            <a:r>
              <a:rPr lang="pt-BR" dirty="0" smtClean="0"/>
              <a:t>Vamos supor que cada um dos caracteres dessa sentença, incluindo os espaços, ocupe um byte na memoria do computador. </a:t>
            </a:r>
          </a:p>
          <a:p>
            <a:r>
              <a:rPr lang="pt-BR" dirty="0" smtClean="0"/>
              <a:t>Com isso, podemos dizer que a sentença inicial ocupa 92 bytes.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84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7997392" cy="4913523"/>
          </a:xfrm>
        </p:spPr>
        <p:txBody>
          <a:bodyPr>
            <a:normAutofit/>
          </a:bodyPr>
          <a:lstStyle/>
          <a:p>
            <a:r>
              <a:rPr lang="pt-BR" dirty="0" smtClean="0"/>
              <a:t>Agora vamos pegar cada uma das palavras e atribuir a ela um código numérico. Essa lista será o nosso dicionário. </a:t>
            </a:r>
          </a:p>
          <a:p>
            <a:r>
              <a:rPr lang="pt-BR" dirty="0" smtClean="0"/>
              <a:t>PADO=1				MELHOR=2</a:t>
            </a:r>
          </a:p>
          <a:p>
            <a:r>
              <a:rPr lang="pt-BR" dirty="0" smtClean="0"/>
              <a:t>EMPRESA=3 			DE=4</a:t>
            </a:r>
          </a:p>
          <a:p>
            <a:r>
              <a:rPr lang="pt-BR" dirty="0" smtClean="0"/>
              <a:t>CADEADO=5			DO=6</a:t>
            </a:r>
          </a:p>
          <a:p>
            <a:r>
              <a:rPr lang="pt-BR" dirty="0" smtClean="0"/>
              <a:t>MUNDO=7 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4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7997392" cy="491352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Agora vamos reescrever a frase, mas utilizando os códigos em vez das palavras: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“A 1 é a 2 3 4 5 6 7. A 2 3 4 5 6 7 é a 1.”</a:t>
            </a:r>
          </a:p>
          <a:p>
            <a:endParaRPr lang="pt-BR" dirty="0" smtClean="0"/>
          </a:p>
          <a:p>
            <a:r>
              <a:rPr lang="pt-BR" dirty="0" smtClean="0"/>
              <a:t>Contabilizando a diferença, podemos notar que agora a nossa sentença ocupa apenas 41 bytes na memoria, contra 92 bytes na versão original.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47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7997392" cy="491352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 fim, existe um outro tipo de compactação, que é chamada de “compactação com perda”, na qual partes dos arquivos são perdidos para sempre. Isso acontece em imagens e musicas.</a:t>
            </a:r>
          </a:p>
          <a:p>
            <a:endParaRPr lang="pt-BR" dirty="0" smtClean="0"/>
          </a:p>
          <a:p>
            <a:r>
              <a:rPr lang="pt-BR" dirty="0" smtClean="0"/>
              <a:t>Na questão das imagens, a perda ocorre, pois, os programas cortam informações consideradas desnecessárias e entregam uma imagem com uma qualidade inferior, assim, garantindo um menor tamanho do arquivo.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103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546"/>
            <a:ext cx="8522225" cy="4913523"/>
          </a:xfrm>
        </p:spPr>
        <p:txBody>
          <a:bodyPr>
            <a:normAutofit/>
          </a:bodyPr>
          <a:lstStyle/>
          <a:p>
            <a:r>
              <a:rPr lang="pt-BR" dirty="0" smtClean="0"/>
              <a:t>No caso dos arquivos de musicas, mais precisamente o MP3, o software de compactação elimina partes da musica que nosso ouvido não consegue notar, assim, entregando uma qualidade menor do áudio, logo, garantido um tamanho menor do arquivo.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3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0F8B2-F1C3-4EDD-AAE6-13E790A0A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Operacionais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83826-28F9-4226-8978-BEAFA0314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Nunes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82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Softwares de Compactação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8127248" cy="491352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 compactador de arquivos é um programa que permite compactar e extrair arquivos ZIP, RAR, 7Z, GZIP e outros formatos de arquivos compactados que você recebe da internet, e-mails, etc.</a:t>
            </a:r>
          </a:p>
          <a:p>
            <a:r>
              <a:rPr lang="pt-BR" dirty="0" smtClean="0"/>
              <a:t>Felizmente, existem diversos softwares de compactação e descompactação gratuito, onde, é possível fazer o download. Os mais conhecidos e utilizados geralmente é 7-zip e o </a:t>
            </a:r>
            <a:r>
              <a:rPr lang="pt-BR" dirty="0" err="1" smtClean="0"/>
              <a:t>WinRar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11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12" y="515252"/>
            <a:ext cx="8998478" cy="8083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Formatos de arquivos Compactados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13" y="1663546"/>
            <a:ext cx="8998478" cy="4913523"/>
          </a:xfrm>
        </p:spPr>
        <p:txBody>
          <a:bodyPr>
            <a:normAutofit/>
          </a:bodyPr>
          <a:lstStyle/>
          <a:p>
            <a:r>
              <a:rPr lang="pt-BR" dirty="0" smtClean="0"/>
              <a:t>Existem vários formatos de arquivos compactados. Um arquivo compactado pode ser identificado através de sua extensão, segue alguns exemplos abaixo: 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gz</a:t>
            </a:r>
            <a:r>
              <a:rPr lang="pt-BR" dirty="0" smtClean="0"/>
              <a:t>		.</a:t>
            </a:r>
            <a:r>
              <a:rPr lang="pt-BR" dirty="0" err="1" smtClean="0"/>
              <a:t>tgz</a:t>
            </a:r>
            <a:endParaRPr lang="pt-BR" dirty="0" smtClean="0"/>
          </a:p>
          <a:p>
            <a:r>
              <a:rPr lang="pt-BR" dirty="0" smtClean="0"/>
              <a:t>.z		.tar.bz2</a:t>
            </a:r>
            <a:endParaRPr lang="pt-BR" dirty="0"/>
          </a:p>
          <a:p>
            <a:r>
              <a:rPr lang="pt-BR" dirty="0" smtClean="0"/>
              <a:t>.zip		.</a:t>
            </a:r>
            <a:r>
              <a:rPr lang="pt-BR" dirty="0" err="1" smtClean="0"/>
              <a:t>tar.z</a:t>
            </a:r>
            <a:endParaRPr lang="pt-BR" dirty="0"/>
          </a:p>
          <a:p>
            <a:r>
              <a:rPr lang="pt-BR" dirty="0" smtClean="0"/>
              <a:t>.</a:t>
            </a:r>
            <a:r>
              <a:rPr lang="pt-BR" dirty="0" err="1" smtClean="0"/>
              <a:t>rar</a:t>
            </a:r>
            <a:endParaRPr lang="pt-BR" dirty="0"/>
          </a:p>
          <a:p>
            <a:r>
              <a:rPr lang="pt-BR" dirty="0" smtClean="0"/>
              <a:t>.tar.gz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71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ZIP da morte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8127248" cy="491352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Sabe-se que existem “bombas ZIP”, ou como são conhecidas, “ZIP da morte”. </a:t>
            </a:r>
          </a:p>
          <a:p>
            <a:r>
              <a:rPr lang="pt-BR" dirty="0"/>
              <a:t>São chamados assim porque são um conjunto de arquivos maliciosos que quebram o sistema com uma quantidade grandiosa de informação.</a:t>
            </a:r>
          </a:p>
          <a:p>
            <a:r>
              <a:rPr lang="pt-BR" dirty="0"/>
              <a:t>A ideia por trás desse ZIP é semelhante à de outros ataques de sistema. Um exemplo disso é o ataque de negação de serviço, também conhecido na sigla em inglês </a:t>
            </a:r>
            <a:r>
              <a:rPr lang="pt-BR" dirty="0" err="1"/>
              <a:t>DoS</a:t>
            </a:r>
            <a:r>
              <a:rPr lang="pt-BR" dirty="0"/>
              <a:t>, que torna os recursos de uma plataforma indisponíveis.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37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ZIP da morte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8127248" cy="491352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</a:t>
            </a:r>
            <a:r>
              <a:rPr lang="pt-BR" dirty="0" smtClean="0"/>
              <a:t>ambos os casos, o </a:t>
            </a:r>
            <a:r>
              <a:rPr lang="pt-BR" dirty="0"/>
              <a:t>sistema é inutilizado devido à grande quantidade de dados que ele não pode processar.</a:t>
            </a:r>
          </a:p>
          <a:p>
            <a:r>
              <a:rPr lang="pt-BR" dirty="0"/>
              <a:t>A “bomba ZIP” mais conhecida é o “42.zip”. O criador do arquivo é desconhecido, mas sua proporção é impressionante. O nome tem origem no seu tamanho: ele é um arquivo com apenas 42 </a:t>
            </a:r>
            <a:r>
              <a:rPr lang="pt-BR" dirty="0" err="1"/>
              <a:t>kilobytes</a:t>
            </a:r>
            <a:r>
              <a:rPr lang="pt-BR" dirty="0"/>
              <a:t> (</a:t>
            </a:r>
            <a:r>
              <a:rPr lang="pt-BR" dirty="0" err="1"/>
              <a:t>kB</a:t>
            </a:r>
            <a:r>
              <a:rPr lang="pt-BR" dirty="0"/>
              <a:t>) de dados comprimidos. Mas, quando é descompactado, ele chega a 4,5 </a:t>
            </a:r>
            <a:r>
              <a:rPr lang="pt-BR" dirty="0" err="1"/>
              <a:t>petabytes</a:t>
            </a:r>
            <a:r>
              <a:rPr lang="pt-BR" dirty="0"/>
              <a:t> (PB).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09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ZIP da morte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8127248" cy="491352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teoria, essa expansão é simples de descrever. O arquivo contém cinco camadas com mais 16 </a:t>
            </a:r>
            <a:r>
              <a:rPr lang="pt-BR" dirty="0" err="1"/>
              <a:t>ZIPs</a:t>
            </a:r>
            <a:r>
              <a:rPr lang="pt-BR" dirty="0"/>
              <a:t> cada uma com arquivos da camada final pesando 4,3 gigabytes (GB) que se repetem para alcançar essa proporção</a:t>
            </a:r>
            <a:r>
              <a:rPr lang="pt-BR" dirty="0" smtClean="0"/>
              <a:t>. </a:t>
            </a:r>
          </a:p>
          <a:p>
            <a:r>
              <a:rPr lang="pt-BR" dirty="0"/>
              <a:t>Isso se deve ao algoritmo que governa a descompressão, que permite grandes mudanças no tamanho do conteúdo. Por isso, quando é totalmente expandido, ele chega a 4,5 PB.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49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ZIP da morte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8127248" cy="4913523"/>
          </a:xfrm>
        </p:spPr>
        <p:txBody>
          <a:bodyPr>
            <a:normAutofit/>
          </a:bodyPr>
          <a:lstStyle/>
          <a:p>
            <a:r>
              <a:rPr lang="pt-BR" dirty="0"/>
              <a:t>Como a “bomba ZIP” é uma técnica muito conhecida entre os operadores de sistema, a maior parte dos antivírus atuais consegue detectar se um arquivo ZIP é malicioso. 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55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546"/>
            <a:ext cx="8570921" cy="4913523"/>
          </a:xfrm>
        </p:spPr>
        <p:txBody>
          <a:bodyPr>
            <a:normAutofit/>
          </a:bodyPr>
          <a:lstStyle/>
          <a:p>
            <a:r>
              <a:rPr lang="pt-BR" dirty="0" smtClean="0"/>
              <a:t>Qual a importância de manter um SO Atualizado ? 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O principal objetivo de manter o SO atualizado é a segurança do SO e a estabilidade dos programas instalados. Pois, como na maioria dos programas necessitam de atualizações e melhorias, com o SO desatualizado você deixa de se beneficiar com estas correções.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92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570921" cy="495928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Diariamente novas ameaças são criadas com o objetivo de explorar falhas e vulnerabilidades dos sistemas. Algumas brechas de segurança só são identificadas quando os usuários finais já estão usando os programas. </a:t>
            </a:r>
          </a:p>
          <a:p>
            <a:r>
              <a:rPr lang="pt-BR" dirty="0" smtClean="0"/>
              <a:t>A saída encontrada pelos fabricantes foi liberar constantemente as atualizações que visam melhorar a usabilidade dos programas e aumentar a proteção dos sistemas.</a:t>
            </a:r>
          </a:p>
          <a:p>
            <a:r>
              <a:rPr lang="pt-BR" dirty="0" smtClean="0"/>
              <a:t>Logo o próprio sistema, quando atualizado, pode ser visto como uma “proteção externa”.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34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570921" cy="4959284"/>
          </a:xfrm>
        </p:spPr>
        <p:txBody>
          <a:bodyPr>
            <a:normAutofit/>
          </a:bodyPr>
          <a:lstStyle/>
          <a:p>
            <a:r>
              <a:rPr lang="pt-BR" dirty="0"/>
              <a:t>A maioria das pessoas vê esse tipo de manutenção como chata e demorada. No entanto, ela pode evitar muitas dores de cabeça no futuro.</a:t>
            </a:r>
          </a:p>
          <a:p>
            <a:r>
              <a:rPr lang="pt-BR" dirty="0"/>
              <a:t>Vale ressaltar que as atualizações não estão restritas somente ao Windows, existem também </a:t>
            </a:r>
            <a:r>
              <a:rPr lang="pt-BR" dirty="0" smtClean="0"/>
              <a:t>atualizações para </a:t>
            </a:r>
            <a:r>
              <a:rPr lang="pt-BR" dirty="0"/>
              <a:t>Linux e OS X. Isso, além de atualizações para os sistemas utilizados em celulares e </a:t>
            </a:r>
            <a:r>
              <a:rPr lang="pt-BR" dirty="0" err="1"/>
              <a:t>tablets</a:t>
            </a:r>
            <a:r>
              <a:rPr lang="pt-BR" dirty="0"/>
              <a:t>, como iOS e </a:t>
            </a:r>
            <a:r>
              <a:rPr lang="pt-BR" dirty="0" err="1"/>
              <a:t>Android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603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6076612" cy="4959284"/>
          </a:xfrm>
        </p:spPr>
        <p:txBody>
          <a:bodyPr>
            <a:normAutofit/>
          </a:bodyPr>
          <a:lstStyle/>
          <a:p>
            <a:r>
              <a:rPr lang="pt-BR" dirty="0"/>
              <a:t>Confira abaixo uma forma simples para fazer a atualização do sistema operacional no Windows </a:t>
            </a:r>
            <a:r>
              <a:rPr lang="pt-BR" dirty="0" smtClean="0"/>
              <a:t>10.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 Ir </a:t>
            </a:r>
            <a:r>
              <a:rPr lang="pt-BR" dirty="0"/>
              <a:t>em configurações e depois em Atualização e segurança do Windows conforme a </a:t>
            </a:r>
            <a:r>
              <a:rPr lang="pt-BR" dirty="0" smtClean="0"/>
              <a:t>imagem ao lado: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12" y="1731407"/>
            <a:ext cx="5188814" cy="38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4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FB04-F3D6-4642-A5E8-95E54521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927" y="1051568"/>
            <a:ext cx="6725581" cy="3916217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Aula 04 – </a:t>
            </a:r>
            <a:br>
              <a:rPr lang="pt-BR" sz="4400" dirty="0" smtClean="0"/>
            </a:br>
            <a:r>
              <a:rPr lang="pt-BR" sz="4400" dirty="0" smtClean="0"/>
              <a:t>Instalação </a:t>
            </a:r>
            <a:r>
              <a:rPr lang="pt-BR" sz="4400" dirty="0"/>
              <a:t>e remoção </a:t>
            </a:r>
            <a:r>
              <a:rPr lang="pt-BR" sz="4400" dirty="0" smtClean="0"/>
              <a:t>de software</a:t>
            </a:r>
            <a:r>
              <a:rPr lang="pt-BR" sz="4400" dirty="0"/>
              <a:t>. 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>Arquivos Compactados</a:t>
            </a:r>
            <a:r>
              <a:rPr lang="pt-BR" sz="4400" dirty="0" smtClean="0"/>
              <a:t>.</a:t>
            </a:r>
            <a:br>
              <a:rPr lang="pt-BR" sz="4400" dirty="0" smtClean="0"/>
            </a:br>
            <a:r>
              <a:rPr lang="pt-BR" sz="4400" dirty="0"/>
              <a:t>Atualização e segurança do Windows.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96754-38D7-4BF7-9BCD-43ED1D6C3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Sistemas Operacionais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6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7147921" cy="4959284"/>
          </a:xfrm>
        </p:spPr>
        <p:txBody>
          <a:bodyPr>
            <a:normAutofit fontScale="92500"/>
          </a:bodyPr>
          <a:lstStyle/>
          <a:p>
            <a:r>
              <a:rPr lang="pt-BR" dirty="0"/>
              <a:t>Após, entrar na tela do Windows Update, pode-se clicar em “Verificar atualizações”, conforme a imagem </a:t>
            </a:r>
            <a:r>
              <a:rPr lang="pt-BR" dirty="0" smtClean="0"/>
              <a:t>ao lado: </a:t>
            </a:r>
            <a:endParaRPr lang="pt-BR" dirty="0"/>
          </a:p>
          <a:p>
            <a:r>
              <a:rPr lang="pt-BR" dirty="0" smtClean="0"/>
              <a:t>Cabe ao usuário </a:t>
            </a:r>
            <a:r>
              <a:rPr lang="pt-BR" dirty="0"/>
              <a:t>efetuar o download e a instalação dos arquivos de correção do Windows. No entanto, em caso de ambiente corporativo, o Windows Server disponibiliza uma ferramenta chamada WSUS. Ela é a responsável por atualizar o sistema operacional do Windows nos terminais.</a:t>
            </a: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21" y="1729822"/>
            <a:ext cx="4166201" cy="33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2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6217289" cy="4959284"/>
          </a:xfrm>
        </p:spPr>
        <p:txBody>
          <a:bodyPr>
            <a:normAutofit/>
          </a:bodyPr>
          <a:lstStyle/>
          <a:p>
            <a:r>
              <a:rPr lang="pt-BR" dirty="0"/>
              <a:t>No caso do OS X, a atualização é feita na tela inicial do sistema por meio do ícone destacado </a:t>
            </a:r>
            <a:r>
              <a:rPr lang="pt-BR" dirty="0" smtClean="0"/>
              <a:t>ao lado.</a:t>
            </a:r>
          </a:p>
          <a:p>
            <a:r>
              <a:rPr lang="pt-BR" dirty="0"/>
              <a:t>Ao clicar nesse ícone, é aberta uma tela informando como o processo deve ser efetuado, conforme mostra a imagem a </a:t>
            </a:r>
            <a:r>
              <a:rPr lang="pt-BR" dirty="0" smtClean="0"/>
              <a:t>seguir.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9" y="1617786"/>
            <a:ext cx="5026494" cy="284059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29970"/>
            <a:ext cx="6217289" cy="12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56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570921" cy="4959284"/>
          </a:xfrm>
        </p:spPr>
        <p:txBody>
          <a:bodyPr>
            <a:normAutofit/>
          </a:bodyPr>
          <a:lstStyle/>
          <a:p>
            <a:r>
              <a:rPr lang="pt-BR" dirty="0" smtClean="0"/>
              <a:t>No Linux o comportamento </a:t>
            </a:r>
            <a:r>
              <a:rPr lang="pt-BR" dirty="0"/>
              <a:t>padrão do sistema operacional detecta a necessidade de atualização automaticamente. Entretanto, suas configurações permitem mudar a constância ou a periodicidade da busca por atualizações no seu </a:t>
            </a:r>
            <a:r>
              <a:rPr lang="pt-BR" dirty="0" smtClean="0"/>
              <a:t>sistema.</a:t>
            </a:r>
          </a:p>
          <a:p>
            <a:r>
              <a:rPr lang="pt-BR" dirty="0" smtClean="0"/>
              <a:t>Para isso devemos digitar o seguinte comando: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dirty="0" err="1" smtClean="0">
                <a:solidFill>
                  <a:schemeClr val="accent4"/>
                </a:solidFill>
              </a:rPr>
              <a:t>sudo</a:t>
            </a:r>
            <a:r>
              <a:rPr lang="pt-BR" dirty="0" smtClean="0">
                <a:solidFill>
                  <a:schemeClr val="accent4"/>
                </a:solidFill>
              </a:rPr>
              <a:t> </a:t>
            </a:r>
            <a:r>
              <a:rPr lang="pt-BR" dirty="0" err="1" smtClean="0">
                <a:solidFill>
                  <a:schemeClr val="accent4"/>
                </a:solidFill>
              </a:rPr>
              <a:t>apt</a:t>
            </a:r>
            <a:r>
              <a:rPr lang="pt-BR" dirty="0" smtClean="0">
                <a:solidFill>
                  <a:schemeClr val="accent4"/>
                </a:solidFill>
              </a:rPr>
              <a:t> </a:t>
            </a:r>
            <a:r>
              <a:rPr lang="pt-BR" dirty="0" err="1" smtClean="0">
                <a:solidFill>
                  <a:schemeClr val="accent4"/>
                </a:solidFill>
              </a:rPr>
              <a:t>update</a:t>
            </a:r>
            <a:endParaRPr lang="pt-BR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4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614207" cy="495928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Depois doo término da execução, basta inserir o comando abaixo no o </a:t>
            </a:r>
            <a:r>
              <a:rPr lang="pt-BR" dirty="0" smtClean="0"/>
              <a:t>sistema:</a:t>
            </a:r>
          </a:p>
          <a:p>
            <a:pPr marL="0" indent="0" algn="ctr">
              <a:buNone/>
            </a:pPr>
            <a:r>
              <a:rPr lang="pt-BR" dirty="0" err="1" smtClean="0">
                <a:solidFill>
                  <a:schemeClr val="accent4"/>
                </a:solidFill>
              </a:rPr>
              <a:t>sudo</a:t>
            </a:r>
            <a:r>
              <a:rPr lang="pt-BR" dirty="0" smtClean="0">
                <a:solidFill>
                  <a:schemeClr val="accent4"/>
                </a:solidFill>
              </a:rPr>
              <a:t> </a:t>
            </a:r>
            <a:r>
              <a:rPr lang="pt-BR" dirty="0" err="1" smtClean="0">
                <a:solidFill>
                  <a:schemeClr val="accent4"/>
                </a:solidFill>
              </a:rPr>
              <a:t>apt</a:t>
            </a:r>
            <a:r>
              <a:rPr lang="pt-BR" dirty="0" smtClean="0">
                <a:solidFill>
                  <a:schemeClr val="accent4"/>
                </a:solidFill>
              </a:rPr>
              <a:t> </a:t>
            </a:r>
            <a:r>
              <a:rPr lang="pt-BR" dirty="0" err="1" smtClean="0">
                <a:solidFill>
                  <a:schemeClr val="accent4"/>
                </a:solidFill>
              </a:rPr>
              <a:t>full</a:t>
            </a:r>
            <a:r>
              <a:rPr lang="pt-BR" dirty="0" smtClean="0">
                <a:solidFill>
                  <a:schemeClr val="accent4"/>
                </a:solidFill>
              </a:rPr>
              <a:t>-upgrade</a:t>
            </a:r>
          </a:p>
          <a:p>
            <a:r>
              <a:rPr lang="pt-BR" dirty="0" smtClean="0"/>
              <a:t>No entanto, </a:t>
            </a:r>
            <a:r>
              <a:rPr lang="pt-BR" dirty="0"/>
              <a:t>é importante frisar que este comando não faz um </a:t>
            </a:r>
            <a:r>
              <a:rPr lang="pt-BR" i="1" dirty="0"/>
              <a:t>upgrade</a:t>
            </a:r>
            <a:r>
              <a:rPr lang="pt-BR" dirty="0"/>
              <a:t> da </a:t>
            </a:r>
            <a:r>
              <a:rPr lang="pt-BR" dirty="0" err="1"/>
              <a:t>distro</a:t>
            </a:r>
            <a:r>
              <a:rPr lang="pt-BR" dirty="0"/>
              <a:t> atual para outra mais nova. Ou seja, ele apenas instala as atualizações disponíveis para os pacotes de software já presentes na atual versão do </a:t>
            </a:r>
            <a:r>
              <a:rPr lang="pt-BR" dirty="0" err="1"/>
              <a:t>Ubuntu</a:t>
            </a:r>
            <a:r>
              <a:rPr lang="pt-BR" dirty="0"/>
              <a:t> do usuário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532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674290" cy="5086010"/>
          </a:xfrm>
        </p:spPr>
        <p:txBody>
          <a:bodyPr>
            <a:normAutofit fontScale="77500" lnSpcReduction="20000"/>
          </a:bodyPr>
          <a:lstStyle/>
          <a:p>
            <a:r>
              <a:rPr lang="pt-BR" sz="3100" dirty="0" smtClean="0"/>
              <a:t>Os comandos para a atualização de versão são os seguintes:</a:t>
            </a:r>
          </a:p>
          <a:p>
            <a:pPr marL="0" indent="0" algn="ctr">
              <a:buNone/>
            </a:pPr>
            <a:r>
              <a:rPr lang="pt-BR" sz="3100" dirty="0" err="1" smtClean="0">
                <a:solidFill>
                  <a:schemeClr val="accent4"/>
                </a:solidFill>
              </a:rPr>
              <a:t>sudo</a:t>
            </a:r>
            <a:r>
              <a:rPr lang="pt-BR" sz="3100" dirty="0" smtClean="0">
                <a:solidFill>
                  <a:schemeClr val="accent4"/>
                </a:solidFill>
              </a:rPr>
              <a:t> </a:t>
            </a:r>
            <a:r>
              <a:rPr lang="pt-BR" sz="3100" dirty="0" err="1" smtClean="0">
                <a:solidFill>
                  <a:schemeClr val="accent4"/>
                </a:solidFill>
              </a:rPr>
              <a:t>apt-get</a:t>
            </a:r>
            <a:r>
              <a:rPr lang="pt-BR" sz="3100" dirty="0" smtClean="0">
                <a:solidFill>
                  <a:schemeClr val="accent4"/>
                </a:solidFill>
              </a:rPr>
              <a:t> </a:t>
            </a:r>
            <a:r>
              <a:rPr lang="pt-BR" sz="3100" dirty="0" err="1" smtClean="0">
                <a:solidFill>
                  <a:schemeClr val="accent4"/>
                </a:solidFill>
              </a:rPr>
              <a:t>update</a:t>
            </a:r>
            <a:endParaRPr lang="pt-BR" sz="3100" dirty="0" smtClean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pt-BR" sz="3100" dirty="0" err="1" smtClean="0">
                <a:solidFill>
                  <a:schemeClr val="accent4"/>
                </a:solidFill>
              </a:rPr>
              <a:t>sudo</a:t>
            </a:r>
            <a:r>
              <a:rPr lang="pt-BR" sz="3100" dirty="0" smtClean="0">
                <a:solidFill>
                  <a:schemeClr val="accent4"/>
                </a:solidFill>
              </a:rPr>
              <a:t> </a:t>
            </a:r>
            <a:r>
              <a:rPr lang="pt-BR" sz="3100" dirty="0" err="1" smtClean="0">
                <a:solidFill>
                  <a:schemeClr val="accent4"/>
                </a:solidFill>
              </a:rPr>
              <a:t>apt-get</a:t>
            </a:r>
            <a:r>
              <a:rPr lang="pt-BR" sz="3100" dirty="0" smtClean="0">
                <a:solidFill>
                  <a:schemeClr val="accent4"/>
                </a:solidFill>
              </a:rPr>
              <a:t> </a:t>
            </a:r>
            <a:r>
              <a:rPr lang="pt-BR" sz="3100" dirty="0" err="1" smtClean="0">
                <a:solidFill>
                  <a:schemeClr val="accent4"/>
                </a:solidFill>
              </a:rPr>
              <a:t>dist</a:t>
            </a:r>
            <a:r>
              <a:rPr lang="pt-BR" sz="3100" dirty="0" smtClean="0">
                <a:solidFill>
                  <a:schemeClr val="accent4"/>
                </a:solidFill>
              </a:rPr>
              <a:t>-upgrade</a:t>
            </a:r>
          </a:p>
          <a:p>
            <a:r>
              <a:rPr lang="pt-BR" sz="3100" dirty="0"/>
              <a:t>Se houver uma nova </a:t>
            </a:r>
            <a:r>
              <a:rPr lang="pt-BR" sz="3100" dirty="0" err="1"/>
              <a:t>distro</a:t>
            </a:r>
            <a:r>
              <a:rPr lang="pt-BR" sz="3100" dirty="0"/>
              <a:t> disponível para instalação, este comando realizará a transição. Caso contrário, ele fará apenas uma atualização simples, tal como a que ocorre com a execução do comando </a:t>
            </a:r>
            <a:r>
              <a:rPr lang="pt-BR" sz="3100" dirty="0" err="1"/>
              <a:t>full</a:t>
            </a:r>
            <a:r>
              <a:rPr lang="pt-BR" sz="3100" dirty="0"/>
              <a:t>-upgrade</a:t>
            </a:r>
            <a:r>
              <a:rPr lang="pt-BR" sz="3100" dirty="0" smtClean="0"/>
              <a:t>.</a:t>
            </a:r>
            <a:endParaRPr lang="pt-BR" sz="3100" dirty="0"/>
          </a:p>
          <a:p>
            <a:r>
              <a:rPr lang="pt-BR" sz="3100" dirty="0"/>
              <a:t>Sempre realizar um backup dos arquivos antes de realizar a atualização de versão.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550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674290" cy="5086010"/>
          </a:xfrm>
        </p:spPr>
        <p:txBody>
          <a:bodyPr>
            <a:normAutofit fontScale="77500" lnSpcReduction="20000"/>
          </a:bodyPr>
          <a:lstStyle/>
          <a:p>
            <a:r>
              <a:rPr lang="pt-BR" sz="3100" dirty="0" smtClean="0"/>
              <a:t>Os comandos para a atualização de versão são os seguintes:</a:t>
            </a:r>
          </a:p>
          <a:p>
            <a:pPr marL="0" indent="0" algn="ctr">
              <a:buNone/>
            </a:pPr>
            <a:r>
              <a:rPr lang="pt-BR" sz="3100" dirty="0" err="1" smtClean="0">
                <a:solidFill>
                  <a:schemeClr val="accent4"/>
                </a:solidFill>
              </a:rPr>
              <a:t>sudo</a:t>
            </a:r>
            <a:r>
              <a:rPr lang="pt-BR" sz="3100" dirty="0" smtClean="0">
                <a:solidFill>
                  <a:schemeClr val="accent4"/>
                </a:solidFill>
              </a:rPr>
              <a:t> </a:t>
            </a:r>
            <a:r>
              <a:rPr lang="pt-BR" sz="3100" dirty="0" err="1" smtClean="0">
                <a:solidFill>
                  <a:schemeClr val="accent4"/>
                </a:solidFill>
              </a:rPr>
              <a:t>apt-get</a:t>
            </a:r>
            <a:r>
              <a:rPr lang="pt-BR" sz="3100" dirty="0" smtClean="0">
                <a:solidFill>
                  <a:schemeClr val="accent4"/>
                </a:solidFill>
              </a:rPr>
              <a:t> </a:t>
            </a:r>
            <a:r>
              <a:rPr lang="pt-BR" sz="3100" dirty="0" err="1" smtClean="0">
                <a:solidFill>
                  <a:schemeClr val="accent4"/>
                </a:solidFill>
              </a:rPr>
              <a:t>update</a:t>
            </a:r>
            <a:endParaRPr lang="pt-BR" sz="3100" dirty="0" smtClean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pt-BR" sz="3100" dirty="0" err="1" smtClean="0">
                <a:solidFill>
                  <a:schemeClr val="accent4"/>
                </a:solidFill>
              </a:rPr>
              <a:t>sudo</a:t>
            </a:r>
            <a:r>
              <a:rPr lang="pt-BR" sz="3100" dirty="0" smtClean="0">
                <a:solidFill>
                  <a:schemeClr val="accent4"/>
                </a:solidFill>
              </a:rPr>
              <a:t> </a:t>
            </a:r>
            <a:r>
              <a:rPr lang="pt-BR" sz="3100" dirty="0" err="1" smtClean="0">
                <a:solidFill>
                  <a:schemeClr val="accent4"/>
                </a:solidFill>
              </a:rPr>
              <a:t>apt-get</a:t>
            </a:r>
            <a:r>
              <a:rPr lang="pt-BR" sz="3100" dirty="0" smtClean="0">
                <a:solidFill>
                  <a:schemeClr val="accent4"/>
                </a:solidFill>
              </a:rPr>
              <a:t> </a:t>
            </a:r>
            <a:r>
              <a:rPr lang="pt-BR" sz="3100" dirty="0" err="1" smtClean="0">
                <a:solidFill>
                  <a:schemeClr val="accent4"/>
                </a:solidFill>
              </a:rPr>
              <a:t>dist</a:t>
            </a:r>
            <a:r>
              <a:rPr lang="pt-BR" sz="3100" dirty="0" smtClean="0">
                <a:solidFill>
                  <a:schemeClr val="accent4"/>
                </a:solidFill>
              </a:rPr>
              <a:t>-upgrade</a:t>
            </a:r>
          </a:p>
          <a:p>
            <a:r>
              <a:rPr lang="pt-BR" sz="3100" dirty="0"/>
              <a:t>Se houver uma nova </a:t>
            </a:r>
            <a:r>
              <a:rPr lang="pt-BR" sz="3100" dirty="0" err="1"/>
              <a:t>distro</a:t>
            </a:r>
            <a:r>
              <a:rPr lang="pt-BR" sz="3100" dirty="0"/>
              <a:t> disponível para instalação, este comando realizará a transição. Caso contrário, ele fará apenas uma atualização simples, tal como a que ocorre com a execução do comando </a:t>
            </a:r>
            <a:r>
              <a:rPr lang="pt-BR" sz="3100" dirty="0" err="1"/>
              <a:t>full</a:t>
            </a:r>
            <a:r>
              <a:rPr lang="pt-BR" sz="3100" dirty="0"/>
              <a:t>-upgrade</a:t>
            </a:r>
            <a:r>
              <a:rPr lang="pt-BR" sz="3100" dirty="0" smtClean="0"/>
              <a:t>.</a:t>
            </a:r>
            <a:endParaRPr lang="pt-BR" sz="3100" dirty="0"/>
          </a:p>
          <a:p>
            <a:r>
              <a:rPr lang="pt-BR" sz="3100" dirty="0"/>
              <a:t>Sempre realizar um backup dos arquivos antes de realizar a atualização de versão.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70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674290" cy="508601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Não menos importante temos as atualizações de celulares, que hoje muito utilizado pelos usuários para trabalho, gestão de contas, pagamentos, se torna cada dia mais importante sua atualização. </a:t>
            </a:r>
          </a:p>
          <a:p>
            <a:r>
              <a:rPr lang="pt-BR" dirty="0" smtClean="0"/>
              <a:t>Para atualizarmos o IOS, primeiramente deve-se fazer o backup utilizando o </a:t>
            </a:r>
            <a:r>
              <a:rPr lang="pt-BR" dirty="0" err="1" smtClean="0"/>
              <a:t>iCloud</a:t>
            </a:r>
            <a:r>
              <a:rPr lang="pt-BR" dirty="0" smtClean="0"/>
              <a:t> ou </a:t>
            </a:r>
            <a:r>
              <a:rPr lang="pt-BR" dirty="0" err="1" smtClean="0"/>
              <a:t>iTunes</a:t>
            </a:r>
            <a:r>
              <a:rPr lang="pt-BR" dirty="0" smtClean="0"/>
              <a:t>.</a:t>
            </a:r>
          </a:p>
          <a:p>
            <a:r>
              <a:rPr lang="pt-BR" dirty="0"/>
              <a:t>Quando existirem atualizações para o iOS, o usuário será informado através de uma mensagem. Basta então que o mesmo toque em “Instalar Agora</a:t>
            </a:r>
            <a:r>
              <a:rPr lang="pt-BR" dirty="0" smtClean="0"/>
              <a:t>”.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187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6558160" cy="508601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Para atualizar o </a:t>
            </a:r>
            <a:r>
              <a:rPr lang="pt-BR" dirty="0" smtClean="0"/>
              <a:t>SO </a:t>
            </a:r>
            <a:r>
              <a:rPr lang="pt-BR" dirty="0"/>
              <a:t>do dispositivo manualmente usando o </a:t>
            </a:r>
            <a:r>
              <a:rPr lang="pt-BR" dirty="0" err="1"/>
              <a:t>iTunes</a:t>
            </a:r>
            <a:r>
              <a:rPr lang="pt-BR" dirty="0"/>
              <a:t> em um computador confiável, o usuário deve seguir os passos abaixo:</a:t>
            </a:r>
          </a:p>
          <a:p>
            <a:pPr lvl="0" fontAlgn="base"/>
            <a:r>
              <a:rPr lang="pt-BR" dirty="0"/>
              <a:t>Instale a versão mais recente do </a:t>
            </a:r>
            <a:r>
              <a:rPr lang="pt-BR" dirty="0" err="1"/>
              <a:t>iTunes</a:t>
            </a:r>
            <a:r>
              <a:rPr lang="pt-BR" dirty="0"/>
              <a:t> no computador;</a:t>
            </a:r>
          </a:p>
          <a:p>
            <a:pPr lvl="0" fontAlgn="base"/>
            <a:r>
              <a:rPr lang="pt-BR" dirty="0"/>
              <a:t>Conecte o dispositivo ao computador;</a:t>
            </a:r>
          </a:p>
          <a:p>
            <a:pPr lvl="0" fontAlgn="base"/>
            <a:r>
              <a:rPr lang="pt-BR" dirty="0"/>
              <a:t>Abra o </a:t>
            </a:r>
            <a:r>
              <a:rPr lang="pt-BR" dirty="0" err="1"/>
              <a:t>iTunes</a:t>
            </a:r>
            <a:r>
              <a:rPr lang="pt-BR" dirty="0"/>
              <a:t> e selecione o dispositivo;</a:t>
            </a:r>
          </a:p>
          <a:p>
            <a:pPr lvl="0" fontAlgn="base"/>
            <a:r>
              <a:rPr lang="pt-BR" dirty="0"/>
              <a:t>Clique em “Resumo” e em “Buscar Atualizações</a:t>
            </a:r>
            <a:r>
              <a:rPr lang="pt-BR" dirty="0" smtClean="0"/>
              <a:t>”;</a:t>
            </a:r>
          </a:p>
          <a:p>
            <a:pPr lvl="0" fontAlgn="base"/>
            <a:r>
              <a:rPr lang="pt-BR" dirty="0"/>
              <a:t>Clique em “Transferir e Atualizar”;</a:t>
            </a:r>
          </a:p>
          <a:p>
            <a:pPr lvl="0" fontAlgn="base"/>
            <a:r>
              <a:rPr lang="pt-BR" dirty="0"/>
              <a:t>Insira o código de acesso, se solicitado.</a:t>
            </a:r>
          </a:p>
          <a:p>
            <a:pPr lvl="0" fontAlgn="base"/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60" y="1617785"/>
            <a:ext cx="4733329" cy="34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00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Atualizações ANDROID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674290" cy="5086010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Para verificar se há atualização disponível para o aparelho, deve-se ir em configurações, tocar em “Atualizações do sistema”. Caso haja, basta aceitar o download e seguir as etapas descritas na tela para atualizar o sistema operacional.</a:t>
            </a:r>
          </a:p>
          <a:p>
            <a:pPr fontAlgn="base"/>
            <a:r>
              <a:rPr lang="pt-BR" dirty="0"/>
              <a:t>Vale lembrar que as atualizações são controladas pela empresa fabricante de cada celular. Ou seja, nem sempre a versão mais recente do </a:t>
            </a:r>
            <a:r>
              <a:rPr lang="pt-BR" dirty="0" err="1"/>
              <a:t>Android</a:t>
            </a:r>
            <a:r>
              <a:rPr lang="pt-BR" dirty="0"/>
              <a:t> estará disponível para todos os </a:t>
            </a:r>
            <a:r>
              <a:rPr lang="pt-BR" dirty="0" smtClean="0"/>
              <a:t>aparelhos.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59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Riscos de não atualizar o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674290" cy="508601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Atualizar sistemas não significa apenas seguir instruções de uma companhia de </a:t>
            </a:r>
            <a:r>
              <a:rPr lang="pt-BR" dirty="0" smtClean="0"/>
              <a:t>softwares, </a:t>
            </a:r>
            <a:r>
              <a:rPr lang="pt-BR" dirty="0"/>
              <a:t>na verdade, é também uma prevenção para manter seus dados seguros de ataques perigosos, como </a:t>
            </a:r>
            <a:r>
              <a:rPr lang="pt-BR" dirty="0" err="1"/>
              <a:t>ransomware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A manutenção dos sistemas operacionais é uma das tarefas essenciais para garantir a segurança das informações da empresa. E não estamos falando apenas do uso de antivírus e outros sistemas, mas a própria atualização ofertada pelo fabricante serve como precaução</a:t>
            </a:r>
            <a:r>
              <a:rPr lang="pt-BR" dirty="0" smtClean="0"/>
              <a:t>.</a:t>
            </a:r>
          </a:p>
          <a:p>
            <a:pPr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10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546"/>
            <a:ext cx="10515600" cy="4913523"/>
          </a:xfrm>
        </p:spPr>
        <p:txBody>
          <a:bodyPr/>
          <a:lstStyle/>
          <a:p>
            <a:r>
              <a:rPr lang="pt-BR" dirty="0"/>
              <a:t>Para fazer o download do </a:t>
            </a:r>
            <a:r>
              <a:rPr lang="pt-BR" dirty="0" smtClean="0"/>
              <a:t>pacote office, </a:t>
            </a:r>
            <a:r>
              <a:rPr lang="pt-BR" dirty="0"/>
              <a:t>acesse a pagina a seguir </a:t>
            </a:r>
            <a:r>
              <a:rPr lang="pt-BR" dirty="0">
                <a:hlinkClick r:id="rId2"/>
              </a:rPr>
              <a:t>https://www.microsoft.com/</a:t>
            </a:r>
            <a:r>
              <a:rPr lang="pt-BR" dirty="0"/>
              <a:t> e se cadastre para comprar  o </a:t>
            </a:r>
            <a:r>
              <a:rPr lang="pt-BR" dirty="0" smtClean="0"/>
              <a:t>software e </a:t>
            </a:r>
            <a:r>
              <a:rPr lang="pt-BR" dirty="0"/>
              <a:t>posteriormente fazer o download do mesmo</a:t>
            </a:r>
            <a:r>
              <a:rPr lang="pt-BR" dirty="0" smtClean="0"/>
              <a:t>.</a:t>
            </a:r>
          </a:p>
          <a:p>
            <a:r>
              <a:rPr lang="pt-BR" dirty="0"/>
              <a:t>Por ser um </a:t>
            </a:r>
            <a:r>
              <a:rPr lang="pt-BR" dirty="0" smtClean="0"/>
              <a:t>software de </a:t>
            </a:r>
            <a:r>
              <a:rPr lang="pt-BR" dirty="0"/>
              <a:t>licenciamento pago, iremos utilizar a </a:t>
            </a:r>
            <a:r>
              <a:rPr lang="pt-BR" dirty="0" smtClean="0"/>
              <a:t>ISO e ativação </a:t>
            </a:r>
            <a:r>
              <a:rPr lang="pt-BR" dirty="0"/>
              <a:t>do </a:t>
            </a:r>
            <a:r>
              <a:rPr lang="pt-BR" dirty="0" smtClean="0"/>
              <a:t>pacote office que </a:t>
            </a:r>
            <a:r>
              <a:rPr lang="pt-BR" dirty="0"/>
              <a:t>é utilizado nos computadores da PADO. </a:t>
            </a:r>
          </a:p>
          <a:p>
            <a:r>
              <a:rPr lang="pt-BR" dirty="0"/>
              <a:t>Acessar o </a:t>
            </a:r>
            <a:r>
              <a:rPr lang="pt-BR" dirty="0" err="1"/>
              <a:t>google</a:t>
            </a:r>
            <a:r>
              <a:rPr lang="pt-BR" dirty="0"/>
              <a:t> </a:t>
            </a:r>
            <a:r>
              <a:rPr lang="pt-BR" dirty="0" err="1"/>
              <a:t>classroom</a:t>
            </a:r>
            <a:r>
              <a:rPr lang="pt-BR" dirty="0"/>
              <a:t> e fazer download da ISO.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916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Riscos de não atualizar o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6"/>
            <a:ext cx="8674290" cy="5086010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Diariamente são descobertas falhas e brechas de segurança nos sistemas. Logo que identificadas, os desenvolvedores a eliminam e disponibilizam as atualizações necessárias para minimizá-las. Caso a atualização seja ignorada, você corre o risco de ter seus dados corrompidos, alterações no comportamento das ferramentas, e episódios de queda no sistema, levando a perda de trabalhos que não foram salvos. Tudo isso além de gerar uma porta de entrada para ataques </a:t>
            </a:r>
            <a:r>
              <a:rPr lang="pt-BR" dirty="0" smtClean="0"/>
              <a:t>cibernéticos.</a:t>
            </a:r>
          </a:p>
          <a:p>
            <a:pPr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289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Riscos de não atualizar o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02"/>
            <a:ext cx="9983102" cy="502649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Portanto, criar uma rotina de atualizações contribui com a segurança e a produtividade, otimizando a performance dos profissionais, diminuindo os obstáculos, ofertando atalhos para ativação de funcionalidades, e assegurando o armazenamento e confidencialidade de </a:t>
            </a:r>
            <a:r>
              <a:rPr lang="pt-BR" dirty="0" smtClean="0"/>
              <a:t>dados.</a:t>
            </a:r>
          </a:p>
          <a:p>
            <a:pPr fontAlgn="base"/>
            <a:r>
              <a:rPr lang="pt-BR" dirty="0" smtClean="0"/>
              <a:t>ALERTA MICROSOFT: </a:t>
            </a:r>
            <a:r>
              <a:rPr lang="pt-BR" dirty="0" smtClean="0">
                <a:solidFill>
                  <a:schemeClr val="accent4"/>
                </a:solidFill>
              </a:rPr>
              <a:t>“</a:t>
            </a:r>
            <a:r>
              <a:rPr lang="pt-BR" i="1" dirty="0" smtClean="0">
                <a:solidFill>
                  <a:schemeClr val="accent4"/>
                </a:solidFill>
              </a:rPr>
              <a:t>É preciso apenas um computador vulnerável conectado à Internet para fornecer uma potencial porta de entrada para toda a rede corporativa, onde o </a:t>
            </a:r>
            <a:r>
              <a:rPr lang="pt-BR" i="1" dirty="0" err="1" smtClean="0">
                <a:solidFill>
                  <a:schemeClr val="accent4"/>
                </a:solidFill>
              </a:rPr>
              <a:t>malware</a:t>
            </a:r>
            <a:r>
              <a:rPr lang="pt-BR" i="1" dirty="0" smtClean="0">
                <a:solidFill>
                  <a:schemeClr val="accent4"/>
                </a:solidFill>
              </a:rPr>
              <a:t> avançado pode se espalhar, infectando computadores em toda a empresa. Esse cenário pode ser ainda pior para aqueles que não mantiveram seus sistemas internos atualizados com as correções mais recentes, já que qualquer </a:t>
            </a:r>
            <a:r>
              <a:rPr lang="pt-BR" i="1" dirty="0" err="1" smtClean="0">
                <a:solidFill>
                  <a:schemeClr val="accent4"/>
                </a:solidFill>
              </a:rPr>
              <a:t>malware</a:t>
            </a:r>
            <a:r>
              <a:rPr lang="pt-BR" i="1" dirty="0" smtClean="0">
                <a:solidFill>
                  <a:schemeClr val="accent4"/>
                </a:solidFill>
              </a:rPr>
              <a:t> futuro também pode tentar explorar mais as vulnerabilidades que já foram corrigidas”.</a:t>
            </a:r>
            <a:endParaRPr lang="pt-BR" dirty="0" smtClean="0">
              <a:solidFill>
                <a:schemeClr val="accent4"/>
              </a:solidFill>
            </a:endParaRP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252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motivos para atualizar o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02"/>
            <a:ext cx="9885710" cy="5026494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pt-BR" dirty="0" smtClean="0"/>
              <a:t>Correção de falhas: </a:t>
            </a:r>
            <a:r>
              <a:rPr lang="pt-BR" dirty="0"/>
              <a:t>Grande parte das mudanças em atualizações de sistema operacional tem a ver com a correção de falhas e bugs que o próprio SO pode apresentar em determinadas situações.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pt-BR" dirty="0" smtClean="0"/>
              <a:t>Aumento de performance: </a:t>
            </a:r>
            <a:r>
              <a:rPr lang="pt-BR" dirty="0"/>
              <a:t>Além da estabilidade, </a:t>
            </a:r>
            <a:r>
              <a:rPr lang="pt-BR" dirty="0" err="1"/>
              <a:t>updates</a:t>
            </a:r>
            <a:r>
              <a:rPr lang="pt-BR" dirty="0"/>
              <a:t> constantes trazem mais desempenho geral para o SO. Por isso, quem se preocupa em manter as atualizações em dia garante sempre o máximo de poder em sua ferramenta de trabalho.</a:t>
            </a:r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73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motivos para atualizar o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02"/>
            <a:ext cx="9885710" cy="5026494"/>
          </a:xfrm>
        </p:spPr>
        <p:txBody>
          <a:bodyPr>
            <a:normAutofit fontScale="92500"/>
          </a:bodyPr>
          <a:lstStyle/>
          <a:p>
            <a:pPr marL="514350" indent="-514350" fontAlgn="base">
              <a:buFont typeface="+mj-lt"/>
              <a:buAutoNum type="arabicPeriod" startAt="3"/>
            </a:pPr>
            <a:r>
              <a:rPr lang="pt-BR" dirty="0" smtClean="0"/>
              <a:t>Introdução de novos recursos: </a:t>
            </a:r>
            <a:r>
              <a:rPr lang="pt-BR" dirty="0"/>
              <a:t>inclusão de novas ferramentas, funcionalidades, aplicações e acessórios para o sistema operacional. Tudo isso, em uma busca frequente de desenvolvedores que atendam às sugestões, pedidos e reclamações de seus </a:t>
            </a:r>
            <a:r>
              <a:rPr lang="pt-BR" dirty="0" smtClean="0"/>
              <a:t>clientes, principalmente </a:t>
            </a:r>
            <a:r>
              <a:rPr lang="pt-BR" dirty="0"/>
              <a:t>em </a:t>
            </a:r>
            <a:r>
              <a:rPr lang="pt-BR" dirty="0" err="1"/>
              <a:t>SOs</a:t>
            </a:r>
            <a:r>
              <a:rPr lang="pt-BR" dirty="0"/>
              <a:t> com licença corporativa, a implementação de novos recursos é um benefício para todos os </a:t>
            </a:r>
            <a:r>
              <a:rPr lang="pt-BR" dirty="0" smtClean="0"/>
              <a:t>negócios.</a:t>
            </a:r>
          </a:p>
          <a:p>
            <a:pPr marL="514350" indent="-514350" fontAlgn="base">
              <a:buFont typeface="+mj-lt"/>
              <a:buAutoNum type="arabicPeriod" startAt="3"/>
            </a:pPr>
            <a:r>
              <a:rPr lang="pt-BR" dirty="0" smtClean="0"/>
              <a:t>Aumento de Produtividade: Todos </a:t>
            </a:r>
            <a:r>
              <a:rPr lang="pt-BR" dirty="0"/>
              <a:t>os tópicos pelos quais já passamos, fica claro o ganho em produtividade quando o sistema operacional está sempre em sua versão mais recente. </a:t>
            </a:r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122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motivos para atualizar o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02"/>
            <a:ext cx="9885710" cy="5026494"/>
          </a:xfrm>
        </p:spPr>
        <p:txBody>
          <a:bodyPr>
            <a:normAutofit fontScale="92500" lnSpcReduction="10000"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pt-BR" dirty="0" smtClean="0"/>
              <a:t>Aprimoramento de segurança: </a:t>
            </a:r>
            <a:r>
              <a:rPr lang="pt-BR" dirty="0"/>
              <a:t>garantem mais </a:t>
            </a:r>
            <a:r>
              <a:rPr lang="pt-BR" dirty="0" smtClean="0"/>
              <a:t>segurança para sua infraestrutura. </a:t>
            </a:r>
            <a:r>
              <a:rPr lang="pt-BR" dirty="0"/>
              <a:t>Muitas das falhas que citamos não são apenas bugs que atrapalham o funcionamento do SO, são portas invisíveis que podem ser exploradas por criminosos para invadir um computador </a:t>
            </a:r>
            <a:r>
              <a:rPr lang="pt-BR" dirty="0" smtClean="0"/>
              <a:t>ou sistema </a:t>
            </a:r>
            <a:r>
              <a:rPr lang="pt-BR" dirty="0"/>
              <a:t>e ter acesso a dados </a:t>
            </a:r>
            <a:r>
              <a:rPr lang="pt-BR" dirty="0" smtClean="0"/>
              <a:t>privados. A </a:t>
            </a:r>
            <a:r>
              <a:rPr lang="pt-BR" dirty="0"/>
              <a:t>possibilidade de invasão constitui uma questão ainda mais séria do que se pensa. Na verdade, esse tipo de brecha é muito restrito e, na maioria das vezes, corrigido em atualizações antes mesmo que possa ser um perigo real. </a:t>
            </a:r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 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05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Downgrade atualização de 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02"/>
            <a:ext cx="9885710" cy="502649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 </a:t>
            </a:r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 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 txBox="1">
            <a:spLocks/>
          </p:cNvSpPr>
          <p:nvPr/>
        </p:nvSpPr>
        <p:spPr>
          <a:xfrm>
            <a:off x="838200" y="1665027"/>
            <a:ext cx="10515600" cy="4511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 smtClean="0"/>
              <a:t>Caso tenham problema em algum recurso ou alguma lentidão e seja identificado que a atualização que gerou esse problema no SO Windows, é possível fazer o </a:t>
            </a:r>
            <a:r>
              <a:rPr lang="pt-BR" dirty="0" err="1" smtClean="0"/>
              <a:t>downgrade</a:t>
            </a:r>
            <a:r>
              <a:rPr lang="pt-BR" dirty="0" smtClean="0"/>
              <a:t> de atualização, logo, fazendo com que os recursos voltem a funcionar. Nesse caso devemos aguardar sair a nova atualização para depois atualizarmos o SO.</a:t>
            </a:r>
          </a:p>
          <a:p>
            <a:pPr fontAlgn="base"/>
            <a:r>
              <a:rPr lang="pt-BR" dirty="0" smtClean="0"/>
              <a:t>Abaixo temos um vídeo de como fazer o </a:t>
            </a:r>
            <a:r>
              <a:rPr lang="pt-BR" dirty="0" err="1" smtClean="0"/>
              <a:t>downgrade</a:t>
            </a:r>
            <a:r>
              <a:rPr lang="pt-BR" dirty="0" smtClean="0"/>
              <a:t> da atualização: 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  <a:r>
              <a:rPr lang="pt-BR" u="sng" dirty="0" smtClean="0">
                <a:hlinkClick r:id="rId2"/>
              </a:rPr>
              <a:t>https://www.youtube.com/watch?v=flVQzX-BHmY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3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O que é o WSUS ? 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É um programa desenvolvido pela Microsoft para facilitar a rotina de atualização e segurança em corporações que lidam com redes de computadores. O WSUS possibilita o gerenciamento facilitado e a distribuição de todas as atualizações do Microsoft Update em computadores de uma rede. Tudo em tempo real e sem burocracias.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881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dirty="0" smtClean="0"/>
              <a:t>Como funciona o WSUS ?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O WSUS funciona baixando as atualizações disponíveis no site da Microsoft e distribuindo para todos os computadores da rede.</a:t>
            </a:r>
          </a:p>
          <a:p>
            <a:pPr fontAlgn="base"/>
            <a:r>
              <a:rPr lang="pt-BR" dirty="0" smtClean="0"/>
              <a:t>Em um cenário empresarial, o esforço utilizado, por exemplo, para atualizar um parque com 400 computadores clientes e diversos servidores seria elevado, já que a única forma de realizar as atualizações seria manualmente.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151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dirty="0"/>
              <a:t>O consumo da banda de internet seria altíssimo, pois cada computador precisaria acessar o site do Windows Update para realizar o download das atualizações necessárias, individualmente. </a:t>
            </a:r>
            <a:endParaRPr lang="pt-BR" dirty="0" smtClean="0"/>
          </a:p>
          <a:p>
            <a:pPr fontAlgn="base"/>
            <a:r>
              <a:rPr lang="pt-BR" dirty="0"/>
              <a:t>Além disso, você não teria o controle de quais atualizações foram instaladas, qual o status dos computadores, entre outras informações.</a:t>
            </a:r>
          </a:p>
          <a:p>
            <a:pPr fontAlgn="base"/>
            <a:r>
              <a:rPr lang="pt-BR" dirty="0"/>
              <a:t>Para que possamos atingir os objetivos mencionados no parágrafo anterior, a Microsoft disponibiliza o Windows Server </a:t>
            </a:r>
            <a:r>
              <a:rPr lang="pt-BR" dirty="0" err="1"/>
              <a:t>Updates</a:t>
            </a:r>
            <a:r>
              <a:rPr lang="pt-BR" dirty="0"/>
              <a:t> Services, ou WSUS.</a:t>
            </a:r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204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788318" cy="4511936"/>
          </a:xfrm>
        </p:spPr>
        <p:txBody>
          <a:bodyPr>
            <a:normAutofit/>
          </a:bodyPr>
          <a:lstStyle/>
          <a:p>
            <a:pPr fontAlgn="base"/>
            <a:r>
              <a:rPr lang="pt-BR" sz="2400" dirty="0"/>
              <a:t>O WSUS permite aos administradores de rede gerenciar as atualizações dos produtos Microsoft em um console centralizado. Através dele, é possível implantar as atualizações disponibilizadas aos computadores e servidores que fazem parte da rede. O WSUS irá ajudar a manter a eficiência operacional do ambiente de rede, além de aumentar a estabilidade do ambiente de produção.</a:t>
            </a:r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09" y="4235142"/>
            <a:ext cx="8957129" cy="25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546"/>
            <a:ext cx="10515600" cy="4913523"/>
          </a:xfrm>
        </p:spPr>
        <p:txBody>
          <a:bodyPr/>
          <a:lstStyle/>
          <a:p>
            <a:r>
              <a:rPr lang="pt-BR" dirty="0" smtClean="0"/>
              <a:t>Para instalar o pacote office devemos ir no pasta onde esta o arquivo de instalação, posteriormente, clicar em “setup” conforme imagem abaixo para iniciar a instalação.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83" y="3174808"/>
            <a:ext cx="5285924" cy="35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7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Com o WSUS o administrador de rede irá realizar o download das atualizações em um local centralizado, analisar, aprovar e reprovar as atualizações conforme as necessidades de seu ambiente</a:t>
            </a:r>
            <a:r>
              <a:rPr lang="pt-BR" dirty="0" smtClean="0"/>
              <a:t>.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606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8900972" cy="4597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 smtClean="0"/>
              <a:t>Dentre as principais funções do WSUS, podemos destacar as seguintes: </a:t>
            </a:r>
          </a:p>
          <a:p>
            <a:pPr fontAlgn="base"/>
            <a:r>
              <a:rPr lang="pt-BR" b="1" dirty="0" smtClean="0"/>
              <a:t>Download centralizado das atualizações.</a:t>
            </a:r>
          </a:p>
          <a:p>
            <a:pPr fontAlgn="base"/>
            <a:r>
              <a:rPr lang="pt-BR" dirty="0" smtClean="0"/>
              <a:t> Ao invés de realizar o download, por exemplo, de 15 atualizações disponibilizadas em cada um dos 1.000 computadores da organização, o WSUS irá realizar o download uma única vez, e através do seu console o administrador irá definir para quais grupos de computadores estas atualizações serão liberadas e instaladas.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933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1" dirty="0" smtClean="0"/>
              <a:t>Agendar a sincronização com o Windows Update.</a:t>
            </a:r>
          </a:p>
          <a:p>
            <a:pPr fontAlgn="base"/>
            <a:r>
              <a:rPr lang="pt-BR" dirty="0"/>
              <a:t>O administrador pode definir em quais horários o servidor irá sincronizar com o Windows Update, e assim realizar o download das atualizações no horário de menor consumo de </a:t>
            </a:r>
            <a:r>
              <a:rPr lang="pt-BR" dirty="0" smtClean="0"/>
              <a:t>banda.</a:t>
            </a:r>
          </a:p>
          <a:p>
            <a:pPr fontAlgn="base"/>
            <a:r>
              <a:rPr lang="pt-BR" b="1" dirty="0" smtClean="0"/>
              <a:t>Analise das atualizações.</a:t>
            </a:r>
          </a:p>
          <a:p>
            <a:pPr fontAlgn="base"/>
            <a:r>
              <a:rPr lang="pt-BR" dirty="0"/>
              <a:t>É indicado que se possua um ambiente de homologação para que seja possível realizar testes com as atualizações antes de aplicá-las em um ambiente de produção. Através do console de gerenciamento as atualizações podem ser aprovadas para um grupo restrito de computadores destinados a funcionar como teste.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013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/>
              <a:t>Desta forma as atualizações são aplicadas e é verificado qual o resultado gerado. Caso não seja satisfatório, a atualização pode ser reprovada e não aplicada em produção. Se não for detectada nenhuma anomalia pós-instalação, deve ser aplicada no ambiente de produção</a:t>
            </a:r>
            <a:r>
              <a:rPr lang="pt-BR" dirty="0" smtClean="0"/>
              <a:t>.</a:t>
            </a:r>
          </a:p>
          <a:p>
            <a:pPr marL="0" indent="0" fontAlgn="base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457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/>
              <a:t>Neste contexto, entrando em tipos de atualizações, o WSUS, além de identificar os produtos que são utilizados na rede (afinal, não faz sentido baixar as atualizações do Windows Server 2008 se todo o parque de servidores é Windows Server 2012,2016,2019), também é classifica as atualizações em categorias, apresentadas </a:t>
            </a:r>
            <a:r>
              <a:rPr lang="pt-BR" dirty="0" smtClean="0"/>
              <a:t>nos próximos slides.</a:t>
            </a:r>
          </a:p>
          <a:p>
            <a:pPr marL="0" indent="0" fontAlgn="base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950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 err="1" smtClean="0"/>
              <a:t>Critical</a:t>
            </a:r>
            <a:r>
              <a:rPr lang="pt-BR" dirty="0" smtClean="0"/>
              <a:t> </a:t>
            </a:r>
            <a:r>
              <a:rPr lang="pt-BR" dirty="0" err="1" smtClean="0"/>
              <a:t>Updates</a:t>
            </a:r>
            <a:r>
              <a:rPr lang="pt-BR" dirty="0" smtClean="0"/>
              <a:t>: </a:t>
            </a:r>
            <a:r>
              <a:rPr lang="pt-BR" dirty="0"/>
              <a:t>É uma atualização disponibilizada para correção de um problema específico, além de fornecer maior estabilidade e desempenho ao </a:t>
            </a:r>
            <a:r>
              <a:rPr lang="pt-BR" dirty="0" smtClean="0"/>
              <a:t>produto.</a:t>
            </a:r>
          </a:p>
          <a:p>
            <a:pPr fontAlgn="base"/>
            <a:r>
              <a:rPr lang="pt-BR" dirty="0" err="1" smtClean="0"/>
              <a:t>Denition</a:t>
            </a:r>
            <a:r>
              <a:rPr lang="pt-BR" dirty="0" smtClean="0"/>
              <a:t> </a:t>
            </a:r>
            <a:r>
              <a:rPr lang="pt-BR" dirty="0" err="1" smtClean="0"/>
              <a:t>Updates</a:t>
            </a:r>
            <a:r>
              <a:rPr lang="pt-BR" dirty="0" smtClean="0"/>
              <a:t>: </a:t>
            </a:r>
            <a:r>
              <a:rPr lang="pt-BR" dirty="0"/>
              <a:t>Tipo de atualização de software que contém adições ao banco de dados de um produto. Bastante comum para produtos como o Outlook.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0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 smtClean="0"/>
              <a:t>Drivers: </a:t>
            </a:r>
            <a:r>
              <a:rPr lang="pt-BR" dirty="0"/>
              <a:t>Uma atualização de software necessária para algum dispositivo de hardware especifico (drivers de adaptadores de rede, vídeo, som</a:t>
            </a:r>
            <a:r>
              <a:rPr lang="pt-BR" dirty="0" smtClean="0"/>
              <a:t>).</a:t>
            </a:r>
          </a:p>
          <a:p>
            <a:pPr fontAlgn="base"/>
            <a:r>
              <a:rPr lang="pt-BR" dirty="0" err="1" smtClean="0"/>
              <a:t>Feature</a:t>
            </a:r>
            <a:r>
              <a:rPr lang="pt-BR" dirty="0" smtClean="0"/>
              <a:t> Packs: </a:t>
            </a:r>
            <a:r>
              <a:rPr lang="pt-BR" dirty="0"/>
              <a:t>Esse tipo de atualizado representa uma nova funcionalidade de um produto que é distribuída após o seu lançamento. Geralmente, essa funcionalidade será incluída na próxima versão completa. Exemplos de </a:t>
            </a:r>
            <a:r>
              <a:rPr lang="pt-BR" dirty="0" err="1"/>
              <a:t>Feature</a:t>
            </a:r>
            <a:r>
              <a:rPr lang="pt-BR" dirty="0"/>
              <a:t> Packs são as atualizações do Microsoft .NET </a:t>
            </a:r>
            <a:r>
              <a:rPr lang="pt-BR" dirty="0" smtClean="0"/>
              <a:t>Framework.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372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 smtClean="0"/>
              <a:t>Security </a:t>
            </a:r>
            <a:r>
              <a:rPr lang="pt-BR" dirty="0" err="1" smtClean="0"/>
              <a:t>Updates</a:t>
            </a:r>
            <a:r>
              <a:rPr lang="pt-BR" dirty="0" smtClean="0"/>
              <a:t>: </a:t>
            </a:r>
            <a:r>
              <a:rPr lang="pt-BR" dirty="0"/>
              <a:t>É uma atualização disponibilizada para sanar alguma vulnerabilidade relacionada à segurança de um produto. As vulnerabilidades de segurança são classificadas com base em sua gravidade (crítica, importante, moderada ou baixa</a:t>
            </a:r>
            <a:r>
              <a:rPr lang="pt-BR" dirty="0" smtClean="0"/>
              <a:t>).</a:t>
            </a:r>
          </a:p>
          <a:p>
            <a:pPr fontAlgn="base"/>
            <a:r>
              <a:rPr lang="pt-BR" dirty="0" smtClean="0"/>
              <a:t>Service Packs: </a:t>
            </a:r>
            <a:r>
              <a:rPr lang="pt-BR" dirty="0"/>
              <a:t>É um pacote que contém todas as atualizações disponibilizadas desde o lançamento do produto.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617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 smtClean="0"/>
              <a:t>Tools: </a:t>
            </a:r>
            <a:r>
              <a:rPr lang="pt-BR" dirty="0"/>
              <a:t>Um utilitário ou um recurso adicional que pode ser instalado para realizar alguma tarefa. Como exemplo, podemos citar o Network </a:t>
            </a:r>
            <a:r>
              <a:rPr lang="pt-BR" dirty="0" err="1"/>
              <a:t>Diagnostic</a:t>
            </a:r>
            <a:r>
              <a:rPr lang="pt-BR" dirty="0"/>
              <a:t> Tool, que é uma ferramenta disponibilizada em forma de atualização para o </a:t>
            </a:r>
            <a:r>
              <a:rPr lang="pt-BR" dirty="0" smtClean="0"/>
              <a:t>WSUS.</a:t>
            </a:r>
          </a:p>
          <a:p>
            <a:pPr fontAlgn="base"/>
            <a:r>
              <a:rPr lang="pt-BR" dirty="0" smtClean="0"/>
              <a:t>Update </a:t>
            </a:r>
            <a:r>
              <a:rPr lang="pt-BR" dirty="0" err="1" smtClean="0"/>
              <a:t>Rollups</a:t>
            </a:r>
            <a:r>
              <a:rPr lang="pt-BR" dirty="0" smtClean="0"/>
              <a:t>: </a:t>
            </a:r>
            <a:r>
              <a:rPr lang="pt-BR" dirty="0"/>
              <a:t>Um conjunto testado de atualizações diversas, disponibilizado em um único pacote. As atualizações de versão do Internet Explorer são </a:t>
            </a:r>
            <a:r>
              <a:rPr lang="pt-BR" dirty="0" err="1"/>
              <a:t>Updates</a:t>
            </a:r>
            <a:r>
              <a:rPr lang="pt-BR" dirty="0"/>
              <a:t> </a:t>
            </a:r>
            <a:r>
              <a:rPr lang="pt-BR" dirty="0" err="1" smtClean="0"/>
              <a:t>Rollups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479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 err="1" smtClean="0"/>
              <a:t>Updates</a:t>
            </a:r>
            <a:r>
              <a:rPr lang="pt-BR" dirty="0" smtClean="0"/>
              <a:t>: </a:t>
            </a:r>
            <a:r>
              <a:rPr lang="pt-BR" dirty="0"/>
              <a:t>Atualização disponibilizada para correção de um problema, não classificado como crítico e nem relacionado à </a:t>
            </a:r>
            <a:r>
              <a:rPr lang="pt-BR" dirty="0" smtClean="0"/>
              <a:t>segurança.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De acordo apresentado as categorias, o administrador do WSUS poderá identificar quais atualizações são necessárias para o ambiente coorporativo e posteriormente utilizar o sistema </a:t>
            </a:r>
            <a:r>
              <a:rPr lang="pt-BR" dirty="0" smtClean="0"/>
              <a:t>WSUS </a:t>
            </a:r>
            <a:r>
              <a:rPr lang="pt-BR" dirty="0"/>
              <a:t>para fazer o processo de automatização das atualizações do parque de computadores e servidores da empresa.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79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65" y="181027"/>
            <a:ext cx="8165124" cy="4693969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Após a instalação devemos ativar o pacote office para que o mesmo não seja bloqueado daqui um tempo.</a:t>
            </a:r>
          </a:p>
          <a:p>
            <a:endParaRPr lang="pt-BR" dirty="0" smtClean="0"/>
          </a:p>
          <a:p>
            <a:r>
              <a:rPr lang="pt-BR" dirty="0" smtClean="0"/>
              <a:t>Devido ser um software de licenciamento pago, iremos utilizar a ativação dos mesmos computadores da empresa PADO. </a:t>
            </a:r>
          </a:p>
          <a:p>
            <a:endParaRPr lang="pt-BR" dirty="0" smtClean="0"/>
          </a:p>
          <a:p>
            <a:r>
              <a:rPr lang="pt-BR" dirty="0" smtClean="0"/>
              <a:t>Para ativarmos o software, devemos abrir qualquer um dos softwares </a:t>
            </a:r>
            <a:r>
              <a:rPr lang="pt-BR" dirty="0" smtClean="0">
                <a:sym typeface="Wingdings" panose="05000000000000000000" pitchFamily="2" charset="2"/>
              </a:rPr>
              <a:t> ir na aba arquivo  ir em conta  Ativar produto ou alterar chave do produto. 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Nessa tela é onde mostra as informações de versão e ativação do software.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52" y="4139148"/>
            <a:ext cx="6562033" cy="25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2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Windows Server Update 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/>
          </a:bodyPr>
          <a:lstStyle/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/>
              <a:t>Por fim vale ressaltar sempre a importância de atualizações do ambiente de computadores e servidores da empresa, logo, garantindo a melhor segurança, funcionalidade, gestão, velocidade dos equipamentos.</a:t>
            </a:r>
          </a:p>
          <a:p>
            <a:pPr fontAlgn="base"/>
            <a:r>
              <a:rPr lang="pt-BR" dirty="0" smtClean="0"/>
              <a:t>Segue abaixo um </a:t>
            </a:r>
            <a:r>
              <a:rPr lang="pt-BR" dirty="0"/>
              <a:t>vídeo de como pode-se instalar o WSUS e incialmente começar a configurar e utilizar o mesmo: </a:t>
            </a:r>
            <a:endParaRPr lang="pt-BR" dirty="0" smtClean="0"/>
          </a:p>
          <a:p>
            <a:pPr marL="0" indent="0" algn="ctr" fontAlgn="base">
              <a:buNone/>
            </a:pPr>
            <a:r>
              <a:rPr lang="pt-BR" u="sng" dirty="0" smtClean="0">
                <a:hlinkClick r:id="rId2"/>
              </a:rPr>
              <a:t>https</a:t>
            </a:r>
            <a:r>
              <a:rPr lang="pt-BR" u="sng" dirty="0">
                <a:hlinkClick r:id="rId2"/>
              </a:rPr>
              <a:t>://www.youtube.com/watch?v=HoTJ2gV6M8Q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31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</a:t>
            </a:r>
            <a:r>
              <a:rPr lang="pt-BR" dirty="0" smtClean="0"/>
              <a:t>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51193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t-BR" dirty="0" smtClean="0"/>
              <a:t>O que é um Vírus ? 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Um vírus de computador é um tipo de </a:t>
            </a:r>
            <a:r>
              <a:rPr lang="pt-BR" dirty="0" err="1"/>
              <a:t>malware</a:t>
            </a:r>
            <a:r>
              <a:rPr lang="pt-BR" dirty="0"/>
              <a:t> (software malicioso) projetado para se autorreplicar, ou seja, fazer cópias de si mesmo em qualquer unidade conectada ao seu computador</a:t>
            </a:r>
            <a:r>
              <a:rPr lang="pt-BR" dirty="0" smtClean="0"/>
              <a:t>.</a:t>
            </a:r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7464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</a:t>
            </a:r>
            <a:r>
              <a:rPr lang="pt-BR" dirty="0" smtClean="0"/>
              <a:t>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9036238" cy="4833165"/>
          </a:xfrm>
        </p:spPr>
        <p:txBody>
          <a:bodyPr>
            <a:noAutofit/>
          </a:bodyPr>
          <a:lstStyle/>
          <a:p>
            <a:pPr fontAlgn="base"/>
            <a:r>
              <a:rPr lang="pt-BR" sz="2600" dirty="0"/>
              <a:t>Há três maneiras principais pelas quais um computador pode ser infectado por um vírus.</a:t>
            </a:r>
          </a:p>
          <a:p>
            <a:pPr fontAlgn="base"/>
            <a:r>
              <a:rPr lang="pt-BR" sz="2600" dirty="0"/>
              <a:t>A primeira é por meio de uma mídia removível, como uma unidade USB. Se você inserir no computador um disco ou </a:t>
            </a:r>
            <a:r>
              <a:rPr lang="pt-BR" sz="2600" dirty="0" err="1"/>
              <a:t>pendrive</a:t>
            </a:r>
            <a:r>
              <a:rPr lang="pt-BR" sz="2600" dirty="0"/>
              <a:t> USB de uma fonte desconhecida, ele poderá conter um vírus.</a:t>
            </a:r>
          </a:p>
          <a:p>
            <a:pPr fontAlgn="base"/>
            <a:r>
              <a:rPr lang="pt-BR" sz="2600" dirty="0"/>
              <a:t>Às vezes, os hackers deixam discos ou </a:t>
            </a:r>
            <a:r>
              <a:rPr lang="pt-BR" sz="2600" dirty="0" err="1"/>
              <a:t>pendrives</a:t>
            </a:r>
            <a:r>
              <a:rPr lang="pt-BR" sz="2600" dirty="0"/>
              <a:t> USB contaminados em ambientes de trabalho ou locais públicos, como cafés, para disseminar vírus de computador</a:t>
            </a:r>
            <a:r>
              <a:rPr lang="pt-BR" sz="2600" dirty="0" smtClean="0"/>
              <a:t>.</a:t>
            </a:r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906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</a:t>
            </a:r>
            <a:r>
              <a:rPr lang="pt-BR" dirty="0" smtClean="0"/>
              <a:t>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892682"/>
          </a:xfrm>
        </p:spPr>
        <p:txBody>
          <a:bodyPr>
            <a:noAutofit/>
          </a:bodyPr>
          <a:lstStyle/>
          <a:p>
            <a:pPr fontAlgn="base"/>
            <a:r>
              <a:rPr lang="pt-BR" sz="2600" dirty="0"/>
              <a:t>Pessoas que compartilham </a:t>
            </a:r>
            <a:r>
              <a:rPr lang="pt-BR" sz="2600" dirty="0" err="1"/>
              <a:t>USBs</a:t>
            </a:r>
            <a:r>
              <a:rPr lang="pt-BR" sz="2600" dirty="0"/>
              <a:t> também podem transferir arquivos de um computador infectado para outro que ainda não esteja contaminado.</a:t>
            </a:r>
          </a:p>
          <a:p>
            <a:pPr fontAlgn="base"/>
            <a:r>
              <a:rPr lang="pt-BR" sz="2600" dirty="0"/>
              <a:t>Outra maneira de ter seu computador infectado por um vírus é por meio de um download da Internet.</a:t>
            </a:r>
          </a:p>
          <a:p>
            <a:pPr fontAlgn="base"/>
            <a:r>
              <a:rPr lang="pt-BR" sz="2600" dirty="0"/>
              <a:t>Se você for baixar software ou aplicativos para seu computador, faça isso a partir de uma fonte confiável. Dois exemplos são a </a:t>
            </a:r>
            <a:r>
              <a:rPr lang="pt-BR" sz="2600" dirty="0" err="1"/>
              <a:t>App</a:t>
            </a:r>
            <a:r>
              <a:rPr lang="pt-BR" sz="2600" dirty="0"/>
              <a:t> </a:t>
            </a:r>
            <a:r>
              <a:rPr lang="pt-BR" sz="2600" dirty="0" err="1"/>
              <a:t>Store</a:t>
            </a:r>
            <a:r>
              <a:rPr lang="pt-BR" sz="2600" dirty="0"/>
              <a:t> da Apple e a Google Play </a:t>
            </a:r>
            <a:r>
              <a:rPr lang="pt-BR" sz="2600" dirty="0" err="1"/>
              <a:t>Store</a:t>
            </a:r>
            <a:r>
              <a:rPr lang="pt-BR" sz="2600" dirty="0"/>
              <a:t>. Evite fazer downloads a partir de uma janela pop-up ou de um site que você não conhece.</a:t>
            </a:r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9062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</a:t>
            </a:r>
            <a:r>
              <a:rPr lang="pt-BR" dirty="0" smtClean="0"/>
              <a:t>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892682"/>
          </a:xfrm>
        </p:spPr>
        <p:txBody>
          <a:bodyPr>
            <a:noAutofit/>
          </a:bodyPr>
          <a:lstStyle/>
          <a:p>
            <a:pPr fontAlgn="base"/>
            <a:r>
              <a:rPr lang="pt-BR" dirty="0"/>
              <a:t>A terceira maneira pela qual seu computador pode ser infectado por um vírus é abrindo um anexo ou clicando em um link de um e-mail de spam.</a:t>
            </a:r>
          </a:p>
          <a:p>
            <a:pPr fontAlgn="base"/>
            <a:r>
              <a:rPr lang="pt-BR" dirty="0"/>
              <a:t>Evite abrir qualquer mensagem de remetentes que você não conhece ou em que não confia. Caso abra a mensagem, não abra anexos e não clique nos links.</a:t>
            </a:r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095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Antivírus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7"/>
            <a:ext cx="9036238" cy="4892682"/>
          </a:xfrm>
        </p:spPr>
        <p:txBody>
          <a:bodyPr>
            <a:noAutofit/>
          </a:bodyPr>
          <a:lstStyle/>
          <a:p>
            <a:pPr fontAlgn="base"/>
            <a:r>
              <a:rPr lang="pt-BR" dirty="0" smtClean="0"/>
              <a:t>O que é Antivírus ?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O antivírus é um programa de computador que detecta ameaças e as exclui de sua máquina, evitando a instalação de aplicativos maliciosos e a contaminação de outros computadores e dispositivos conectados em sua rede.</a:t>
            </a:r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057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Antivírus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9036238" cy="4984663"/>
          </a:xfrm>
        </p:spPr>
        <p:txBody>
          <a:bodyPr>
            <a:noAutofit/>
          </a:bodyPr>
          <a:lstStyle/>
          <a:p>
            <a:pPr fontAlgn="base"/>
            <a:r>
              <a:rPr lang="pt-BR" sz="2600" dirty="0"/>
              <a:t>Existem dois tipos básicos de antivírus, os domésticos e os corporativos. Um erro comum e que ocorre na maioria das </a:t>
            </a:r>
            <a:r>
              <a:rPr lang="pt-BR" sz="2600" dirty="0" smtClean="0"/>
              <a:t>pequenas e medias empresas</a:t>
            </a:r>
            <a:r>
              <a:rPr lang="pt-BR" sz="2600" dirty="0"/>
              <a:t> é o uso da solução mais simples para a garantia de sua segurança</a:t>
            </a:r>
            <a:r>
              <a:rPr lang="pt-BR" sz="2600" dirty="0" smtClean="0"/>
              <a:t>.</a:t>
            </a:r>
          </a:p>
          <a:p>
            <a:pPr marL="0" indent="0" fontAlgn="base">
              <a:buNone/>
            </a:pPr>
            <a:endParaRPr lang="pt-BR" sz="2600" dirty="0" smtClean="0"/>
          </a:p>
          <a:p>
            <a:pPr fontAlgn="base"/>
            <a:r>
              <a:rPr lang="pt-BR" sz="2600" dirty="0"/>
              <a:t>O ideal, para as organizações, é a opção de antivírus corporativos, sistemas muito mais robustos e preparados para manter a segurança em redes empresariais, evitando os mais diversos tipos de ataques.</a:t>
            </a:r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6479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Antivírus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9036238" cy="4984663"/>
          </a:xfrm>
        </p:spPr>
        <p:txBody>
          <a:bodyPr>
            <a:noAutofit/>
          </a:bodyPr>
          <a:lstStyle/>
          <a:p>
            <a:pPr fontAlgn="base"/>
            <a:r>
              <a:rPr lang="pt-BR" sz="2600" dirty="0" smtClean="0"/>
              <a:t>Quais vantagens de sua utilização ? </a:t>
            </a:r>
            <a:endParaRPr lang="pt-BR" sz="2600" dirty="0"/>
          </a:p>
          <a:p>
            <a:pPr fontAlgn="base"/>
            <a:endParaRPr lang="pt-BR" sz="26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pt-BR" dirty="0"/>
              <a:t>Rapidez na detecção de vírus e outros </a:t>
            </a:r>
            <a:r>
              <a:rPr lang="pt-BR" dirty="0" err="1"/>
              <a:t>malwares</a:t>
            </a:r>
            <a:r>
              <a:rPr lang="pt-BR" dirty="0"/>
              <a:t>, pois, os vírus quando se propagam, eles buscam rapidamente infectar o máximo de maquinas possível em um curto espaço de tempo. Um bom antivírus é capaz de detectar rapidamente qualquer nova ameaça que seja baixada nas maquinas e evita que o </a:t>
            </a:r>
            <a:r>
              <a:rPr lang="pt-BR" dirty="0" err="1"/>
              <a:t>malware</a:t>
            </a:r>
            <a:r>
              <a:rPr lang="pt-BR" dirty="0"/>
              <a:t> seja instalado no computador. </a:t>
            </a:r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70888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Antivírus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9036238" cy="4984663"/>
          </a:xfrm>
        </p:spPr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 startAt="2"/>
            </a:pPr>
            <a:r>
              <a:rPr lang="pt-BR" sz="2600" dirty="0"/>
              <a:t>Gestão de processo simplificada, pois, com um antivírus coorporativo é possível automatizar várias tarefas que podemos executar através do mesmo no ambiente coorporativo como um todo e por fim é possível manter a gestão/monitoramento e controle do ambiente. </a:t>
            </a:r>
            <a:endParaRPr lang="pt-BR" sz="2600" dirty="0" smtClean="0"/>
          </a:p>
          <a:p>
            <a:pPr marL="514350" indent="-514350" fontAlgn="base">
              <a:buFont typeface="+mj-lt"/>
              <a:buAutoNum type="arabicPeriod" startAt="2"/>
            </a:pPr>
            <a:r>
              <a:rPr lang="pt-BR" sz="2600" dirty="0"/>
              <a:t>Avisos e atualizações automáticas, onde, um bom antivírus corporativo detecta programas e softwares desatualizados em suas máquinas e envia avisos acerca dessa situação.</a:t>
            </a:r>
          </a:p>
          <a:p>
            <a:pPr marL="0" indent="0" fontAlgn="base">
              <a:buNone/>
            </a:pPr>
            <a:endParaRPr lang="pt-BR" dirty="0"/>
          </a:p>
          <a:p>
            <a:pPr marL="514350" indent="-514350" fontAlgn="base">
              <a:buFont typeface="+mj-lt"/>
              <a:buAutoNum type="arabicPeriod" startAt="2"/>
            </a:pPr>
            <a:endParaRPr lang="pt-BR" sz="2600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6101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Antivírus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9036238" cy="4984663"/>
          </a:xfrm>
        </p:spPr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 startAt="3"/>
            </a:pPr>
            <a:r>
              <a:rPr lang="pt-BR" sz="2600" dirty="0"/>
              <a:t>Prevenção de fraudes bancarias, pois, o antivírus corporativo é capaz de detectar qualquer processo estranho que esteja rodando em segundo plano em seus computadores e dispositivos, além de evitar a comunicação externa desses sistemas espiões.</a:t>
            </a:r>
          </a:p>
          <a:p>
            <a:pPr marL="514350" indent="-514350" fontAlgn="base">
              <a:buFont typeface="+mj-lt"/>
              <a:buAutoNum type="arabicPeriod" startAt="3"/>
            </a:pPr>
            <a:r>
              <a:rPr lang="pt-BR" sz="2600" dirty="0"/>
              <a:t>O suporte técnico e um diferencial do antivírus coorporativo, onde, quando necessário podemos solicitar o auxílio da empresa responsável pelo antivírus e assim criar as melhores automatizações e </a:t>
            </a:r>
            <a:r>
              <a:rPr lang="pt-BR" sz="2600" dirty="0" smtClean="0"/>
              <a:t>tarefas </a:t>
            </a:r>
            <a:r>
              <a:rPr lang="pt-BR" sz="2600" dirty="0"/>
              <a:t>em relação ao antivírus. </a:t>
            </a:r>
          </a:p>
          <a:p>
            <a:pPr marL="514350" indent="-514350" fontAlgn="base">
              <a:buFont typeface="+mj-lt"/>
              <a:buAutoNum type="arabicPeriod" startAt="3"/>
            </a:pPr>
            <a:endParaRPr lang="pt-BR" sz="2600" dirty="0"/>
          </a:p>
          <a:p>
            <a:pPr marL="0" indent="0" fontAlgn="base">
              <a:buNone/>
            </a:pPr>
            <a:endParaRPr lang="pt-BR" dirty="0"/>
          </a:p>
          <a:p>
            <a:pPr marL="514350" indent="-514350" fontAlgn="base">
              <a:buFont typeface="+mj-lt"/>
              <a:buAutoNum type="arabicPeriod" startAt="2"/>
            </a:pPr>
            <a:endParaRPr lang="pt-BR" sz="2600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546"/>
            <a:ext cx="10515600" cy="4913523"/>
          </a:xfrm>
        </p:spPr>
        <p:txBody>
          <a:bodyPr/>
          <a:lstStyle/>
          <a:p>
            <a:r>
              <a:rPr lang="pt-BR" dirty="0"/>
              <a:t>Iremos acessar o site </a:t>
            </a:r>
            <a:r>
              <a:rPr lang="pt-BR" dirty="0">
                <a:hlinkClick r:id="rId2"/>
              </a:rPr>
              <a:t>https://ninite.com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, nesse site é possível instalar múltiplos </a:t>
            </a:r>
            <a:r>
              <a:rPr lang="pt-BR" dirty="0" err="1" smtClean="0"/>
              <a:t>apps</a:t>
            </a:r>
            <a:r>
              <a:rPr lang="pt-BR" dirty="0" smtClean="0"/>
              <a:t> de uma vez só.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No momento iremos selecionar os </a:t>
            </a:r>
            <a:r>
              <a:rPr lang="pt-BR" dirty="0" err="1" smtClean="0"/>
              <a:t>apps</a:t>
            </a:r>
            <a:r>
              <a:rPr lang="pt-BR" dirty="0" smtClean="0"/>
              <a:t> “</a:t>
            </a:r>
            <a:r>
              <a:rPr lang="pt-BR" dirty="0" err="1" smtClean="0"/>
              <a:t>Chrome”,”Firefox</a:t>
            </a:r>
            <a:r>
              <a:rPr lang="pt-BR" dirty="0" smtClean="0"/>
              <a:t>” e “7-zip” e posteriormente clicar em “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ninite</a:t>
            </a:r>
            <a:r>
              <a:rPr lang="pt-BR" dirty="0" smtClean="0"/>
              <a:t>” para instalar.  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617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Antivírus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9036238" cy="4984663"/>
          </a:xfrm>
        </p:spPr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pt-BR" dirty="0"/>
              <a:t>Bases de dados atualizada devido serem desenvolvidos por grandes empresas especializadas em segurança, esses programas possuem uma base de dados muito confiável.</a:t>
            </a:r>
          </a:p>
          <a:p>
            <a:pPr marL="0" indent="0" fontAlgn="base">
              <a:buNone/>
            </a:pPr>
            <a:endParaRPr lang="pt-BR" sz="2600" dirty="0"/>
          </a:p>
          <a:p>
            <a:pPr marL="0" indent="0" fontAlgn="base">
              <a:buNone/>
            </a:pPr>
            <a:r>
              <a:rPr lang="pt-BR" sz="2600" dirty="0" smtClean="0"/>
              <a:t> </a:t>
            </a:r>
            <a:endParaRPr lang="pt-BR" sz="2600" dirty="0"/>
          </a:p>
          <a:p>
            <a:pPr marL="514350" indent="-514350" fontAlgn="base">
              <a:buFont typeface="+mj-lt"/>
              <a:buAutoNum type="arabicPeriod" startAt="3"/>
            </a:pPr>
            <a:endParaRPr lang="pt-BR" sz="2600" dirty="0"/>
          </a:p>
          <a:p>
            <a:pPr marL="0" indent="0" fontAlgn="base">
              <a:buNone/>
            </a:pPr>
            <a:endParaRPr lang="pt-BR" dirty="0"/>
          </a:p>
          <a:p>
            <a:pPr marL="514350" indent="-514350" fontAlgn="base">
              <a:buFont typeface="+mj-lt"/>
              <a:buAutoNum type="arabicPeriod" startAt="2"/>
            </a:pPr>
            <a:endParaRPr lang="pt-BR" sz="2600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110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Antivírus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9036238" cy="49846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pt-BR" dirty="0" smtClean="0"/>
              <a:t>Quais os principais antivírus disponíveis no mercado ?</a:t>
            </a:r>
            <a:endParaRPr lang="pt-BR" dirty="0"/>
          </a:p>
          <a:p>
            <a:pPr marL="0" indent="0" fontAlgn="base">
              <a:buNone/>
            </a:pPr>
            <a:endParaRPr lang="pt-BR" sz="2600" dirty="0" smtClean="0"/>
          </a:p>
          <a:p>
            <a:r>
              <a:rPr lang="pt-BR" dirty="0" err="1"/>
              <a:t>Kaspersky</a:t>
            </a:r>
            <a:r>
              <a:rPr lang="pt-BR" dirty="0"/>
              <a:t> </a:t>
            </a:r>
          </a:p>
          <a:p>
            <a:r>
              <a:rPr lang="pt-BR" dirty="0"/>
              <a:t>McAfee</a:t>
            </a:r>
          </a:p>
          <a:p>
            <a:r>
              <a:rPr lang="pt-BR" dirty="0" err="1"/>
              <a:t>Sophos</a:t>
            </a:r>
            <a:r>
              <a:rPr lang="pt-BR" dirty="0"/>
              <a:t> </a:t>
            </a:r>
            <a:r>
              <a:rPr lang="pt-BR" dirty="0" err="1"/>
              <a:t>Endpoint</a:t>
            </a:r>
            <a:r>
              <a:rPr lang="pt-BR" dirty="0"/>
              <a:t> </a:t>
            </a:r>
            <a:r>
              <a:rPr lang="pt-BR" dirty="0" err="1"/>
              <a:t>Protection</a:t>
            </a:r>
            <a:r>
              <a:rPr lang="pt-BR" dirty="0"/>
              <a:t> Avançado. </a:t>
            </a:r>
          </a:p>
          <a:p>
            <a:r>
              <a:rPr lang="pt-BR" dirty="0"/>
              <a:t>Symantec. </a:t>
            </a:r>
          </a:p>
          <a:p>
            <a:pPr marL="0" indent="0" fontAlgn="base">
              <a:buNone/>
            </a:pPr>
            <a:endParaRPr lang="pt-BR" sz="2600" dirty="0"/>
          </a:p>
          <a:p>
            <a:pPr marL="0" indent="0" fontAlgn="base">
              <a:buNone/>
            </a:pPr>
            <a:r>
              <a:rPr lang="pt-BR" sz="2600" dirty="0" smtClean="0"/>
              <a:t> </a:t>
            </a:r>
            <a:endParaRPr lang="pt-BR" sz="2600" dirty="0"/>
          </a:p>
          <a:p>
            <a:pPr marL="514350" indent="-514350" fontAlgn="base">
              <a:buFont typeface="+mj-lt"/>
              <a:buAutoNum type="arabicPeriod" startAt="3"/>
            </a:pPr>
            <a:endParaRPr lang="pt-BR" sz="2600" dirty="0"/>
          </a:p>
          <a:p>
            <a:pPr marL="0" indent="0" fontAlgn="base">
              <a:buNone/>
            </a:pPr>
            <a:endParaRPr lang="pt-BR" dirty="0"/>
          </a:p>
          <a:p>
            <a:pPr marL="514350" indent="-514350" fontAlgn="base">
              <a:buFont typeface="+mj-lt"/>
              <a:buAutoNum type="arabicPeriod" startAt="2"/>
            </a:pPr>
            <a:endParaRPr lang="pt-BR" sz="2600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026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Defender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26"/>
            <a:ext cx="9036238" cy="4984663"/>
          </a:xfrm>
        </p:spPr>
        <p:txBody>
          <a:bodyPr>
            <a:noAutofit/>
          </a:bodyPr>
          <a:lstStyle/>
          <a:p>
            <a:pPr fontAlgn="base"/>
            <a:r>
              <a:rPr lang="pt-BR" sz="2600" dirty="0"/>
              <a:t>Quando instalamos o </a:t>
            </a:r>
            <a:r>
              <a:rPr lang="pt-BR" sz="2600" dirty="0" err="1"/>
              <a:t>o</a:t>
            </a:r>
            <a:r>
              <a:rPr lang="pt-BR" sz="2600" dirty="0"/>
              <a:t> sistema operacional Windows nativamente vem o antivírus “Windows Defender” e ele só é desativado quando se instala um outro antivírus. </a:t>
            </a:r>
          </a:p>
          <a:p>
            <a:pPr fontAlgn="base"/>
            <a:r>
              <a:rPr lang="pt-BR" sz="2600" dirty="0"/>
              <a:t>Desenvolvido pela </a:t>
            </a:r>
            <a:r>
              <a:rPr lang="pt-BR" sz="2600" dirty="0" smtClean="0"/>
              <a:t>Microsoft, </a:t>
            </a:r>
            <a:r>
              <a:rPr lang="pt-BR" sz="2600" dirty="0"/>
              <a:t>o antivírus do Windows é grátis, fácil de usar e oferece bom nível de proteção contra </a:t>
            </a:r>
            <a:r>
              <a:rPr lang="pt-BR" sz="2600" dirty="0" err="1"/>
              <a:t>malwares</a:t>
            </a:r>
            <a:r>
              <a:rPr lang="pt-BR" sz="2600" dirty="0"/>
              <a:t>. Apesar disso, o Defender tem suas limitações, que incluem a falta de recursos mais avançados e ferramentas complementares, como gerenciadores de senha, presente em alternativas pagas de desenvolvedores. </a:t>
            </a:r>
          </a:p>
          <a:p>
            <a:pPr fontAlgn="base"/>
            <a:endParaRPr lang="pt-BR" sz="2600" dirty="0"/>
          </a:p>
          <a:p>
            <a:pPr marL="0" indent="0" fontAlgn="base">
              <a:buNone/>
            </a:pPr>
            <a:r>
              <a:rPr lang="pt-BR" sz="2600" dirty="0" smtClean="0"/>
              <a:t> </a:t>
            </a:r>
            <a:endParaRPr lang="pt-BR" sz="2600" dirty="0"/>
          </a:p>
          <a:p>
            <a:pPr marL="514350" indent="-514350" fontAlgn="base">
              <a:buFont typeface="+mj-lt"/>
              <a:buAutoNum type="arabicPeriod" startAt="3"/>
            </a:pPr>
            <a:endParaRPr lang="pt-BR" sz="2600" dirty="0"/>
          </a:p>
          <a:p>
            <a:pPr marL="0" indent="0" fontAlgn="base">
              <a:buNone/>
            </a:pPr>
            <a:endParaRPr lang="pt-BR" dirty="0"/>
          </a:p>
          <a:p>
            <a:pPr marL="514350" indent="-514350" fontAlgn="base">
              <a:buFont typeface="+mj-lt"/>
              <a:buAutoNum type="arabicPeriod" startAt="2"/>
            </a:pPr>
            <a:endParaRPr lang="pt-BR" sz="2600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4490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Defender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026"/>
            <a:ext cx="9555661" cy="4984663"/>
          </a:xfrm>
        </p:spPr>
        <p:txBody>
          <a:bodyPr>
            <a:noAutofit/>
          </a:bodyPr>
          <a:lstStyle/>
          <a:p>
            <a:pPr fontAlgn="base"/>
            <a:r>
              <a:rPr lang="pt-BR" sz="2600" dirty="0"/>
              <a:t>A presença do recurso significa que o usuário não precisa instalar um antivírus de terceiros, já que o Defender dá conta de serviços básicos de proteção contra infecções por </a:t>
            </a:r>
            <a:r>
              <a:rPr lang="pt-BR" sz="2600" dirty="0" err="1"/>
              <a:t>malwares</a:t>
            </a:r>
            <a:r>
              <a:rPr lang="pt-BR" sz="2600" dirty="0"/>
              <a:t> de diversos </a:t>
            </a:r>
            <a:r>
              <a:rPr lang="pt-BR" sz="2600" dirty="0" smtClean="0"/>
              <a:t>tipos.</a:t>
            </a:r>
          </a:p>
          <a:p>
            <a:pPr fontAlgn="base"/>
            <a:r>
              <a:rPr lang="pt-BR" sz="2600" dirty="0"/>
              <a:t>Embora seja funcional e totalmente integrado ao sistema operacional, o Windows Defender pode acabar sendo insuficiente para usuários mais exigentes e para quem espera mais recursos de uma plataforma de segurança. Por outro lado, é uma solução completamente gratuita, simples de usar e deve atender às necessidades da grande maioria das pessoas.</a:t>
            </a:r>
            <a:r>
              <a:rPr lang="pt-BR" sz="2600" dirty="0" smtClean="0"/>
              <a:t> </a:t>
            </a:r>
            <a:endParaRPr lang="pt-BR" sz="2600" dirty="0"/>
          </a:p>
          <a:p>
            <a:pPr fontAlgn="base"/>
            <a:endParaRPr lang="pt-BR" sz="2600" dirty="0"/>
          </a:p>
          <a:p>
            <a:pPr marL="0" indent="0" fontAlgn="base">
              <a:buNone/>
            </a:pPr>
            <a:r>
              <a:rPr lang="pt-BR" sz="2600" dirty="0" smtClean="0"/>
              <a:t> </a:t>
            </a:r>
            <a:endParaRPr lang="pt-BR" sz="2600" dirty="0"/>
          </a:p>
          <a:p>
            <a:pPr marL="514350" indent="-514350" fontAlgn="base">
              <a:buFont typeface="+mj-lt"/>
              <a:buAutoNum type="arabicPeriod" startAt="3"/>
            </a:pPr>
            <a:endParaRPr lang="pt-BR" sz="2600" dirty="0"/>
          </a:p>
          <a:p>
            <a:pPr marL="0" indent="0" fontAlgn="base">
              <a:buNone/>
            </a:pPr>
            <a:endParaRPr lang="pt-BR" dirty="0"/>
          </a:p>
          <a:p>
            <a:pPr marL="514350" indent="-514350" fontAlgn="base">
              <a:buFont typeface="+mj-lt"/>
              <a:buAutoNum type="arabicPeriod" startAt="2"/>
            </a:pPr>
            <a:endParaRPr lang="pt-BR" sz="2600" dirty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sz="2600" dirty="0"/>
          </a:p>
          <a:p>
            <a:pPr fontAlgn="base"/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838200" y="1579909"/>
            <a:ext cx="9290538" cy="476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539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A5BD2-26DC-45DC-AD20-7BE8C039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8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546"/>
            <a:ext cx="5719509" cy="4913523"/>
          </a:xfrm>
        </p:spPr>
        <p:txBody>
          <a:bodyPr/>
          <a:lstStyle/>
          <a:p>
            <a:r>
              <a:rPr lang="pt-BR" dirty="0" smtClean="0"/>
              <a:t>Iremos instalar o visualizador de </a:t>
            </a:r>
            <a:r>
              <a:rPr lang="pt-BR" dirty="0" err="1" smtClean="0"/>
              <a:t>pdf</a:t>
            </a:r>
            <a:r>
              <a:rPr lang="pt-BR" dirty="0" smtClean="0"/>
              <a:t> da adobe.</a:t>
            </a:r>
          </a:p>
          <a:p>
            <a:endParaRPr lang="pt-BR" dirty="0"/>
          </a:p>
          <a:p>
            <a:r>
              <a:rPr lang="pt-BR" dirty="0" smtClean="0"/>
              <a:t>Acessar </a:t>
            </a:r>
            <a:r>
              <a:rPr lang="pt-BR" dirty="0"/>
              <a:t>o site </a:t>
            </a:r>
            <a:r>
              <a:rPr lang="pt-BR" dirty="0">
                <a:hlinkClick r:id="rId2"/>
              </a:rPr>
              <a:t>https://get.adobe.com/br/reader</a:t>
            </a:r>
            <a:r>
              <a:rPr lang="pt-BR" dirty="0" smtClean="0">
                <a:hlinkClick r:id="rId2"/>
              </a:rPr>
              <a:t>/</a:t>
            </a:r>
            <a:r>
              <a:rPr lang="pt-BR" dirty="0"/>
              <a:t> </a:t>
            </a:r>
            <a:r>
              <a:rPr lang="pt-BR" dirty="0" smtClean="0"/>
              <a:t>e instalar o software “Adobe </a:t>
            </a:r>
            <a:r>
              <a:rPr lang="pt-BR" dirty="0" err="1" smtClean="0"/>
              <a:t>acrobat</a:t>
            </a:r>
            <a:r>
              <a:rPr lang="pt-BR" dirty="0" smtClean="0"/>
              <a:t> </a:t>
            </a:r>
            <a:r>
              <a:rPr lang="pt-BR" dirty="0" err="1" smtClean="0"/>
              <a:t>reader</a:t>
            </a:r>
            <a:r>
              <a:rPr lang="pt-BR" dirty="0" smtClean="0"/>
              <a:t> DC” conforme imagem ao lado.   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36" y="1807156"/>
            <a:ext cx="5657871" cy="43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4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B3BC-372F-4BEC-9750-3A1F638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de Programas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DB6E6-F04E-43D7-85F7-2FFF54D9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3546"/>
            <a:ext cx="7997392" cy="491352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Iremos instalar o software </a:t>
            </a:r>
            <a:r>
              <a:rPr lang="pt-BR" dirty="0" err="1" smtClean="0"/>
              <a:t>Virtualbox</a:t>
            </a:r>
            <a:r>
              <a:rPr lang="pt-BR" dirty="0" smtClean="0"/>
              <a:t> para criarmos maquinas virtuais dentro do nosso computador.</a:t>
            </a:r>
          </a:p>
          <a:p>
            <a:endParaRPr lang="pt-BR" dirty="0"/>
          </a:p>
          <a:p>
            <a:r>
              <a:rPr lang="pt-BR" dirty="0" smtClean="0"/>
              <a:t>Acessar </a:t>
            </a:r>
            <a:r>
              <a:rPr lang="pt-BR" dirty="0"/>
              <a:t>o site </a:t>
            </a:r>
            <a:r>
              <a:rPr lang="pt-BR" dirty="0">
                <a:hlinkClick r:id="rId2"/>
              </a:rPr>
              <a:t>https://www.virtualbox.org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e clicar em “ Download </a:t>
            </a:r>
            <a:r>
              <a:rPr lang="pt-BR" dirty="0" err="1" smtClean="0"/>
              <a:t>VirtualBox</a:t>
            </a:r>
            <a:r>
              <a:rPr lang="pt-BR" dirty="0" smtClean="0"/>
              <a:t> 6.1”, posteriormente, abaixo da versão “6.1.32 plataforma </a:t>
            </a:r>
            <a:r>
              <a:rPr lang="pt-BR" dirty="0" err="1" smtClean="0"/>
              <a:t>packages</a:t>
            </a:r>
            <a:r>
              <a:rPr lang="pt-BR" dirty="0" smtClean="0"/>
              <a:t>”  clicar em “Windows hosts” para fazer o download.</a:t>
            </a:r>
          </a:p>
          <a:p>
            <a:endParaRPr lang="pt-BR" dirty="0"/>
          </a:p>
          <a:p>
            <a:r>
              <a:rPr lang="pt-BR" dirty="0" smtClean="0"/>
              <a:t>Instalar o software no computador.   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265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4670</Words>
  <Application>Microsoft Office PowerPoint</Application>
  <PresentationFormat>Widescreen</PresentationFormat>
  <Paragraphs>487</Paragraphs>
  <Slides>74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78" baseType="lpstr">
      <vt:lpstr>Arial</vt:lpstr>
      <vt:lpstr>Calibri</vt:lpstr>
      <vt:lpstr>Wingdings</vt:lpstr>
      <vt:lpstr>Tema do Office</vt:lpstr>
      <vt:lpstr>Apresentação do PowerPoint</vt:lpstr>
      <vt:lpstr>Sistemas Operacionais</vt:lpstr>
      <vt:lpstr>Aula 04 –  Instalação e remoção de software.  Arquivos Compactados. Atualização e segurança do Windows. </vt:lpstr>
      <vt:lpstr>Instalação de Programas</vt:lpstr>
      <vt:lpstr>Instalação de Programas</vt:lpstr>
      <vt:lpstr>Apresentação do PowerPoint</vt:lpstr>
      <vt:lpstr>Instalação de Programas</vt:lpstr>
      <vt:lpstr>Instalação de Programas</vt:lpstr>
      <vt:lpstr>Instalação de Programas</vt:lpstr>
      <vt:lpstr>Instalação de Programas</vt:lpstr>
      <vt:lpstr>Arquivos Compactados</vt:lpstr>
      <vt:lpstr>Arquivos Compactados</vt:lpstr>
      <vt:lpstr>Arquivos Compactados</vt:lpstr>
      <vt:lpstr>Arquivos Compactados</vt:lpstr>
      <vt:lpstr>Arquivos Compactados</vt:lpstr>
      <vt:lpstr>Arquivos Compactados</vt:lpstr>
      <vt:lpstr>Arquivos Compactados</vt:lpstr>
      <vt:lpstr>Arquivos Compactados</vt:lpstr>
      <vt:lpstr>Arquivos Compactados</vt:lpstr>
      <vt:lpstr>Softwares de Compactação</vt:lpstr>
      <vt:lpstr>Formatos de arquivos Compactados</vt:lpstr>
      <vt:lpstr>ZIP da morte</vt:lpstr>
      <vt:lpstr>ZIP da morte</vt:lpstr>
      <vt:lpstr>ZIP da morte</vt:lpstr>
      <vt:lpstr>ZIP da morte</vt:lpstr>
      <vt:lpstr>Atualizações SO</vt:lpstr>
      <vt:lpstr>Atualizações SO</vt:lpstr>
      <vt:lpstr>Atualizações SO</vt:lpstr>
      <vt:lpstr>Atualizações SO</vt:lpstr>
      <vt:lpstr>Atualizações SO</vt:lpstr>
      <vt:lpstr>Atualizações SO</vt:lpstr>
      <vt:lpstr>Atualizações SO</vt:lpstr>
      <vt:lpstr>Atualizações SO</vt:lpstr>
      <vt:lpstr>Atualizações SO</vt:lpstr>
      <vt:lpstr>Atualizações SO</vt:lpstr>
      <vt:lpstr>Atualizações IOS</vt:lpstr>
      <vt:lpstr>Atualizações IOS</vt:lpstr>
      <vt:lpstr>Atualizações ANDROID</vt:lpstr>
      <vt:lpstr>Riscos de não atualizar o SO</vt:lpstr>
      <vt:lpstr>Riscos de não atualizar o SO</vt:lpstr>
      <vt:lpstr>Riscos de não atualizar o SO</vt:lpstr>
      <vt:lpstr>5 motivos para atualizar o SO</vt:lpstr>
      <vt:lpstr>5 motivos para atualizar o SO</vt:lpstr>
      <vt:lpstr>5 motivos para atualizar o SO</vt:lpstr>
      <vt:lpstr>Downgrade atualização de SO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Windows Server Update Services</vt:lpstr>
      <vt:lpstr>Vírus</vt:lpstr>
      <vt:lpstr>Vírus</vt:lpstr>
      <vt:lpstr>Vírus</vt:lpstr>
      <vt:lpstr>Vírus</vt:lpstr>
      <vt:lpstr>Antivírus</vt:lpstr>
      <vt:lpstr>Antivírus</vt:lpstr>
      <vt:lpstr>Antivírus</vt:lpstr>
      <vt:lpstr>Antivírus</vt:lpstr>
      <vt:lpstr>Antivírus</vt:lpstr>
      <vt:lpstr>Antivírus</vt:lpstr>
      <vt:lpstr>Antivírus</vt:lpstr>
      <vt:lpstr>Windows Defender</vt:lpstr>
      <vt:lpstr>Windows Defender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Giancarlo Gaeta</dc:creator>
  <cp:lastModifiedBy>Matheus Nunes Oliveira</cp:lastModifiedBy>
  <cp:revision>81</cp:revision>
  <dcterms:created xsi:type="dcterms:W3CDTF">2021-09-21T12:13:01Z</dcterms:created>
  <dcterms:modified xsi:type="dcterms:W3CDTF">2022-02-09T00:39:47Z</dcterms:modified>
</cp:coreProperties>
</file>