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59"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58"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33E"/>
    <a:srgbClr val="1410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118" d="100"/>
          <a:sy n="118" d="100"/>
        </p:scale>
        <p:origin x="100" y="72"/>
      </p:cViewPr>
      <p:guideLst>
        <p:guide orient="horz" pos="24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02073-CC9F-4EE3-A050-2DD599BBD087}"/>
              </a:ext>
            </a:extLst>
          </p:cNvPr>
          <p:cNvSpPr>
            <a:spLocks noGrp="1"/>
          </p:cNvSpPr>
          <p:nvPr>
            <p:ph type="ctrTitle" hasCustomPrompt="1"/>
          </p:nvPr>
        </p:nvSpPr>
        <p:spPr>
          <a:xfrm>
            <a:off x="5008728" y="1558925"/>
            <a:ext cx="6482687" cy="2387600"/>
          </a:xfrm>
        </p:spPr>
        <p:txBody>
          <a:bodyPr anchor="ctr"/>
          <a:lstStyle>
            <a:lvl1pPr algn="ctr">
              <a:defRPr sz="6000"/>
            </a:lvl1pPr>
          </a:lstStyle>
          <a:p>
            <a:r>
              <a:rPr lang="pt-BR" dirty="0"/>
              <a:t>Disciplina</a:t>
            </a:r>
          </a:p>
        </p:txBody>
      </p:sp>
      <p:sp>
        <p:nvSpPr>
          <p:cNvPr id="3" name="Subtítulo 2">
            <a:extLst>
              <a:ext uri="{FF2B5EF4-FFF2-40B4-BE49-F238E27FC236}">
                <a16:creationId xmlns:a16="http://schemas.microsoft.com/office/drawing/2014/main" id="{3289B370-B0E6-4776-A371-C141C0D427BD}"/>
              </a:ext>
            </a:extLst>
          </p:cNvPr>
          <p:cNvSpPr>
            <a:spLocks noGrp="1"/>
          </p:cNvSpPr>
          <p:nvPr>
            <p:ph type="subTitle" idx="1" hasCustomPrompt="1"/>
          </p:nvPr>
        </p:nvSpPr>
        <p:spPr>
          <a:xfrm>
            <a:off x="1524000" y="4770270"/>
            <a:ext cx="9144000" cy="528805"/>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Professor</a:t>
            </a:r>
          </a:p>
        </p:txBody>
      </p:sp>
      <p:sp>
        <p:nvSpPr>
          <p:cNvPr id="4" name="Espaço Reservado para Data 3">
            <a:extLst>
              <a:ext uri="{FF2B5EF4-FFF2-40B4-BE49-F238E27FC236}">
                <a16:creationId xmlns:a16="http://schemas.microsoft.com/office/drawing/2014/main" id="{3B29F633-069F-44C9-988C-58C107FD5B82}"/>
              </a:ext>
            </a:extLst>
          </p:cNvPr>
          <p:cNvSpPr>
            <a:spLocks noGrp="1"/>
          </p:cNvSpPr>
          <p:nvPr>
            <p:ph type="dt" sz="half" idx="10"/>
          </p:nvPr>
        </p:nvSpPr>
        <p:spPr/>
        <p:txBody>
          <a:bodyPr/>
          <a:lstStyle/>
          <a:p>
            <a:fld id="{CC1C4DCD-1D17-4C16-822D-F3C3647B110D}" type="datetimeFigureOut">
              <a:rPr lang="pt-BR" smtClean="0"/>
              <a:t>23/02/2022</a:t>
            </a:fld>
            <a:endParaRPr lang="pt-BR"/>
          </a:p>
        </p:txBody>
      </p:sp>
      <p:sp>
        <p:nvSpPr>
          <p:cNvPr id="5" name="Espaço Reservado para Rodapé 4">
            <a:extLst>
              <a:ext uri="{FF2B5EF4-FFF2-40B4-BE49-F238E27FC236}">
                <a16:creationId xmlns:a16="http://schemas.microsoft.com/office/drawing/2014/main" id="{89418797-A86D-4587-8DF9-A45583860D0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0C3A26B-8BA4-4287-B03D-3C03F29992FA}"/>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8" name="Imagem 7">
            <a:extLst>
              <a:ext uri="{FF2B5EF4-FFF2-40B4-BE49-F238E27FC236}">
                <a16:creationId xmlns:a16="http://schemas.microsoft.com/office/drawing/2014/main" id="{31C087BB-0C2A-46B3-A2C3-90515C5841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403" y="1539780"/>
            <a:ext cx="4217257" cy="2406745"/>
          </a:xfrm>
          <a:prstGeom prst="rect">
            <a:avLst/>
          </a:prstGeom>
        </p:spPr>
      </p:pic>
    </p:spTree>
    <p:extLst>
      <p:ext uri="{BB962C8B-B14F-4D97-AF65-F5344CB8AC3E}">
        <p14:creationId xmlns:p14="http://schemas.microsoft.com/office/powerpoint/2010/main" val="109093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4F7FCD-1D8A-417C-81CD-223786C4CC12}"/>
              </a:ext>
            </a:extLst>
          </p:cNvPr>
          <p:cNvSpPr>
            <a:spLocks noGrp="1"/>
          </p:cNvSpPr>
          <p:nvPr>
            <p:ph type="title" hasCustomPrompt="1"/>
          </p:nvPr>
        </p:nvSpPr>
        <p:spPr>
          <a:xfrm>
            <a:off x="5096965" y="1436639"/>
            <a:ext cx="6256835" cy="3018786"/>
          </a:xfrm>
        </p:spPr>
        <p:txBody>
          <a:bodyPr anchor="ctr"/>
          <a:lstStyle>
            <a:lvl1pPr>
              <a:defRPr sz="6000"/>
            </a:lvl1pPr>
          </a:lstStyle>
          <a:p>
            <a:r>
              <a:rPr lang="pt-BR" dirty="0"/>
              <a:t>Nº da aula – nome da aula</a:t>
            </a:r>
          </a:p>
        </p:txBody>
      </p:sp>
      <p:sp>
        <p:nvSpPr>
          <p:cNvPr id="3" name="Espaço Reservado para Texto 2">
            <a:extLst>
              <a:ext uri="{FF2B5EF4-FFF2-40B4-BE49-F238E27FC236}">
                <a16:creationId xmlns:a16="http://schemas.microsoft.com/office/drawing/2014/main" id="{78F348D5-2388-446C-B597-1B99733375A4}"/>
              </a:ext>
            </a:extLst>
          </p:cNvPr>
          <p:cNvSpPr>
            <a:spLocks noGrp="1"/>
          </p:cNvSpPr>
          <p:nvPr>
            <p:ph type="body" idx="1" hasCustomPrompt="1"/>
          </p:nvPr>
        </p:nvSpPr>
        <p:spPr>
          <a:xfrm>
            <a:off x="831850" y="4967785"/>
            <a:ext cx="10515600" cy="750627"/>
          </a:xfrm>
        </p:spPr>
        <p:txBody>
          <a:bodyP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Disciplina</a:t>
            </a:r>
          </a:p>
        </p:txBody>
      </p:sp>
      <p:sp>
        <p:nvSpPr>
          <p:cNvPr id="4" name="Espaço Reservado para Data 3">
            <a:extLst>
              <a:ext uri="{FF2B5EF4-FFF2-40B4-BE49-F238E27FC236}">
                <a16:creationId xmlns:a16="http://schemas.microsoft.com/office/drawing/2014/main" id="{8EF0C71B-DABB-418D-864D-C1E3E68DA758}"/>
              </a:ext>
            </a:extLst>
          </p:cNvPr>
          <p:cNvSpPr>
            <a:spLocks noGrp="1"/>
          </p:cNvSpPr>
          <p:nvPr>
            <p:ph type="dt" sz="half" idx="10"/>
          </p:nvPr>
        </p:nvSpPr>
        <p:spPr/>
        <p:txBody>
          <a:bodyPr/>
          <a:lstStyle/>
          <a:p>
            <a:fld id="{CC1C4DCD-1D17-4C16-822D-F3C3647B110D}" type="datetimeFigureOut">
              <a:rPr lang="pt-BR" smtClean="0"/>
              <a:t>23/02/2022</a:t>
            </a:fld>
            <a:endParaRPr lang="pt-BR"/>
          </a:p>
        </p:txBody>
      </p:sp>
      <p:sp>
        <p:nvSpPr>
          <p:cNvPr id="5" name="Espaço Reservado para Rodapé 4">
            <a:extLst>
              <a:ext uri="{FF2B5EF4-FFF2-40B4-BE49-F238E27FC236}">
                <a16:creationId xmlns:a16="http://schemas.microsoft.com/office/drawing/2014/main" id="{0A918CF0-4752-4ED7-B42A-53E7B395763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7B5885-9C96-42A2-8769-E3E4B9BB6AC3}"/>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50D76CAD-B265-428F-A9B2-6F6C80EF38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1403" y="1539780"/>
            <a:ext cx="4217257" cy="2406745"/>
          </a:xfrm>
          <a:prstGeom prst="rect">
            <a:avLst/>
          </a:prstGeom>
        </p:spPr>
      </p:pic>
    </p:spTree>
    <p:extLst>
      <p:ext uri="{BB962C8B-B14F-4D97-AF65-F5344CB8AC3E}">
        <p14:creationId xmlns:p14="http://schemas.microsoft.com/office/powerpoint/2010/main" val="371811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B6F57-4FD3-41C5-A596-2B1BB9F011D0}"/>
              </a:ext>
            </a:extLst>
          </p:cNvPr>
          <p:cNvSpPr>
            <a:spLocks noGrp="1"/>
          </p:cNvSpPr>
          <p:nvPr>
            <p:ph type="title" hasCustomPrompt="1"/>
          </p:nvPr>
        </p:nvSpPr>
        <p:spPr>
          <a:xfrm>
            <a:off x="838200" y="515252"/>
            <a:ext cx="8674290" cy="808355"/>
          </a:xfrm>
        </p:spPr>
        <p:txBody>
          <a:bodyPr/>
          <a:lstStyle>
            <a:lvl1pPr>
              <a:defRPr/>
            </a:lvl1pPr>
          </a:lstStyle>
          <a:p>
            <a:r>
              <a:rPr lang="pt-BR" dirty="0"/>
              <a:t>Título</a:t>
            </a:r>
          </a:p>
        </p:txBody>
      </p:sp>
      <p:sp>
        <p:nvSpPr>
          <p:cNvPr id="3" name="Espaço Reservado para Conteúdo 2">
            <a:extLst>
              <a:ext uri="{FF2B5EF4-FFF2-40B4-BE49-F238E27FC236}">
                <a16:creationId xmlns:a16="http://schemas.microsoft.com/office/drawing/2014/main" id="{CB55E9D4-62C2-4175-95BC-EC14B1977D7C}"/>
              </a:ext>
            </a:extLst>
          </p:cNvPr>
          <p:cNvSpPr>
            <a:spLocks noGrp="1"/>
          </p:cNvSpPr>
          <p:nvPr>
            <p:ph idx="1"/>
          </p:nvPr>
        </p:nvSpPr>
        <p:spPr>
          <a:xfrm>
            <a:off x="838200" y="1665027"/>
            <a:ext cx="10515600" cy="4511936"/>
          </a:xfrm>
        </p:spPr>
        <p:txBody>
          <a:bodyPr/>
          <a:lstStyle>
            <a:lvl1pPr>
              <a:lnSpc>
                <a:spcPct val="114000"/>
              </a:lnSpc>
              <a:spcBef>
                <a:spcPts val="0"/>
              </a:spcBef>
              <a:spcAft>
                <a:spcPts val="800"/>
              </a:spcAft>
              <a:defRPr/>
            </a:lvl1pPr>
            <a:lvl2pPr>
              <a:lnSpc>
                <a:spcPct val="114000"/>
              </a:lnSpc>
              <a:spcBef>
                <a:spcPts val="0"/>
              </a:spcBef>
              <a:spcAft>
                <a:spcPts val="800"/>
              </a:spcAft>
              <a:defRPr/>
            </a:lvl2pPr>
            <a:lvl3pPr>
              <a:lnSpc>
                <a:spcPct val="114000"/>
              </a:lnSpc>
              <a:spcBef>
                <a:spcPts val="0"/>
              </a:spcBef>
              <a:spcAft>
                <a:spcPts val="800"/>
              </a:spcAft>
              <a:defRPr/>
            </a:lvl3pPr>
            <a:lvl4pPr>
              <a:lnSpc>
                <a:spcPct val="114000"/>
              </a:lnSpc>
              <a:spcBef>
                <a:spcPts val="0"/>
              </a:spcBef>
              <a:spcAft>
                <a:spcPts val="800"/>
              </a:spcAft>
              <a:defRPr/>
            </a:lvl4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F755E2C5-A78F-4371-99E7-DC2927EAD648}"/>
              </a:ext>
            </a:extLst>
          </p:cNvPr>
          <p:cNvSpPr>
            <a:spLocks noGrp="1"/>
          </p:cNvSpPr>
          <p:nvPr>
            <p:ph type="dt" sz="half" idx="10"/>
          </p:nvPr>
        </p:nvSpPr>
        <p:spPr/>
        <p:txBody>
          <a:bodyPr/>
          <a:lstStyle/>
          <a:p>
            <a:fld id="{CC1C4DCD-1D17-4C16-822D-F3C3647B110D}" type="datetimeFigureOut">
              <a:rPr lang="pt-BR" smtClean="0"/>
              <a:t>23/02/2022</a:t>
            </a:fld>
            <a:endParaRPr lang="pt-BR"/>
          </a:p>
        </p:txBody>
      </p:sp>
      <p:sp>
        <p:nvSpPr>
          <p:cNvPr id="5" name="Espaço Reservado para Rodapé 4">
            <a:extLst>
              <a:ext uri="{FF2B5EF4-FFF2-40B4-BE49-F238E27FC236}">
                <a16:creationId xmlns:a16="http://schemas.microsoft.com/office/drawing/2014/main" id="{141F3AE6-564F-461C-B067-686B9428D5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605324-CA48-4136-87BA-BE418C0FF6D4}"/>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F64AC31A-BEB9-4E14-8ABF-30B5B813D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12427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ente Conteúdo">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B55E9D4-62C2-4175-95BC-EC14B1977D7C}"/>
              </a:ext>
            </a:extLst>
          </p:cNvPr>
          <p:cNvSpPr>
            <a:spLocks noGrp="1"/>
          </p:cNvSpPr>
          <p:nvPr>
            <p:ph idx="1"/>
          </p:nvPr>
        </p:nvSpPr>
        <p:spPr>
          <a:xfrm>
            <a:off x="838200" y="470647"/>
            <a:ext cx="8615082" cy="5706316"/>
          </a:xfrm>
        </p:spPr>
        <p:txBody>
          <a:bodyPr/>
          <a:lstStyle>
            <a:lvl1pPr>
              <a:lnSpc>
                <a:spcPct val="114000"/>
              </a:lnSpc>
              <a:spcBef>
                <a:spcPts val="0"/>
              </a:spcBef>
              <a:spcAft>
                <a:spcPts val="800"/>
              </a:spcAft>
              <a:defRPr/>
            </a:lvl1pPr>
            <a:lvl2pPr>
              <a:lnSpc>
                <a:spcPct val="114000"/>
              </a:lnSpc>
              <a:spcBef>
                <a:spcPts val="0"/>
              </a:spcBef>
              <a:spcAft>
                <a:spcPts val="800"/>
              </a:spcAft>
              <a:defRPr/>
            </a:lvl2pPr>
            <a:lvl3pPr>
              <a:lnSpc>
                <a:spcPct val="114000"/>
              </a:lnSpc>
              <a:spcBef>
                <a:spcPts val="0"/>
              </a:spcBef>
              <a:spcAft>
                <a:spcPts val="800"/>
              </a:spcAft>
              <a:defRPr/>
            </a:lvl3pPr>
            <a:lvl4pPr>
              <a:lnSpc>
                <a:spcPct val="114000"/>
              </a:lnSpc>
              <a:spcBef>
                <a:spcPts val="0"/>
              </a:spcBef>
              <a:spcAft>
                <a:spcPts val="800"/>
              </a:spcAft>
              <a:defRPr/>
            </a:lvl4p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F755E2C5-A78F-4371-99E7-DC2927EAD648}"/>
              </a:ext>
            </a:extLst>
          </p:cNvPr>
          <p:cNvSpPr>
            <a:spLocks noGrp="1"/>
          </p:cNvSpPr>
          <p:nvPr>
            <p:ph type="dt" sz="half" idx="10"/>
          </p:nvPr>
        </p:nvSpPr>
        <p:spPr/>
        <p:txBody>
          <a:bodyPr/>
          <a:lstStyle/>
          <a:p>
            <a:fld id="{CC1C4DCD-1D17-4C16-822D-F3C3647B110D}" type="datetimeFigureOut">
              <a:rPr lang="pt-BR" smtClean="0"/>
              <a:t>23/02/2022</a:t>
            </a:fld>
            <a:endParaRPr lang="pt-BR"/>
          </a:p>
        </p:txBody>
      </p:sp>
      <p:sp>
        <p:nvSpPr>
          <p:cNvPr id="5" name="Espaço Reservado para Rodapé 4">
            <a:extLst>
              <a:ext uri="{FF2B5EF4-FFF2-40B4-BE49-F238E27FC236}">
                <a16:creationId xmlns:a16="http://schemas.microsoft.com/office/drawing/2014/main" id="{141F3AE6-564F-461C-B067-686B9428D5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605324-CA48-4136-87BA-BE418C0FF6D4}"/>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7" name="Imagem 6">
            <a:extLst>
              <a:ext uri="{FF2B5EF4-FFF2-40B4-BE49-F238E27FC236}">
                <a16:creationId xmlns:a16="http://schemas.microsoft.com/office/drawing/2014/main" id="{F64AC31A-BEB9-4E14-8ABF-30B5B813D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370826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B1EF4-6F5D-4D08-9ABF-C013EDED806F}"/>
              </a:ext>
            </a:extLst>
          </p:cNvPr>
          <p:cNvSpPr>
            <a:spLocks noGrp="1"/>
          </p:cNvSpPr>
          <p:nvPr>
            <p:ph type="title" hasCustomPrompt="1"/>
          </p:nvPr>
        </p:nvSpPr>
        <p:spPr/>
        <p:txBody>
          <a:bodyPr/>
          <a:lstStyle>
            <a:lvl1pPr>
              <a:defRPr/>
            </a:lvl1pPr>
          </a:lstStyle>
          <a:p>
            <a:r>
              <a:rPr lang="pt-BR" dirty="0"/>
              <a:t>Título</a:t>
            </a:r>
          </a:p>
        </p:txBody>
      </p:sp>
      <p:sp>
        <p:nvSpPr>
          <p:cNvPr id="3" name="Espaço Reservado para Data 2">
            <a:extLst>
              <a:ext uri="{FF2B5EF4-FFF2-40B4-BE49-F238E27FC236}">
                <a16:creationId xmlns:a16="http://schemas.microsoft.com/office/drawing/2014/main" id="{F8932B35-DA53-4A6D-A180-152BEDF83589}"/>
              </a:ext>
            </a:extLst>
          </p:cNvPr>
          <p:cNvSpPr>
            <a:spLocks noGrp="1"/>
          </p:cNvSpPr>
          <p:nvPr>
            <p:ph type="dt" sz="half" idx="10"/>
          </p:nvPr>
        </p:nvSpPr>
        <p:spPr/>
        <p:txBody>
          <a:bodyPr/>
          <a:lstStyle/>
          <a:p>
            <a:fld id="{CC1C4DCD-1D17-4C16-822D-F3C3647B110D}" type="datetimeFigureOut">
              <a:rPr lang="pt-BR" smtClean="0"/>
              <a:t>23/02/2022</a:t>
            </a:fld>
            <a:endParaRPr lang="pt-BR"/>
          </a:p>
        </p:txBody>
      </p:sp>
      <p:sp>
        <p:nvSpPr>
          <p:cNvPr id="4" name="Espaço Reservado para Rodapé 3">
            <a:extLst>
              <a:ext uri="{FF2B5EF4-FFF2-40B4-BE49-F238E27FC236}">
                <a16:creationId xmlns:a16="http://schemas.microsoft.com/office/drawing/2014/main" id="{39995B34-4510-458A-A2D1-30EF907801E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4AE3769-A5E8-476D-887F-36B0460F7FF7}"/>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6" name="Imagem 5">
            <a:extLst>
              <a:ext uri="{FF2B5EF4-FFF2-40B4-BE49-F238E27FC236}">
                <a16:creationId xmlns:a16="http://schemas.microsoft.com/office/drawing/2014/main" id="{64D8B313-B5A5-43BA-9EFB-042EEAC756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7484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 Título e Conteúdo">
    <p:spTree>
      <p:nvGrpSpPr>
        <p:cNvPr id="1" name=""/>
        <p:cNvGrpSpPr/>
        <p:nvPr/>
      </p:nvGrpSpPr>
      <p:grpSpPr>
        <a:xfrm>
          <a:off x="0" y="0"/>
          <a:ext cx="0" cy="0"/>
          <a:chOff x="0" y="0"/>
          <a:chExt cx="0" cy="0"/>
        </a:xfrm>
      </p:grpSpPr>
      <p:sp>
        <p:nvSpPr>
          <p:cNvPr id="3" name="Espaço Reservado para Data 2">
            <a:extLst>
              <a:ext uri="{FF2B5EF4-FFF2-40B4-BE49-F238E27FC236}">
                <a16:creationId xmlns:a16="http://schemas.microsoft.com/office/drawing/2014/main" id="{179AB97B-6718-4833-BFC4-77D5CA06D932}"/>
              </a:ext>
            </a:extLst>
          </p:cNvPr>
          <p:cNvSpPr>
            <a:spLocks noGrp="1"/>
          </p:cNvSpPr>
          <p:nvPr>
            <p:ph type="dt" sz="half" idx="10"/>
          </p:nvPr>
        </p:nvSpPr>
        <p:spPr/>
        <p:txBody>
          <a:bodyPr/>
          <a:lstStyle/>
          <a:p>
            <a:fld id="{CC1C4DCD-1D17-4C16-822D-F3C3647B110D}" type="datetimeFigureOut">
              <a:rPr lang="pt-BR" smtClean="0"/>
              <a:t>23/02/2022</a:t>
            </a:fld>
            <a:endParaRPr lang="pt-BR"/>
          </a:p>
        </p:txBody>
      </p:sp>
      <p:sp>
        <p:nvSpPr>
          <p:cNvPr id="4" name="Espaço Reservado para Rodapé 3">
            <a:extLst>
              <a:ext uri="{FF2B5EF4-FFF2-40B4-BE49-F238E27FC236}">
                <a16:creationId xmlns:a16="http://schemas.microsoft.com/office/drawing/2014/main" id="{9DEC228C-CA85-4D53-A496-B29E4782A7B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85F0C07-77DE-42F3-AF77-6B3C1E73FE97}"/>
              </a:ext>
            </a:extLst>
          </p:cNvPr>
          <p:cNvSpPr>
            <a:spLocks noGrp="1"/>
          </p:cNvSpPr>
          <p:nvPr>
            <p:ph type="sldNum" sz="quarter" idx="12"/>
          </p:nvPr>
        </p:nvSpPr>
        <p:spPr/>
        <p:txBody>
          <a:bodyPr/>
          <a:lstStyle/>
          <a:p>
            <a:fld id="{026B93AB-BA4B-414E-9A06-4C4C40B9E829}" type="slidenum">
              <a:rPr lang="pt-BR" smtClean="0"/>
              <a:t>‹nº›</a:t>
            </a:fld>
            <a:endParaRPr lang="pt-BR"/>
          </a:p>
        </p:txBody>
      </p:sp>
      <p:pic>
        <p:nvPicPr>
          <p:cNvPr id="6" name="Imagem 5">
            <a:extLst>
              <a:ext uri="{FF2B5EF4-FFF2-40B4-BE49-F238E27FC236}">
                <a16:creationId xmlns:a16="http://schemas.microsoft.com/office/drawing/2014/main" id="{3745A182-AAF3-421A-BB57-D6A31F0079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1671" y="264382"/>
            <a:ext cx="2297373" cy="1311087"/>
          </a:xfrm>
          <a:prstGeom prst="rect">
            <a:avLst/>
          </a:prstGeom>
        </p:spPr>
      </p:pic>
    </p:spTree>
    <p:extLst>
      <p:ext uri="{BB962C8B-B14F-4D97-AF65-F5344CB8AC3E}">
        <p14:creationId xmlns:p14="http://schemas.microsoft.com/office/powerpoint/2010/main" val="241011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apa">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BEDBEF02-4C9D-4681-83CE-B2836C28A6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260883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9133E"/>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AEC5ED4-6DD4-4810-B27B-C97E17665497}"/>
              </a:ext>
            </a:extLst>
          </p:cNvPr>
          <p:cNvSpPr>
            <a:spLocks noGrp="1"/>
          </p:cNvSpPr>
          <p:nvPr>
            <p:ph type="title"/>
          </p:nvPr>
        </p:nvSpPr>
        <p:spPr>
          <a:xfrm>
            <a:off x="838200" y="487956"/>
            <a:ext cx="8674290" cy="808355"/>
          </a:xfrm>
          <a:prstGeom prst="rect">
            <a:avLst/>
          </a:prstGeom>
        </p:spPr>
        <p:txBody>
          <a:bodyPr vert="horz" lIns="91440" tIns="45720" rIns="91440" bIns="45720" rtlCol="0" anchor="ctr">
            <a:normAutofit/>
          </a:bodyPr>
          <a:lstStyle/>
          <a:p>
            <a:r>
              <a:rPr lang="pt-BR" dirty="0"/>
              <a:t>Título</a:t>
            </a:r>
          </a:p>
        </p:txBody>
      </p:sp>
      <p:sp>
        <p:nvSpPr>
          <p:cNvPr id="3" name="Espaço Reservado para Texto 2">
            <a:extLst>
              <a:ext uri="{FF2B5EF4-FFF2-40B4-BE49-F238E27FC236}">
                <a16:creationId xmlns:a16="http://schemas.microsoft.com/office/drawing/2014/main" id="{7DF63054-5C5F-48CE-898D-80E3B03CC59A}"/>
              </a:ext>
            </a:extLst>
          </p:cNvPr>
          <p:cNvSpPr>
            <a:spLocks noGrp="1"/>
          </p:cNvSpPr>
          <p:nvPr>
            <p:ph type="body" idx="1"/>
          </p:nvPr>
        </p:nvSpPr>
        <p:spPr>
          <a:xfrm>
            <a:off x="838200" y="1575469"/>
            <a:ext cx="10515600" cy="4601494"/>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p:txBody>
      </p:sp>
      <p:sp>
        <p:nvSpPr>
          <p:cNvPr id="4" name="Espaço Reservado para Data 3">
            <a:extLst>
              <a:ext uri="{FF2B5EF4-FFF2-40B4-BE49-F238E27FC236}">
                <a16:creationId xmlns:a16="http://schemas.microsoft.com/office/drawing/2014/main" id="{3BF73344-859D-4BF4-BD86-C0F953A48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C4DCD-1D17-4C16-822D-F3C3647B110D}" type="datetimeFigureOut">
              <a:rPr lang="pt-BR" smtClean="0"/>
              <a:t>23/02/2022</a:t>
            </a:fld>
            <a:endParaRPr lang="pt-BR"/>
          </a:p>
        </p:txBody>
      </p:sp>
      <p:sp>
        <p:nvSpPr>
          <p:cNvPr id="5" name="Espaço Reservado para Rodapé 4">
            <a:extLst>
              <a:ext uri="{FF2B5EF4-FFF2-40B4-BE49-F238E27FC236}">
                <a16:creationId xmlns:a16="http://schemas.microsoft.com/office/drawing/2014/main" id="{CB4C4CDF-3409-4745-8494-C071E1503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A16557F-570E-4BD5-8610-4FB6CA8FE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B93AB-BA4B-414E-9A06-4C4C40B9E829}" type="slidenum">
              <a:rPr lang="pt-BR" smtClean="0"/>
              <a:t>‹nº›</a:t>
            </a:fld>
            <a:endParaRPr lang="pt-BR"/>
          </a:p>
        </p:txBody>
      </p:sp>
    </p:spTree>
    <p:extLst>
      <p:ext uri="{BB962C8B-B14F-4D97-AF65-F5344CB8AC3E}">
        <p14:creationId xmlns:p14="http://schemas.microsoft.com/office/powerpoint/2010/main" val="39498440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7" r:id="rId4"/>
    <p:sldLayoutId id="2147483654" r:id="rId5"/>
    <p:sldLayoutId id="2147483656" r:id="rId6"/>
    <p:sldLayoutId id="2147483655" r:id="rId7"/>
  </p:sldLayoutIdLst>
  <p:txStyles>
    <p:title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58A5BD2-26DC-45DC-AD20-7BE8C0398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305008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a:t>Dessa maneira, entendemos que os arquivos originais da pasta “Teste” em Desktop, estão sendo enviados para a nova pasta “teste2”.</a:t>
            </a:r>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3308560" y="3186568"/>
            <a:ext cx="5574879" cy="3598388"/>
          </a:xfrm>
          <a:prstGeom prst="rect">
            <a:avLst/>
          </a:prstGeom>
        </p:spPr>
      </p:pic>
    </p:spTree>
    <p:extLst>
      <p:ext uri="{BB962C8B-B14F-4D97-AF65-F5344CB8AC3E}">
        <p14:creationId xmlns:p14="http://schemas.microsoft.com/office/powerpoint/2010/main" val="22295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5595064" cy="4511936"/>
          </a:xfrm>
        </p:spPr>
        <p:txBody>
          <a:bodyPr>
            <a:normAutofit lnSpcReduction="10000"/>
          </a:bodyPr>
          <a:lstStyle/>
          <a:p>
            <a:r>
              <a:rPr lang="pt-BR" dirty="0" err="1"/>
              <a:t>Systeminfo</a:t>
            </a:r>
            <a:r>
              <a:rPr lang="pt-BR" dirty="0"/>
              <a:t>: Esse comando oferece diversas informações sistêmicas. Ao digitar “</a:t>
            </a:r>
            <a:r>
              <a:rPr lang="pt-BR" dirty="0" err="1"/>
              <a:t>systeminfo</a:t>
            </a:r>
            <a:r>
              <a:rPr lang="pt-BR" dirty="0"/>
              <a:t>”, sem as aspas, podemos saber desde o momento que o sistema operacional foi instalado, como informações de produção, entre outros</a:t>
            </a:r>
            <a:r>
              <a:rPr lang="pt-BR" dirty="0" smtClean="0"/>
              <a:t>.</a:t>
            </a:r>
          </a:p>
          <a:p>
            <a:pPr marL="0" indent="0">
              <a:buNone/>
            </a:pP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6355913" y="1748660"/>
            <a:ext cx="5185003" cy="4428303"/>
          </a:xfrm>
          <a:prstGeom prst="rect">
            <a:avLst/>
          </a:prstGeom>
        </p:spPr>
      </p:pic>
    </p:spTree>
    <p:extLst>
      <p:ext uri="{BB962C8B-B14F-4D97-AF65-F5344CB8AC3E}">
        <p14:creationId xmlns:p14="http://schemas.microsoft.com/office/powerpoint/2010/main" val="366403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11000304" cy="4021567"/>
          </a:xfrm>
        </p:spPr>
        <p:txBody>
          <a:bodyPr>
            <a:normAutofit fontScale="92500"/>
          </a:bodyPr>
          <a:lstStyle/>
          <a:p>
            <a:r>
              <a:rPr lang="pt-BR" sz="2700" dirty="0"/>
              <a:t>Shutdown: Ao utilizarmos essa função, conseguimos desligar sua máquina, mesmo que tenhamos algum problema que impeça isso. Basta incluir no comando do Windows “shutdown -r -t 600”, sem as aspas. </a:t>
            </a:r>
          </a:p>
          <a:p>
            <a:r>
              <a:rPr lang="pt-BR" sz="2700" dirty="0"/>
              <a:t>O “número do comando“ é referente ao tempo que você deseja programar em segundos, isso significa que faremos uma programação para a máquina desligar em 10 minutos. Caso o objetivo seja reiniciar o computador colocar “-r” e por fim caso seja desligar colocar o “-s</a:t>
            </a:r>
            <a:r>
              <a:rPr lang="pt-BR" sz="2700" dirty="0" smtClean="0"/>
              <a:t>”.</a:t>
            </a:r>
          </a:p>
          <a:p>
            <a:endParaRPr lang="pt-BR" dirty="0"/>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1530960" y="4992970"/>
            <a:ext cx="4312641" cy="1678362"/>
          </a:xfrm>
          <a:prstGeom prst="rect">
            <a:avLst/>
          </a:prstGeom>
        </p:spPr>
      </p:pic>
      <p:pic>
        <p:nvPicPr>
          <p:cNvPr id="5" name="Imagem 4"/>
          <p:cNvPicPr/>
          <p:nvPr/>
        </p:nvPicPr>
        <p:blipFill>
          <a:blip r:embed="rId3">
            <a:extLst>
              <a:ext uri="{28A0092B-C50C-407E-A947-70E740481C1C}">
                <a14:useLocalDpi xmlns:a14="http://schemas.microsoft.com/office/drawing/2010/main" val="0"/>
              </a:ext>
            </a:extLst>
          </a:blip>
          <a:srcRect/>
          <a:stretch>
            <a:fillRect/>
          </a:stretch>
        </p:blipFill>
        <p:spPr bwMode="auto">
          <a:xfrm>
            <a:off x="5843601" y="4992970"/>
            <a:ext cx="5395595" cy="1678362"/>
          </a:xfrm>
          <a:prstGeom prst="rect">
            <a:avLst/>
          </a:prstGeom>
          <a:noFill/>
          <a:ln>
            <a:noFill/>
          </a:ln>
        </p:spPr>
      </p:pic>
    </p:spTree>
    <p:extLst>
      <p:ext uri="{BB962C8B-B14F-4D97-AF65-F5344CB8AC3E}">
        <p14:creationId xmlns:p14="http://schemas.microsoft.com/office/powerpoint/2010/main" val="247879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714206" y="1665027"/>
            <a:ext cx="5713647" cy="5044180"/>
          </a:xfrm>
        </p:spPr>
        <p:txBody>
          <a:bodyPr>
            <a:normAutofit fontScale="92500" lnSpcReduction="10000"/>
          </a:bodyPr>
          <a:lstStyle/>
          <a:p>
            <a:r>
              <a:rPr lang="pt-BR" dirty="0" err="1"/>
              <a:t>Ipconfig</a:t>
            </a:r>
            <a:r>
              <a:rPr lang="pt-BR" dirty="0"/>
              <a:t>: O comando “</a:t>
            </a:r>
            <a:r>
              <a:rPr lang="pt-BR" dirty="0" err="1"/>
              <a:t>ipconfig</a:t>
            </a:r>
            <a:r>
              <a:rPr lang="pt-BR" dirty="0"/>
              <a:t>” ou “</a:t>
            </a:r>
            <a:r>
              <a:rPr lang="pt-BR" dirty="0" err="1"/>
              <a:t>ipconfig</a:t>
            </a:r>
            <a:r>
              <a:rPr lang="pt-BR" dirty="0"/>
              <a:t> /</a:t>
            </a:r>
            <a:r>
              <a:rPr lang="pt-BR" dirty="0" err="1"/>
              <a:t>all</a:t>
            </a:r>
            <a:r>
              <a:rPr lang="pt-BR" dirty="0"/>
              <a:t>” exibe diversas informações referentes à sua </a:t>
            </a:r>
            <a:r>
              <a:rPr lang="pt-BR" dirty="0" smtClean="0"/>
              <a:t>internet. </a:t>
            </a:r>
            <a:r>
              <a:rPr lang="pt-BR" dirty="0"/>
              <a:t>Para quem trabalha com rede, é um excelente </a:t>
            </a:r>
            <a:r>
              <a:rPr lang="pt-BR" dirty="0" smtClean="0"/>
              <a:t>utilitário.</a:t>
            </a:r>
          </a:p>
          <a:p>
            <a:r>
              <a:rPr lang="pt-BR" dirty="0"/>
              <a:t>A diferença do comando “</a:t>
            </a:r>
            <a:r>
              <a:rPr lang="pt-BR" dirty="0" err="1"/>
              <a:t>ipconfig</a:t>
            </a:r>
            <a:r>
              <a:rPr lang="pt-BR" dirty="0"/>
              <a:t>” e “</a:t>
            </a:r>
            <a:r>
              <a:rPr lang="pt-BR" dirty="0" err="1"/>
              <a:t>ipconfig</a:t>
            </a:r>
            <a:r>
              <a:rPr lang="pt-BR" dirty="0"/>
              <a:t> /</a:t>
            </a:r>
            <a:r>
              <a:rPr lang="pt-BR" dirty="0" err="1"/>
              <a:t>all</a:t>
            </a:r>
            <a:r>
              <a:rPr lang="pt-BR" dirty="0"/>
              <a:t>”, é que quando colocamos o /</a:t>
            </a:r>
            <a:r>
              <a:rPr lang="pt-BR" dirty="0" err="1"/>
              <a:t>all</a:t>
            </a:r>
            <a:r>
              <a:rPr lang="pt-BR" dirty="0"/>
              <a:t> ele informa todas as informações de rede, já no </a:t>
            </a:r>
            <a:r>
              <a:rPr lang="pt-BR" dirty="0" err="1"/>
              <a:t>ipconfig</a:t>
            </a:r>
            <a:r>
              <a:rPr lang="pt-BR" dirty="0"/>
              <a:t> ele informa apenas a informação de rede preferencial.</a:t>
            </a:r>
          </a:p>
          <a:p>
            <a:endParaRPr lang="pt-BR" dirty="0"/>
          </a:p>
        </p:txBody>
      </p:sp>
      <p:pic>
        <p:nvPicPr>
          <p:cNvPr id="7" name="Imagem 6"/>
          <p:cNvPicPr/>
          <p:nvPr/>
        </p:nvPicPr>
        <p:blipFill>
          <a:blip r:embed="rId2">
            <a:extLst>
              <a:ext uri="{28A0092B-C50C-407E-A947-70E740481C1C}">
                <a14:useLocalDpi xmlns:a14="http://schemas.microsoft.com/office/drawing/2010/main" val="0"/>
              </a:ext>
            </a:extLst>
          </a:blip>
          <a:stretch>
            <a:fillRect/>
          </a:stretch>
        </p:blipFill>
        <p:spPr>
          <a:xfrm>
            <a:off x="6427853" y="1722562"/>
            <a:ext cx="5091096" cy="4559935"/>
          </a:xfrm>
          <a:prstGeom prst="rect">
            <a:avLst/>
          </a:prstGeom>
        </p:spPr>
      </p:pic>
    </p:spTree>
    <p:extLst>
      <p:ext uri="{BB962C8B-B14F-4D97-AF65-F5344CB8AC3E}">
        <p14:creationId xmlns:p14="http://schemas.microsoft.com/office/powerpoint/2010/main" val="142591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err="1"/>
              <a:t>Ipconfig</a:t>
            </a:r>
            <a:r>
              <a:rPr lang="pt-BR" dirty="0"/>
              <a:t> /</a:t>
            </a:r>
            <a:r>
              <a:rPr lang="pt-BR" dirty="0" err="1"/>
              <a:t>flushdns</a:t>
            </a:r>
            <a:r>
              <a:rPr lang="pt-BR" dirty="0"/>
              <a:t>: Se você mudar seu servidor DNS, os efeitos não ocorrerão imediatamente. O Windows usa um cache que lembra as respostas DNS recebidas, economizando tempo quando você acessar os mesmos endereços novamente no futuro. Para garantir que o Windows esteja obtendo endereços dos novos servidores DNS em vez de usar entradas armazenadas em cache antigas, execute o </a:t>
            </a:r>
            <a:r>
              <a:rPr lang="pt-BR" dirty="0" err="1"/>
              <a:t>ipconfig</a:t>
            </a:r>
            <a:r>
              <a:rPr lang="pt-BR" dirty="0"/>
              <a:t> /</a:t>
            </a:r>
            <a:r>
              <a:rPr lang="pt-BR" dirty="0" err="1"/>
              <a:t>flushdns</a:t>
            </a:r>
            <a:r>
              <a:rPr lang="pt-BR" dirty="0"/>
              <a:t> após alterar o servidor DNS.</a:t>
            </a:r>
          </a:p>
          <a:p>
            <a:endParaRPr lang="pt-BR" dirty="0"/>
          </a:p>
        </p:txBody>
      </p:sp>
    </p:spTree>
    <p:extLst>
      <p:ext uri="{BB962C8B-B14F-4D97-AF65-F5344CB8AC3E}">
        <p14:creationId xmlns:p14="http://schemas.microsoft.com/office/powerpoint/2010/main" val="1497215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6330912" cy="4511936"/>
          </a:xfrm>
        </p:spPr>
        <p:txBody>
          <a:bodyPr>
            <a:normAutofit fontScale="92500"/>
          </a:bodyPr>
          <a:lstStyle/>
          <a:p>
            <a:r>
              <a:rPr lang="pt-BR" dirty="0" err="1"/>
              <a:t>Ping</a:t>
            </a:r>
            <a:r>
              <a:rPr lang="pt-BR" dirty="0"/>
              <a:t>: Se você estiver enfrentando problemas de conexão com um site, ou outros problemas de conexão de rede, há o comando </a:t>
            </a:r>
            <a:r>
              <a:rPr lang="pt-BR" dirty="0" err="1"/>
              <a:t>ping</a:t>
            </a:r>
            <a:r>
              <a:rPr lang="pt-BR" dirty="0"/>
              <a:t>. Digite, por exemplo, "</a:t>
            </a:r>
            <a:r>
              <a:rPr lang="pt-BR" dirty="0" err="1"/>
              <a:t>ping</a:t>
            </a:r>
            <a:r>
              <a:rPr lang="pt-BR" dirty="0"/>
              <a:t> www.pado.com.br" (ou qualquer servidor da Internet que você deseja testar) e o Windows enviará pacotes para esse endereço, você pode usar um nome ou o endereço IP </a:t>
            </a:r>
            <a:r>
              <a:rPr lang="pt-BR" dirty="0" smtClean="0"/>
              <a:t>real.</a:t>
            </a:r>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7287668" y="1715091"/>
            <a:ext cx="4772674" cy="2085975"/>
          </a:xfrm>
          <a:prstGeom prst="rect">
            <a:avLst/>
          </a:prstGeom>
        </p:spPr>
      </p:pic>
      <p:pic>
        <p:nvPicPr>
          <p:cNvPr id="5" name="Imagem 4"/>
          <p:cNvPicPr/>
          <p:nvPr/>
        </p:nvPicPr>
        <p:blipFill>
          <a:blip r:embed="rId3">
            <a:extLst>
              <a:ext uri="{28A0092B-C50C-407E-A947-70E740481C1C}">
                <a14:useLocalDpi xmlns:a14="http://schemas.microsoft.com/office/drawing/2010/main" val="0"/>
              </a:ext>
            </a:extLst>
          </a:blip>
          <a:stretch>
            <a:fillRect/>
          </a:stretch>
        </p:blipFill>
        <p:spPr>
          <a:xfrm>
            <a:off x="7287669" y="3964946"/>
            <a:ext cx="4772674" cy="1806575"/>
          </a:xfrm>
          <a:prstGeom prst="rect">
            <a:avLst/>
          </a:prstGeom>
        </p:spPr>
      </p:pic>
    </p:spTree>
    <p:extLst>
      <p:ext uri="{BB962C8B-B14F-4D97-AF65-F5344CB8AC3E}">
        <p14:creationId xmlns:p14="http://schemas.microsoft.com/office/powerpoint/2010/main" val="281203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sz="2600" dirty="0" err="1"/>
              <a:t>Tracert</a:t>
            </a:r>
            <a:r>
              <a:rPr lang="pt-BR" sz="2600" dirty="0"/>
              <a:t>: O comando </a:t>
            </a:r>
            <a:r>
              <a:rPr lang="pt-BR" sz="2600" dirty="0" err="1"/>
              <a:t>tracert</a:t>
            </a:r>
            <a:r>
              <a:rPr lang="pt-BR" sz="2600" dirty="0"/>
              <a:t> rastreia a rota necessária para um pacote chegar a um destino, e mostra informações sobre cada salto ao longo dessa rota. Por exemplo, se você executar "</a:t>
            </a:r>
            <a:r>
              <a:rPr lang="pt-BR" sz="2600" dirty="0" err="1"/>
              <a:t>tracert</a:t>
            </a:r>
            <a:r>
              <a:rPr lang="pt-BR" sz="2600" dirty="0"/>
              <a:t> www.pado.com.br", verá informações sobre cada rota com o qual o pacote interage para chegar ao nosso servidor. Se você está tendo problemas para se conectar a um site, o </a:t>
            </a:r>
            <a:r>
              <a:rPr lang="pt-BR" sz="2600" dirty="0" err="1"/>
              <a:t>tracert</a:t>
            </a:r>
            <a:r>
              <a:rPr lang="pt-BR" sz="2600" dirty="0"/>
              <a:t> pode mostrar onde o problema está </a:t>
            </a:r>
            <a:r>
              <a:rPr lang="pt-BR" sz="2600" dirty="0" smtClean="0"/>
              <a:t>ocorrendo.</a:t>
            </a:r>
            <a:endParaRPr lang="pt-BR" sz="2600"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992037" y="4891229"/>
            <a:ext cx="6207926" cy="1907254"/>
          </a:xfrm>
          <a:prstGeom prst="rect">
            <a:avLst/>
          </a:prstGeom>
        </p:spPr>
      </p:pic>
    </p:spTree>
    <p:extLst>
      <p:ext uri="{BB962C8B-B14F-4D97-AF65-F5344CB8AC3E}">
        <p14:creationId xmlns:p14="http://schemas.microsoft.com/office/powerpoint/2010/main" val="264901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err="1"/>
              <a:t>Netstat</a:t>
            </a:r>
            <a:r>
              <a:rPr lang="pt-BR" dirty="0"/>
              <a:t>: Com o </a:t>
            </a:r>
            <a:r>
              <a:rPr lang="pt-BR" dirty="0" err="1"/>
              <a:t>netstat</a:t>
            </a:r>
            <a:r>
              <a:rPr lang="pt-BR" dirty="0"/>
              <a:t> conseguimos fazer análise de conexões TCI/IP ativas na sua máquina, analisando as portas abertas, bem como </a:t>
            </a:r>
            <a:r>
              <a:rPr lang="pt-BR" dirty="0" err="1"/>
              <a:t>IPs</a:t>
            </a:r>
            <a:r>
              <a:rPr lang="pt-BR" dirty="0"/>
              <a:t> e protocolos. Quando executarmos o comando “</a:t>
            </a:r>
            <a:r>
              <a:rPr lang="pt-BR" dirty="0" err="1"/>
              <a:t>netstat</a:t>
            </a:r>
            <a:r>
              <a:rPr lang="pt-BR" dirty="0"/>
              <a:t>”, o resultado </a:t>
            </a:r>
            <a:r>
              <a:rPr lang="pt-BR" dirty="0" smtClean="0"/>
              <a:t>será </a:t>
            </a:r>
            <a:r>
              <a:rPr lang="pt-BR" dirty="0"/>
              <a:t>uma listagem de conexões </a:t>
            </a:r>
            <a:r>
              <a:rPr lang="pt-BR" dirty="0" smtClean="0"/>
              <a:t>ativas.</a:t>
            </a:r>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968530" y="3668421"/>
            <a:ext cx="5867062" cy="2975858"/>
          </a:xfrm>
          <a:prstGeom prst="rect">
            <a:avLst/>
          </a:prstGeom>
        </p:spPr>
      </p:pic>
    </p:spTree>
    <p:extLst>
      <p:ext uri="{BB962C8B-B14F-4D97-AF65-F5344CB8AC3E}">
        <p14:creationId xmlns:p14="http://schemas.microsoft.com/office/powerpoint/2010/main" val="228107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6249753" cy="4511936"/>
          </a:xfrm>
        </p:spPr>
        <p:txBody>
          <a:bodyPr>
            <a:normAutofit lnSpcReduction="10000"/>
          </a:bodyPr>
          <a:lstStyle/>
          <a:p>
            <a:r>
              <a:rPr lang="pt-BR" dirty="0" err="1"/>
              <a:t>n</a:t>
            </a:r>
            <a:r>
              <a:rPr lang="pt-BR" dirty="0" err="1" smtClean="0"/>
              <a:t>slookup</a:t>
            </a:r>
            <a:r>
              <a:rPr lang="pt-BR" dirty="0"/>
              <a:t>: O comando </a:t>
            </a:r>
            <a:r>
              <a:rPr lang="pt-BR" dirty="0" err="1"/>
              <a:t>nslookup</a:t>
            </a:r>
            <a:r>
              <a:rPr lang="pt-BR" dirty="0"/>
              <a:t> serve para verificarmos se as configurações do </a:t>
            </a:r>
            <a:r>
              <a:rPr lang="pt-BR" dirty="0" smtClean="0"/>
              <a:t>servidor</a:t>
            </a:r>
            <a:r>
              <a:rPr lang="pt-BR" dirty="0"/>
              <a:t> DNS do domínio que temos está correta. Vejamos a seguir um exemplo do site da </a:t>
            </a:r>
            <a:r>
              <a:rPr lang="pt-BR" dirty="0" err="1" smtClean="0"/>
              <a:t>pado</a:t>
            </a:r>
            <a:r>
              <a:rPr lang="pt-BR" dirty="0" smtClean="0"/>
              <a:t>.</a:t>
            </a:r>
          </a:p>
          <a:p>
            <a:r>
              <a:rPr lang="pt-BR" dirty="0"/>
              <a:t>Para sair da busca basta digitarmos as teclas CTRL + C em nosso computador.</a:t>
            </a:r>
          </a:p>
          <a:p>
            <a:endParaRPr lang="pt-BR" dirty="0"/>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7087953" y="1786670"/>
            <a:ext cx="4810068" cy="4229974"/>
          </a:xfrm>
          <a:prstGeom prst="rect">
            <a:avLst/>
          </a:prstGeom>
        </p:spPr>
      </p:pic>
    </p:spTree>
    <p:extLst>
      <p:ext uri="{BB962C8B-B14F-4D97-AF65-F5344CB8AC3E}">
        <p14:creationId xmlns:p14="http://schemas.microsoft.com/office/powerpoint/2010/main" val="158033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sz="2600" dirty="0" err="1"/>
              <a:t>g</a:t>
            </a:r>
            <a:r>
              <a:rPr lang="pt-BR" sz="2600" dirty="0" err="1" smtClean="0"/>
              <a:t>pupdate</a:t>
            </a:r>
            <a:r>
              <a:rPr lang="pt-BR" sz="2600" dirty="0" smtClean="0"/>
              <a:t> </a:t>
            </a:r>
            <a:r>
              <a:rPr lang="pt-BR" sz="2600" dirty="0"/>
              <a:t>ou </a:t>
            </a:r>
            <a:r>
              <a:rPr lang="pt-BR" sz="2600" dirty="0" err="1"/>
              <a:t>gpupdate</a:t>
            </a:r>
            <a:r>
              <a:rPr lang="pt-BR" sz="2600" dirty="0"/>
              <a:t> /force: Atualiza as configurações de diretivas de grupo baseadas no Active </a:t>
            </a:r>
            <a:r>
              <a:rPr lang="pt-BR" sz="2600" dirty="0" err="1"/>
              <a:t>Directory</a:t>
            </a:r>
            <a:r>
              <a:rPr lang="pt-BR" sz="2600" dirty="0"/>
              <a:t> e locais, incluindo as configurações de segurança</a:t>
            </a:r>
            <a:r>
              <a:rPr lang="pt-BR" sz="2600" dirty="0" smtClean="0"/>
              <a:t>.</a:t>
            </a:r>
          </a:p>
          <a:p>
            <a:r>
              <a:rPr lang="pt-BR" sz="2600" dirty="0"/>
              <a:t>Quando executarmos o comando </a:t>
            </a:r>
            <a:r>
              <a:rPr lang="pt-BR" sz="2600" dirty="0" err="1"/>
              <a:t>gpupdate</a:t>
            </a:r>
            <a:r>
              <a:rPr lang="pt-BR" sz="2600" dirty="0"/>
              <a:t> ele vai atualizar as políticas do computador, caso seja necessário podemos executar o comando “</a:t>
            </a:r>
            <a:r>
              <a:rPr lang="pt-BR" sz="2600" dirty="0" err="1"/>
              <a:t>gpupdate</a:t>
            </a:r>
            <a:r>
              <a:rPr lang="pt-BR" sz="2600" dirty="0"/>
              <a:t> /force”, assim, forçando para que as políticas sejam </a:t>
            </a:r>
            <a:r>
              <a:rPr lang="pt-BR" sz="2600" dirty="0" smtClean="0"/>
              <a:t>atualizadas.</a:t>
            </a:r>
          </a:p>
          <a:p>
            <a:endParaRPr lang="pt-BR" sz="2600" dirty="0"/>
          </a:p>
          <a:p>
            <a:endParaRPr lang="pt-BR" dirty="0"/>
          </a:p>
        </p:txBody>
      </p:sp>
      <p:pic>
        <p:nvPicPr>
          <p:cNvPr id="4" name="Imagem 3"/>
          <p:cNvPicPr/>
          <p:nvPr/>
        </p:nvPicPr>
        <p:blipFill>
          <a:blip r:embed="rId2"/>
          <a:stretch>
            <a:fillRect/>
          </a:stretch>
        </p:blipFill>
        <p:spPr>
          <a:xfrm>
            <a:off x="2261992" y="5089957"/>
            <a:ext cx="7250498" cy="1358087"/>
          </a:xfrm>
          <a:prstGeom prst="rect">
            <a:avLst/>
          </a:prstGeom>
        </p:spPr>
      </p:pic>
    </p:spTree>
    <p:extLst>
      <p:ext uri="{BB962C8B-B14F-4D97-AF65-F5344CB8AC3E}">
        <p14:creationId xmlns:p14="http://schemas.microsoft.com/office/powerpoint/2010/main" val="164370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0F8B2-F1C3-4EDD-AAE6-13E790A0A2CF}"/>
              </a:ext>
            </a:extLst>
          </p:cNvPr>
          <p:cNvSpPr>
            <a:spLocks noGrp="1"/>
          </p:cNvSpPr>
          <p:nvPr>
            <p:ph type="ctrTitle"/>
          </p:nvPr>
        </p:nvSpPr>
        <p:spPr/>
        <p:txBody>
          <a:bodyPr/>
          <a:lstStyle/>
          <a:p>
            <a:r>
              <a:rPr lang="pt-BR" dirty="0" smtClean="0"/>
              <a:t>Sistemas Operacionais </a:t>
            </a:r>
            <a:endParaRPr lang="pt-BR" dirty="0"/>
          </a:p>
        </p:txBody>
      </p:sp>
      <p:sp>
        <p:nvSpPr>
          <p:cNvPr id="3" name="Subtítulo 2">
            <a:extLst>
              <a:ext uri="{FF2B5EF4-FFF2-40B4-BE49-F238E27FC236}">
                <a16:creationId xmlns:a16="http://schemas.microsoft.com/office/drawing/2014/main" id="{40B83826-28F9-4226-8978-BEAFA031459D}"/>
              </a:ext>
            </a:extLst>
          </p:cNvPr>
          <p:cNvSpPr>
            <a:spLocks noGrp="1"/>
          </p:cNvSpPr>
          <p:nvPr>
            <p:ph type="subTitle" idx="1"/>
          </p:nvPr>
        </p:nvSpPr>
        <p:spPr/>
        <p:txBody>
          <a:bodyPr/>
          <a:lstStyle/>
          <a:p>
            <a:r>
              <a:rPr lang="pt-BR" dirty="0" smtClean="0"/>
              <a:t>Matheus Nunes Oliveira</a:t>
            </a:r>
            <a:endParaRPr lang="pt-BR" dirty="0"/>
          </a:p>
        </p:txBody>
      </p:sp>
    </p:spTree>
    <p:extLst>
      <p:ext uri="{BB962C8B-B14F-4D97-AF65-F5344CB8AC3E}">
        <p14:creationId xmlns:p14="http://schemas.microsoft.com/office/powerpoint/2010/main" val="362598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5854775" cy="4511936"/>
          </a:xfrm>
        </p:spPr>
        <p:txBody>
          <a:bodyPr>
            <a:normAutofit/>
          </a:bodyPr>
          <a:lstStyle/>
          <a:p>
            <a:r>
              <a:rPr lang="pt-BR" dirty="0" err="1"/>
              <a:t>gpresult</a:t>
            </a:r>
            <a:r>
              <a:rPr lang="pt-BR" dirty="0"/>
              <a:t>: Utilizamos o comando “</a:t>
            </a:r>
            <a:r>
              <a:rPr lang="pt-BR" dirty="0" err="1"/>
              <a:t>gpresult</a:t>
            </a:r>
            <a:r>
              <a:rPr lang="pt-BR" dirty="0"/>
              <a:t> –r” após o comando de </a:t>
            </a:r>
            <a:r>
              <a:rPr lang="pt-BR" dirty="0" err="1"/>
              <a:t>gpupdate</a:t>
            </a:r>
            <a:r>
              <a:rPr lang="pt-BR" dirty="0"/>
              <a:t> para </a:t>
            </a:r>
            <a:r>
              <a:rPr lang="pt-BR" dirty="0" smtClean="0"/>
              <a:t>visualizar </a:t>
            </a:r>
            <a:r>
              <a:rPr lang="pt-BR" dirty="0"/>
              <a:t>resumidamente quais politicas foram aplicadas ao usuário e ao computador. </a:t>
            </a:r>
            <a:endParaRPr lang="pt-BR" dirty="0" smtClean="0"/>
          </a:p>
          <a:p>
            <a:r>
              <a:rPr lang="pt-BR" dirty="0"/>
              <a:t>A imagem ilustra apenas uma parte do retorno do comando. </a:t>
            </a:r>
          </a:p>
          <a:p>
            <a:endParaRPr lang="pt-BR" dirty="0" smtClean="0"/>
          </a:p>
          <a:p>
            <a:pPr marL="0" indent="0">
              <a:buNone/>
            </a:pPr>
            <a:endParaRPr lang="pt-BR" dirty="0"/>
          </a:p>
          <a:p>
            <a:endParaRPr lang="pt-BR" sz="2600" dirty="0"/>
          </a:p>
          <a:p>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6692975" y="1710697"/>
            <a:ext cx="4869815" cy="4226560"/>
          </a:xfrm>
          <a:prstGeom prst="rect">
            <a:avLst/>
          </a:prstGeom>
        </p:spPr>
      </p:pic>
    </p:spTree>
    <p:extLst>
      <p:ext uri="{BB962C8B-B14F-4D97-AF65-F5344CB8AC3E}">
        <p14:creationId xmlns:p14="http://schemas.microsoft.com/office/powerpoint/2010/main" val="81784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err="1"/>
              <a:t>Fc</a:t>
            </a:r>
            <a:r>
              <a:rPr lang="pt-BR" dirty="0"/>
              <a:t>: O comando FC File Compare é um dos comandos Windows mais básicos para comparações. Por meio dele, conseguimos fazer a comparação de arquivos, levantando as principais diferenças entre eles. Para isso, basta seguir o modelo abaixo:</a:t>
            </a:r>
          </a:p>
          <a:p>
            <a:r>
              <a:rPr lang="pt-BR" dirty="0" err="1">
                <a:solidFill>
                  <a:srgbClr val="FF0000"/>
                </a:solidFill>
              </a:rPr>
              <a:t>fc</a:t>
            </a:r>
            <a:r>
              <a:rPr lang="pt-BR" dirty="0"/>
              <a:t> </a:t>
            </a:r>
            <a:r>
              <a:rPr lang="pt-BR" dirty="0">
                <a:solidFill>
                  <a:schemeClr val="accent4">
                    <a:lumMod val="60000"/>
                    <a:lumOff val="40000"/>
                  </a:schemeClr>
                </a:solidFill>
              </a:rPr>
              <a:t>/c /caminho_para_o_arquivo_1/nome_do_arquivo_1 </a:t>
            </a:r>
            <a:r>
              <a:rPr lang="pt-BR" dirty="0">
                <a:solidFill>
                  <a:schemeClr val="accent2">
                    <a:lumMod val="75000"/>
                  </a:schemeClr>
                </a:solidFill>
              </a:rPr>
              <a:t>/caminho_para_o_arquivo_2/nome_do_arquivo_2</a:t>
            </a:r>
            <a:endParaRPr lang="pt-BR" sz="2600" dirty="0">
              <a:solidFill>
                <a:schemeClr val="accent2">
                  <a:lumMod val="75000"/>
                </a:schemeClr>
              </a:solidFill>
            </a:endParaRPr>
          </a:p>
          <a:p>
            <a:endParaRPr lang="pt-BR" dirty="0"/>
          </a:p>
        </p:txBody>
      </p:sp>
      <p:pic>
        <p:nvPicPr>
          <p:cNvPr id="5" name="Imagem 4"/>
          <p:cNvPicPr/>
          <p:nvPr/>
        </p:nvPicPr>
        <p:blipFill>
          <a:blip r:embed="rId2">
            <a:extLst>
              <a:ext uri="{28A0092B-C50C-407E-A947-70E740481C1C}">
                <a14:useLocalDpi xmlns:a14="http://schemas.microsoft.com/office/drawing/2010/main" val="0"/>
              </a:ext>
            </a:extLst>
          </a:blip>
          <a:stretch>
            <a:fillRect/>
          </a:stretch>
        </p:blipFill>
        <p:spPr>
          <a:xfrm>
            <a:off x="2248921" y="4878467"/>
            <a:ext cx="7722907" cy="1564167"/>
          </a:xfrm>
          <a:prstGeom prst="rect">
            <a:avLst/>
          </a:prstGeom>
        </p:spPr>
      </p:pic>
    </p:spTree>
    <p:extLst>
      <p:ext uri="{BB962C8B-B14F-4D97-AF65-F5344CB8AC3E}">
        <p14:creationId xmlns:p14="http://schemas.microsoft.com/office/powerpoint/2010/main" val="4272579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err="1"/>
              <a:t>Cls</a:t>
            </a:r>
            <a:r>
              <a:rPr lang="pt-BR" dirty="0"/>
              <a:t>: O comando </a:t>
            </a:r>
            <a:r>
              <a:rPr lang="pt-BR" dirty="0" err="1"/>
              <a:t>cls</a:t>
            </a:r>
            <a:r>
              <a:rPr lang="pt-BR" dirty="0"/>
              <a:t> faz uma limpeza em todos os comandos anteriores digitados, fazendo com que seu </a:t>
            </a:r>
            <a:r>
              <a:rPr lang="pt-BR" dirty="0" err="1"/>
              <a:t>cmd</a:t>
            </a:r>
            <a:r>
              <a:rPr lang="pt-BR" dirty="0"/>
              <a:t> fique mais organizado para fazer suas tarefas. </a:t>
            </a:r>
          </a:p>
          <a:p>
            <a:endParaRPr lang="pt-BR" dirty="0" smtClean="0"/>
          </a:p>
          <a:p>
            <a:r>
              <a:rPr lang="pt-BR" dirty="0"/>
              <a:t>Help: O comando help exibe todos os comandos disponíveis no </a:t>
            </a:r>
            <a:r>
              <a:rPr lang="pt-BR" dirty="0" err="1"/>
              <a:t>cmd</a:t>
            </a:r>
            <a:r>
              <a:rPr lang="pt-BR" dirty="0"/>
              <a:t>. Caso necessite de ajuda com relação a um comando em específico, como utilizar ele, devemos digitar</a:t>
            </a:r>
            <a:r>
              <a:rPr lang="pt-BR" dirty="0" smtClean="0"/>
              <a:t>:</a:t>
            </a:r>
          </a:p>
          <a:p>
            <a:pPr marL="0" indent="0">
              <a:buNone/>
            </a:pPr>
            <a:r>
              <a:rPr lang="pt-BR" dirty="0"/>
              <a:t>	</a:t>
            </a:r>
            <a:r>
              <a:rPr lang="pt-BR" dirty="0" smtClean="0"/>
              <a:t>		</a:t>
            </a:r>
            <a:r>
              <a:rPr lang="pt-BR" dirty="0"/>
              <a:t> </a:t>
            </a:r>
            <a:r>
              <a:rPr lang="pt-BR" dirty="0">
                <a:solidFill>
                  <a:schemeClr val="accent4">
                    <a:lumMod val="60000"/>
                    <a:lumOff val="40000"/>
                  </a:schemeClr>
                </a:solidFill>
              </a:rPr>
              <a:t>help </a:t>
            </a:r>
            <a:r>
              <a:rPr lang="pt-BR" dirty="0" err="1" smtClean="0">
                <a:solidFill>
                  <a:schemeClr val="accent4">
                    <a:lumMod val="60000"/>
                    <a:lumOff val="40000"/>
                  </a:schemeClr>
                </a:solidFill>
              </a:rPr>
              <a:t>nome_comando</a:t>
            </a:r>
            <a:endParaRPr lang="pt-BR" dirty="0">
              <a:solidFill>
                <a:schemeClr val="accent4">
                  <a:lumMod val="60000"/>
                  <a:lumOff val="40000"/>
                </a:schemeClr>
              </a:solidFill>
            </a:endParaRPr>
          </a:p>
        </p:txBody>
      </p:sp>
    </p:spTree>
    <p:extLst>
      <p:ext uri="{BB962C8B-B14F-4D97-AF65-F5344CB8AC3E}">
        <p14:creationId xmlns:p14="http://schemas.microsoft.com/office/powerpoint/2010/main" val="322190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a:t>O guia de atalhos de teclado abaixo foi separado em algumas categorias, já que algumas partes do sistema podem requerer comandos diferentes. Estes atalhos foram testados no Windows 10, mas também devem funcionar na maioria das outras versões do sistema operacional da Microsoft.</a:t>
            </a:r>
          </a:p>
          <a:p>
            <a:endParaRPr lang="pt-BR" dirty="0" smtClean="0">
              <a:solidFill>
                <a:schemeClr val="accent4">
                  <a:lumMod val="60000"/>
                  <a:lumOff val="40000"/>
                </a:schemeClr>
              </a:solidFill>
            </a:endParaRPr>
          </a:p>
          <a:p>
            <a:r>
              <a:rPr lang="pt-BR" dirty="0"/>
              <a:t>A ideia dessa parte da aula e trazer algumas facilidades para o dia a dia dos colaboradores. </a:t>
            </a:r>
          </a:p>
          <a:p>
            <a:pPr marL="0" indent="0">
              <a:buNone/>
            </a:pPr>
            <a:endParaRPr lang="pt-BR" dirty="0">
              <a:solidFill>
                <a:schemeClr val="accent4">
                  <a:lumMod val="60000"/>
                  <a:lumOff val="40000"/>
                </a:schemeClr>
              </a:solidFill>
            </a:endParaRPr>
          </a:p>
        </p:txBody>
      </p:sp>
    </p:spTree>
    <p:extLst>
      <p:ext uri="{BB962C8B-B14F-4D97-AF65-F5344CB8AC3E}">
        <p14:creationId xmlns:p14="http://schemas.microsoft.com/office/powerpoint/2010/main" val="171100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a:xfrm>
            <a:off x="838200" y="1665027"/>
            <a:ext cx="6195646" cy="4511936"/>
          </a:xfrm>
        </p:spPr>
        <p:txBody>
          <a:bodyPr>
            <a:normAutofit fontScale="92500" lnSpcReduction="20000"/>
          </a:bodyPr>
          <a:lstStyle/>
          <a:p>
            <a:r>
              <a:rPr lang="pt-BR" dirty="0"/>
              <a:t>Captura de tela personalizada: Pressionando o atalho (</a:t>
            </a:r>
            <a:r>
              <a:rPr lang="pt-BR" b="1" dirty="0"/>
              <a:t>Shift + Tecla do Windows + S</a:t>
            </a:r>
            <a:r>
              <a:rPr lang="pt-BR" dirty="0"/>
              <a:t>) você abrirá o recurso de </a:t>
            </a:r>
            <a:r>
              <a:rPr lang="pt-BR" dirty="0" err="1"/>
              <a:t>printscreen</a:t>
            </a:r>
            <a:r>
              <a:rPr lang="pt-BR" dirty="0"/>
              <a:t> nativo, dessa forma dispensando o uso de softwares de terceiros</a:t>
            </a:r>
            <a:r>
              <a:rPr lang="pt-BR" dirty="0" smtClean="0"/>
              <a:t>.</a:t>
            </a:r>
          </a:p>
          <a:p>
            <a:r>
              <a:rPr lang="pt-BR" dirty="0"/>
              <a:t>Caso queira editar a imagem que foi capturada basta acessar a área de notificações do sistema, dessa forma você verá o </a:t>
            </a:r>
            <a:r>
              <a:rPr lang="pt-BR" dirty="0" err="1"/>
              <a:t>print</a:t>
            </a:r>
            <a:r>
              <a:rPr lang="pt-BR" dirty="0"/>
              <a:t> e poderá efetuar edições básicas.</a:t>
            </a:r>
          </a:p>
          <a:p>
            <a:endParaRPr lang="pt-BR" dirty="0">
              <a:solidFill>
                <a:schemeClr val="accent4">
                  <a:lumMod val="60000"/>
                  <a:lumOff val="40000"/>
                </a:schemeClr>
              </a:solidFill>
            </a:endParaRP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7033846" y="1789661"/>
            <a:ext cx="4983210" cy="4465051"/>
          </a:xfrm>
          <a:prstGeom prst="rect">
            <a:avLst/>
          </a:prstGeom>
        </p:spPr>
      </p:pic>
    </p:spTree>
    <p:extLst>
      <p:ext uri="{BB962C8B-B14F-4D97-AF65-F5344CB8AC3E}">
        <p14:creationId xmlns:p14="http://schemas.microsoft.com/office/powerpoint/2010/main" val="1525748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lnSpcReduction="10000"/>
          </a:bodyPr>
          <a:lstStyle/>
          <a:p>
            <a:r>
              <a:rPr lang="pt-BR" dirty="0"/>
              <a:t>Áreas de trabalho: Essa função permite criar duas áreas de trabalho completamente distintas sendo possível manter determinados aplicativos em execução em cada uma delas.  </a:t>
            </a:r>
          </a:p>
          <a:p>
            <a:r>
              <a:rPr lang="pt-BR" dirty="0"/>
              <a:t>P</a:t>
            </a:r>
            <a:r>
              <a:rPr lang="pt-BR" dirty="0" smtClean="0"/>
              <a:t>ara </a:t>
            </a:r>
            <a:r>
              <a:rPr lang="pt-BR" dirty="0"/>
              <a:t>criar uma nova área pressione de forma simultânea os seguintes botões: (</a:t>
            </a:r>
            <a:r>
              <a:rPr lang="pt-BR" b="1" dirty="0"/>
              <a:t>Tecla do Windows + CTRL + D</a:t>
            </a:r>
            <a:r>
              <a:rPr lang="pt-BR" dirty="0"/>
              <a:t>) e para apagar utilize (</a:t>
            </a:r>
            <a:r>
              <a:rPr lang="pt-BR" b="1" dirty="0"/>
              <a:t>Tecla do Windows + CTRL + F4</a:t>
            </a:r>
            <a:r>
              <a:rPr lang="pt-BR" dirty="0" smtClean="0"/>
              <a:t>).</a:t>
            </a:r>
          </a:p>
          <a:p>
            <a:r>
              <a:rPr lang="pt-BR" dirty="0"/>
              <a:t>Para alterar rapidamente entre as telas toque em (</a:t>
            </a:r>
            <a:r>
              <a:rPr lang="pt-BR" b="1" dirty="0"/>
              <a:t>Tecla do Windows + CTRL + Seta</a:t>
            </a:r>
            <a:r>
              <a:rPr lang="pt-BR" dirty="0"/>
              <a:t>. Para visualizar todas as áreas de trabalho pressione (</a:t>
            </a:r>
            <a:r>
              <a:rPr lang="pt-BR" b="1" dirty="0"/>
              <a:t>Tecla do Windows + </a:t>
            </a:r>
            <a:r>
              <a:rPr lang="pt-BR" b="1" dirty="0" err="1"/>
              <a:t>Tab</a:t>
            </a:r>
            <a:r>
              <a:rPr lang="pt-BR" dirty="0"/>
              <a:t>).</a:t>
            </a:r>
          </a:p>
          <a:p>
            <a:endParaRPr lang="pt-BR" dirty="0"/>
          </a:p>
          <a:p>
            <a:endParaRPr lang="pt-BR" dirty="0">
              <a:solidFill>
                <a:schemeClr val="accent4">
                  <a:lumMod val="60000"/>
                  <a:lumOff val="40000"/>
                </a:schemeClr>
              </a:solidFill>
            </a:endParaRPr>
          </a:p>
        </p:txBody>
      </p:sp>
    </p:spTree>
    <p:extLst>
      <p:ext uri="{BB962C8B-B14F-4D97-AF65-F5344CB8AC3E}">
        <p14:creationId xmlns:p14="http://schemas.microsoft.com/office/powerpoint/2010/main" val="252961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endParaRPr lang="pt-BR" dirty="0"/>
          </a:p>
          <a:p>
            <a:endParaRPr lang="pt-BR" dirty="0">
              <a:solidFill>
                <a:schemeClr val="accent4">
                  <a:lumMod val="60000"/>
                  <a:lumOff val="40000"/>
                </a:schemeClr>
              </a:solidFill>
            </a:endParaRPr>
          </a:p>
        </p:txBody>
      </p:sp>
      <p:pic>
        <p:nvPicPr>
          <p:cNvPr id="4" name="Imagem 3"/>
          <p:cNvPicPr/>
          <p:nvPr/>
        </p:nvPicPr>
        <p:blipFill>
          <a:blip r:embed="rId2" cstate="print">
            <a:extLst>
              <a:ext uri="{28A0092B-C50C-407E-A947-70E740481C1C}">
                <a14:useLocalDpi xmlns:a14="http://schemas.microsoft.com/office/drawing/2010/main" val="0"/>
              </a:ext>
            </a:extLst>
          </a:blip>
          <a:stretch>
            <a:fillRect/>
          </a:stretch>
        </p:blipFill>
        <p:spPr>
          <a:xfrm>
            <a:off x="1228049" y="2399008"/>
            <a:ext cx="7894591" cy="2308258"/>
          </a:xfrm>
          <a:prstGeom prst="rect">
            <a:avLst/>
          </a:prstGeom>
        </p:spPr>
      </p:pic>
    </p:spTree>
    <p:extLst>
      <p:ext uri="{BB962C8B-B14F-4D97-AF65-F5344CB8AC3E}">
        <p14:creationId xmlns:p14="http://schemas.microsoft.com/office/powerpoint/2010/main" val="3101715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sz="2600" dirty="0"/>
              <a:t>Bloqueio de Tela: O comando (</a:t>
            </a:r>
            <a:r>
              <a:rPr lang="pt-BR" sz="2600" b="1" dirty="0"/>
              <a:t>Tecla do Windows + L</a:t>
            </a:r>
            <a:r>
              <a:rPr lang="pt-BR" sz="2600" dirty="0"/>
              <a:t>) permite que o usuário bloqueie o computador rapidamente. </a:t>
            </a:r>
          </a:p>
          <a:p>
            <a:endParaRPr lang="pt-BR" sz="2600" dirty="0" smtClean="0"/>
          </a:p>
          <a:p>
            <a:r>
              <a:rPr lang="pt-BR" sz="2600" dirty="0"/>
              <a:t>Deletar arquivos permanentemente: Um atalho do Windows permite deletar permanentemente um arquivo sem enviá-lo para a lixeira, para isso basta selecionar o documento que será apagado e pressionar o atalho (</a:t>
            </a:r>
            <a:r>
              <a:rPr lang="pt-BR" sz="2600" b="1" dirty="0"/>
              <a:t>Shift + Delete</a:t>
            </a:r>
            <a:r>
              <a:rPr lang="pt-BR" sz="2600" dirty="0"/>
              <a:t>).</a:t>
            </a:r>
          </a:p>
          <a:p>
            <a:endParaRPr lang="pt-BR" dirty="0">
              <a:solidFill>
                <a:schemeClr val="accent4">
                  <a:lumMod val="60000"/>
                  <a:lumOff val="40000"/>
                </a:schemeClr>
              </a:solidFill>
            </a:endParaRP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6633794" y="4759051"/>
            <a:ext cx="4107815" cy="1855470"/>
          </a:xfrm>
          <a:prstGeom prst="rect">
            <a:avLst/>
          </a:prstGeom>
        </p:spPr>
      </p:pic>
    </p:spTree>
    <p:extLst>
      <p:ext uri="{BB962C8B-B14F-4D97-AF65-F5344CB8AC3E}">
        <p14:creationId xmlns:p14="http://schemas.microsoft.com/office/powerpoint/2010/main" val="99693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a:t>Aplicativos da barra de tarefas: Windows permite abrir programas que estão na barra de tarefas sem a necessidade de tocar sobre eles com o cursor do </a:t>
            </a:r>
            <a:r>
              <a:rPr lang="pt-BR" dirty="0" smtClean="0"/>
              <a:t>mouse. </a:t>
            </a:r>
            <a:r>
              <a:rPr lang="pt-BR" dirty="0"/>
              <a:t>Para isso pressione (</a:t>
            </a:r>
            <a:r>
              <a:rPr lang="pt-BR" b="1" dirty="0"/>
              <a:t>Teclado Windows + posição do aplicativo</a:t>
            </a:r>
            <a:r>
              <a:rPr lang="pt-BR" dirty="0"/>
              <a:t>).</a:t>
            </a:r>
          </a:p>
          <a:p>
            <a:r>
              <a:rPr lang="pt-BR" dirty="0"/>
              <a:t>Exemplificando, na imagem abaixo para abrir o </a:t>
            </a:r>
            <a:r>
              <a:rPr lang="pt-BR" dirty="0" err="1"/>
              <a:t>Dbeaver</a:t>
            </a:r>
            <a:r>
              <a:rPr lang="pt-BR" dirty="0"/>
              <a:t> basta tocar em (</a:t>
            </a:r>
            <a:r>
              <a:rPr lang="pt-BR" b="1" dirty="0"/>
              <a:t>Tecla do Windows + número </a:t>
            </a:r>
            <a:r>
              <a:rPr lang="pt-BR" b="1" dirty="0"/>
              <a:t>1</a:t>
            </a:r>
            <a:r>
              <a:rPr lang="pt-BR" dirty="0" smtClean="0"/>
              <a:t>).</a:t>
            </a:r>
          </a:p>
          <a:p>
            <a:endParaRPr lang="pt-BR" dirty="0">
              <a:solidFill>
                <a:schemeClr val="accent4">
                  <a:lumMod val="60000"/>
                  <a:lumOff val="40000"/>
                </a:schemeClr>
              </a:solidFill>
            </a:endParaRPr>
          </a:p>
        </p:txBody>
      </p:sp>
      <p:pic>
        <p:nvPicPr>
          <p:cNvPr id="4" name="Imagem 3"/>
          <p:cNvPicPr/>
          <p:nvPr/>
        </p:nvPicPr>
        <p:blipFill>
          <a:blip r:embed="rId2">
            <a:extLst>
              <a:ext uri="{28A0092B-C50C-407E-A947-70E740481C1C}">
                <a14:useLocalDpi xmlns:a14="http://schemas.microsoft.com/office/drawing/2010/main" val="0"/>
              </a:ext>
            </a:extLst>
          </a:blip>
          <a:stretch>
            <a:fillRect/>
          </a:stretch>
        </p:blipFill>
        <p:spPr>
          <a:xfrm>
            <a:off x="2114222" y="4926008"/>
            <a:ext cx="7398268" cy="1250955"/>
          </a:xfrm>
          <a:prstGeom prst="rect">
            <a:avLst/>
          </a:prstGeom>
        </p:spPr>
      </p:pic>
    </p:spTree>
    <p:extLst>
      <p:ext uri="{BB962C8B-B14F-4D97-AF65-F5344CB8AC3E}">
        <p14:creationId xmlns:p14="http://schemas.microsoft.com/office/powerpoint/2010/main" val="3409602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smtClean="0"/>
              <a:t>A </a:t>
            </a:r>
            <a:r>
              <a:rPr lang="pt-BR" dirty="0"/>
              <a:t>“</a:t>
            </a:r>
            <a:r>
              <a:rPr lang="pt-BR" dirty="0" err="1"/>
              <a:t>Ctrl</a:t>
            </a:r>
            <a:r>
              <a:rPr lang="pt-BR" dirty="0"/>
              <a:t> + </a:t>
            </a:r>
            <a:r>
              <a:rPr lang="pt-BR" dirty="0" err="1"/>
              <a:t>Esc</a:t>
            </a:r>
            <a:r>
              <a:rPr lang="pt-BR" dirty="0"/>
              <a:t>” abre o menu iniciar</a:t>
            </a:r>
            <a:r>
              <a:rPr lang="pt-BR" dirty="0" smtClean="0"/>
              <a:t>.</a:t>
            </a:r>
          </a:p>
          <a:p>
            <a:endParaRPr lang="pt-BR" dirty="0"/>
          </a:p>
          <a:p>
            <a:r>
              <a:rPr lang="pt-BR" dirty="0"/>
              <a:t>A “tecla </a:t>
            </a:r>
            <a:r>
              <a:rPr lang="pt-BR" dirty="0" err="1"/>
              <a:t>Win</a:t>
            </a:r>
            <a:r>
              <a:rPr lang="pt-BR" dirty="0"/>
              <a:t> + E” abre o explorador de arquivos.</a:t>
            </a:r>
          </a:p>
          <a:p>
            <a:endParaRPr lang="pt-BR" dirty="0" smtClean="0"/>
          </a:p>
          <a:p>
            <a:r>
              <a:rPr lang="pt-BR" dirty="0"/>
              <a:t>A “tecla </a:t>
            </a:r>
            <a:r>
              <a:rPr lang="pt-BR" dirty="0" err="1"/>
              <a:t>Win</a:t>
            </a:r>
            <a:r>
              <a:rPr lang="pt-BR" dirty="0"/>
              <a:t> + I” abre a tela de configurações do Windows. </a:t>
            </a:r>
          </a:p>
          <a:p>
            <a:endParaRPr lang="pt-BR" dirty="0" smtClean="0"/>
          </a:p>
          <a:p>
            <a:r>
              <a:rPr lang="pt-BR" dirty="0"/>
              <a:t>A “tecla </a:t>
            </a:r>
            <a:r>
              <a:rPr lang="pt-BR" dirty="0" err="1"/>
              <a:t>Win</a:t>
            </a:r>
            <a:r>
              <a:rPr lang="pt-BR" dirty="0"/>
              <a:t> + M” Minimiza os programas abertos.</a:t>
            </a:r>
          </a:p>
          <a:p>
            <a:endParaRPr lang="pt-BR" dirty="0"/>
          </a:p>
          <a:p>
            <a:endParaRPr lang="pt-BR" dirty="0" smtClean="0">
              <a:solidFill>
                <a:schemeClr val="accent4">
                  <a:lumMod val="60000"/>
                  <a:lumOff val="40000"/>
                </a:schemeClr>
              </a:solidFill>
            </a:endParaRPr>
          </a:p>
          <a:p>
            <a:endParaRPr lang="pt-BR" dirty="0">
              <a:solidFill>
                <a:schemeClr val="accent4">
                  <a:lumMod val="60000"/>
                  <a:lumOff val="40000"/>
                </a:schemeClr>
              </a:solidFill>
            </a:endParaRPr>
          </a:p>
        </p:txBody>
      </p:sp>
    </p:spTree>
    <p:extLst>
      <p:ext uri="{BB962C8B-B14F-4D97-AF65-F5344CB8AC3E}">
        <p14:creationId xmlns:p14="http://schemas.microsoft.com/office/powerpoint/2010/main" val="198526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EFB04-F3D6-4642-A5E8-95E5452193B0}"/>
              </a:ext>
            </a:extLst>
          </p:cNvPr>
          <p:cNvSpPr>
            <a:spLocks noGrp="1"/>
          </p:cNvSpPr>
          <p:nvPr>
            <p:ph type="title"/>
          </p:nvPr>
        </p:nvSpPr>
        <p:spPr>
          <a:xfrm>
            <a:off x="4988752" y="1442050"/>
            <a:ext cx="6525113" cy="3018786"/>
          </a:xfrm>
        </p:spPr>
        <p:txBody>
          <a:bodyPr>
            <a:normAutofit fontScale="90000"/>
          </a:bodyPr>
          <a:lstStyle/>
          <a:p>
            <a:r>
              <a:rPr lang="pt-BR" dirty="0" smtClean="0"/>
              <a:t>Aula 07 – Comandos básicos e atalhos de Windows.</a:t>
            </a:r>
            <a:endParaRPr lang="pt-BR" dirty="0"/>
          </a:p>
        </p:txBody>
      </p:sp>
      <p:sp>
        <p:nvSpPr>
          <p:cNvPr id="3" name="Espaço Reservado para Texto 2">
            <a:extLst>
              <a:ext uri="{FF2B5EF4-FFF2-40B4-BE49-F238E27FC236}">
                <a16:creationId xmlns:a16="http://schemas.microsoft.com/office/drawing/2014/main" id="{9B596754-38D7-4BF7-9BCD-43ED1D6C35D0}"/>
              </a:ext>
            </a:extLst>
          </p:cNvPr>
          <p:cNvSpPr>
            <a:spLocks noGrp="1"/>
          </p:cNvSpPr>
          <p:nvPr>
            <p:ph type="body" idx="1"/>
          </p:nvPr>
        </p:nvSpPr>
        <p:spPr/>
        <p:txBody>
          <a:bodyPr/>
          <a:lstStyle/>
          <a:p>
            <a:r>
              <a:rPr lang="pt-BR" dirty="0" smtClean="0"/>
              <a:t>Sistemas Operacionais</a:t>
            </a:r>
            <a:endParaRPr lang="pt-BR" dirty="0"/>
          </a:p>
        </p:txBody>
      </p:sp>
    </p:spTree>
    <p:extLst>
      <p:ext uri="{BB962C8B-B14F-4D97-AF65-F5344CB8AC3E}">
        <p14:creationId xmlns:p14="http://schemas.microsoft.com/office/powerpoint/2010/main" val="3155717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a:t>A “tecla </a:t>
            </a:r>
            <a:r>
              <a:rPr lang="pt-BR" dirty="0" err="1"/>
              <a:t>Win</a:t>
            </a:r>
            <a:r>
              <a:rPr lang="pt-BR" dirty="0"/>
              <a:t> + X” Abre o menu que facilita o acesso a ferramentas do Windows. </a:t>
            </a:r>
            <a:endParaRPr lang="pt-BR" dirty="0" smtClean="0"/>
          </a:p>
          <a:p>
            <a:endParaRPr lang="pt-BR" dirty="0"/>
          </a:p>
          <a:p>
            <a:r>
              <a:rPr lang="pt-BR" dirty="0"/>
              <a:t>A “Tecla </a:t>
            </a:r>
            <a:r>
              <a:rPr lang="pt-BR" dirty="0" err="1"/>
              <a:t>Win</a:t>
            </a:r>
            <a:r>
              <a:rPr lang="pt-BR" dirty="0"/>
              <a:t> + ↑ / ↓ / → / ←” Coloca a janela posicionada ao lado ou redimensionada / maximizada. </a:t>
            </a:r>
          </a:p>
          <a:p>
            <a:endParaRPr lang="pt-BR" dirty="0"/>
          </a:p>
          <a:p>
            <a:r>
              <a:rPr lang="pt-BR" dirty="0"/>
              <a:t>A “tecla </a:t>
            </a:r>
            <a:r>
              <a:rPr lang="pt-BR" dirty="0" err="1"/>
              <a:t>Alt</a:t>
            </a:r>
            <a:r>
              <a:rPr lang="pt-BR" dirty="0"/>
              <a:t> + </a:t>
            </a:r>
            <a:r>
              <a:rPr lang="pt-BR" dirty="0" err="1"/>
              <a:t>Tab</a:t>
            </a:r>
            <a:r>
              <a:rPr lang="pt-BR" dirty="0"/>
              <a:t>” Alterna </a:t>
            </a:r>
            <a:r>
              <a:rPr lang="pt-BR" dirty="0" err="1"/>
              <a:t>entr</a:t>
            </a:r>
            <a:r>
              <a:rPr lang="pt-BR" dirty="0"/>
              <a:t> os programas abertos. </a:t>
            </a:r>
          </a:p>
          <a:p>
            <a:pPr marL="0" indent="0">
              <a:buNone/>
            </a:pPr>
            <a:endParaRPr lang="pt-BR" dirty="0" smtClean="0">
              <a:solidFill>
                <a:schemeClr val="accent4">
                  <a:lumMod val="60000"/>
                  <a:lumOff val="40000"/>
                </a:schemeClr>
              </a:solidFill>
            </a:endParaRPr>
          </a:p>
          <a:p>
            <a:endParaRPr lang="pt-BR" dirty="0">
              <a:solidFill>
                <a:schemeClr val="accent4">
                  <a:lumMod val="60000"/>
                  <a:lumOff val="40000"/>
                </a:schemeClr>
              </a:solidFill>
            </a:endParaRPr>
          </a:p>
        </p:txBody>
      </p:sp>
    </p:spTree>
    <p:extLst>
      <p:ext uri="{BB962C8B-B14F-4D97-AF65-F5344CB8AC3E}">
        <p14:creationId xmlns:p14="http://schemas.microsoft.com/office/powerpoint/2010/main" val="231469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a:t>A “tecla </a:t>
            </a:r>
            <a:r>
              <a:rPr lang="pt-BR" dirty="0" err="1"/>
              <a:t>Ctrl</a:t>
            </a:r>
            <a:r>
              <a:rPr lang="pt-BR" dirty="0"/>
              <a:t> + Shift + </a:t>
            </a:r>
            <a:r>
              <a:rPr lang="pt-BR" dirty="0" err="1"/>
              <a:t>Esc</a:t>
            </a:r>
            <a:r>
              <a:rPr lang="pt-BR" dirty="0"/>
              <a:t>” abre o gerenciador de tarefas. </a:t>
            </a:r>
          </a:p>
          <a:p>
            <a:endParaRPr lang="pt-BR" dirty="0" smtClean="0">
              <a:solidFill>
                <a:schemeClr val="accent4">
                  <a:lumMod val="60000"/>
                  <a:lumOff val="40000"/>
                </a:schemeClr>
              </a:solidFill>
            </a:endParaRPr>
          </a:p>
          <a:p>
            <a:r>
              <a:rPr lang="pt-BR" dirty="0"/>
              <a:t>A “ tecla Windows + Tecla Pause/Break” abre as </a:t>
            </a:r>
            <a:r>
              <a:rPr lang="pt-BR" dirty="0" err="1"/>
              <a:t>propriedas</a:t>
            </a:r>
            <a:r>
              <a:rPr lang="pt-BR" dirty="0"/>
              <a:t> do sistema.</a:t>
            </a:r>
          </a:p>
          <a:p>
            <a:endParaRPr lang="pt-BR" dirty="0" smtClean="0">
              <a:solidFill>
                <a:schemeClr val="accent4">
                  <a:lumMod val="60000"/>
                  <a:lumOff val="40000"/>
                </a:schemeClr>
              </a:solidFill>
            </a:endParaRPr>
          </a:p>
          <a:p>
            <a:endParaRPr lang="pt-BR" dirty="0">
              <a:solidFill>
                <a:schemeClr val="accent4">
                  <a:lumMod val="60000"/>
                  <a:lumOff val="40000"/>
                </a:schemeClr>
              </a:solidFill>
            </a:endParaRPr>
          </a:p>
        </p:txBody>
      </p:sp>
    </p:spTree>
    <p:extLst>
      <p:ext uri="{BB962C8B-B14F-4D97-AF65-F5344CB8AC3E}">
        <p14:creationId xmlns:p14="http://schemas.microsoft.com/office/powerpoint/2010/main" val="953436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de teclas de </a:t>
            </a:r>
            <a:r>
              <a:rPr lang="pt-BR" dirty="0" err="1" smtClean="0"/>
              <a:t>conteudo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lnSpcReduction="10000"/>
          </a:bodyPr>
          <a:lstStyle/>
          <a:p>
            <a:r>
              <a:rPr lang="pt-BR" dirty="0"/>
              <a:t>A “tecla </a:t>
            </a:r>
            <a:r>
              <a:rPr lang="pt-BR" dirty="0" err="1"/>
              <a:t>Ctrl</a:t>
            </a:r>
            <a:r>
              <a:rPr lang="pt-BR" dirty="0"/>
              <a:t> + A” Seleciona todos o arquivo ou texto, exceto no pacote office. </a:t>
            </a:r>
          </a:p>
          <a:p>
            <a:endParaRPr lang="pt-BR" dirty="0" smtClean="0">
              <a:solidFill>
                <a:schemeClr val="accent4">
                  <a:lumMod val="60000"/>
                  <a:lumOff val="40000"/>
                </a:schemeClr>
              </a:solidFill>
            </a:endParaRPr>
          </a:p>
          <a:p>
            <a:r>
              <a:rPr lang="pt-BR" dirty="0"/>
              <a:t>A “tecla </a:t>
            </a:r>
            <a:r>
              <a:rPr lang="pt-BR" dirty="0" err="1"/>
              <a:t>Ctrl</a:t>
            </a:r>
            <a:r>
              <a:rPr lang="pt-BR" dirty="0"/>
              <a:t> + D” apaga um arquivo enviado para a lixeira. </a:t>
            </a:r>
          </a:p>
          <a:p>
            <a:endParaRPr lang="pt-BR" dirty="0" smtClean="0">
              <a:solidFill>
                <a:schemeClr val="accent4">
                  <a:lumMod val="60000"/>
                  <a:lumOff val="40000"/>
                </a:schemeClr>
              </a:solidFill>
            </a:endParaRPr>
          </a:p>
          <a:p>
            <a:r>
              <a:rPr lang="pt-BR" dirty="0"/>
              <a:t>A “tecla </a:t>
            </a:r>
            <a:r>
              <a:rPr lang="pt-BR" dirty="0" err="1"/>
              <a:t>Ctrl</a:t>
            </a:r>
            <a:r>
              <a:rPr lang="pt-BR" dirty="0"/>
              <a:t> + X” recorta a seleção.</a:t>
            </a:r>
          </a:p>
          <a:p>
            <a:endParaRPr lang="pt-BR" dirty="0" smtClean="0">
              <a:solidFill>
                <a:schemeClr val="accent4">
                  <a:lumMod val="60000"/>
                  <a:lumOff val="40000"/>
                </a:schemeClr>
              </a:solidFill>
            </a:endParaRPr>
          </a:p>
          <a:p>
            <a:r>
              <a:rPr lang="pt-BR" dirty="0"/>
              <a:t>A “tecla </a:t>
            </a:r>
            <a:r>
              <a:rPr lang="pt-BR" dirty="0" err="1"/>
              <a:t>Ctrl</a:t>
            </a:r>
            <a:r>
              <a:rPr lang="pt-BR" dirty="0"/>
              <a:t> + Z” desfaz uma ação</a:t>
            </a:r>
            <a:r>
              <a:rPr lang="pt-BR" dirty="0" smtClean="0"/>
              <a:t>.</a:t>
            </a:r>
            <a:endParaRPr lang="pt-BR" dirty="0" smtClean="0">
              <a:solidFill>
                <a:schemeClr val="accent4">
                  <a:lumMod val="60000"/>
                  <a:lumOff val="40000"/>
                </a:schemeClr>
              </a:solidFill>
            </a:endParaRPr>
          </a:p>
          <a:p>
            <a:endParaRPr lang="pt-BR" dirty="0">
              <a:solidFill>
                <a:schemeClr val="accent4">
                  <a:lumMod val="60000"/>
                  <a:lumOff val="40000"/>
                </a:schemeClr>
              </a:solidFill>
            </a:endParaRPr>
          </a:p>
        </p:txBody>
      </p:sp>
    </p:spTree>
    <p:extLst>
      <p:ext uri="{BB962C8B-B14F-4D97-AF65-F5344CB8AC3E}">
        <p14:creationId xmlns:p14="http://schemas.microsoft.com/office/powerpoint/2010/main" val="3132971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de teclas de </a:t>
            </a:r>
            <a:r>
              <a:rPr lang="pt-BR" dirty="0" err="1" smtClean="0"/>
              <a:t>conteudo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a:t>A “tecla a </a:t>
            </a:r>
            <a:r>
              <a:rPr lang="en-US" dirty="0"/>
              <a:t>“</a:t>
            </a:r>
            <a:r>
              <a:rPr lang="pt-BR" dirty="0"/>
              <a:t>tecla </a:t>
            </a:r>
            <a:r>
              <a:rPr lang="pt-BR" dirty="0" err="1"/>
              <a:t>alt</a:t>
            </a:r>
            <a:r>
              <a:rPr lang="pt-BR" dirty="0"/>
              <a:t> + →</a:t>
            </a:r>
            <a:r>
              <a:rPr lang="en-US" dirty="0"/>
              <a:t>”</a:t>
            </a:r>
            <a:r>
              <a:rPr lang="pt-BR" dirty="0"/>
              <a:t> vai para a próxima pasta.</a:t>
            </a:r>
          </a:p>
          <a:p>
            <a:endParaRPr lang="pt-BR" dirty="0" smtClean="0">
              <a:solidFill>
                <a:schemeClr val="accent4">
                  <a:lumMod val="60000"/>
                  <a:lumOff val="40000"/>
                </a:schemeClr>
              </a:solidFill>
            </a:endParaRPr>
          </a:p>
          <a:p>
            <a:r>
              <a:rPr lang="pt-BR" dirty="0"/>
              <a:t>A </a:t>
            </a:r>
            <a:r>
              <a:rPr lang="en-US" dirty="0"/>
              <a:t>“</a:t>
            </a:r>
            <a:r>
              <a:rPr lang="pt-BR" dirty="0"/>
              <a:t>tecla a </a:t>
            </a:r>
            <a:r>
              <a:rPr lang="en-US" dirty="0"/>
              <a:t>“</a:t>
            </a:r>
            <a:r>
              <a:rPr lang="pt-BR" dirty="0"/>
              <a:t>tecla </a:t>
            </a:r>
            <a:r>
              <a:rPr lang="pt-BR" dirty="0" err="1"/>
              <a:t>alt</a:t>
            </a:r>
            <a:r>
              <a:rPr lang="pt-BR" dirty="0"/>
              <a:t> + ← </a:t>
            </a:r>
            <a:r>
              <a:rPr lang="en-US" dirty="0"/>
              <a:t>”</a:t>
            </a:r>
            <a:r>
              <a:rPr lang="pt-BR" dirty="0"/>
              <a:t> volta para a pasta anterior</a:t>
            </a:r>
            <a:r>
              <a:rPr lang="pt-BR" dirty="0" smtClean="0"/>
              <a:t>.</a:t>
            </a:r>
          </a:p>
          <a:p>
            <a:endParaRPr lang="pt-BR" dirty="0"/>
          </a:p>
          <a:p>
            <a:r>
              <a:rPr lang="pt-BR" dirty="0"/>
              <a:t>A </a:t>
            </a:r>
            <a:r>
              <a:rPr lang="en-US" dirty="0"/>
              <a:t>“</a:t>
            </a:r>
            <a:r>
              <a:rPr lang="pt-BR" dirty="0"/>
              <a:t>tecla a </a:t>
            </a:r>
            <a:r>
              <a:rPr lang="en-US" dirty="0"/>
              <a:t>“</a:t>
            </a:r>
            <a:r>
              <a:rPr lang="pt-BR" dirty="0"/>
              <a:t>tecla </a:t>
            </a:r>
            <a:r>
              <a:rPr lang="pt-BR" dirty="0" err="1"/>
              <a:t>alt</a:t>
            </a:r>
            <a:r>
              <a:rPr lang="pt-BR" dirty="0"/>
              <a:t> + ↑ </a:t>
            </a:r>
            <a:r>
              <a:rPr lang="en-US" dirty="0"/>
              <a:t>”</a:t>
            </a:r>
            <a:r>
              <a:rPr lang="pt-BR" dirty="0"/>
              <a:t> vai para a pasta acima.</a:t>
            </a:r>
          </a:p>
          <a:p>
            <a:endParaRPr lang="pt-BR" dirty="0" smtClean="0">
              <a:solidFill>
                <a:schemeClr val="accent4">
                  <a:lumMod val="60000"/>
                  <a:lumOff val="40000"/>
                </a:schemeClr>
              </a:solidFill>
            </a:endParaRPr>
          </a:p>
          <a:p>
            <a:r>
              <a:rPr lang="pt-BR" dirty="0"/>
              <a:t>A </a:t>
            </a:r>
            <a:r>
              <a:rPr lang="en-US" dirty="0"/>
              <a:t>“</a:t>
            </a:r>
            <a:r>
              <a:rPr lang="pt-BR" dirty="0"/>
              <a:t>tecla </a:t>
            </a:r>
            <a:r>
              <a:rPr lang="pt-BR" dirty="0" err="1"/>
              <a:t>ctrl</a:t>
            </a:r>
            <a:r>
              <a:rPr lang="pt-BR" dirty="0"/>
              <a:t> + n</a:t>
            </a:r>
            <a:r>
              <a:rPr lang="en-US" dirty="0"/>
              <a:t>”</a:t>
            </a:r>
            <a:r>
              <a:rPr lang="pt-BR" dirty="0"/>
              <a:t> abre uma nova janela.</a:t>
            </a:r>
          </a:p>
          <a:p>
            <a:pPr marL="0" indent="0">
              <a:buNone/>
            </a:pPr>
            <a:endParaRPr lang="pt-BR" dirty="0">
              <a:solidFill>
                <a:schemeClr val="accent4">
                  <a:lumMod val="60000"/>
                  <a:lumOff val="40000"/>
                </a:schemeClr>
              </a:solidFill>
            </a:endParaRPr>
          </a:p>
        </p:txBody>
      </p:sp>
    </p:spTree>
    <p:extLst>
      <p:ext uri="{BB962C8B-B14F-4D97-AF65-F5344CB8AC3E}">
        <p14:creationId xmlns:p14="http://schemas.microsoft.com/office/powerpoint/2010/main" val="214634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Atalhos de teclas de conteúdo</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lnSpcReduction="10000"/>
          </a:bodyPr>
          <a:lstStyle/>
          <a:p>
            <a:r>
              <a:rPr lang="pt-BR" dirty="0"/>
              <a:t>A </a:t>
            </a:r>
            <a:r>
              <a:rPr lang="en-US" dirty="0"/>
              <a:t>“</a:t>
            </a:r>
            <a:r>
              <a:rPr lang="pt-BR" dirty="0"/>
              <a:t>tecla </a:t>
            </a:r>
            <a:r>
              <a:rPr lang="pt-BR" dirty="0" err="1"/>
              <a:t>ctrl</a:t>
            </a:r>
            <a:r>
              <a:rPr lang="pt-BR" dirty="0"/>
              <a:t> + w</a:t>
            </a:r>
            <a:r>
              <a:rPr lang="en-US" dirty="0"/>
              <a:t>”</a:t>
            </a:r>
            <a:r>
              <a:rPr lang="pt-BR" dirty="0"/>
              <a:t> fecha a janela atual. </a:t>
            </a:r>
          </a:p>
          <a:p>
            <a:endParaRPr lang="pt-BR" dirty="0" smtClean="0">
              <a:solidFill>
                <a:schemeClr val="accent4">
                  <a:lumMod val="60000"/>
                  <a:lumOff val="40000"/>
                </a:schemeClr>
              </a:solidFill>
            </a:endParaRPr>
          </a:p>
          <a:p>
            <a:r>
              <a:rPr lang="pt-BR" dirty="0"/>
              <a:t>A </a:t>
            </a:r>
            <a:r>
              <a:rPr lang="en-US" dirty="0"/>
              <a:t>“</a:t>
            </a:r>
            <a:r>
              <a:rPr lang="pt-BR" dirty="0"/>
              <a:t>tecla </a:t>
            </a:r>
            <a:r>
              <a:rPr lang="pt-BR" dirty="0" err="1"/>
              <a:t>ctrl</a:t>
            </a:r>
            <a:r>
              <a:rPr lang="pt-BR" dirty="0"/>
              <a:t> + shift + n</a:t>
            </a:r>
            <a:r>
              <a:rPr lang="en-US" dirty="0"/>
              <a:t>”</a:t>
            </a:r>
            <a:r>
              <a:rPr lang="pt-BR" dirty="0"/>
              <a:t> cria uma nova pasta.</a:t>
            </a:r>
          </a:p>
          <a:p>
            <a:endParaRPr lang="pt-BR" dirty="0" smtClean="0">
              <a:solidFill>
                <a:schemeClr val="accent4">
                  <a:lumMod val="60000"/>
                  <a:lumOff val="40000"/>
                </a:schemeClr>
              </a:solidFill>
            </a:endParaRPr>
          </a:p>
          <a:p>
            <a:r>
              <a:rPr lang="pt-BR" dirty="0"/>
              <a:t>A “tecla CTRL + F” </a:t>
            </a:r>
            <a:r>
              <a:rPr lang="pt-BR" dirty="0" smtClean="0"/>
              <a:t>busca </a:t>
            </a:r>
            <a:r>
              <a:rPr lang="pt-BR" dirty="0"/>
              <a:t>palavras-chave em navegadores e aplicativos. </a:t>
            </a:r>
            <a:endParaRPr lang="pt-BR" dirty="0" smtClean="0"/>
          </a:p>
          <a:p>
            <a:endParaRPr lang="pt-BR" dirty="0"/>
          </a:p>
          <a:p>
            <a:r>
              <a:rPr lang="pt-BR" dirty="0"/>
              <a:t>A </a:t>
            </a:r>
            <a:r>
              <a:rPr lang="en-US" dirty="0"/>
              <a:t>“</a:t>
            </a:r>
            <a:r>
              <a:rPr lang="pt-BR" dirty="0"/>
              <a:t>tecla f11</a:t>
            </a:r>
            <a:r>
              <a:rPr lang="en-US" dirty="0"/>
              <a:t>”</a:t>
            </a:r>
            <a:r>
              <a:rPr lang="pt-BR" dirty="0"/>
              <a:t> maximiza ou minimiza a janela ativa.</a:t>
            </a:r>
          </a:p>
          <a:p>
            <a:pPr marL="0" indent="0">
              <a:buNone/>
            </a:pPr>
            <a:endParaRPr lang="pt-BR" dirty="0"/>
          </a:p>
          <a:p>
            <a:endParaRPr lang="pt-BR" dirty="0">
              <a:solidFill>
                <a:schemeClr val="accent4">
                  <a:lumMod val="60000"/>
                  <a:lumOff val="40000"/>
                </a:schemeClr>
              </a:solidFill>
            </a:endParaRPr>
          </a:p>
        </p:txBody>
      </p:sp>
    </p:spTree>
    <p:extLst>
      <p:ext uri="{BB962C8B-B14F-4D97-AF65-F5344CB8AC3E}">
        <p14:creationId xmlns:p14="http://schemas.microsoft.com/office/powerpoint/2010/main" val="2784501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58A5BD2-26DC-45DC-AD20-7BE8C0398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5002"/>
          </a:xfrm>
          <a:prstGeom prst="rect">
            <a:avLst/>
          </a:prstGeom>
        </p:spPr>
      </p:pic>
    </p:spTree>
    <p:extLst>
      <p:ext uri="{BB962C8B-B14F-4D97-AF65-F5344CB8AC3E}">
        <p14:creationId xmlns:p14="http://schemas.microsoft.com/office/powerpoint/2010/main" val="125068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lstStyle/>
          <a:p>
            <a:r>
              <a:rPr lang="pt-BR" dirty="0"/>
              <a:t>O Windows tem os comandos básicos que pode ser executado, essas facilidades que serão descritas abaixo, ajuda o usuário quando deve executar um comando ou abrir alguma tela. </a:t>
            </a:r>
          </a:p>
          <a:p>
            <a:endParaRPr lang="pt-BR" dirty="0" smtClean="0"/>
          </a:p>
          <a:p>
            <a:r>
              <a:rPr lang="pt-BR" dirty="0"/>
              <a:t>Observação: Muitos dos comandos não é obrigatório executar através dele, o usuário poderá fazer o procedimento da forma que ele achar melhor. </a:t>
            </a:r>
          </a:p>
          <a:p>
            <a:pPr marL="0" indent="0">
              <a:buNone/>
            </a:pPr>
            <a:endParaRPr lang="pt-BR" dirty="0"/>
          </a:p>
        </p:txBody>
      </p:sp>
    </p:spTree>
    <p:extLst>
      <p:ext uri="{BB962C8B-B14F-4D97-AF65-F5344CB8AC3E}">
        <p14:creationId xmlns:p14="http://schemas.microsoft.com/office/powerpoint/2010/main" val="373688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lstStyle/>
          <a:p>
            <a:r>
              <a:rPr lang="pt-BR" dirty="0"/>
              <a:t>O que é o CMD? </a:t>
            </a:r>
          </a:p>
          <a:p>
            <a:endParaRPr lang="pt-BR" dirty="0" smtClean="0"/>
          </a:p>
          <a:p>
            <a:r>
              <a:rPr lang="pt-BR" dirty="0"/>
              <a:t>O </a:t>
            </a:r>
            <a:r>
              <a:rPr lang="pt-BR" dirty="0" err="1"/>
              <a:t>prompt</a:t>
            </a:r>
            <a:r>
              <a:rPr lang="pt-BR" dirty="0"/>
              <a:t> de comando ou </a:t>
            </a:r>
            <a:r>
              <a:rPr lang="pt-BR" b="1" dirty="0"/>
              <a:t>CMD</a:t>
            </a:r>
            <a:r>
              <a:rPr lang="pt-BR" dirty="0"/>
              <a:t>, é um dos componentes mais comuns da plataforma Windows. Ele é um interpretador de linha de comando, que são programas executáveis que tem como intuito tomar ações conforme direcionamento do usuário.</a:t>
            </a:r>
          </a:p>
          <a:p>
            <a:endParaRPr lang="pt-BR" dirty="0"/>
          </a:p>
        </p:txBody>
      </p:sp>
    </p:spTree>
    <p:extLst>
      <p:ext uri="{BB962C8B-B14F-4D97-AF65-F5344CB8AC3E}">
        <p14:creationId xmlns:p14="http://schemas.microsoft.com/office/powerpoint/2010/main" val="31790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lstStyle/>
          <a:p>
            <a:r>
              <a:rPr lang="pt-BR" dirty="0"/>
              <a:t>Basicamente, essa programação automatiza tarefas por meio de scripts, realizando funções básicas atribuídas ao administrador e até mesmo a resolução de problemas operacionais do sistema.</a:t>
            </a:r>
          </a:p>
          <a:p>
            <a:endParaRPr lang="pt-BR" dirty="0"/>
          </a:p>
        </p:txBody>
      </p:sp>
    </p:spTree>
    <p:extLst>
      <p:ext uri="{BB962C8B-B14F-4D97-AF65-F5344CB8AC3E}">
        <p14:creationId xmlns:p14="http://schemas.microsoft.com/office/powerpoint/2010/main" val="39544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fontScale="92500" lnSpcReduction="20000"/>
          </a:bodyPr>
          <a:lstStyle/>
          <a:p>
            <a:r>
              <a:rPr lang="pt-BR" dirty="0"/>
              <a:t>Como acessar o CMD? </a:t>
            </a:r>
          </a:p>
          <a:p>
            <a:endParaRPr lang="pt-BR" dirty="0" smtClean="0"/>
          </a:p>
          <a:p>
            <a:r>
              <a:rPr lang="pt-BR" dirty="0"/>
              <a:t>Para acessar o CMD, deve-se digitar na barra de tarefas “</a:t>
            </a:r>
            <a:r>
              <a:rPr lang="pt-BR" dirty="0" err="1"/>
              <a:t>cmd</a:t>
            </a:r>
            <a:r>
              <a:rPr lang="pt-BR" dirty="0"/>
              <a:t>” e posteriormente, clicar no mesmo. </a:t>
            </a:r>
            <a:endParaRPr lang="pt-BR" dirty="0" smtClean="0"/>
          </a:p>
          <a:p>
            <a:pPr marL="0" indent="0">
              <a:buNone/>
            </a:pPr>
            <a:endParaRPr lang="pt-BR" dirty="0"/>
          </a:p>
          <a:p>
            <a:r>
              <a:rPr lang="pt-BR" dirty="0"/>
              <a:t>Vale ressaltar que para executar alguns comandos no </a:t>
            </a:r>
            <a:r>
              <a:rPr lang="pt-BR" dirty="0" err="1"/>
              <a:t>cmd</a:t>
            </a:r>
            <a:r>
              <a:rPr lang="pt-BR" dirty="0"/>
              <a:t> é necessário executar o mesmo como administrador, então, quando digitarmos “</a:t>
            </a:r>
            <a:r>
              <a:rPr lang="pt-BR" dirty="0" err="1"/>
              <a:t>cmd</a:t>
            </a:r>
            <a:r>
              <a:rPr lang="pt-BR" dirty="0"/>
              <a:t>” na barra de tarefas, deve-se clicar com o botão direto, selecionar “executar como administrador” e posteriormente abrir o “</a:t>
            </a:r>
            <a:r>
              <a:rPr lang="pt-BR" dirty="0" err="1"/>
              <a:t>cmd</a:t>
            </a:r>
            <a:r>
              <a:rPr lang="pt-BR" dirty="0"/>
              <a:t>”. </a:t>
            </a:r>
          </a:p>
          <a:p>
            <a:endParaRPr lang="pt-BR" dirty="0"/>
          </a:p>
        </p:txBody>
      </p:sp>
    </p:spTree>
    <p:extLst>
      <p:ext uri="{BB962C8B-B14F-4D97-AF65-F5344CB8AC3E}">
        <p14:creationId xmlns:p14="http://schemas.microsoft.com/office/powerpoint/2010/main" val="79499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err="1"/>
              <a:t>sfc</a:t>
            </a:r>
            <a:r>
              <a:rPr lang="pt-BR" dirty="0"/>
              <a:t> /</a:t>
            </a:r>
            <a:r>
              <a:rPr lang="pt-BR" dirty="0" err="1"/>
              <a:t>scannow</a:t>
            </a:r>
            <a:r>
              <a:rPr lang="pt-BR" dirty="0" smtClean="0"/>
              <a:t>: </a:t>
            </a:r>
            <a:r>
              <a:rPr lang="pt-BR" dirty="0"/>
              <a:t>Processo utilizado para identificar possíveis erros do Windows e descobrir a melhor coisa a ser feita. Por se tratar de um processo de varredura do sistema, esse comando poderá ter um </a:t>
            </a:r>
            <a:r>
              <a:rPr lang="pt-BR" dirty="0" smtClean="0"/>
              <a:t>retorno um pouco </a:t>
            </a:r>
            <a:r>
              <a:rPr lang="pt-BR" dirty="0"/>
              <a:t>demorado. </a:t>
            </a:r>
          </a:p>
        </p:txBody>
      </p:sp>
      <p:pic>
        <p:nvPicPr>
          <p:cNvPr id="5" name="Imagem 4"/>
          <p:cNvPicPr>
            <a:picLocks noChangeAspect="1"/>
          </p:cNvPicPr>
          <p:nvPr/>
        </p:nvPicPr>
        <p:blipFill>
          <a:blip r:embed="rId2"/>
          <a:stretch>
            <a:fillRect/>
          </a:stretch>
        </p:blipFill>
        <p:spPr>
          <a:xfrm>
            <a:off x="1780611" y="3892283"/>
            <a:ext cx="7660975" cy="847725"/>
          </a:xfrm>
          <a:prstGeom prst="rect">
            <a:avLst/>
          </a:prstGeom>
        </p:spPr>
      </p:pic>
      <p:pic>
        <p:nvPicPr>
          <p:cNvPr id="6" name="Imagem 5"/>
          <p:cNvPicPr/>
          <p:nvPr/>
        </p:nvPicPr>
        <p:blipFill>
          <a:blip r:embed="rId3">
            <a:extLst>
              <a:ext uri="{28A0092B-C50C-407E-A947-70E740481C1C}">
                <a14:useLocalDpi xmlns:a14="http://schemas.microsoft.com/office/drawing/2010/main" val="0"/>
              </a:ext>
            </a:extLst>
          </a:blip>
          <a:stretch>
            <a:fillRect/>
          </a:stretch>
        </p:blipFill>
        <p:spPr>
          <a:xfrm>
            <a:off x="1780610" y="4913638"/>
            <a:ext cx="7660975" cy="1092184"/>
          </a:xfrm>
          <a:prstGeom prst="rect">
            <a:avLst/>
          </a:prstGeom>
        </p:spPr>
      </p:pic>
    </p:spTree>
    <p:extLst>
      <p:ext uri="{BB962C8B-B14F-4D97-AF65-F5344CB8AC3E}">
        <p14:creationId xmlns:p14="http://schemas.microsoft.com/office/powerpoint/2010/main" val="34908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7B3BC-372F-4BEC-9750-3A1F638DF6D0}"/>
              </a:ext>
            </a:extLst>
          </p:cNvPr>
          <p:cNvSpPr>
            <a:spLocks noGrp="1"/>
          </p:cNvSpPr>
          <p:nvPr>
            <p:ph type="title"/>
          </p:nvPr>
        </p:nvSpPr>
        <p:spPr/>
        <p:txBody>
          <a:bodyPr/>
          <a:lstStyle/>
          <a:p>
            <a:r>
              <a:rPr lang="pt-BR" dirty="0" smtClean="0"/>
              <a:t>Comandos Básicos Windows</a:t>
            </a:r>
            <a:endParaRPr lang="pt-BR" dirty="0"/>
          </a:p>
        </p:txBody>
      </p:sp>
      <p:sp>
        <p:nvSpPr>
          <p:cNvPr id="3" name="Espaço Reservado para Conteúdo 2">
            <a:extLst>
              <a:ext uri="{FF2B5EF4-FFF2-40B4-BE49-F238E27FC236}">
                <a16:creationId xmlns:a16="http://schemas.microsoft.com/office/drawing/2014/main" id="{7E2DB6E6-F04E-43D7-85F7-2FFF54D9A4FA}"/>
              </a:ext>
            </a:extLst>
          </p:cNvPr>
          <p:cNvSpPr>
            <a:spLocks noGrp="1"/>
          </p:cNvSpPr>
          <p:nvPr>
            <p:ph idx="1"/>
          </p:nvPr>
        </p:nvSpPr>
        <p:spPr/>
        <p:txBody>
          <a:bodyPr>
            <a:normAutofit/>
          </a:bodyPr>
          <a:lstStyle/>
          <a:p>
            <a:r>
              <a:rPr lang="pt-BR" dirty="0" err="1"/>
              <a:t>Robocopy</a:t>
            </a:r>
            <a:r>
              <a:rPr lang="pt-BR" dirty="0"/>
              <a:t>: Ele é responsável por executar o processo através de um simples comando para copiar os arquivos de uma pasta inicial e transfere para a que você deseja. </a:t>
            </a:r>
          </a:p>
          <a:p>
            <a:r>
              <a:rPr lang="pt-BR" dirty="0"/>
              <a:t>O comando para executar o processo e simples, basta digitar: </a:t>
            </a:r>
            <a:r>
              <a:rPr lang="pt-BR" dirty="0" err="1"/>
              <a:t>robocopy</a:t>
            </a:r>
            <a:r>
              <a:rPr lang="pt-BR" dirty="0"/>
              <a:t> “pasta origem” “pasta destino” conforme exemplo abaixo: </a:t>
            </a:r>
          </a:p>
          <a:p>
            <a:r>
              <a:rPr lang="pt-BR" dirty="0" err="1"/>
              <a:t>robocopy</a:t>
            </a:r>
            <a:r>
              <a:rPr lang="pt-BR" dirty="0"/>
              <a:t> "</a:t>
            </a:r>
            <a:r>
              <a:rPr lang="pt-BR" dirty="0">
                <a:solidFill>
                  <a:schemeClr val="accent4">
                    <a:lumMod val="60000"/>
                    <a:lumOff val="40000"/>
                  </a:schemeClr>
                </a:solidFill>
              </a:rPr>
              <a:t>C:\Users\matheus.oliveira\Desktop\Teste</a:t>
            </a:r>
            <a:r>
              <a:rPr lang="pt-BR" dirty="0"/>
              <a:t>" "</a:t>
            </a:r>
            <a:r>
              <a:rPr lang="pt-BR" dirty="0">
                <a:solidFill>
                  <a:schemeClr val="accent2"/>
                </a:solidFill>
              </a:rPr>
              <a:t>C:\Users\matheus.oliveira\Desktop\Teste2</a:t>
            </a:r>
            <a:r>
              <a:rPr lang="pt-BR" dirty="0"/>
              <a:t>"</a:t>
            </a:r>
          </a:p>
          <a:p>
            <a:endParaRPr lang="pt-BR" dirty="0"/>
          </a:p>
        </p:txBody>
      </p:sp>
    </p:spTree>
    <p:extLst>
      <p:ext uri="{BB962C8B-B14F-4D97-AF65-F5344CB8AC3E}">
        <p14:creationId xmlns:p14="http://schemas.microsoft.com/office/powerpoint/2010/main" val="21262730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1829</Words>
  <Application>Microsoft Office PowerPoint</Application>
  <PresentationFormat>Widescreen</PresentationFormat>
  <Paragraphs>125</Paragraphs>
  <Slides>35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35</vt:i4>
      </vt:variant>
    </vt:vector>
  </HeadingPairs>
  <TitlesOfParts>
    <vt:vector size="38" baseType="lpstr">
      <vt:lpstr>Arial</vt:lpstr>
      <vt:lpstr>Calibri</vt:lpstr>
      <vt:lpstr>Tema do Office</vt:lpstr>
      <vt:lpstr>Apresentação do PowerPoint</vt:lpstr>
      <vt:lpstr>Sistemas Operacionais </vt:lpstr>
      <vt:lpstr>Aula 07 – Comandos básicos e atalhos de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Comandos Básicos Windows</vt:lpstr>
      <vt:lpstr>Atalhos Windows</vt:lpstr>
      <vt:lpstr>Atalhos Windows</vt:lpstr>
      <vt:lpstr>Atalhos Windows</vt:lpstr>
      <vt:lpstr>Atalhos Windows</vt:lpstr>
      <vt:lpstr>Atalhos Windows</vt:lpstr>
      <vt:lpstr>Atalhos Windows</vt:lpstr>
      <vt:lpstr>Atalhos Windows</vt:lpstr>
      <vt:lpstr>Atalhos Windows</vt:lpstr>
      <vt:lpstr>Atalhos Windows</vt:lpstr>
      <vt:lpstr>Atalhos de teclas de conteudo</vt:lpstr>
      <vt:lpstr>Atalhos de teclas de conteudo</vt:lpstr>
      <vt:lpstr>Atalhos de teclas de conteúdo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Giancarlo Gaeta</dc:creator>
  <cp:lastModifiedBy>Matheus Nunes Oliveira</cp:lastModifiedBy>
  <cp:revision>37</cp:revision>
  <dcterms:created xsi:type="dcterms:W3CDTF">2021-09-21T12:13:01Z</dcterms:created>
  <dcterms:modified xsi:type="dcterms:W3CDTF">2022-02-24T01:06:07Z</dcterms:modified>
</cp:coreProperties>
</file>