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258" r:id="rId5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33E"/>
    <a:srgbClr val="141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7" autoAdjust="0"/>
    <p:restoredTop sz="94660"/>
  </p:normalViewPr>
  <p:slideViewPr>
    <p:cSldViewPr snapToGrid="0" showGuides="1">
      <p:cViewPr varScale="1">
        <p:scale>
          <a:sx n="118" d="100"/>
          <a:sy n="118" d="100"/>
        </p:scale>
        <p:origin x="164" y="72"/>
      </p:cViewPr>
      <p:guideLst>
        <p:guide orient="horz" pos="24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02073-CC9F-4EE3-A050-2DD599BBD087}"/>
              </a:ext>
            </a:extLst>
          </p:cNvPr>
          <p:cNvSpPr>
            <a:spLocks noGrp="1"/>
          </p:cNvSpPr>
          <p:nvPr>
            <p:ph type="ctrTitle" hasCustomPrompt="1"/>
          </p:nvPr>
        </p:nvSpPr>
        <p:spPr>
          <a:xfrm>
            <a:off x="5008728" y="1558925"/>
            <a:ext cx="6482687" cy="2387600"/>
          </a:xfrm>
        </p:spPr>
        <p:txBody>
          <a:bodyPr anchor="ctr"/>
          <a:lstStyle>
            <a:lvl1pPr algn="ctr">
              <a:defRPr sz="6000"/>
            </a:lvl1pPr>
          </a:lstStyle>
          <a:p>
            <a:r>
              <a:rPr lang="pt-BR" dirty="0"/>
              <a:t>Disciplina</a:t>
            </a:r>
          </a:p>
        </p:txBody>
      </p:sp>
      <p:sp>
        <p:nvSpPr>
          <p:cNvPr id="3" name="Subtítulo 2">
            <a:extLst>
              <a:ext uri="{FF2B5EF4-FFF2-40B4-BE49-F238E27FC236}">
                <a16:creationId xmlns:a16="http://schemas.microsoft.com/office/drawing/2014/main" id="{3289B370-B0E6-4776-A371-C141C0D427BD}"/>
              </a:ext>
            </a:extLst>
          </p:cNvPr>
          <p:cNvSpPr>
            <a:spLocks noGrp="1"/>
          </p:cNvSpPr>
          <p:nvPr>
            <p:ph type="subTitle" idx="1" hasCustomPrompt="1"/>
          </p:nvPr>
        </p:nvSpPr>
        <p:spPr>
          <a:xfrm>
            <a:off x="1524000" y="4770270"/>
            <a:ext cx="9144000" cy="528805"/>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Professor</a:t>
            </a:r>
          </a:p>
        </p:txBody>
      </p:sp>
      <p:sp>
        <p:nvSpPr>
          <p:cNvPr id="4" name="Espaço Reservado para Data 3">
            <a:extLst>
              <a:ext uri="{FF2B5EF4-FFF2-40B4-BE49-F238E27FC236}">
                <a16:creationId xmlns:a16="http://schemas.microsoft.com/office/drawing/2014/main" id="{3B29F633-069F-44C9-988C-58C107FD5B82}"/>
              </a:ext>
            </a:extLst>
          </p:cNvPr>
          <p:cNvSpPr>
            <a:spLocks noGrp="1"/>
          </p:cNvSpPr>
          <p:nvPr>
            <p:ph type="dt" sz="half" idx="10"/>
          </p:nvPr>
        </p:nvSpPr>
        <p:spPr/>
        <p:txBody>
          <a:bodyPr/>
          <a:lstStyle/>
          <a:p>
            <a:fld id="{CC1C4DCD-1D17-4C16-822D-F3C3647B110D}" type="datetimeFigureOut">
              <a:rPr lang="pt-BR" smtClean="0"/>
              <a:t>17/02/2022</a:t>
            </a:fld>
            <a:endParaRPr lang="pt-BR"/>
          </a:p>
        </p:txBody>
      </p:sp>
      <p:sp>
        <p:nvSpPr>
          <p:cNvPr id="5" name="Espaço Reservado para Rodapé 4">
            <a:extLst>
              <a:ext uri="{FF2B5EF4-FFF2-40B4-BE49-F238E27FC236}">
                <a16:creationId xmlns:a16="http://schemas.microsoft.com/office/drawing/2014/main" id="{89418797-A86D-4587-8DF9-A45583860D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0C3A26B-8BA4-4287-B03D-3C03F29992FA}"/>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8" name="Imagem 7">
            <a:extLst>
              <a:ext uri="{FF2B5EF4-FFF2-40B4-BE49-F238E27FC236}">
                <a16:creationId xmlns:a16="http://schemas.microsoft.com/office/drawing/2014/main" id="{31C087BB-0C2A-46B3-A2C3-90515C5841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403" y="1539780"/>
            <a:ext cx="4217257" cy="2406745"/>
          </a:xfrm>
          <a:prstGeom prst="rect">
            <a:avLst/>
          </a:prstGeom>
        </p:spPr>
      </p:pic>
    </p:spTree>
    <p:extLst>
      <p:ext uri="{BB962C8B-B14F-4D97-AF65-F5344CB8AC3E}">
        <p14:creationId xmlns:p14="http://schemas.microsoft.com/office/powerpoint/2010/main" val="109093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F7FCD-1D8A-417C-81CD-223786C4CC12}"/>
              </a:ext>
            </a:extLst>
          </p:cNvPr>
          <p:cNvSpPr>
            <a:spLocks noGrp="1"/>
          </p:cNvSpPr>
          <p:nvPr>
            <p:ph type="title" hasCustomPrompt="1"/>
          </p:nvPr>
        </p:nvSpPr>
        <p:spPr>
          <a:xfrm>
            <a:off x="5096965" y="1436639"/>
            <a:ext cx="6256835" cy="3018786"/>
          </a:xfrm>
        </p:spPr>
        <p:txBody>
          <a:bodyPr anchor="ctr"/>
          <a:lstStyle>
            <a:lvl1pPr>
              <a:defRPr sz="6000"/>
            </a:lvl1pPr>
          </a:lstStyle>
          <a:p>
            <a:r>
              <a:rPr lang="pt-BR" dirty="0"/>
              <a:t>Nº da aula – nome da aula</a:t>
            </a:r>
          </a:p>
        </p:txBody>
      </p:sp>
      <p:sp>
        <p:nvSpPr>
          <p:cNvPr id="3" name="Espaço Reservado para Texto 2">
            <a:extLst>
              <a:ext uri="{FF2B5EF4-FFF2-40B4-BE49-F238E27FC236}">
                <a16:creationId xmlns:a16="http://schemas.microsoft.com/office/drawing/2014/main" id="{78F348D5-2388-446C-B597-1B99733375A4}"/>
              </a:ext>
            </a:extLst>
          </p:cNvPr>
          <p:cNvSpPr>
            <a:spLocks noGrp="1"/>
          </p:cNvSpPr>
          <p:nvPr>
            <p:ph type="body" idx="1" hasCustomPrompt="1"/>
          </p:nvPr>
        </p:nvSpPr>
        <p:spPr>
          <a:xfrm>
            <a:off x="831850" y="4967785"/>
            <a:ext cx="10515600" cy="750627"/>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Disciplina</a:t>
            </a:r>
          </a:p>
        </p:txBody>
      </p:sp>
      <p:sp>
        <p:nvSpPr>
          <p:cNvPr id="4" name="Espaço Reservado para Data 3">
            <a:extLst>
              <a:ext uri="{FF2B5EF4-FFF2-40B4-BE49-F238E27FC236}">
                <a16:creationId xmlns:a16="http://schemas.microsoft.com/office/drawing/2014/main" id="{8EF0C71B-DABB-418D-864D-C1E3E68DA758}"/>
              </a:ext>
            </a:extLst>
          </p:cNvPr>
          <p:cNvSpPr>
            <a:spLocks noGrp="1"/>
          </p:cNvSpPr>
          <p:nvPr>
            <p:ph type="dt" sz="half" idx="10"/>
          </p:nvPr>
        </p:nvSpPr>
        <p:spPr/>
        <p:txBody>
          <a:bodyPr/>
          <a:lstStyle/>
          <a:p>
            <a:fld id="{CC1C4DCD-1D17-4C16-822D-F3C3647B110D}" type="datetimeFigureOut">
              <a:rPr lang="pt-BR" smtClean="0"/>
              <a:t>17/02/2022</a:t>
            </a:fld>
            <a:endParaRPr lang="pt-BR"/>
          </a:p>
        </p:txBody>
      </p:sp>
      <p:sp>
        <p:nvSpPr>
          <p:cNvPr id="5" name="Espaço Reservado para Rodapé 4">
            <a:extLst>
              <a:ext uri="{FF2B5EF4-FFF2-40B4-BE49-F238E27FC236}">
                <a16:creationId xmlns:a16="http://schemas.microsoft.com/office/drawing/2014/main" id="{0A918CF0-4752-4ED7-B42A-53E7B39576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7B5885-9C96-42A2-8769-E3E4B9BB6AC3}"/>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50D76CAD-B265-428F-A9B2-6F6C80EF38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403" y="1539780"/>
            <a:ext cx="4217257" cy="2406745"/>
          </a:xfrm>
          <a:prstGeom prst="rect">
            <a:avLst/>
          </a:prstGeom>
        </p:spPr>
      </p:pic>
    </p:spTree>
    <p:extLst>
      <p:ext uri="{BB962C8B-B14F-4D97-AF65-F5344CB8AC3E}">
        <p14:creationId xmlns:p14="http://schemas.microsoft.com/office/powerpoint/2010/main" val="371811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B6F57-4FD3-41C5-A596-2B1BB9F011D0}"/>
              </a:ext>
            </a:extLst>
          </p:cNvPr>
          <p:cNvSpPr>
            <a:spLocks noGrp="1"/>
          </p:cNvSpPr>
          <p:nvPr>
            <p:ph type="title" hasCustomPrompt="1"/>
          </p:nvPr>
        </p:nvSpPr>
        <p:spPr>
          <a:xfrm>
            <a:off x="838200" y="515252"/>
            <a:ext cx="8674290" cy="808355"/>
          </a:xfrm>
        </p:spPr>
        <p:txBody>
          <a:bodyPr/>
          <a:lstStyle>
            <a:lvl1pPr>
              <a:defRPr/>
            </a:lvl1pPr>
          </a:lstStyle>
          <a:p>
            <a:r>
              <a:rPr lang="pt-BR" dirty="0"/>
              <a:t>Título</a:t>
            </a:r>
          </a:p>
        </p:txBody>
      </p:sp>
      <p:sp>
        <p:nvSpPr>
          <p:cNvPr id="3" name="Espaço Reservado para Conteúdo 2">
            <a:extLst>
              <a:ext uri="{FF2B5EF4-FFF2-40B4-BE49-F238E27FC236}">
                <a16:creationId xmlns:a16="http://schemas.microsoft.com/office/drawing/2014/main" id="{CB55E9D4-62C2-4175-95BC-EC14B1977D7C}"/>
              </a:ext>
            </a:extLst>
          </p:cNvPr>
          <p:cNvSpPr>
            <a:spLocks noGrp="1"/>
          </p:cNvSpPr>
          <p:nvPr>
            <p:ph idx="1"/>
          </p:nvPr>
        </p:nvSpPr>
        <p:spPr>
          <a:xfrm>
            <a:off x="838200" y="1665027"/>
            <a:ext cx="10515600" cy="4511936"/>
          </a:xfrm>
        </p:spPr>
        <p:txBody>
          <a:bodyPr/>
          <a:lstStyle>
            <a:lvl1pPr>
              <a:lnSpc>
                <a:spcPct val="114000"/>
              </a:lnSpc>
              <a:spcBef>
                <a:spcPts val="0"/>
              </a:spcBef>
              <a:spcAft>
                <a:spcPts val="800"/>
              </a:spcAft>
              <a:defRPr/>
            </a:lvl1pPr>
            <a:lvl2pPr>
              <a:lnSpc>
                <a:spcPct val="114000"/>
              </a:lnSpc>
              <a:spcBef>
                <a:spcPts val="0"/>
              </a:spcBef>
              <a:spcAft>
                <a:spcPts val="800"/>
              </a:spcAft>
              <a:defRPr/>
            </a:lvl2pPr>
            <a:lvl3pPr>
              <a:lnSpc>
                <a:spcPct val="114000"/>
              </a:lnSpc>
              <a:spcBef>
                <a:spcPts val="0"/>
              </a:spcBef>
              <a:spcAft>
                <a:spcPts val="800"/>
              </a:spcAft>
              <a:defRPr/>
            </a:lvl3pPr>
            <a:lvl4pPr>
              <a:lnSpc>
                <a:spcPct val="114000"/>
              </a:lnSpc>
              <a:spcBef>
                <a:spcPts val="0"/>
              </a:spcBef>
              <a:spcAft>
                <a:spcPts val="800"/>
              </a:spcAft>
              <a:defRPr/>
            </a:lvl4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F755E2C5-A78F-4371-99E7-DC2927EAD648}"/>
              </a:ext>
            </a:extLst>
          </p:cNvPr>
          <p:cNvSpPr>
            <a:spLocks noGrp="1"/>
          </p:cNvSpPr>
          <p:nvPr>
            <p:ph type="dt" sz="half" idx="10"/>
          </p:nvPr>
        </p:nvSpPr>
        <p:spPr/>
        <p:txBody>
          <a:bodyPr/>
          <a:lstStyle/>
          <a:p>
            <a:fld id="{CC1C4DCD-1D17-4C16-822D-F3C3647B110D}" type="datetimeFigureOut">
              <a:rPr lang="pt-BR" smtClean="0"/>
              <a:t>17/02/2022</a:t>
            </a:fld>
            <a:endParaRPr lang="pt-BR"/>
          </a:p>
        </p:txBody>
      </p:sp>
      <p:sp>
        <p:nvSpPr>
          <p:cNvPr id="5" name="Espaço Reservado para Rodapé 4">
            <a:extLst>
              <a:ext uri="{FF2B5EF4-FFF2-40B4-BE49-F238E27FC236}">
                <a16:creationId xmlns:a16="http://schemas.microsoft.com/office/drawing/2014/main" id="{141F3AE6-564F-461C-B067-686B9428D5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605324-CA48-4136-87BA-BE418C0FF6D4}"/>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F64AC31A-BEB9-4E14-8ABF-30B5B813D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12427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ente Conteú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B55E9D4-62C2-4175-95BC-EC14B1977D7C}"/>
              </a:ext>
            </a:extLst>
          </p:cNvPr>
          <p:cNvSpPr>
            <a:spLocks noGrp="1"/>
          </p:cNvSpPr>
          <p:nvPr>
            <p:ph idx="1"/>
          </p:nvPr>
        </p:nvSpPr>
        <p:spPr>
          <a:xfrm>
            <a:off x="838200" y="470647"/>
            <a:ext cx="8615082" cy="5706316"/>
          </a:xfrm>
        </p:spPr>
        <p:txBody>
          <a:bodyPr/>
          <a:lstStyle>
            <a:lvl1pPr>
              <a:lnSpc>
                <a:spcPct val="114000"/>
              </a:lnSpc>
              <a:spcBef>
                <a:spcPts val="0"/>
              </a:spcBef>
              <a:spcAft>
                <a:spcPts val="800"/>
              </a:spcAft>
              <a:defRPr/>
            </a:lvl1pPr>
            <a:lvl2pPr>
              <a:lnSpc>
                <a:spcPct val="114000"/>
              </a:lnSpc>
              <a:spcBef>
                <a:spcPts val="0"/>
              </a:spcBef>
              <a:spcAft>
                <a:spcPts val="800"/>
              </a:spcAft>
              <a:defRPr/>
            </a:lvl2pPr>
            <a:lvl3pPr>
              <a:lnSpc>
                <a:spcPct val="114000"/>
              </a:lnSpc>
              <a:spcBef>
                <a:spcPts val="0"/>
              </a:spcBef>
              <a:spcAft>
                <a:spcPts val="800"/>
              </a:spcAft>
              <a:defRPr/>
            </a:lvl3pPr>
            <a:lvl4pPr>
              <a:lnSpc>
                <a:spcPct val="114000"/>
              </a:lnSpc>
              <a:spcBef>
                <a:spcPts val="0"/>
              </a:spcBef>
              <a:spcAft>
                <a:spcPts val="800"/>
              </a:spcAft>
              <a:defRPr/>
            </a:lvl4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F755E2C5-A78F-4371-99E7-DC2927EAD648}"/>
              </a:ext>
            </a:extLst>
          </p:cNvPr>
          <p:cNvSpPr>
            <a:spLocks noGrp="1"/>
          </p:cNvSpPr>
          <p:nvPr>
            <p:ph type="dt" sz="half" idx="10"/>
          </p:nvPr>
        </p:nvSpPr>
        <p:spPr/>
        <p:txBody>
          <a:bodyPr/>
          <a:lstStyle/>
          <a:p>
            <a:fld id="{CC1C4DCD-1D17-4C16-822D-F3C3647B110D}" type="datetimeFigureOut">
              <a:rPr lang="pt-BR" smtClean="0"/>
              <a:t>17/02/2022</a:t>
            </a:fld>
            <a:endParaRPr lang="pt-BR"/>
          </a:p>
        </p:txBody>
      </p:sp>
      <p:sp>
        <p:nvSpPr>
          <p:cNvPr id="5" name="Espaço Reservado para Rodapé 4">
            <a:extLst>
              <a:ext uri="{FF2B5EF4-FFF2-40B4-BE49-F238E27FC236}">
                <a16:creationId xmlns:a16="http://schemas.microsoft.com/office/drawing/2014/main" id="{141F3AE6-564F-461C-B067-686B9428D5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605324-CA48-4136-87BA-BE418C0FF6D4}"/>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F64AC31A-BEB9-4E14-8ABF-30B5B813D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370826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B1EF4-6F5D-4D08-9ABF-C013EDED806F}"/>
              </a:ext>
            </a:extLst>
          </p:cNvPr>
          <p:cNvSpPr>
            <a:spLocks noGrp="1"/>
          </p:cNvSpPr>
          <p:nvPr>
            <p:ph type="title" hasCustomPrompt="1"/>
          </p:nvPr>
        </p:nvSpPr>
        <p:spPr/>
        <p:txBody>
          <a:bodyPr/>
          <a:lstStyle>
            <a:lvl1pPr>
              <a:defRPr/>
            </a:lvl1pPr>
          </a:lstStyle>
          <a:p>
            <a:r>
              <a:rPr lang="pt-BR" dirty="0"/>
              <a:t>Título</a:t>
            </a:r>
          </a:p>
        </p:txBody>
      </p:sp>
      <p:sp>
        <p:nvSpPr>
          <p:cNvPr id="3" name="Espaço Reservado para Data 2">
            <a:extLst>
              <a:ext uri="{FF2B5EF4-FFF2-40B4-BE49-F238E27FC236}">
                <a16:creationId xmlns:a16="http://schemas.microsoft.com/office/drawing/2014/main" id="{F8932B35-DA53-4A6D-A180-152BEDF83589}"/>
              </a:ext>
            </a:extLst>
          </p:cNvPr>
          <p:cNvSpPr>
            <a:spLocks noGrp="1"/>
          </p:cNvSpPr>
          <p:nvPr>
            <p:ph type="dt" sz="half" idx="10"/>
          </p:nvPr>
        </p:nvSpPr>
        <p:spPr/>
        <p:txBody>
          <a:bodyPr/>
          <a:lstStyle/>
          <a:p>
            <a:fld id="{CC1C4DCD-1D17-4C16-822D-F3C3647B110D}" type="datetimeFigureOut">
              <a:rPr lang="pt-BR" smtClean="0"/>
              <a:t>17/02/2022</a:t>
            </a:fld>
            <a:endParaRPr lang="pt-BR"/>
          </a:p>
        </p:txBody>
      </p:sp>
      <p:sp>
        <p:nvSpPr>
          <p:cNvPr id="4" name="Espaço Reservado para Rodapé 3">
            <a:extLst>
              <a:ext uri="{FF2B5EF4-FFF2-40B4-BE49-F238E27FC236}">
                <a16:creationId xmlns:a16="http://schemas.microsoft.com/office/drawing/2014/main" id="{39995B34-4510-458A-A2D1-30EF907801E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4AE3769-A5E8-476D-887F-36B0460F7FF7}"/>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6" name="Imagem 5">
            <a:extLst>
              <a:ext uri="{FF2B5EF4-FFF2-40B4-BE49-F238E27FC236}">
                <a16:creationId xmlns:a16="http://schemas.microsoft.com/office/drawing/2014/main" id="{64D8B313-B5A5-43BA-9EFB-042EEAC756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7484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 Título e Conteúd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179AB97B-6718-4833-BFC4-77D5CA06D932}"/>
              </a:ext>
            </a:extLst>
          </p:cNvPr>
          <p:cNvSpPr>
            <a:spLocks noGrp="1"/>
          </p:cNvSpPr>
          <p:nvPr>
            <p:ph type="dt" sz="half" idx="10"/>
          </p:nvPr>
        </p:nvSpPr>
        <p:spPr/>
        <p:txBody>
          <a:bodyPr/>
          <a:lstStyle/>
          <a:p>
            <a:fld id="{CC1C4DCD-1D17-4C16-822D-F3C3647B110D}" type="datetimeFigureOut">
              <a:rPr lang="pt-BR" smtClean="0"/>
              <a:t>17/02/2022</a:t>
            </a:fld>
            <a:endParaRPr lang="pt-BR"/>
          </a:p>
        </p:txBody>
      </p:sp>
      <p:sp>
        <p:nvSpPr>
          <p:cNvPr id="4" name="Espaço Reservado para Rodapé 3">
            <a:extLst>
              <a:ext uri="{FF2B5EF4-FFF2-40B4-BE49-F238E27FC236}">
                <a16:creationId xmlns:a16="http://schemas.microsoft.com/office/drawing/2014/main" id="{9DEC228C-CA85-4D53-A496-B29E4782A7B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85F0C07-77DE-42F3-AF77-6B3C1E73FE97}"/>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6" name="Imagem 5">
            <a:extLst>
              <a:ext uri="{FF2B5EF4-FFF2-40B4-BE49-F238E27FC236}">
                <a16:creationId xmlns:a16="http://schemas.microsoft.com/office/drawing/2014/main" id="{3745A182-AAF3-421A-BB57-D6A31F0079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4101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apa">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EDBEF02-4C9D-4681-83CE-B2836C28A6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260883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133E"/>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AEC5ED4-6DD4-4810-B27B-C97E17665497}"/>
              </a:ext>
            </a:extLst>
          </p:cNvPr>
          <p:cNvSpPr>
            <a:spLocks noGrp="1"/>
          </p:cNvSpPr>
          <p:nvPr>
            <p:ph type="title"/>
          </p:nvPr>
        </p:nvSpPr>
        <p:spPr>
          <a:xfrm>
            <a:off x="838200" y="487956"/>
            <a:ext cx="8674290" cy="808355"/>
          </a:xfrm>
          <a:prstGeom prst="rect">
            <a:avLst/>
          </a:prstGeom>
        </p:spPr>
        <p:txBody>
          <a:bodyPr vert="horz" lIns="91440" tIns="45720" rIns="91440" bIns="45720" rtlCol="0" anchor="ctr">
            <a:normAutofit/>
          </a:bodyPr>
          <a:lstStyle/>
          <a:p>
            <a:r>
              <a:rPr lang="pt-BR" dirty="0"/>
              <a:t>Título</a:t>
            </a:r>
          </a:p>
        </p:txBody>
      </p:sp>
      <p:sp>
        <p:nvSpPr>
          <p:cNvPr id="3" name="Espaço Reservado para Texto 2">
            <a:extLst>
              <a:ext uri="{FF2B5EF4-FFF2-40B4-BE49-F238E27FC236}">
                <a16:creationId xmlns:a16="http://schemas.microsoft.com/office/drawing/2014/main" id="{7DF63054-5C5F-48CE-898D-80E3B03CC59A}"/>
              </a:ext>
            </a:extLst>
          </p:cNvPr>
          <p:cNvSpPr>
            <a:spLocks noGrp="1"/>
          </p:cNvSpPr>
          <p:nvPr>
            <p:ph type="body" idx="1"/>
          </p:nvPr>
        </p:nvSpPr>
        <p:spPr>
          <a:xfrm>
            <a:off x="838200" y="1575469"/>
            <a:ext cx="10515600" cy="4601494"/>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3BF73344-859D-4BF4-BD86-C0F953A48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C4DCD-1D17-4C16-822D-F3C3647B110D}" type="datetimeFigureOut">
              <a:rPr lang="pt-BR" smtClean="0"/>
              <a:t>17/02/2022</a:t>
            </a:fld>
            <a:endParaRPr lang="pt-BR"/>
          </a:p>
        </p:txBody>
      </p:sp>
      <p:sp>
        <p:nvSpPr>
          <p:cNvPr id="5" name="Espaço Reservado para Rodapé 4">
            <a:extLst>
              <a:ext uri="{FF2B5EF4-FFF2-40B4-BE49-F238E27FC236}">
                <a16:creationId xmlns:a16="http://schemas.microsoft.com/office/drawing/2014/main" id="{CB4C4CDF-3409-4745-8494-C071E1503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A16557F-570E-4BD5-8610-4FB6CA8FE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93AB-BA4B-414E-9A06-4C4C40B9E829}" type="slidenum">
              <a:rPr lang="pt-BR" smtClean="0"/>
              <a:t>‹nº›</a:t>
            </a:fld>
            <a:endParaRPr lang="pt-BR"/>
          </a:p>
        </p:txBody>
      </p:sp>
    </p:spTree>
    <p:extLst>
      <p:ext uri="{BB962C8B-B14F-4D97-AF65-F5344CB8AC3E}">
        <p14:creationId xmlns:p14="http://schemas.microsoft.com/office/powerpoint/2010/main" val="39498440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7" r:id="rId4"/>
    <p:sldLayoutId id="2147483654" r:id="rId5"/>
    <p:sldLayoutId id="2147483656" r:id="rId6"/>
    <p:sldLayoutId id="2147483655" r:id="rId7"/>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58A5BD2-26DC-45DC-AD20-7BE8C039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305008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a:t>Desempenho: Gráficos em tempo real que mostram o uso total de recursos da CPU, memória, disco, rede e GPU para seu sistema. </a:t>
            </a:r>
            <a:r>
              <a:rPr lang="pt-BR" dirty="0" smtClean="0"/>
              <a:t>Você </a:t>
            </a:r>
            <a:r>
              <a:rPr lang="pt-BR" dirty="0"/>
              <a:t>encontrara muitos outros detalhes aqui também, desde o endereço IP do seu computador até os nomes dos modelos de CPU e GPU do seu computador. </a:t>
            </a:r>
          </a:p>
          <a:p>
            <a:r>
              <a:rPr lang="pt-BR" sz="2600" dirty="0" smtClean="0"/>
              <a:t>Histórico de Aplicativos: Informações sobre quantidade de recursos utilizados pelos aplicativos na sua conta atual. Valido apenas para aplicativos da loja Microsoft, logo, não é muito utilizado. </a:t>
            </a:r>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63053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a:t>Inicialização: Uma lista de programas de inicialização, são aplicativos que o Windows inicia automaticamente quando você entra em sua conta de usuário</a:t>
            </a:r>
            <a:r>
              <a:rPr lang="pt-BR" dirty="0" smtClean="0"/>
              <a:t>.</a:t>
            </a:r>
            <a:endParaRPr lang="pt-BR" dirty="0"/>
          </a:p>
          <a:p>
            <a:r>
              <a:rPr lang="pt-BR" dirty="0"/>
              <a:t>Usuários: Mostra as contas de usuários atualmente conectadas ao PC, quantos recursos estão utilizando e quais aplicativos estão sendo executados. </a:t>
            </a:r>
            <a:endParaRPr lang="pt-BR" dirty="0" smtClean="0"/>
          </a:p>
          <a:p>
            <a:r>
              <a:rPr lang="pt-BR" dirty="0"/>
              <a:t>Serviços: Console de gerenciamento de serviços, mesmas informações encontras em </a:t>
            </a:r>
            <a:r>
              <a:rPr lang="pt-BR" dirty="0" err="1"/>
              <a:t>services.msc</a:t>
            </a:r>
            <a:r>
              <a:rPr lang="pt-BR" dirty="0"/>
              <a:t>.</a:t>
            </a:r>
          </a:p>
          <a:p>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415555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sz="2600" b="1" dirty="0"/>
              <a:t> </a:t>
            </a:r>
            <a:r>
              <a:rPr lang="pt-BR" sz="2600" dirty="0" smtClean="0"/>
              <a:t>Como </a:t>
            </a:r>
            <a:r>
              <a:rPr lang="pt-BR" sz="2600" dirty="0"/>
              <a:t>funciona o gerenciador de tarefas</a:t>
            </a:r>
            <a:r>
              <a:rPr lang="pt-BR" sz="2600" dirty="0" smtClean="0"/>
              <a:t>?</a:t>
            </a:r>
          </a:p>
          <a:p>
            <a:pPr marL="0" indent="0">
              <a:buNone/>
            </a:pPr>
            <a:endParaRPr lang="pt-BR" sz="2600" dirty="0"/>
          </a:p>
          <a:p>
            <a:r>
              <a:rPr lang="pt-BR" sz="2600" dirty="0"/>
              <a:t>O Windows oferece muitas maneiras de iniciar o gerenciador de tarefas. </a:t>
            </a:r>
          </a:p>
          <a:p>
            <a:r>
              <a:rPr lang="pt-BR" sz="2600" dirty="0"/>
              <a:t>Pressione </a:t>
            </a:r>
            <a:r>
              <a:rPr lang="pt-BR" sz="2600" dirty="0" err="1"/>
              <a:t>Ctrl</a:t>
            </a:r>
            <a:r>
              <a:rPr lang="pt-BR" sz="2600" dirty="0"/>
              <a:t> + Shift + </a:t>
            </a:r>
            <a:r>
              <a:rPr lang="pt-BR" sz="2600" dirty="0" err="1"/>
              <a:t>Esc</a:t>
            </a:r>
            <a:r>
              <a:rPr lang="pt-BR" sz="2600" dirty="0"/>
              <a:t> para abrir o gerenciador de </a:t>
            </a:r>
            <a:r>
              <a:rPr lang="pt-BR" sz="2600" dirty="0" smtClean="0"/>
              <a:t>tarefas.</a:t>
            </a:r>
            <a:endParaRPr lang="pt-BR" sz="2600" dirty="0"/>
          </a:p>
          <a:p>
            <a:r>
              <a:rPr lang="pt-BR" sz="2600" dirty="0"/>
              <a:t>Pressionar o botão direito na barra de tarefas do Windows e selecione “Gerenciador de Tarefas” ou “ </a:t>
            </a:r>
            <a:r>
              <a:rPr lang="pt-BR" sz="2600" dirty="0" err="1"/>
              <a:t>Task</a:t>
            </a:r>
            <a:r>
              <a:rPr lang="pt-BR" sz="2600" dirty="0"/>
              <a:t> Manager”. </a:t>
            </a:r>
          </a:p>
          <a:p>
            <a:r>
              <a:rPr lang="pt-BR" sz="2600" dirty="0"/>
              <a:t>Pressionar o botão </a:t>
            </a:r>
            <a:r>
              <a:rPr lang="pt-BR" sz="2600" dirty="0" err="1"/>
              <a:t>Ctrl</a:t>
            </a:r>
            <a:r>
              <a:rPr lang="pt-BR" sz="2600" dirty="0"/>
              <a:t> + </a:t>
            </a:r>
            <a:r>
              <a:rPr lang="pt-BR" sz="2600" dirty="0" err="1"/>
              <a:t>Alt</a:t>
            </a:r>
            <a:r>
              <a:rPr lang="pt-BR" sz="2600" dirty="0"/>
              <a:t> + Delete e clicar em “Gerenciador de Tarefas”. </a:t>
            </a:r>
          </a:p>
          <a:p>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13673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Guia Processos</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6525245" y="1718585"/>
            <a:ext cx="5576683" cy="4458378"/>
          </a:xfrm>
          <a:prstGeom prst="rect">
            <a:avLst/>
          </a:prstGeom>
        </p:spPr>
      </p:pic>
      <p:sp>
        <p:nvSpPr>
          <p:cNvPr id="6" name="Espaço Reservado para Conteúdo 5"/>
          <p:cNvSpPr>
            <a:spLocks noGrp="1"/>
          </p:cNvSpPr>
          <p:nvPr>
            <p:ph idx="1"/>
          </p:nvPr>
        </p:nvSpPr>
        <p:spPr>
          <a:xfrm>
            <a:off x="838200" y="1718585"/>
            <a:ext cx="5687045" cy="4458378"/>
          </a:xfrm>
        </p:spPr>
        <p:txBody>
          <a:bodyPr>
            <a:normAutofit fontScale="85000" lnSpcReduction="20000"/>
          </a:bodyPr>
          <a:lstStyle/>
          <a:p>
            <a:r>
              <a:rPr lang="pt-BR" dirty="0"/>
              <a:t>Na guia processos clicando com o botão direito em um processo, você poderá ver as ações que pode executar nesse processo</a:t>
            </a:r>
            <a:r>
              <a:rPr lang="pt-BR" dirty="0" smtClean="0"/>
              <a:t>.</a:t>
            </a:r>
          </a:p>
          <a:p>
            <a:r>
              <a:rPr lang="pt-BR" dirty="0"/>
              <a:t>Expandir: Alguns aplicativos como o Chrome, tem vários processos agrupados. Outros aplicativos têm várias janelas que fazem parte de um único processo. Você pode selecionar expandir, clicar duas vezes em cima do processo ou clicando na seta do lado esquerdo. </a:t>
            </a:r>
            <a:r>
              <a:rPr lang="pt-BR" dirty="0" smtClean="0"/>
              <a:t> </a:t>
            </a:r>
            <a:endParaRPr lang="pt-BR" dirty="0"/>
          </a:p>
        </p:txBody>
      </p:sp>
    </p:spTree>
    <p:extLst>
      <p:ext uri="{BB962C8B-B14F-4D97-AF65-F5344CB8AC3E}">
        <p14:creationId xmlns:p14="http://schemas.microsoft.com/office/powerpoint/2010/main" val="40281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sz="2600" dirty="0"/>
              <a:t>Recolher: Recolher um grupo expandido. </a:t>
            </a:r>
            <a:endParaRPr lang="pt-BR" sz="2600" dirty="0" smtClean="0"/>
          </a:p>
          <a:p>
            <a:endParaRPr lang="pt-BR" sz="2600" dirty="0"/>
          </a:p>
          <a:p>
            <a:r>
              <a:rPr lang="pt-BR" sz="2600" dirty="0"/>
              <a:t>Finalizar tarefa: Finalizar o processo. </a:t>
            </a:r>
            <a:endParaRPr lang="pt-BR" sz="2600" dirty="0" smtClean="0"/>
          </a:p>
          <a:p>
            <a:endParaRPr lang="pt-BR" sz="2600" dirty="0"/>
          </a:p>
          <a:p>
            <a:r>
              <a:rPr lang="pt-BR" sz="2600" dirty="0"/>
              <a:t>Reiniciar: Essa opção só funcionar para o processo Windows Explorer. Ele permite que você reinicie o </a:t>
            </a:r>
            <a:r>
              <a:rPr lang="pt-BR" sz="2600" dirty="0" smtClean="0"/>
              <a:t>mesmo em </a:t>
            </a:r>
            <a:r>
              <a:rPr lang="pt-BR" sz="2600" dirty="0"/>
              <a:t>vez de simplesmente encerrar a tarefa. </a:t>
            </a:r>
            <a:endParaRPr lang="pt-BR" sz="2600" dirty="0" smtClean="0"/>
          </a:p>
          <a:p>
            <a:pPr marL="0" indent="0">
              <a:buNone/>
            </a:pPr>
            <a:endParaRPr lang="pt-BR" sz="2600" dirty="0" smtClean="0"/>
          </a:p>
          <a:p>
            <a:r>
              <a:rPr lang="pt-BR" sz="2600" dirty="0"/>
              <a:t>Valores de Recursos: Permite escolher se deseja ver a porcentagem ou valores precisos para memória, disco e rede. </a:t>
            </a:r>
          </a:p>
          <a:p>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57594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sz="2600" dirty="0"/>
              <a:t>Criar arquivo de despejo: Esta é uma ferramenta de depuração para programadores. Ele tem o objetivo de capturar um instantâneo da memória do programa e o salva no disco.</a:t>
            </a:r>
            <a:endParaRPr lang="pt-BR" sz="2600" dirty="0" smtClean="0"/>
          </a:p>
          <a:p>
            <a:endParaRPr lang="pt-BR" sz="2600" dirty="0" smtClean="0"/>
          </a:p>
          <a:p>
            <a:r>
              <a:rPr lang="pt-BR" sz="2600" dirty="0"/>
              <a:t>Va para detalhes: Vai para a guia detalhes, logo, podendo ver informações mais técnicas dos programas. </a:t>
            </a:r>
          </a:p>
          <a:p>
            <a:endParaRPr lang="pt-BR" sz="2600" dirty="0" smtClean="0"/>
          </a:p>
          <a:p>
            <a:r>
              <a:rPr lang="pt-BR" sz="2600" dirty="0"/>
              <a:t>Abra o local do arquivo: Abre o file Explorer com o arquivo .</a:t>
            </a:r>
            <a:r>
              <a:rPr lang="pt-BR" sz="2600" dirty="0" err="1"/>
              <a:t>exe</a:t>
            </a:r>
            <a:r>
              <a:rPr lang="pt-BR" sz="2600" dirty="0"/>
              <a:t> do processo selecionado. </a:t>
            </a:r>
            <a:endParaRPr lang="pt-BR" sz="2600" dirty="0" smtClean="0"/>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047967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1682712"/>
            <a:ext cx="8824772" cy="4494251"/>
          </a:xfrm>
        </p:spPr>
        <p:txBody>
          <a:bodyPr>
            <a:noAutofit/>
          </a:bodyPr>
          <a:lstStyle/>
          <a:p>
            <a:r>
              <a:rPr lang="pt-BR" dirty="0"/>
              <a:t>Clicando com o lado direito em status é possível ver informações especificas sobre os processos, onde é possível filtrar e verificar as informações de acordo com a necessidade do usuário. </a:t>
            </a:r>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70044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Menu Gerenciador de Tarefas </a:t>
            </a:r>
            <a:endParaRPr lang="pt-BR" dirty="0"/>
          </a:p>
        </p:txBody>
      </p:sp>
      <p:sp>
        <p:nvSpPr>
          <p:cNvPr id="6" name="Espaço Reservado para Conteúdo 5"/>
          <p:cNvSpPr>
            <a:spLocks noGrp="1"/>
          </p:cNvSpPr>
          <p:nvPr>
            <p:ph idx="1"/>
          </p:nvPr>
        </p:nvSpPr>
        <p:spPr>
          <a:xfrm>
            <a:off x="595172" y="1718584"/>
            <a:ext cx="5930073" cy="4768785"/>
          </a:xfrm>
        </p:spPr>
        <p:txBody>
          <a:bodyPr>
            <a:normAutofit fontScale="77500" lnSpcReduction="20000"/>
          </a:bodyPr>
          <a:lstStyle/>
          <a:p>
            <a:r>
              <a:rPr lang="pt-BR" dirty="0"/>
              <a:t>Existem algumas opções uteis na barra de menu do gerenciador de tarefas como</a:t>
            </a:r>
            <a:r>
              <a:rPr lang="pt-BR" dirty="0" smtClean="0"/>
              <a:t>:</a:t>
            </a:r>
          </a:p>
          <a:p>
            <a:r>
              <a:rPr lang="pt-BR" dirty="0" smtClean="0"/>
              <a:t>Arquivo – Executar novata tarefa. </a:t>
            </a:r>
          </a:p>
          <a:p>
            <a:r>
              <a:rPr lang="pt-BR" dirty="0" smtClean="0"/>
              <a:t>Opções </a:t>
            </a:r>
            <a:r>
              <a:rPr lang="pt-BR" dirty="0"/>
              <a:t>– Sempre visível.</a:t>
            </a:r>
          </a:p>
          <a:p>
            <a:r>
              <a:rPr lang="pt-BR" dirty="0"/>
              <a:t>Opções – Minimizar ao usar.</a:t>
            </a:r>
          </a:p>
          <a:p>
            <a:r>
              <a:rPr lang="pt-BR" dirty="0"/>
              <a:t>Opções – Ocultar quando minimizado. 	</a:t>
            </a:r>
          </a:p>
          <a:p>
            <a:r>
              <a:rPr lang="pt-BR" dirty="0"/>
              <a:t>Exibir – Atualizar agora. </a:t>
            </a:r>
          </a:p>
          <a:p>
            <a:r>
              <a:rPr lang="pt-BR" dirty="0"/>
              <a:t>Exibir – Velocidade de atualização.</a:t>
            </a:r>
          </a:p>
          <a:p>
            <a:r>
              <a:rPr lang="pt-BR" dirty="0"/>
              <a:t>Exibir – Agrupar por tipo.</a:t>
            </a:r>
          </a:p>
          <a:p>
            <a:r>
              <a:rPr lang="pt-BR" dirty="0"/>
              <a:t>Exibir – Expandir tudo. </a:t>
            </a:r>
          </a:p>
          <a:p>
            <a:r>
              <a:rPr lang="pt-BR" dirty="0"/>
              <a:t>Exibir – Recolher tudo. </a:t>
            </a:r>
          </a:p>
          <a:p>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6525245" y="1718585"/>
            <a:ext cx="5666755" cy="4458378"/>
          </a:xfrm>
          <a:prstGeom prst="rect">
            <a:avLst/>
          </a:prstGeom>
        </p:spPr>
      </p:pic>
    </p:spTree>
    <p:extLst>
      <p:ext uri="{BB962C8B-B14F-4D97-AF65-F5344CB8AC3E}">
        <p14:creationId xmlns:p14="http://schemas.microsoft.com/office/powerpoint/2010/main" val="29779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Guia Desempenho</a:t>
            </a:r>
            <a:endParaRPr lang="pt-BR" dirty="0"/>
          </a:p>
        </p:txBody>
      </p:sp>
      <p:pic>
        <p:nvPicPr>
          <p:cNvPr id="7" name="Espaço Reservado para Conteúdo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525245" y="1718584"/>
            <a:ext cx="5666755" cy="4458378"/>
          </a:xfrm>
          <a:prstGeom prst="rect">
            <a:avLst/>
          </a:prstGeom>
        </p:spPr>
      </p:pic>
      <p:sp>
        <p:nvSpPr>
          <p:cNvPr id="8" name="Espaço Reservado para Conteúdo 5"/>
          <p:cNvSpPr txBox="1">
            <a:spLocks/>
          </p:cNvSpPr>
          <p:nvPr/>
        </p:nvSpPr>
        <p:spPr>
          <a:xfrm>
            <a:off x="595172" y="1718584"/>
            <a:ext cx="5930073" cy="4768785"/>
          </a:xfrm>
          <a:prstGeom prst="rect">
            <a:avLst/>
          </a:prstGeom>
        </p:spPr>
        <p:txBody>
          <a:bodyPr vert="horz" lIns="91440" tIns="45720" rIns="91440" bIns="45720" rtlCol="0">
            <a:normAutofit/>
          </a:bodyPr>
          <a:lstStyle>
            <a:lvl1pPr marL="228600" indent="-228600" algn="l" defTabSz="914400" rtl="0" eaLnBrk="1" latinLnBrk="0" hangingPunct="1">
              <a:lnSpc>
                <a:spcPct val="114000"/>
              </a:lnSpc>
              <a:spcBef>
                <a:spcPts val="0"/>
              </a:spcBef>
              <a:spcAft>
                <a:spcPts val="800"/>
              </a:spcAft>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4000"/>
              </a:lnSpc>
              <a:spcBef>
                <a:spcPts val="0"/>
              </a:spcBef>
              <a:spcAft>
                <a:spcPts val="800"/>
              </a:spcAft>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4000"/>
              </a:lnSpc>
              <a:spcBef>
                <a:spcPts val="0"/>
              </a:spcBef>
              <a:spcAft>
                <a:spcPts val="800"/>
              </a:spcAft>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4000"/>
              </a:lnSpc>
              <a:spcBef>
                <a:spcPts val="0"/>
              </a:spcBef>
              <a:spcAft>
                <a:spcPts val="800"/>
              </a:spcAft>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guia desempenho mostra gráficos em tempo real exibindo o uso de recursos do sistema como CPU, memória, disco, rede e GPU. </a:t>
            </a:r>
            <a:endParaRPr lang="pt-BR" dirty="0" smtClean="0"/>
          </a:p>
          <a:p>
            <a:r>
              <a:rPr lang="pt-BR" dirty="0" smtClean="0"/>
              <a:t>Se </a:t>
            </a:r>
            <a:r>
              <a:rPr lang="pt-BR" dirty="0"/>
              <a:t>você tiver vários disco, dispositivos de rede ou </a:t>
            </a:r>
            <a:r>
              <a:rPr lang="pt-BR" dirty="0" err="1"/>
              <a:t>GPUs</a:t>
            </a:r>
            <a:r>
              <a:rPr lang="pt-BR" dirty="0"/>
              <a:t>, é possível ver todos eles separadamente. </a:t>
            </a:r>
          </a:p>
          <a:p>
            <a:endParaRPr lang="pt-BR" dirty="0"/>
          </a:p>
        </p:txBody>
      </p:sp>
    </p:spTree>
    <p:extLst>
      <p:ext uri="{BB962C8B-B14F-4D97-AF65-F5344CB8AC3E}">
        <p14:creationId xmlns:p14="http://schemas.microsoft.com/office/powerpoint/2010/main" val="365662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Além das informações de recursos, a guia desempenho mostra informações sobre o hardware do seu sistema, onde, iremos listar algumas delas abaixo: </a:t>
            </a:r>
          </a:p>
          <a:p>
            <a:r>
              <a:rPr lang="pt-BR" dirty="0"/>
              <a:t>CPU: Mostra o nome e o número do modelo de sua CPU, sua velocidade, número de núcleos que possui e se os recursos de virtualização de hardware estão habilitados e disponíveis. </a:t>
            </a:r>
          </a:p>
          <a:p>
            <a:r>
              <a:rPr lang="pt-BR" dirty="0"/>
              <a:t>Mostra a informação do tempo de atividade desde a última inicialização do sistema. </a:t>
            </a: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38150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0F8B2-F1C3-4EDD-AAE6-13E790A0A2CF}"/>
              </a:ext>
            </a:extLst>
          </p:cNvPr>
          <p:cNvSpPr>
            <a:spLocks noGrp="1"/>
          </p:cNvSpPr>
          <p:nvPr>
            <p:ph type="ctrTitle"/>
          </p:nvPr>
        </p:nvSpPr>
        <p:spPr/>
        <p:txBody>
          <a:bodyPr/>
          <a:lstStyle/>
          <a:p>
            <a:r>
              <a:rPr lang="pt-BR" dirty="0" smtClean="0"/>
              <a:t>Sistemas Operacionais</a:t>
            </a:r>
            <a:endParaRPr lang="pt-BR" dirty="0"/>
          </a:p>
        </p:txBody>
      </p:sp>
      <p:sp>
        <p:nvSpPr>
          <p:cNvPr id="3" name="Subtítulo 2">
            <a:extLst>
              <a:ext uri="{FF2B5EF4-FFF2-40B4-BE49-F238E27FC236}">
                <a16:creationId xmlns:a16="http://schemas.microsoft.com/office/drawing/2014/main" id="{40B83826-28F9-4226-8978-BEAFA031459D}"/>
              </a:ext>
            </a:extLst>
          </p:cNvPr>
          <p:cNvSpPr>
            <a:spLocks noGrp="1"/>
          </p:cNvSpPr>
          <p:nvPr>
            <p:ph type="subTitle" idx="1"/>
          </p:nvPr>
        </p:nvSpPr>
        <p:spPr/>
        <p:txBody>
          <a:bodyPr/>
          <a:lstStyle/>
          <a:p>
            <a:r>
              <a:rPr lang="pt-BR" dirty="0" smtClean="0"/>
              <a:t>Matheus Nunes Oliveira</a:t>
            </a:r>
            <a:endParaRPr lang="pt-BR" dirty="0"/>
          </a:p>
        </p:txBody>
      </p:sp>
    </p:spTree>
    <p:extLst>
      <p:ext uri="{BB962C8B-B14F-4D97-AF65-F5344CB8AC3E}">
        <p14:creationId xmlns:p14="http://schemas.microsoft.com/office/powerpoint/2010/main" val="362598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Memoria: Mostra quanto de memória RAM que você tem, sua velocidade e quantos slots de memória em sua placa estão sendo usados. </a:t>
            </a:r>
          </a:p>
          <a:p>
            <a:r>
              <a:rPr lang="pt-BR" dirty="0"/>
              <a:t>Você também pode ver quanto da sua memória está atualmente preenchida com dados em cache, esses dados estão prontos e aguardando se o seu sistema precisar deles, mas o Windows ira automaticamente descartar os dados armazenados em cache e liberar espaço se precisar de mais memória em outra tarefa. </a:t>
            </a:r>
          </a:p>
          <a:p>
            <a:pPr marL="0" indent="0">
              <a:buNone/>
            </a:pPr>
            <a:r>
              <a:rPr lang="pt-BR" dirty="0" smtClean="0"/>
              <a:t> </a:t>
            </a: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74408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Disco:  Mostra o nome e o numero do modelo da unidade de disco, seu tamanho e as velocidades atuais de leitura e gravação. </a:t>
            </a:r>
            <a:endParaRPr lang="pt-BR" dirty="0" smtClean="0"/>
          </a:p>
          <a:p>
            <a:pPr marL="0" indent="0">
              <a:buNone/>
            </a:pPr>
            <a:endParaRPr lang="pt-BR" dirty="0" smtClean="0"/>
          </a:p>
          <a:p>
            <a:r>
              <a:rPr lang="pt-BR" dirty="0" err="1" smtClean="0"/>
              <a:t>Wifi</a:t>
            </a:r>
            <a:r>
              <a:rPr lang="pt-BR" dirty="0" smtClean="0"/>
              <a:t> </a:t>
            </a:r>
            <a:r>
              <a:rPr lang="pt-BR" dirty="0"/>
              <a:t>– Ethernet: O Windows mostra o nome de um adaptador de rede seus endereços IP. Para conexões </a:t>
            </a:r>
            <a:r>
              <a:rPr lang="pt-BR" dirty="0" err="1"/>
              <a:t>w</a:t>
            </a:r>
            <a:r>
              <a:rPr lang="pt-BR" dirty="0" err="1" smtClean="0"/>
              <a:t>ifi</a:t>
            </a:r>
            <a:r>
              <a:rPr lang="pt-BR" dirty="0"/>
              <a:t>, você também pode ver o padrão </a:t>
            </a:r>
            <a:r>
              <a:rPr lang="pt-BR" dirty="0" err="1"/>
              <a:t>wifi</a:t>
            </a:r>
            <a:r>
              <a:rPr lang="pt-BR" dirty="0"/>
              <a:t> em uso na conexão atual. </a:t>
            </a:r>
          </a:p>
          <a:p>
            <a:pPr marL="0" indent="0">
              <a:buNone/>
            </a:pP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95604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GPU: O painel GPU mostra gráficos para diferentes tipos de atividades. Por exemplo: 3D </a:t>
            </a:r>
            <a:r>
              <a:rPr lang="pt-BR" dirty="0" err="1"/>
              <a:t>vs</a:t>
            </a:r>
            <a:r>
              <a:rPr lang="pt-BR" dirty="0"/>
              <a:t> codificação ou decodificação de vídeo</a:t>
            </a:r>
            <a:r>
              <a:rPr lang="pt-BR" dirty="0" smtClean="0"/>
              <a:t>.</a:t>
            </a:r>
          </a:p>
          <a:p>
            <a:r>
              <a:rPr lang="pt-BR" dirty="0" smtClean="0"/>
              <a:t> </a:t>
            </a:r>
            <a:r>
              <a:rPr lang="pt-BR" dirty="0"/>
              <a:t>A GPU tem sua própria memória interna, portanto, também mostra o uso de memória da GPU. </a:t>
            </a:r>
            <a:endParaRPr lang="pt-BR" dirty="0" smtClean="0"/>
          </a:p>
          <a:p>
            <a:r>
              <a:rPr lang="pt-BR" dirty="0" smtClean="0"/>
              <a:t>Você </a:t>
            </a:r>
            <a:r>
              <a:rPr lang="pt-BR" dirty="0"/>
              <a:t>também pode ver o nome, número do modelo de sua GPU e a versão de driver gráfico que ela está usando. </a:t>
            </a:r>
            <a:endParaRPr lang="pt-BR" dirty="0" smtClean="0"/>
          </a:p>
          <a:p>
            <a:r>
              <a:rPr lang="pt-BR" dirty="0" smtClean="0"/>
              <a:t>Por </a:t>
            </a:r>
            <a:r>
              <a:rPr lang="pt-BR" dirty="0"/>
              <a:t>fim com todas essas informações é possível monitorar o uso da GPU diretamente do gerenciador de tarefas. </a:t>
            </a:r>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473844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Dicas:</a:t>
            </a:r>
          </a:p>
          <a:p>
            <a:endParaRPr lang="pt-BR" sz="2600" dirty="0" smtClean="0"/>
          </a:p>
          <a:p>
            <a:r>
              <a:rPr lang="pt-BR" dirty="0"/>
              <a:t>Clicando duas vezes em qualquer parte branca da tela é possível verificar esse gráfico de monitoramento através de uma janela flutuante. </a:t>
            </a:r>
            <a:endParaRPr lang="pt-BR" dirty="0" smtClean="0"/>
          </a:p>
          <a:p>
            <a:endParaRPr lang="pt-BR" sz="2600" dirty="0"/>
          </a:p>
          <a:p>
            <a:r>
              <a:rPr lang="pt-BR" dirty="0"/>
              <a:t>Clicando em “Abrir monitor de recursos” é possível ver informações mais detalhadas sobre os recursos. </a:t>
            </a:r>
          </a:p>
          <a:p>
            <a:pPr marL="0" indent="0">
              <a:buNone/>
            </a:pP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73096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Guia Histórico de Aplicativos</a:t>
            </a:r>
            <a:endParaRPr lang="pt-BR" dirty="0"/>
          </a:p>
        </p:txBody>
      </p:sp>
      <p:sp>
        <p:nvSpPr>
          <p:cNvPr id="8" name="Espaço Reservado para Conteúdo 5"/>
          <p:cNvSpPr txBox="1">
            <a:spLocks/>
          </p:cNvSpPr>
          <p:nvPr/>
        </p:nvSpPr>
        <p:spPr>
          <a:xfrm>
            <a:off x="595173" y="1754458"/>
            <a:ext cx="5852764" cy="4722091"/>
          </a:xfrm>
          <a:prstGeom prst="rect">
            <a:avLst/>
          </a:prstGeom>
        </p:spPr>
        <p:txBody>
          <a:bodyPr vert="horz" lIns="91440" tIns="45720" rIns="91440" bIns="45720" rtlCol="0">
            <a:normAutofit/>
          </a:bodyPr>
          <a:lstStyle>
            <a:lvl1pPr marL="228600" indent="-228600" algn="l" defTabSz="914400" rtl="0" eaLnBrk="1" latinLnBrk="0" hangingPunct="1">
              <a:lnSpc>
                <a:spcPct val="114000"/>
              </a:lnSpc>
              <a:spcBef>
                <a:spcPts val="0"/>
              </a:spcBef>
              <a:spcAft>
                <a:spcPts val="800"/>
              </a:spcAft>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4000"/>
              </a:lnSpc>
              <a:spcBef>
                <a:spcPts val="0"/>
              </a:spcBef>
              <a:spcAft>
                <a:spcPts val="800"/>
              </a:spcAft>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4000"/>
              </a:lnSpc>
              <a:spcBef>
                <a:spcPts val="0"/>
              </a:spcBef>
              <a:spcAft>
                <a:spcPts val="800"/>
              </a:spcAft>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4000"/>
              </a:lnSpc>
              <a:spcBef>
                <a:spcPts val="0"/>
              </a:spcBef>
              <a:spcAft>
                <a:spcPts val="800"/>
              </a:spcAft>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Essa guia se aplica apenas a aplicativos da plataforma loja Microsoft. </a:t>
            </a:r>
          </a:p>
          <a:p>
            <a:endParaRPr lang="pt-BR" dirty="0"/>
          </a:p>
        </p:txBody>
      </p:sp>
      <p:pic>
        <p:nvPicPr>
          <p:cNvPr id="4" name="Imagem 3"/>
          <p:cNvPicPr>
            <a:picLocks noChangeAspect="1"/>
          </p:cNvPicPr>
          <p:nvPr/>
        </p:nvPicPr>
        <p:blipFill>
          <a:blip r:embed="rId2"/>
          <a:stretch>
            <a:fillRect/>
          </a:stretch>
        </p:blipFill>
        <p:spPr>
          <a:xfrm>
            <a:off x="6447936" y="1754459"/>
            <a:ext cx="5744063" cy="4381220"/>
          </a:xfrm>
          <a:prstGeom prst="rect">
            <a:avLst/>
          </a:prstGeom>
        </p:spPr>
      </p:pic>
    </p:spTree>
    <p:extLst>
      <p:ext uri="{BB962C8B-B14F-4D97-AF65-F5344CB8AC3E}">
        <p14:creationId xmlns:p14="http://schemas.microsoft.com/office/powerpoint/2010/main" val="1478067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Controle de </a:t>
            </a:r>
            <a:r>
              <a:rPr lang="pt-BR" dirty="0" err="1" smtClean="0"/>
              <a:t>APPs</a:t>
            </a:r>
            <a:r>
              <a:rPr lang="pt-BR" dirty="0" smtClean="0"/>
              <a:t> e Inicialização</a:t>
            </a:r>
            <a:endParaRPr lang="pt-BR" dirty="0"/>
          </a:p>
        </p:txBody>
      </p:sp>
      <p:sp>
        <p:nvSpPr>
          <p:cNvPr id="8" name="Espaço Reservado para Conteúdo 5"/>
          <p:cNvSpPr txBox="1">
            <a:spLocks/>
          </p:cNvSpPr>
          <p:nvPr/>
        </p:nvSpPr>
        <p:spPr>
          <a:xfrm>
            <a:off x="595173" y="1754458"/>
            <a:ext cx="5852764" cy="4722091"/>
          </a:xfrm>
          <a:prstGeom prst="rect">
            <a:avLst/>
          </a:prstGeom>
        </p:spPr>
        <p:txBody>
          <a:bodyPr vert="horz" lIns="91440" tIns="45720" rIns="91440" bIns="45720" rtlCol="0">
            <a:normAutofit/>
          </a:bodyPr>
          <a:lstStyle>
            <a:lvl1pPr marL="228600" indent="-228600" algn="l" defTabSz="914400" rtl="0" eaLnBrk="1" latinLnBrk="0" hangingPunct="1">
              <a:lnSpc>
                <a:spcPct val="114000"/>
              </a:lnSpc>
              <a:spcBef>
                <a:spcPts val="0"/>
              </a:spcBef>
              <a:spcAft>
                <a:spcPts val="800"/>
              </a:spcAft>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4000"/>
              </a:lnSpc>
              <a:spcBef>
                <a:spcPts val="0"/>
              </a:spcBef>
              <a:spcAft>
                <a:spcPts val="800"/>
              </a:spcAft>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4000"/>
              </a:lnSpc>
              <a:spcBef>
                <a:spcPts val="0"/>
              </a:spcBef>
              <a:spcAft>
                <a:spcPts val="800"/>
              </a:spcAft>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4000"/>
              </a:lnSpc>
              <a:spcBef>
                <a:spcPts val="0"/>
              </a:spcBef>
              <a:spcAft>
                <a:spcPts val="800"/>
              </a:spcAft>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Essa guia é o gerenciador de programas de inicialização do Windows. </a:t>
            </a:r>
          </a:p>
          <a:p>
            <a:r>
              <a:rPr lang="pt-BR" dirty="0"/>
              <a:t>Para desativar um programa de inicialização automática, clique com o botão direito e selecione “desativar”.</a:t>
            </a:r>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6447936" y="1754458"/>
            <a:ext cx="5744063" cy="4554361"/>
          </a:xfrm>
          <a:prstGeom prst="rect">
            <a:avLst/>
          </a:prstGeom>
        </p:spPr>
      </p:pic>
    </p:spTree>
    <p:extLst>
      <p:ext uri="{BB962C8B-B14F-4D97-AF65-F5344CB8AC3E}">
        <p14:creationId xmlns:p14="http://schemas.microsoft.com/office/powerpoint/2010/main" val="60366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Para ativar um programa na inicialização, deve-se ir em %</a:t>
            </a:r>
            <a:r>
              <a:rPr lang="pt-BR" dirty="0" err="1"/>
              <a:t>AppData</a:t>
            </a:r>
            <a:r>
              <a:rPr lang="pt-BR" dirty="0"/>
              <a:t>% </a:t>
            </a:r>
            <a:r>
              <a:rPr lang="pt-BR" dirty="0">
                <a:sym typeface="Wingdings" panose="05000000000000000000" pitchFamily="2" charset="2"/>
              </a:rPr>
              <a:t></a:t>
            </a:r>
            <a:r>
              <a:rPr lang="pt-BR" dirty="0"/>
              <a:t> Microsoft </a:t>
            </a:r>
            <a:r>
              <a:rPr lang="pt-BR" dirty="0">
                <a:sym typeface="Wingdings" panose="05000000000000000000" pitchFamily="2" charset="2"/>
              </a:rPr>
              <a:t></a:t>
            </a:r>
            <a:r>
              <a:rPr lang="pt-BR" dirty="0"/>
              <a:t> Windows </a:t>
            </a:r>
            <a:r>
              <a:rPr lang="pt-BR" dirty="0">
                <a:sym typeface="Wingdings" panose="05000000000000000000" pitchFamily="2" charset="2"/>
              </a:rPr>
              <a:t></a:t>
            </a:r>
            <a:r>
              <a:rPr lang="pt-BR" dirty="0"/>
              <a:t> Menu Iniciar </a:t>
            </a:r>
            <a:r>
              <a:rPr lang="pt-BR" dirty="0">
                <a:sym typeface="Wingdings" panose="05000000000000000000" pitchFamily="2" charset="2"/>
              </a:rPr>
              <a:t></a:t>
            </a:r>
            <a:r>
              <a:rPr lang="pt-BR" dirty="0"/>
              <a:t> Programas </a:t>
            </a:r>
            <a:r>
              <a:rPr lang="pt-BR" dirty="0">
                <a:sym typeface="Wingdings" panose="05000000000000000000" pitchFamily="2" charset="2"/>
              </a:rPr>
              <a:t></a:t>
            </a:r>
            <a:r>
              <a:rPr lang="pt-BR" dirty="0"/>
              <a:t> Iniciar, posteriormente, deve-se pegar o arquivo .</a:t>
            </a:r>
            <a:r>
              <a:rPr lang="pt-BR" dirty="0" err="1"/>
              <a:t>exe</a:t>
            </a:r>
            <a:r>
              <a:rPr lang="pt-BR" dirty="0"/>
              <a:t> do programa que deseja inicializar automaticamente e arrastar para a pasta de inicialização</a:t>
            </a:r>
            <a:r>
              <a:rPr lang="pt-BR" dirty="0" smtClean="0"/>
              <a:t>.</a:t>
            </a:r>
          </a:p>
          <a:p>
            <a:pPr marL="0" indent="0">
              <a:buNone/>
            </a:pPr>
            <a:endParaRPr lang="pt-BR" dirty="0" smtClean="0"/>
          </a:p>
          <a:p>
            <a:r>
              <a:rPr lang="pt-BR" dirty="0" smtClean="0"/>
              <a:t>No </a:t>
            </a:r>
            <a:r>
              <a:rPr lang="pt-BR" dirty="0"/>
              <a:t>canto superior direito da janela, mostra quanto tempo sua BIOS levou para inicializar seu hardware quando você inicializou seu PC.</a:t>
            </a:r>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411855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Na tela é possível ver algumas informações, onde, as mesmas serão brevemente descritas abaixo: </a:t>
            </a:r>
          </a:p>
          <a:p>
            <a:r>
              <a:rPr lang="pt-BR" dirty="0"/>
              <a:t>Nome do programa. </a:t>
            </a:r>
          </a:p>
          <a:p>
            <a:r>
              <a:rPr lang="pt-BR" dirty="0"/>
              <a:t>Nome do fornecedor do programa.</a:t>
            </a:r>
          </a:p>
          <a:p>
            <a:r>
              <a:rPr lang="pt-BR" dirty="0"/>
              <a:t>Status de inicialização se está ativado ou não. </a:t>
            </a:r>
          </a:p>
          <a:p>
            <a:r>
              <a:rPr lang="pt-BR" dirty="0"/>
              <a:t>Impacto na inicialização, mostrando uma estimativa de quantos recursos de CPU e disco o programa usa ao ser inicializado automático. </a:t>
            </a:r>
          </a:p>
          <a:p>
            <a:pPr marL="0" indent="0">
              <a:buNone/>
            </a:pP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218720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Usuários</a:t>
            </a:r>
            <a:endParaRPr lang="pt-BR" dirty="0"/>
          </a:p>
        </p:txBody>
      </p:sp>
      <p:sp>
        <p:nvSpPr>
          <p:cNvPr id="8" name="Espaço Reservado para Conteúdo 5"/>
          <p:cNvSpPr txBox="1">
            <a:spLocks/>
          </p:cNvSpPr>
          <p:nvPr/>
        </p:nvSpPr>
        <p:spPr>
          <a:xfrm>
            <a:off x="595173" y="2867645"/>
            <a:ext cx="8917318" cy="3608904"/>
          </a:xfrm>
          <a:prstGeom prst="rect">
            <a:avLst/>
          </a:prstGeom>
        </p:spPr>
        <p:txBody>
          <a:bodyPr vert="horz" lIns="91440" tIns="45720" rIns="91440" bIns="45720" rtlCol="0">
            <a:normAutofit/>
          </a:bodyPr>
          <a:lstStyle>
            <a:lvl1pPr marL="228600" indent="-228600" algn="l" defTabSz="914400" rtl="0" eaLnBrk="1" latinLnBrk="0" hangingPunct="1">
              <a:lnSpc>
                <a:spcPct val="114000"/>
              </a:lnSpc>
              <a:spcBef>
                <a:spcPts val="0"/>
              </a:spcBef>
              <a:spcAft>
                <a:spcPts val="800"/>
              </a:spcAft>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4000"/>
              </a:lnSpc>
              <a:spcBef>
                <a:spcPts val="0"/>
              </a:spcBef>
              <a:spcAft>
                <a:spcPts val="800"/>
              </a:spcAft>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4000"/>
              </a:lnSpc>
              <a:spcBef>
                <a:spcPts val="0"/>
              </a:spcBef>
              <a:spcAft>
                <a:spcPts val="800"/>
              </a:spcAft>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4000"/>
              </a:lnSpc>
              <a:spcBef>
                <a:spcPts val="0"/>
              </a:spcBef>
              <a:spcAft>
                <a:spcPts val="800"/>
              </a:spcAft>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guia usuários exibe uma lista de usuários conectados e seus respectivos processo em execução.</a:t>
            </a:r>
          </a:p>
          <a:p>
            <a:r>
              <a:rPr lang="pt-BR" dirty="0"/>
              <a:t>Também mostra a utilização dos recursos como CPU, memória, disco e rede que estão sendo executados em cada conta de usuário. </a:t>
            </a:r>
          </a:p>
          <a:p>
            <a:pPr marL="0" indent="0">
              <a:buNone/>
            </a:pPr>
            <a:endParaRPr lang="pt-BR" dirty="0"/>
          </a:p>
        </p:txBody>
      </p:sp>
      <p:pic>
        <p:nvPicPr>
          <p:cNvPr id="6" name="Imagem 5"/>
          <p:cNvPicPr/>
          <p:nvPr/>
        </p:nvPicPr>
        <p:blipFill>
          <a:blip r:embed="rId2">
            <a:extLst>
              <a:ext uri="{28A0092B-C50C-407E-A947-70E740481C1C}">
                <a14:useLocalDpi xmlns:a14="http://schemas.microsoft.com/office/drawing/2010/main" val="0"/>
              </a:ext>
            </a:extLst>
          </a:blip>
          <a:stretch>
            <a:fillRect/>
          </a:stretch>
        </p:blipFill>
        <p:spPr>
          <a:xfrm>
            <a:off x="595172" y="1521586"/>
            <a:ext cx="8917318" cy="1237846"/>
          </a:xfrm>
          <a:prstGeom prst="rect">
            <a:avLst/>
          </a:prstGeom>
        </p:spPr>
      </p:pic>
    </p:spTree>
    <p:extLst>
      <p:ext uri="{BB962C8B-B14F-4D97-AF65-F5344CB8AC3E}">
        <p14:creationId xmlns:p14="http://schemas.microsoft.com/office/powerpoint/2010/main" val="18278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sz="2500" dirty="0"/>
              <a:t>Caso tenha alguma conta de usuário que esteja como “desconectado”, mas esteja consumindo recurso e ela pode ser desabilitada para liberar recursos, deve-se clicar com o botão direito em cima da conta e selecionar “Desconectar”.</a:t>
            </a:r>
          </a:p>
          <a:p>
            <a:r>
              <a:rPr lang="pt-BR" sz="2500" dirty="0" smtClean="0"/>
              <a:t>Se </a:t>
            </a:r>
            <a:r>
              <a:rPr lang="pt-BR" sz="2500" dirty="0"/>
              <a:t>clicar com o botão direito nos títulos das colunas, é possível filtras algumas informações que podem ser mostradas de acordo com a necessidade do usuário, assim então, sendo possível selecionar informações como: </a:t>
            </a:r>
          </a:p>
          <a:p>
            <a:r>
              <a:rPr lang="pt-BR" sz="2500" dirty="0"/>
              <a:t>ID			Sessão		</a:t>
            </a:r>
            <a:r>
              <a:rPr lang="pt-BR" sz="2500" dirty="0" smtClean="0"/>
              <a:t>Nome </a:t>
            </a:r>
            <a:r>
              <a:rPr lang="pt-BR" sz="2500" dirty="0"/>
              <a:t>do cliente</a:t>
            </a:r>
          </a:p>
          <a:p>
            <a:r>
              <a:rPr lang="pt-BR" sz="2500" dirty="0"/>
              <a:t>Status 		</a:t>
            </a:r>
            <a:r>
              <a:rPr lang="pt-BR" sz="2500" dirty="0" smtClean="0"/>
              <a:t>CPU </a:t>
            </a:r>
            <a:r>
              <a:rPr lang="pt-BR" sz="2500" dirty="0"/>
              <a:t>			</a:t>
            </a:r>
            <a:r>
              <a:rPr lang="pt-BR" sz="2500" dirty="0" smtClean="0"/>
              <a:t>Memoria </a:t>
            </a:r>
            <a:endParaRPr lang="pt-BR" sz="2500" dirty="0"/>
          </a:p>
          <a:p>
            <a:r>
              <a:rPr lang="pt-BR" sz="2500" dirty="0"/>
              <a:t>Disco 		</a:t>
            </a:r>
            <a:r>
              <a:rPr lang="pt-BR" sz="2500" dirty="0" smtClean="0"/>
              <a:t>Rede</a:t>
            </a:r>
            <a:endParaRPr lang="pt-BR" sz="2500" dirty="0"/>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92793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EFB04-F3D6-4642-A5E8-95E5452193B0}"/>
              </a:ext>
            </a:extLst>
          </p:cNvPr>
          <p:cNvSpPr>
            <a:spLocks noGrp="1"/>
          </p:cNvSpPr>
          <p:nvPr>
            <p:ph type="title"/>
          </p:nvPr>
        </p:nvSpPr>
        <p:spPr/>
        <p:txBody>
          <a:bodyPr>
            <a:normAutofit fontScale="90000"/>
          </a:bodyPr>
          <a:lstStyle/>
          <a:p>
            <a:r>
              <a:rPr lang="pt-BR" sz="4200" dirty="0" smtClean="0"/>
              <a:t>Aula 07 – </a:t>
            </a:r>
            <a:br>
              <a:rPr lang="pt-BR" sz="4200" dirty="0" smtClean="0"/>
            </a:br>
            <a:r>
              <a:rPr lang="pt-BR" sz="4200" dirty="0" smtClean="0"/>
              <a:t>Gerenciador </a:t>
            </a:r>
            <a:r>
              <a:rPr lang="pt-BR" sz="4200" dirty="0"/>
              <a:t>de Tarefas. </a:t>
            </a:r>
            <a:r>
              <a:rPr lang="pt-BR" sz="4200" dirty="0" smtClean="0"/>
              <a:t/>
            </a:r>
            <a:br>
              <a:rPr lang="pt-BR" sz="4200" dirty="0" smtClean="0"/>
            </a:br>
            <a:r>
              <a:rPr lang="pt-BR" sz="4200" dirty="0" smtClean="0"/>
              <a:t>Versões </a:t>
            </a:r>
            <a:r>
              <a:rPr lang="pt-BR" sz="4200" dirty="0"/>
              <a:t>comuns do Windows. </a:t>
            </a:r>
            <a:r>
              <a:rPr lang="pt-BR" sz="4200" dirty="0" smtClean="0"/>
              <a:t/>
            </a:r>
            <a:br>
              <a:rPr lang="pt-BR" sz="4200" dirty="0" smtClean="0"/>
            </a:br>
            <a:r>
              <a:rPr lang="pt-BR" sz="4200" dirty="0" smtClean="0"/>
              <a:t>Comando </a:t>
            </a:r>
            <a:r>
              <a:rPr lang="pt-BR" sz="4200" dirty="0"/>
              <a:t>básicos e Atalhos.</a:t>
            </a:r>
            <a:r>
              <a:rPr lang="pt-BR" sz="3500" dirty="0"/>
              <a:t/>
            </a:r>
            <a:br>
              <a:rPr lang="pt-BR" sz="3500" dirty="0"/>
            </a:br>
            <a:endParaRPr lang="pt-BR" sz="3500" dirty="0"/>
          </a:p>
        </p:txBody>
      </p:sp>
      <p:sp>
        <p:nvSpPr>
          <p:cNvPr id="3" name="Espaço Reservado para Texto 2">
            <a:extLst>
              <a:ext uri="{FF2B5EF4-FFF2-40B4-BE49-F238E27FC236}">
                <a16:creationId xmlns:a16="http://schemas.microsoft.com/office/drawing/2014/main" id="{9B596754-38D7-4BF7-9BCD-43ED1D6C35D0}"/>
              </a:ext>
            </a:extLst>
          </p:cNvPr>
          <p:cNvSpPr>
            <a:spLocks noGrp="1"/>
          </p:cNvSpPr>
          <p:nvPr>
            <p:ph type="body" idx="1"/>
          </p:nvPr>
        </p:nvSpPr>
        <p:spPr/>
        <p:txBody>
          <a:bodyPr/>
          <a:lstStyle/>
          <a:p>
            <a:r>
              <a:rPr lang="pt-BR" dirty="0" smtClean="0"/>
              <a:t>Sistemas Operacionais</a:t>
            </a:r>
            <a:endParaRPr lang="pt-BR" dirty="0"/>
          </a:p>
        </p:txBody>
      </p:sp>
    </p:spTree>
    <p:extLst>
      <p:ext uri="{BB962C8B-B14F-4D97-AF65-F5344CB8AC3E}">
        <p14:creationId xmlns:p14="http://schemas.microsoft.com/office/powerpoint/2010/main" val="3155717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Gerenciador de Processos </a:t>
            </a:r>
            <a:endParaRPr lang="pt-BR" dirty="0"/>
          </a:p>
        </p:txBody>
      </p:sp>
      <p:sp>
        <p:nvSpPr>
          <p:cNvPr id="8" name="Espaço Reservado para Conteúdo 5"/>
          <p:cNvSpPr txBox="1">
            <a:spLocks/>
          </p:cNvSpPr>
          <p:nvPr/>
        </p:nvSpPr>
        <p:spPr>
          <a:xfrm>
            <a:off x="595172" y="3013029"/>
            <a:ext cx="8813949" cy="34635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4000"/>
              </a:lnSpc>
              <a:spcBef>
                <a:spcPts val="0"/>
              </a:spcBef>
              <a:spcAft>
                <a:spcPts val="800"/>
              </a:spcAft>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4000"/>
              </a:lnSpc>
              <a:spcBef>
                <a:spcPts val="0"/>
              </a:spcBef>
              <a:spcAft>
                <a:spcPts val="800"/>
              </a:spcAft>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4000"/>
              </a:lnSpc>
              <a:spcBef>
                <a:spcPts val="0"/>
              </a:spcBef>
              <a:spcAft>
                <a:spcPts val="800"/>
              </a:spcAft>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4000"/>
              </a:lnSpc>
              <a:spcBef>
                <a:spcPts val="0"/>
              </a:spcBef>
              <a:spcAft>
                <a:spcPts val="800"/>
              </a:spcAft>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Essa guia mostra informações dos processos mais detalhadamente.</a:t>
            </a:r>
          </a:p>
          <a:p>
            <a:r>
              <a:rPr lang="pt-BR" dirty="0"/>
              <a:t>Clicando com o botão direito do mouse, é possível acessar algumas funções adicionais como: </a:t>
            </a:r>
          </a:p>
          <a:p>
            <a:r>
              <a:rPr lang="pt-BR" dirty="0"/>
              <a:t>Finalizar tarefa. </a:t>
            </a:r>
          </a:p>
          <a:p>
            <a:r>
              <a:rPr lang="pt-BR" dirty="0"/>
              <a:t>Arvore de processo final: Finaliza o processo e todos os processos criado por ele. </a:t>
            </a:r>
          </a:p>
          <a:p>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708795" y="1509571"/>
            <a:ext cx="8700326" cy="1415031"/>
          </a:xfrm>
          <a:prstGeom prst="rect">
            <a:avLst/>
          </a:prstGeom>
        </p:spPr>
      </p:pic>
    </p:spTree>
    <p:extLst>
      <p:ext uri="{BB962C8B-B14F-4D97-AF65-F5344CB8AC3E}">
        <p14:creationId xmlns:p14="http://schemas.microsoft.com/office/powerpoint/2010/main" val="3657414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Definir prioridade: Defina uma prioridade para o processo. </a:t>
            </a:r>
          </a:p>
          <a:p>
            <a:r>
              <a:rPr lang="pt-BR" dirty="0"/>
              <a:t>Definir afinidade: Selecionar qual processador o processo é executado. Por padrão os processos são executados em todos os processadores, mas, essa função pode ser útil para jogos antigos e outros programas que presumem que você possui apenas um processor, por fim, limitando um processo a um processador. </a:t>
            </a:r>
          </a:p>
          <a:p>
            <a:pPr marL="0" indent="0">
              <a:buNone/>
            </a:pP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587744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sz="2600" dirty="0"/>
              <a:t>Analise e cadeia de espera: Veja quais threads nos processos estão esperando.  Mostra quais processos e threads estão aguardando para usar um recurso usado por outro processo. É uma ferramenta de depuração útil para programadores diagnosticarem travamentos. </a:t>
            </a:r>
          </a:p>
          <a:p>
            <a:r>
              <a:rPr lang="pt-BR" sz="2600" dirty="0"/>
              <a:t>Virtualização UAC: Habilitar ou desabilitar a virtualização de controle de conta de usuário para um processo. Este recurso corrige aplicativos que requerem acesso de administrador virtualizando seu acesso aos arquivos do sistema, utilizando geralmente para programas de </a:t>
            </a:r>
            <a:r>
              <a:rPr lang="pt-BR" sz="2600" dirty="0" err="1"/>
              <a:t>SOs</a:t>
            </a:r>
            <a:r>
              <a:rPr lang="pt-BR" sz="2600" dirty="0"/>
              <a:t> antigas e que não foram escritos para as versões modernas. </a:t>
            </a:r>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150828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Criar arquivo de despejo. </a:t>
            </a:r>
          </a:p>
          <a:p>
            <a:r>
              <a:rPr lang="pt-BR" dirty="0"/>
              <a:t>Abre local do arquivo. </a:t>
            </a:r>
          </a:p>
          <a:p>
            <a:r>
              <a:rPr lang="pt-BR" dirty="0"/>
              <a:t>Pesquisa online.</a:t>
            </a:r>
          </a:p>
          <a:p>
            <a:r>
              <a:rPr lang="pt-BR" dirty="0"/>
              <a:t>Propriedades</a:t>
            </a:r>
          </a:p>
          <a:p>
            <a:r>
              <a:rPr lang="pt-BR" dirty="0"/>
              <a:t>Ir para serviços: Mostra os serviços associados ao processo na guia serviços.</a:t>
            </a:r>
          </a:p>
          <a:p>
            <a:r>
              <a:rPr lang="pt-BR" dirty="0"/>
              <a:t>Dicas: </a:t>
            </a:r>
          </a:p>
          <a:p>
            <a:r>
              <a:rPr lang="pt-BR" dirty="0"/>
              <a:t>Se clicar com o botão direito nos títulos e selecionar “Mostrar colunas”, verá uma lista muito mais longa de filtros que pode selecionar de acordo com a necessidade e colocar para mostrar. </a:t>
            </a:r>
          </a:p>
          <a:p>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45106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a:xfrm>
            <a:off x="595172" y="515252"/>
            <a:ext cx="8917318" cy="808355"/>
          </a:xfrm>
        </p:spPr>
        <p:txBody>
          <a:bodyPr>
            <a:normAutofit/>
          </a:bodyPr>
          <a:lstStyle/>
          <a:p>
            <a:r>
              <a:rPr lang="pt-BR" dirty="0" smtClean="0"/>
              <a:t>Serviços</a:t>
            </a:r>
            <a:endParaRPr lang="pt-BR" dirty="0"/>
          </a:p>
        </p:txBody>
      </p:sp>
      <p:sp>
        <p:nvSpPr>
          <p:cNvPr id="8" name="Espaço Reservado para Conteúdo 5"/>
          <p:cNvSpPr txBox="1">
            <a:spLocks/>
          </p:cNvSpPr>
          <p:nvPr/>
        </p:nvSpPr>
        <p:spPr>
          <a:xfrm>
            <a:off x="595173" y="1754458"/>
            <a:ext cx="5852764" cy="4722091"/>
          </a:xfrm>
          <a:prstGeom prst="rect">
            <a:avLst/>
          </a:prstGeom>
        </p:spPr>
        <p:txBody>
          <a:bodyPr vert="horz" lIns="91440" tIns="45720" rIns="91440" bIns="45720" rtlCol="0">
            <a:normAutofit/>
          </a:bodyPr>
          <a:lstStyle>
            <a:lvl1pPr marL="228600" indent="-228600" algn="l" defTabSz="914400" rtl="0" eaLnBrk="1" latinLnBrk="0" hangingPunct="1">
              <a:lnSpc>
                <a:spcPct val="114000"/>
              </a:lnSpc>
              <a:spcBef>
                <a:spcPts val="0"/>
              </a:spcBef>
              <a:spcAft>
                <a:spcPts val="800"/>
              </a:spcAft>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4000"/>
              </a:lnSpc>
              <a:spcBef>
                <a:spcPts val="0"/>
              </a:spcBef>
              <a:spcAft>
                <a:spcPts val="800"/>
              </a:spcAft>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4000"/>
              </a:lnSpc>
              <a:spcBef>
                <a:spcPts val="0"/>
              </a:spcBef>
              <a:spcAft>
                <a:spcPts val="800"/>
              </a:spcAft>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4000"/>
              </a:lnSpc>
              <a:spcBef>
                <a:spcPts val="0"/>
              </a:spcBef>
              <a:spcAft>
                <a:spcPts val="800"/>
              </a:spcAft>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guia serviços tem o objetivo de mostrar uma lista de serviços do sistema Windows.</a:t>
            </a:r>
          </a:p>
          <a:p>
            <a:r>
              <a:rPr lang="pt-BR" dirty="0"/>
              <a:t>Eles são controlados pelo SO. Dependendo do serviço, ele pode ser iniciado automaticamente na inicialização ou apenas quando necessário. </a:t>
            </a:r>
          </a:p>
          <a:p>
            <a:pPr marL="0" indent="0">
              <a:buNone/>
            </a:pPr>
            <a:endParaRPr lang="pt-BR" dirty="0"/>
          </a:p>
        </p:txBody>
      </p:sp>
      <p:pic>
        <p:nvPicPr>
          <p:cNvPr id="6" name="Imagem 5"/>
          <p:cNvPicPr/>
          <p:nvPr/>
        </p:nvPicPr>
        <p:blipFill>
          <a:blip r:embed="rId2">
            <a:extLst>
              <a:ext uri="{28A0092B-C50C-407E-A947-70E740481C1C}">
                <a14:useLocalDpi xmlns:a14="http://schemas.microsoft.com/office/drawing/2010/main" val="0"/>
              </a:ext>
            </a:extLst>
          </a:blip>
          <a:stretch>
            <a:fillRect/>
          </a:stretch>
        </p:blipFill>
        <p:spPr>
          <a:xfrm>
            <a:off x="6339237" y="1754458"/>
            <a:ext cx="5852763" cy="4554361"/>
          </a:xfrm>
          <a:prstGeom prst="rect">
            <a:avLst/>
          </a:prstGeom>
        </p:spPr>
      </p:pic>
    </p:spTree>
    <p:extLst>
      <p:ext uri="{BB962C8B-B14F-4D97-AF65-F5344CB8AC3E}">
        <p14:creationId xmlns:p14="http://schemas.microsoft.com/office/powerpoint/2010/main" val="4184138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68312" y="394978"/>
            <a:ext cx="8824772" cy="5781985"/>
          </a:xfrm>
        </p:spPr>
        <p:txBody>
          <a:bodyPr>
            <a:noAutofit/>
          </a:bodyPr>
          <a:lstStyle/>
          <a:p>
            <a:r>
              <a:rPr lang="pt-BR" dirty="0"/>
              <a:t>Outros serviços são instalados por programas de terceiros. Por exemplo, a NVIDIA instala vários serviços como parte dos seus drivers gráficos</a:t>
            </a:r>
            <a:r>
              <a:rPr lang="pt-BR" dirty="0" smtClean="0"/>
              <a:t>.</a:t>
            </a:r>
          </a:p>
          <a:p>
            <a:pPr marL="0" indent="0">
              <a:buNone/>
            </a:pPr>
            <a:endParaRPr lang="pt-BR" dirty="0"/>
          </a:p>
          <a:p>
            <a:r>
              <a:rPr lang="pt-BR" dirty="0"/>
              <a:t>Não se deve mexer com esses serviços a menos que saiba o que está fazendo, mas, se você clicar com o botão direito do mouse, vera opção de iniciar, parar ou reiniciar o serviço. </a:t>
            </a:r>
          </a:p>
          <a:p>
            <a:pPr marL="0" indent="0">
              <a:buNone/>
            </a:pPr>
            <a:endParaRPr lang="pt-BR" sz="2600" dirty="0"/>
          </a:p>
          <a:p>
            <a:pPr marL="0" indent="0">
              <a:buNone/>
            </a:pPr>
            <a:endParaRPr lang="pt-BR" sz="2600" dirty="0" smtClean="0"/>
          </a:p>
          <a:p>
            <a:pPr marL="0" indent="0">
              <a:buNone/>
            </a:pPr>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662253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8976721" cy="4511936"/>
          </a:xfrm>
        </p:spPr>
        <p:txBody>
          <a:bodyPr>
            <a:noAutofit/>
          </a:bodyPr>
          <a:lstStyle/>
          <a:p>
            <a:r>
              <a:rPr lang="pt-BR" sz="2600" b="1" dirty="0"/>
              <a:t> </a:t>
            </a:r>
            <a:r>
              <a:rPr lang="pt-BR" dirty="0"/>
              <a:t>Falando um pouco sobre Windows, na atualidade temos duas versões muito utilizadas como um sistema operacional pessoa física e coorporativo, sendo eles, Windows 10, Windows 11 e basicamente as suas versões funcionam com as mesmas funcionalidades, entretanto, como o Windows 11 é mais novo, as funcionalidades sofrem atualizações para que a versão mais nova seja melhor. </a:t>
            </a:r>
          </a:p>
          <a:p>
            <a:pPr marL="0" indent="0">
              <a:buNone/>
            </a:pPr>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045118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8976721" cy="4511936"/>
          </a:xfrm>
        </p:spPr>
        <p:txBody>
          <a:bodyPr>
            <a:noAutofit/>
          </a:bodyPr>
          <a:lstStyle/>
          <a:p>
            <a:r>
              <a:rPr lang="pt-BR" sz="2600" b="1" dirty="0"/>
              <a:t> </a:t>
            </a:r>
            <a:r>
              <a:rPr lang="pt-BR" dirty="0"/>
              <a:t>O Windows 10 oferece um preço bastante acessível e uma usabilidade atraente e interessante. Isso classifica-o como um dos sistemas operacionais de maior custo e benefício do mercado. Na hora de optar pelo software da Microsoft, é preciso conhecer melhor as versões Windows 10 e suas principais funcionalidades.</a:t>
            </a:r>
          </a:p>
          <a:p>
            <a:pPr marL="0" indent="0">
              <a:buNone/>
            </a:pPr>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097735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8976721" cy="4511936"/>
          </a:xfrm>
        </p:spPr>
        <p:txBody>
          <a:bodyPr>
            <a:noAutofit/>
          </a:bodyPr>
          <a:lstStyle/>
          <a:p>
            <a:r>
              <a:rPr lang="pt-BR" sz="2600" b="1" dirty="0"/>
              <a:t> </a:t>
            </a:r>
            <a:r>
              <a:rPr lang="pt-BR" dirty="0" smtClean="0"/>
              <a:t>Windows 10 Home: </a:t>
            </a:r>
            <a:r>
              <a:rPr lang="pt-BR" dirty="0"/>
              <a:t>Considerada a versão mais simples do Windows 10. </a:t>
            </a:r>
            <a:endParaRPr lang="pt-BR" dirty="0" smtClean="0"/>
          </a:p>
          <a:p>
            <a:r>
              <a:rPr lang="pt-BR" dirty="0" smtClean="0"/>
              <a:t>Seu </a:t>
            </a:r>
            <a:r>
              <a:rPr lang="pt-BR" dirty="0"/>
              <a:t>objetivo é atender a pessoa física, cuja principal atividade do computador será de uso pessoal.</a:t>
            </a:r>
          </a:p>
          <a:p>
            <a:r>
              <a:rPr lang="pt-BR" dirty="0"/>
              <a:t>Tem a principais funcionalidades como Cortana, Xbox e entre outros, ele oferece um sistema integrado 2 em 1, para pessoas que usam o Windows tanto no computador, quanto em </a:t>
            </a:r>
            <a:r>
              <a:rPr lang="pt-BR" dirty="0" err="1"/>
              <a:t>tablets</a:t>
            </a:r>
            <a:r>
              <a:rPr lang="pt-BR" dirty="0"/>
              <a:t>.</a:t>
            </a:r>
          </a:p>
          <a:p>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833836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9387930" cy="4511936"/>
          </a:xfrm>
        </p:spPr>
        <p:txBody>
          <a:bodyPr>
            <a:noAutofit/>
          </a:bodyPr>
          <a:lstStyle/>
          <a:p>
            <a:r>
              <a:rPr lang="pt-BR" sz="2600" b="1" dirty="0"/>
              <a:t> </a:t>
            </a:r>
            <a:r>
              <a:rPr lang="pt-BR" sz="2600" dirty="0" smtClean="0"/>
              <a:t>Windows 10 </a:t>
            </a:r>
            <a:r>
              <a:rPr lang="pt-BR" sz="2600" dirty="0" err="1" smtClean="0"/>
              <a:t>Education</a:t>
            </a:r>
            <a:r>
              <a:rPr lang="pt-BR" sz="2600" dirty="0" smtClean="0"/>
              <a:t>: </a:t>
            </a:r>
            <a:r>
              <a:rPr lang="pt-BR" sz="2600" dirty="0"/>
              <a:t>É</a:t>
            </a:r>
            <a:r>
              <a:rPr lang="pt-BR" sz="2600" dirty="0" smtClean="0"/>
              <a:t> </a:t>
            </a:r>
            <a:r>
              <a:rPr lang="pt-BR" sz="2600" dirty="0"/>
              <a:t>distribuído por meio de Licenciamento por Volume Acadêmico. Ele foi desenvolvido a partir do Windows 10 Enterprise e inicialmente relatado ter o mesmo conjunto de recursos.</a:t>
            </a:r>
            <a:r>
              <a:rPr lang="pt-BR" sz="2600" baseline="30000" dirty="0"/>
              <a:t> </a:t>
            </a:r>
            <a:r>
              <a:rPr lang="pt-BR" sz="2600" dirty="0"/>
              <a:t>A partir da versão 1709, no entanto, esta edição tem menos recursos.</a:t>
            </a:r>
          </a:p>
          <a:p>
            <a:r>
              <a:rPr lang="pt-BR" sz="2600" dirty="0"/>
              <a:t>Windows 10 Pro </a:t>
            </a:r>
            <a:r>
              <a:rPr lang="pt-BR" sz="2600" dirty="0" err="1"/>
              <a:t>Education</a:t>
            </a:r>
            <a:r>
              <a:rPr lang="pt-BR" sz="2600" dirty="0"/>
              <a:t>: Ele foi criado a partir da edição Pro do Windows 10 e contém basicamente os mesmos recursos do Windows 10 Pro, com diferentes opções desabilitadas por padrão, e adiciona opções para configuração e implantação em um ambiente educacional. </a:t>
            </a:r>
          </a:p>
          <a:p>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427865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smtClean="0"/>
              <a:t>O que é o gerenciador de tarefas ? </a:t>
            </a:r>
          </a:p>
          <a:p>
            <a:endParaRPr lang="pt-BR" dirty="0"/>
          </a:p>
          <a:p>
            <a:r>
              <a:rPr lang="pt-BR" dirty="0"/>
              <a:t>O gerenciador de tarefas é um componente do sistema operacional encontrado em todas as versões do Microsoft Windows desde o Windows NT 4.0 e o Windows 2000. </a:t>
            </a:r>
          </a:p>
          <a:p>
            <a:r>
              <a:rPr lang="pt-BR" dirty="0"/>
              <a:t>Ele permite ver uma lista de programas atualmente em execução no seu computador. Ele também exibe informações de desempenho e utilização de recursos relacionados aos programas ou contas de usuários em seu sistema. </a:t>
            </a:r>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0196366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6"/>
            <a:ext cx="9636820" cy="4670845"/>
          </a:xfrm>
        </p:spPr>
        <p:txBody>
          <a:bodyPr>
            <a:noAutofit/>
          </a:bodyPr>
          <a:lstStyle/>
          <a:p>
            <a:r>
              <a:rPr lang="pt-BR" sz="2600" b="1" dirty="0"/>
              <a:t> </a:t>
            </a:r>
            <a:r>
              <a:rPr lang="pt-BR" sz="2600" dirty="0" smtClean="0"/>
              <a:t>Windows 10 Professional: </a:t>
            </a:r>
            <a:r>
              <a:rPr lang="pt-BR" sz="2600" dirty="0"/>
              <a:t>Oferece recursos mais </a:t>
            </a:r>
            <a:r>
              <a:rPr lang="pt-BR" sz="2600" dirty="0" smtClean="0"/>
              <a:t>sofisticados. Suas </a:t>
            </a:r>
            <a:r>
              <a:rPr lang="pt-BR" sz="2600" dirty="0"/>
              <a:t>funcionalidades são voltadas para um pulico coorporativo, além de todas as funcionalidades oferecidas pelo home, o Windows Pro conta com alguns recursos que são bastante uteis para o ambiente coorporativo.  </a:t>
            </a:r>
            <a:endParaRPr lang="pt-BR" sz="2600" dirty="0" smtClean="0"/>
          </a:p>
          <a:p>
            <a:r>
              <a:rPr lang="pt-BR" sz="2600" dirty="0"/>
              <a:t>Ela busca oferecer os recursos abaixo: </a:t>
            </a:r>
          </a:p>
          <a:p>
            <a:r>
              <a:rPr lang="pt-BR" sz="2600" dirty="0" smtClean="0"/>
              <a:t>Um editor de políticas de grupo. </a:t>
            </a:r>
          </a:p>
          <a:p>
            <a:r>
              <a:rPr lang="pt-BR" sz="2600" dirty="0" smtClean="0"/>
              <a:t>Encriptação </a:t>
            </a:r>
            <a:r>
              <a:rPr lang="pt-BR" sz="2600" dirty="0" err="1" smtClean="0"/>
              <a:t>bitlocker</a:t>
            </a:r>
            <a:r>
              <a:rPr lang="pt-BR" sz="2600" dirty="0" smtClean="0"/>
              <a:t>. </a:t>
            </a:r>
          </a:p>
          <a:p>
            <a:r>
              <a:rPr lang="pt-BR" sz="2600" dirty="0" smtClean="0"/>
              <a:t>Funcionalidade </a:t>
            </a:r>
            <a:r>
              <a:rPr lang="pt-BR" sz="2600" dirty="0"/>
              <a:t>de acesso remoto. </a:t>
            </a:r>
          </a:p>
          <a:p>
            <a:endParaRPr lang="pt-BR"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770968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6"/>
            <a:ext cx="9290538" cy="4963021"/>
          </a:xfrm>
        </p:spPr>
        <p:txBody>
          <a:bodyPr>
            <a:noAutofit/>
          </a:bodyPr>
          <a:lstStyle/>
          <a:p>
            <a:r>
              <a:rPr lang="pt-BR" sz="2600" dirty="0"/>
              <a:t>Windows </a:t>
            </a:r>
            <a:r>
              <a:rPr lang="pt-BR" sz="2600" dirty="0" err="1"/>
              <a:t>update</a:t>
            </a:r>
            <a:r>
              <a:rPr lang="pt-BR" sz="2600" dirty="0"/>
              <a:t> para business. </a:t>
            </a:r>
          </a:p>
          <a:p>
            <a:r>
              <a:rPr lang="pt-BR" sz="2600" dirty="0"/>
              <a:t>Serviço de associação de domínios. </a:t>
            </a:r>
          </a:p>
          <a:p>
            <a:endParaRPr lang="pt-BR" sz="2600" b="1" dirty="0" smtClean="0"/>
          </a:p>
          <a:p>
            <a:r>
              <a:rPr lang="pt-BR" sz="2600" dirty="0"/>
              <a:t>Windows 10 Pro for Workstations: projetado para hardware de ponta para tarefas intensivas de computação e oferece suporte aos processadores mais robustos</a:t>
            </a:r>
            <a:r>
              <a:rPr lang="pt-BR" sz="2600" dirty="0" smtClean="0"/>
              <a:t>.</a:t>
            </a:r>
          </a:p>
          <a:p>
            <a:pPr marL="0" indent="0">
              <a:buNone/>
            </a:pPr>
            <a:endParaRPr lang="pt-BR" sz="2600" dirty="0"/>
          </a:p>
          <a:p>
            <a:r>
              <a:rPr lang="pt-BR" sz="2600" dirty="0"/>
              <a:t>Devido oferecer mais funcionalidades, ele acaba sendo um pouco mais caro que o Windows home. Ele é indicado para pequenas e médias </a:t>
            </a:r>
            <a:r>
              <a:rPr lang="pt-BR" sz="2600" dirty="0" smtClean="0"/>
              <a:t>empresas.</a:t>
            </a:r>
            <a:r>
              <a:rPr lang="pt-BR" sz="2600" b="1" dirty="0"/>
              <a:t> </a:t>
            </a:r>
            <a:endParaRPr lang="pt-BR" sz="2600"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048825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6"/>
            <a:ext cx="9290538" cy="4963021"/>
          </a:xfrm>
        </p:spPr>
        <p:txBody>
          <a:bodyPr>
            <a:noAutofit/>
          </a:bodyPr>
          <a:lstStyle/>
          <a:p>
            <a:r>
              <a:rPr lang="pt-BR" sz="2600" dirty="0"/>
              <a:t>Windows 10 Enterprise: </a:t>
            </a:r>
            <a:r>
              <a:rPr lang="pt-BR" sz="2600" dirty="0"/>
              <a:t>A</a:t>
            </a:r>
            <a:r>
              <a:rPr lang="pt-BR" sz="2600" dirty="0" smtClean="0"/>
              <a:t> versão mais sofisticada </a:t>
            </a:r>
            <a:r>
              <a:rPr lang="pt-BR" sz="2600" dirty="0"/>
              <a:t>oferecida pela Microsoft, ela é indicada para grandes empresas. </a:t>
            </a:r>
          </a:p>
          <a:p>
            <a:r>
              <a:rPr lang="pt-BR" sz="2600" dirty="0"/>
              <a:t>Ela oferece as mesmas funcionalidades do Windows 10 Pro com exceção do LTSB </a:t>
            </a:r>
            <a:r>
              <a:rPr lang="pt-BR" sz="2600" dirty="0" smtClean="0"/>
              <a:t>(</a:t>
            </a:r>
            <a:r>
              <a:rPr lang="pt-BR" sz="2600" dirty="0" err="1" smtClean="0"/>
              <a:t>Branch</a:t>
            </a:r>
            <a:r>
              <a:rPr lang="pt-BR" sz="2600" dirty="0" smtClean="0"/>
              <a:t> </a:t>
            </a:r>
            <a:r>
              <a:rPr lang="pt-BR" sz="2600" dirty="0"/>
              <a:t>de manutenção a longo prazo).</a:t>
            </a:r>
          </a:p>
          <a:p>
            <a:r>
              <a:rPr lang="pt-BR" sz="2600" dirty="0"/>
              <a:t>Oferece também mais segurança da informação nas maquinas utilizadas pelos funcionários. </a:t>
            </a:r>
          </a:p>
          <a:p>
            <a:r>
              <a:rPr lang="pt-BR" sz="2600" dirty="0"/>
              <a:t>Ele permite maior controle das configurações do sistema operacional como um todo da empresa. O que acaba sendo extremamente necessário para certos modelos de negócio.</a:t>
            </a:r>
          </a:p>
          <a:p>
            <a:r>
              <a:rPr lang="pt-BR" sz="2600" b="1" dirty="0"/>
              <a:t> </a:t>
            </a:r>
            <a:endParaRPr lang="pt-BR" sz="2600"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59532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6"/>
            <a:ext cx="9290538" cy="4963021"/>
          </a:xfrm>
        </p:spPr>
        <p:txBody>
          <a:bodyPr>
            <a:noAutofit/>
          </a:bodyPr>
          <a:lstStyle/>
          <a:p>
            <a:r>
              <a:rPr lang="pt-BR" sz="2600" dirty="0"/>
              <a:t>Windows </a:t>
            </a:r>
            <a:r>
              <a:rPr lang="pt-BR" sz="2600" dirty="0" smtClean="0"/>
              <a:t>Server 2019 Datacenter: </a:t>
            </a:r>
            <a:r>
              <a:rPr lang="pt-BR" dirty="0"/>
              <a:t>Para uso em datacenters com ambiente de grande virtualização e ambientes de nuvem</a:t>
            </a:r>
            <a:r>
              <a:rPr lang="pt-BR" dirty="0" smtClean="0"/>
              <a:t>.</a:t>
            </a:r>
          </a:p>
          <a:p>
            <a:pPr marL="0" indent="0">
              <a:buNone/>
            </a:pPr>
            <a:endParaRPr lang="pt-BR" sz="2600" b="1" dirty="0"/>
          </a:p>
          <a:p>
            <a:r>
              <a:rPr lang="pt-BR" dirty="0"/>
              <a:t>Microsoft Windows Server 2019 </a:t>
            </a:r>
            <a:r>
              <a:rPr lang="pt-BR" dirty="0" smtClean="0"/>
              <a:t>Standard: </a:t>
            </a:r>
            <a:r>
              <a:rPr lang="pt-BR" dirty="0"/>
              <a:t>Para uso em ambientes físicos ou ambiente com pouca virtualização.</a:t>
            </a:r>
            <a:r>
              <a:rPr lang="pt-BR" sz="2600" b="1" dirty="0"/>
              <a:t> </a:t>
            </a:r>
            <a:endParaRPr lang="pt-BR" sz="2600" dirty="0" smtClean="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566899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6"/>
            <a:ext cx="9290538" cy="4963021"/>
          </a:xfrm>
        </p:spPr>
        <p:txBody>
          <a:bodyPr>
            <a:noAutofit/>
          </a:bodyPr>
          <a:lstStyle/>
          <a:p>
            <a:r>
              <a:rPr lang="pt-BR" dirty="0"/>
              <a:t>Microsoft Windows Server 2019 </a:t>
            </a:r>
            <a:r>
              <a:rPr lang="pt-BR" dirty="0" smtClean="0"/>
              <a:t>Essentials: Para </a:t>
            </a:r>
            <a:r>
              <a:rPr lang="pt-BR" dirty="0"/>
              <a:t>uso por empresas de pequeno porte com até 25 usuários e até 50 dispositivos.</a:t>
            </a:r>
          </a:p>
          <a:p>
            <a:endParaRPr lang="pt-BR" dirty="0" smtClean="0"/>
          </a:p>
          <a:p>
            <a:r>
              <a:rPr lang="pt-BR" dirty="0" smtClean="0"/>
              <a:t>As </a:t>
            </a:r>
            <a:r>
              <a:rPr lang="pt-BR" dirty="0"/>
              <a:t>versões acima liberam o download gratuito do </a:t>
            </a:r>
            <a:r>
              <a:rPr lang="pt-BR" dirty="0" err="1"/>
              <a:t>Hyper</a:t>
            </a:r>
            <a:r>
              <a:rPr lang="pt-BR" dirty="0"/>
              <a:t>-V para criar ambiente de virtualização</a:t>
            </a:r>
            <a:r>
              <a:rPr lang="pt-BR" dirty="0" smtClean="0"/>
              <a:t>.</a:t>
            </a:r>
          </a:p>
          <a:p>
            <a:pPr marL="0" indent="0">
              <a:buNone/>
            </a:pPr>
            <a:endParaRPr lang="pt-BR" dirty="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053197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360877" cy="4963021"/>
          </a:xfrm>
        </p:spPr>
        <p:txBody>
          <a:bodyPr>
            <a:noAutofit/>
          </a:bodyPr>
          <a:lstStyle/>
          <a:p>
            <a:r>
              <a:rPr lang="pt-BR" sz="2550" dirty="0" smtClean="0"/>
              <a:t>De acordo citado as versões de Windows server, suas principais funcionalidades são voltadas a estrutura do ambiente coorporativo, segue abaixo algumas funcionalidades utilizadas por um Windows server: </a:t>
            </a:r>
          </a:p>
          <a:p>
            <a:r>
              <a:rPr lang="pt-BR" sz="2550" dirty="0"/>
              <a:t>Arquitetura Cliente/Servidor: Um ou mais servidores Windows Server são responsáveis por atender solicitações de rede dos </a:t>
            </a:r>
            <a:r>
              <a:rPr lang="pt-BR" sz="2550" dirty="0" smtClean="0"/>
              <a:t>computadores.</a:t>
            </a:r>
          </a:p>
          <a:p>
            <a:r>
              <a:rPr lang="pt-BR" sz="2550" dirty="0"/>
              <a:t>DFS - </a:t>
            </a:r>
            <a:r>
              <a:rPr lang="pt-BR" sz="2550" dirty="0" err="1"/>
              <a:t>Distributed</a:t>
            </a:r>
            <a:r>
              <a:rPr lang="pt-BR" sz="2550" dirty="0"/>
              <a:t> File </a:t>
            </a:r>
            <a:r>
              <a:rPr lang="pt-BR" sz="2550" dirty="0" smtClean="0"/>
              <a:t>System: </a:t>
            </a:r>
            <a:r>
              <a:rPr lang="pt-BR" sz="2550" dirty="0"/>
              <a:t>É</a:t>
            </a:r>
            <a:r>
              <a:rPr lang="pt-BR" sz="2550" dirty="0" smtClean="0"/>
              <a:t> </a:t>
            </a:r>
            <a:r>
              <a:rPr lang="pt-BR" sz="2550" dirty="0"/>
              <a:t>um serviço de arquivos que compartilha recursos </a:t>
            </a:r>
            <a:r>
              <a:rPr lang="pt-BR" sz="2550" dirty="0" smtClean="0"/>
              <a:t>de compartilhar pastas de arquivos, </a:t>
            </a:r>
            <a:r>
              <a:rPr lang="pt-BR" sz="2550" dirty="0"/>
              <a:t>em que podemos definir direitos para cada usuário e </a:t>
            </a:r>
            <a:r>
              <a:rPr lang="pt-BR" sz="2550" dirty="0" smtClean="0"/>
              <a:t>grupos.</a:t>
            </a:r>
            <a:endParaRPr lang="pt-BR" sz="2550" dirty="0"/>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12758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360877" cy="4963021"/>
          </a:xfrm>
        </p:spPr>
        <p:txBody>
          <a:bodyPr>
            <a:noAutofit/>
          </a:bodyPr>
          <a:lstStyle/>
          <a:p>
            <a:r>
              <a:rPr lang="pt-BR" sz="2550" dirty="0"/>
              <a:t>Terminal Services: Permite acessar programas remotamente pelo servidor. Aceita ligações de um computador cliente que depois de estabelecer conexão via TCP/IP, inicia uma sessão que ocorre totalmente dentro do servidor. É útil para implementar um trabalho remoto ou executar aplicações mais </a:t>
            </a:r>
            <a:r>
              <a:rPr lang="pt-BR" sz="2550" dirty="0" smtClean="0"/>
              <a:t>robustas.</a:t>
            </a:r>
          </a:p>
          <a:p>
            <a:r>
              <a:rPr lang="pt-BR" sz="2550" dirty="0" smtClean="0"/>
              <a:t>Reinicialização </a:t>
            </a:r>
            <a:r>
              <a:rPr lang="pt-BR" sz="2550" dirty="0"/>
              <a:t>do Windows Server: Sendo um </a:t>
            </a:r>
            <a:r>
              <a:rPr lang="pt-BR" sz="2550" dirty="0" smtClean="0"/>
              <a:t>SO </a:t>
            </a:r>
            <a:r>
              <a:rPr lang="pt-BR" sz="2550" dirty="0"/>
              <a:t>para servidor, o objetivo dele é estar sempre ligado, e cada vez que se encerra o sistema isso é considerado um evento anormal. Então é feito um registro onde </a:t>
            </a:r>
            <a:r>
              <a:rPr lang="pt-BR" sz="2550" dirty="0" smtClean="0"/>
              <a:t>indica</a:t>
            </a:r>
            <a:r>
              <a:rPr lang="pt-BR" sz="2550" dirty="0"/>
              <a:t> </a:t>
            </a:r>
            <a:r>
              <a:rPr lang="pt-BR" sz="2550" dirty="0" smtClean="0"/>
              <a:t>informações sobre o encerramento.</a:t>
            </a:r>
            <a:endParaRPr lang="pt-BR" sz="2550"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416588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360877" cy="4963021"/>
          </a:xfrm>
        </p:spPr>
        <p:txBody>
          <a:bodyPr>
            <a:noAutofit/>
          </a:bodyPr>
          <a:lstStyle/>
          <a:p>
            <a:r>
              <a:rPr lang="pt-BR" dirty="0"/>
              <a:t>Além da licença do Windows Server, deve-se considerar a quantidade de usuários ou dispositivos que irá acessar o servidor — para cada um deles é necessário adquirir uma Windows Server CAL (</a:t>
            </a:r>
            <a:r>
              <a:rPr lang="pt-BR" i="1" dirty="0" err="1"/>
              <a:t>Client</a:t>
            </a:r>
            <a:r>
              <a:rPr lang="pt-BR" i="1" dirty="0"/>
              <a:t> Access </a:t>
            </a:r>
            <a:r>
              <a:rPr lang="pt-BR" i="1" dirty="0" err="1"/>
              <a:t>License</a:t>
            </a:r>
            <a:r>
              <a:rPr lang="pt-BR" dirty="0"/>
              <a:t>), que serve para homologar o ambiente e garantir o acesso ao servidor.</a:t>
            </a:r>
          </a:p>
          <a:p>
            <a:pPr marL="0" indent="0">
              <a:buNone/>
            </a:pPr>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387499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360877" cy="4963021"/>
          </a:xfrm>
        </p:spPr>
        <p:txBody>
          <a:bodyPr>
            <a:noAutofit/>
          </a:bodyPr>
          <a:lstStyle/>
          <a:p>
            <a:r>
              <a:rPr lang="pt-BR" dirty="0" smtClean="0"/>
              <a:t>O que é Linux? </a:t>
            </a:r>
          </a:p>
          <a:p>
            <a:endParaRPr lang="pt-BR" dirty="0"/>
          </a:p>
          <a:p>
            <a:r>
              <a:rPr lang="pt-BR" sz="2600" dirty="0"/>
              <a:t>Linux é um </a:t>
            </a:r>
            <a:r>
              <a:rPr lang="pt-BR" sz="2600" dirty="0" smtClean="0"/>
              <a:t>SO que </a:t>
            </a:r>
            <a:r>
              <a:rPr lang="pt-BR" sz="2600" dirty="0"/>
              <a:t>permite a execução de programas em um computador. Ele pode ser modificado ou destruído livremente. Linux, em uma definição mais específica, é o núcleo do </a:t>
            </a:r>
            <a:r>
              <a:rPr lang="pt-BR" sz="2600" dirty="0" err="1"/>
              <a:t>Kernel</a:t>
            </a:r>
            <a:r>
              <a:rPr lang="pt-BR" sz="2600" dirty="0"/>
              <a:t>, que é um conjunto de instruções que controlam o funcionamento do processador, a memória, o disco rígido e sistemas periféricos. É um software livre encontrado em todo sistema operacional.</a:t>
            </a:r>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162022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360877" cy="4963021"/>
          </a:xfrm>
        </p:spPr>
        <p:txBody>
          <a:bodyPr>
            <a:noAutofit/>
          </a:bodyPr>
          <a:lstStyle/>
          <a:p>
            <a:r>
              <a:rPr lang="pt-BR" b="1" dirty="0"/>
              <a:t>RHEL – </a:t>
            </a:r>
            <a:r>
              <a:rPr lang="pt-BR" b="1" dirty="0" err="1"/>
              <a:t>Red</a:t>
            </a:r>
            <a:r>
              <a:rPr lang="pt-BR" b="1" dirty="0"/>
              <a:t> </a:t>
            </a:r>
            <a:r>
              <a:rPr lang="pt-BR" b="1" dirty="0" err="1"/>
              <a:t>Hat</a:t>
            </a:r>
            <a:r>
              <a:rPr lang="pt-BR" b="1" dirty="0"/>
              <a:t> Enterprise Linux Desktop: </a:t>
            </a:r>
            <a:r>
              <a:rPr lang="pt-BR" dirty="0"/>
              <a:t>sempre focada em aplicações corporativas do sistema, em vez dos usuários. Isso se traduziu em muitos servidores </a:t>
            </a:r>
            <a:r>
              <a:rPr lang="pt-BR" dirty="0" err="1"/>
              <a:t>Red</a:t>
            </a:r>
            <a:r>
              <a:rPr lang="pt-BR" dirty="0"/>
              <a:t> </a:t>
            </a:r>
            <a:r>
              <a:rPr lang="pt-BR" dirty="0" err="1"/>
              <a:t>Hat</a:t>
            </a:r>
            <a:r>
              <a:rPr lang="pt-BR" dirty="0"/>
              <a:t> em data centers de </a:t>
            </a:r>
            <a:r>
              <a:rPr lang="pt-BR" dirty="0" smtClean="0"/>
              <a:t>empresas.</a:t>
            </a:r>
          </a:p>
          <a:p>
            <a:endParaRPr lang="pt-BR" dirty="0"/>
          </a:p>
          <a:p>
            <a:r>
              <a:rPr lang="pt-BR" dirty="0"/>
              <a:t>Se você gosta de minimizar riscos ao escolher uma opção popular, vale destacar que o </a:t>
            </a:r>
            <a:r>
              <a:rPr lang="pt-BR" dirty="0" err="1"/>
              <a:t>Gartner</a:t>
            </a:r>
            <a:r>
              <a:rPr lang="pt-BR" dirty="0"/>
              <a:t> estima que a </a:t>
            </a:r>
            <a:r>
              <a:rPr lang="pt-BR" dirty="0" err="1"/>
              <a:t>Red</a:t>
            </a:r>
            <a:r>
              <a:rPr lang="pt-BR" dirty="0"/>
              <a:t> </a:t>
            </a:r>
            <a:r>
              <a:rPr lang="pt-BR" dirty="0" err="1"/>
              <a:t>Hat</a:t>
            </a:r>
            <a:r>
              <a:rPr lang="pt-BR" dirty="0"/>
              <a:t> responde por cerca de dois terços de todas as instalações Linux do mercado.</a:t>
            </a:r>
          </a:p>
          <a:p>
            <a:pPr marL="0" indent="0">
              <a:buNone/>
            </a:pPr>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381081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a:t>O que tem no gerenciador de tarefas ? </a:t>
            </a:r>
          </a:p>
          <a:p>
            <a:pPr marL="0" indent="0">
              <a:buNone/>
            </a:pPr>
            <a:endParaRPr lang="pt-BR" dirty="0" smtClean="0"/>
          </a:p>
          <a:p>
            <a:r>
              <a:rPr lang="pt-BR" dirty="0"/>
              <a:t>O gerenciador de tarefas é muito comum para finalizar tarefa e interromper a execução de um programa. Se um programa não estiver mais respondendo, você pode optar por finalizar a tarefa através do gerenciador sem precisar reiniciar o computador. </a:t>
            </a:r>
          </a:p>
          <a:p>
            <a:r>
              <a:rPr lang="pt-BR" dirty="0"/>
              <a:t>A visão simples do Gerenciador de tarefas quando abrimos a primeira vez ele engloba uma janela simples e pequena. </a:t>
            </a:r>
            <a:r>
              <a:rPr lang="pt-BR" dirty="0" smtClean="0"/>
              <a:t> </a:t>
            </a:r>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284895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360877" cy="4963021"/>
          </a:xfrm>
        </p:spPr>
        <p:txBody>
          <a:bodyPr>
            <a:noAutofit/>
          </a:bodyPr>
          <a:lstStyle/>
          <a:p>
            <a:r>
              <a:rPr lang="pt-BR" dirty="0"/>
              <a:t>SUSE Linux</a:t>
            </a:r>
            <a:r>
              <a:rPr lang="pt-BR" dirty="0" smtClean="0"/>
              <a:t>: </a:t>
            </a:r>
            <a:r>
              <a:rPr lang="pt-BR" dirty="0"/>
              <a:t>oferece configurações para desktops e servidores do seu software Linux </a:t>
            </a:r>
            <a:r>
              <a:rPr lang="pt-BR" dirty="0" smtClean="0"/>
              <a:t>para empresas. </a:t>
            </a:r>
            <a:endParaRPr lang="pt-BR" dirty="0"/>
          </a:p>
          <a:p>
            <a:r>
              <a:rPr lang="pt-BR" dirty="0"/>
              <a:t>Na parte de segurança, o sistema inteligente </a:t>
            </a:r>
            <a:r>
              <a:rPr lang="pt-BR" dirty="0" err="1"/>
              <a:t>AppArmor</a:t>
            </a:r>
            <a:r>
              <a:rPr lang="pt-BR" dirty="0"/>
              <a:t>, do SUSE Linux Enterprise Desktop, efetivamente constrói um firewall ao redor de cada aplicativo para que, mesmo que os usuários rodem algum software malicioso sem saber, ele não infectará o seu sistema ou a empresa de forma geral.</a:t>
            </a:r>
          </a:p>
          <a:p>
            <a:pPr marL="0" indent="0">
              <a:buNone/>
            </a:pPr>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2667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479911" cy="4963021"/>
          </a:xfrm>
        </p:spPr>
        <p:txBody>
          <a:bodyPr>
            <a:noAutofit/>
          </a:bodyPr>
          <a:lstStyle/>
          <a:p>
            <a:r>
              <a:rPr lang="pt-BR" sz="2550" dirty="0" err="1"/>
              <a:t>Ubuntu</a:t>
            </a:r>
            <a:r>
              <a:rPr lang="pt-BR" sz="2550" dirty="0"/>
              <a:t> Desktop: </a:t>
            </a:r>
            <a:r>
              <a:rPr lang="pt-BR" sz="2550" dirty="0" smtClean="0"/>
              <a:t>Ele é o favorito </a:t>
            </a:r>
            <a:r>
              <a:rPr lang="pt-BR" sz="2550" dirty="0"/>
              <a:t>entre os usuários Linux, seja para o desenvolvimento mais pesado de software, para rodar um servidor de mídia ou fornecer funcionalidades </a:t>
            </a:r>
            <a:r>
              <a:rPr lang="pt-BR" sz="2550" dirty="0" smtClean="0"/>
              <a:t>para </a:t>
            </a:r>
            <a:r>
              <a:rPr lang="pt-BR" sz="2550" dirty="0"/>
              <a:t>hardwares mais antigos. </a:t>
            </a:r>
            <a:endParaRPr lang="pt-BR" sz="2550" dirty="0" smtClean="0"/>
          </a:p>
          <a:p>
            <a:r>
              <a:rPr lang="pt-BR" sz="2550" dirty="0" smtClean="0"/>
              <a:t>A </a:t>
            </a:r>
            <a:r>
              <a:rPr lang="pt-BR" sz="2550" dirty="0"/>
              <a:t>mesma distribuição básica está disponível em uma versão para empresas, e muitos fabricantes de hardware oferecem o </a:t>
            </a:r>
            <a:r>
              <a:rPr lang="pt-BR" sz="2550" dirty="0" err="1"/>
              <a:t>Ubuntu</a:t>
            </a:r>
            <a:r>
              <a:rPr lang="pt-BR" sz="2550" dirty="0"/>
              <a:t> como uma opção de sistema pré-instalado</a:t>
            </a:r>
            <a:r>
              <a:rPr lang="pt-BR" sz="2550" dirty="0" smtClean="0"/>
              <a:t>.</a:t>
            </a:r>
          </a:p>
          <a:p>
            <a:r>
              <a:rPr lang="pt-BR" sz="2550" dirty="0" smtClean="0"/>
              <a:t>O </a:t>
            </a:r>
            <a:r>
              <a:rPr lang="pt-BR" sz="2550" dirty="0" err="1" smtClean="0"/>
              <a:t>Ubuntu</a:t>
            </a:r>
            <a:r>
              <a:rPr lang="pt-BR" sz="2550" dirty="0" smtClean="0"/>
              <a:t> </a:t>
            </a:r>
            <a:r>
              <a:rPr lang="pt-BR" sz="2550" dirty="0"/>
              <a:t>desktop para empresas </a:t>
            </a:r>
            <a:r>
              <a:rPr lang="pt-BR" sz="2550" dirty="0" smtClean="0"/>
              <a:t>apresentam aplicações </a:t>
            </a:r>
            <a:r>
              <a:rPr lang="pt-BR" sz="2550" dirty="0"/>
              <a:t>para </a:t>
            </a:r>
            <a:r>
              <a:rPr lang="pt-BR" sz="2550" dirty="0" smtClean="0"/>
              <a:t>escritório, </a:t>
            </a:r>
            <a:r>
              <a:rPr lang="pt-BR" sz="2550" dirty="0"/>
              <a:t>antivírus e um software </a:t>
            </a:r>
            <a:r>
              <a:rPr lang="pt-BR" sz="2550" dirty="0" err="1" smtClean="0"/>
              <a:t>anti-malware</a:t>
            </a:r>
            <a:r>
              <a:rPr lang="pt-BR" sz="2550" dirty="0" smtClean="0"/>
              <a:t>, variedades </a:t>
            </a:r>
            <a:r>
              <a:rPr lang="pt-BR" sz="2550" dirty="0"/>
              <a:t>de programas open-</a:t>
            </a:r>
            <a:r>
              <a:rPr lang="pt-BR" sz="2550" dirty="0" err="1"/>
              <a:t>source</a:t>
            </a:r>
            <a:r>
              <a:rPr lang="pt-BR" sz="2550" dirty="0"/>
              <a:t>, ferramentas de gerenciamento e suporte para toda a </a:t>
            </a:r>
            <a:r>
              <a:rPr lang="pt-BR" sz="2550" dirty="0" smtClean="0"/>
              <a:t>empresa.</a:t>
            </a:r>
            <a:endParaRPr lang="pt-BR" sz="2550"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132296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479911" cy="4963021"/>
          </a:xfrm>
        </p:spPr>
        <p:txBody>
          <a:bodyPr>
            <a:noAutofit/>
          </a:bodyPr>
          <a:lstStyle/>
          <a:p>
            <a:r>
              <a:rPr lang="pt-BR" sz="2550" dirty="0"/>
              <a:t>Linux </a:t>
            </a:r>
            <a:r>
              <a:rPr lang="pt-BR" sz="2550" dirty="0" err="1"/>
              <a:t>Mint</a:t>
            </a:r>
            <a:r>
              <a:rPr lang="pt-BR" sz="2550" dirty="0"/>
              <a:t>: Apesar de não ser </a:t>
            </a:r>
            <a:r>
              <a:rPr lang="pt-BR" sz="2550" dirty="0" smtClean="0"/>
              <a:t>desenvolvimento empresas</a:t>
            </a:r>
            <a:r>
              <a:rPr lang="pt-BR" sz="2550" dirty="0"/>
              <a:t>, vale citar o Linux </a:t>
            </a:r>
            <a:r>
              <a:rPr lang="pt-BR" sz="2550" dirty="0" err="1" smtClean="0"/>
              <a:t>Mint</a:t>
            </a:r>
            <a:r>
              <a:rPr lang="pt-BR" sz="2550" dirty="0" smtClean="0"/>
              <a:t>, pois, possui </a:t>
            </a:r>
            <a:r>
              <a:rPr lang="pt-BR" sz="2550" dirty="0"/>
              <a:t>a </a:t>
            </a:r>
            <a:r>
              <a:rPr lang="pt-BR" sz="2550" dirty="0" smtClean="0"/>
              <a:t>é conhecido como </a:t>
            </a:r>
            <a:r>
              <a:rPr lang="pt-BR" sz="2550" dirty="0"/>
              <a:t>ambientes Linux desktop mais fáceis para novos usuários. Construída em torno do gerenciador de janelas popular e proprietário </a:t>
            </a:r>
            <a:r>
              <a:rPr lang="pt-BR" sz="2550" dirty="0" err="1"/>
              <a:t>Cinnamon</a:t>
            </a:r>
            <a:r>
              <a:rPr lang="pt-BR" sz="2550" dirty="0"/>
              <a:t>, a versão atual do </a:t>
            </a:r>
            <a:r>
              <a:rPr lang="pt-BR" sz="2550" dirty="0" err="1"/>
              <a:t>Mint</a:t>
            </a:r>
            <a:r>
              <a:rPr lang="pt-BR" sz="2550" dirty="0"/>
              <a:t> é baseada nas distribuições </a:t>
            </a:r>
            <a:r>
              <a:rPr lang="pt-BR" sz="2550" dirty="0" err="1"/>
              <a:t>Ubuntu</a:t>
            </a:r>
            <a:r>
              <a:rPr lang="pt-BR" sz="2550" dirty="0"/>
              <a:t> e Debian Linux</a:t>
            </a:r>
            <a:r>
              <a:rPr lang="pt-BR" sz="2550" dirty="0" smtClean="0"/>
              <a:t>.</a:t>
            </a:r>
          </a:p>
          <a:p>
            <a:r>
              <a:rPr lang="pt-BR" sz="2550" dirty="0"/>
              <a:t>No entanto, é importante notar que não há um suporte pago ou de nível corporativo pelo </a:t>
            </a:r>
            <a:r>
              <a:rPr lang="pt-BR" sz="2550" dirty="0" err="1"/>
              <a:t>Mint</a:t>
            </a:r>
            <a:r>
              <a:rPr lang="pt-BR" sz="2550" dirty="0"/>
              <a:t>. Assim, as empresas que escolherem adotar essa versão do Linux estão por contra própria em termos de suporte interno.</a:t>
            </a:r>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966147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Versões Comuns de SO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70437"/>
            <a:ext cx="9479911" cy="4963021"/>
          </a:xfrm>
        </p:spPr>
        <p:txBody>
          <a:bodyPr>
            <a:noAutofit/>
          </a:bodyPr>
          <a:lstStyle/>
          <a:p>
            <a:r>
              <a:rPr lang="pt-BR" dirty="0" err="1"/>
              <a:t>Kali</a:t>
            </a:r>
            <a:r>
              <a:rPr lang="pt-BR" dirty="0"/>
              <a:t> Linux: </a:t>
            </a:r>
            <a:r>
              <a:rPr lang="pt-BR" dirty="0" smtClean="0"/>
              <a:t>É </a:t>
            </a:r>
            <a:r>
              <a:rPr lang="pt-BR" dirty="0"/>
              <a:t>uma das distribuições do Linux muito utilizada por </a:t>
            </a:r>
            <a:r>
              <a:rPr lang="pt-BR" dirty="0" err="1"/>
              <a:t>pentester</a:t>
            </a:r>
            <a:r>
              <a:rPr lang="pt-BR" dirty="0"/>
              <a:t>, auditores de segurança, hackers éticos e analistas de segurança de TI, pois é um dos mais avançados sistemas para testes de invasão e pen </a:t>
            </a:r>
            <a:r>
              <a:rPr lang="pt-BR" dirty="0" err="1"/>
              <a:t>test</a:t>
            </a:r>
            <a:r>
              <a:rPr lang="pt-BR" dirty="0"/>
              <a:t> (identifica falhas de segurança em sistemas e redes corporativas.</a:t>
            </a:r>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1935911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58A5BD2-26DC-45DC-AD20-7BE8C039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125068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a:t>Clicando com o botão direito na visão simples, nela contém opções como</a:t>
            </a:r>
            <a:r>
              <a:rPr lang="pt-BR" dirty="0" smtClean="0"/>
              <a:t>:</a:t>
            </a:r>
          </a:p>
          <a:p>
            <a:endParaRPr lang="pt-BR" dirty="0" smtClean="0"/>
          </a:p>
          <a:p>
            <a:r>
              <a:rPr lang="pt-BR" dirty="0"/>
              <a:t>Alternar </a:t>
            </a:r>
            <a:r>
              <a:rPr lang="pt-BR" dirty="0" smtClean="0"/>
              <a:t>para: </a:t>
            </a:r>
            <a:r>
              <a:rPr lang="pt-BR" dirty="0"/>
              <a:t>alternar para a janela do aplicativo clicado, trazendo-o para a frente da sua área de trabalho e o colocando em foco.</a:t>
            </a:r>
          </a:p>
          <a:p>
            <a:r>
              <a:rPr lang="pt-BR" dirty="0"/>
              <a:t>Finalizar tarefa: Finalize o processo. Isso funciona da mesma forma que o botão “finalizar tarefa”. </a:t>
            </a:r>
          </a:p>
          <a:p>
            <a:pPr marL="0" indent="0">
              <a:buNone/>
            </a:pPr>
            <a:r>
              <a:rPr lang="pt-BR" dirty="0" smtClean="0"/>
              <a:t> </a:t>
            </a:r>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43242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a:t>Executar nova tarefa: Abra uma janela criar nova tarefa, onde você pode especificar um programa, pasta, documento ou endereço de site web e o Windows e abrir o mesmo. </a:t>
            </a:r>
          </a:p>
          <a:p>
            <a:r>
              <a:rPr lang="pt-BR" dirty="0"/>
              <a:t>Sempre visível: Faça com que a janela do gerenciador de tarefas esteja sempre visível, permitindo que seja vista o tempo todo. </a:t>
            </a:r>
          </a:p>
          <a:p>
            <a:r>
              <a:rPr lang="pt-BR" dirty="0"/>
              <a:t>Abrir localização do arquivo: Abra uma janela do explorador de arquivos mostrando a localização do arquivo .</a:t>
            </a:r>
            <a:r>
              <a:rPr lang="pt-BR" dirty="0" err="1"/>
              <a:t>exe</a:t>
            </a:r>
            <a:r>
              <a:rPr lang="pt-BR" dirty="0"/>
              <a:t> do programa. </a:t>
            </a:r>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48140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sz="2600" dirty="0"/>
              <a:t>Pesquisa online: Faz uma pesquisa pelo nome do aplicativo na internet. Isso ajudara a ver exatamente o que o programa é e o que ele faz.</a:t>
            </a:r>
          </a:p>
          <a:p>
            <a:r>
              <a:rPr lang="pt-BR" sz="2600" dirty="0"/>
              <a:t>Propriedades: </a:t>
            </a:r>
            <a:r>
              <a:rPr lang="pt-BR" sz="2600" dirty="0" smtClean="0"/>
              <a:t>Abre </a:t>
            </a:r>
            <a:r>
              <a:rPr lang="pt-BR" sz="2600" dirty="0"/>
              <a:t>a janela propriedades do arquivo .exe. Aqui você pode ajustar as opções de compatibilidade e verificar a versão do programa. </a:t>
            </a:r>
          </a:p>
          <a:p>
            <a:r>
              <a:rPr lang="pt-BR" sz="2600" dirty="0"/>
              <a:t>Enquanto o gerenciador de tarefas estiver aberto, você verá um ícone do mesmo na sua área de notificação. Ele tem o objetivo de mostrar a capacidade de utilização da CPU, memória, disco e da rede. </a:t>
            </a:r>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13708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normAutofit/>
          </a:bodyPr>
          <a:lstStyle/>
          <a:p>
            <a:r>
              <a:rPr lang="pt-BR" dirty="0" smtClean="0"/>
              <a:t>Gerenciador de Tarefas </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Autofit/>
          </a:bodyPr>
          <a:lstStyle/>
          <a:p>
            <a:r>
              <a:rPr lang="pt-BR" dirty="0"/>
              <a:t>Para ver as ferramentas mais avançadas, clique em “mais detalhes” na parte inferior da visualização simples. </a:t>
            </a:r>
          </a:p>
          <a:p>
            <a:r>
              <a:rPr lang="pt-BR" dirty="0"/>
              <a:t>Com a ferramenta mais avançada aberta, o Gerenciador de Tarefas Incluem as seguintes guias. </a:t>
            </a:r>
          </a:p>
          <a:p>
            <a:endParaRPr lang="pt-BR" dirty="0" smtClean="0"/>
          </a:p>
          <a:p>
            <a:r>
              <a:rPr lang="pt-BR" dirty="0"/>
              <a:t>Processos: Uma lista de processos de primeiro e segundo plano que estão em execução juntamente com CPU, memória, disco, rede, GPU e outras informações de uso dos recursos. </a:t>
            </a:r>
          </a:p>
          <a:p>
            <a:endParaRPr lang="pt-BR" dirty="0"/>
          </a:p>
          <a:p>
            <a:endParaRPr lang="pt-BR" dirty="0"/>
          </a:p>
          <a:p>
            <a:endParaRPr lang="pt-BR" dirty="0"/>
          </a:p>
          <a:p>
            <a:pPr marL="0" indent="0">
              <a:buNone/>
            </a:pPr>
            <a:r>
              <a:rPr lang="pt-BR" dirty="0" smtClean="0"/>
              <a:t> </a:t>
            </a:r>
            <a:endParaRPr lang="pt-BR" dirty="0"/>
          </a:p>
          <a:p>
            <a:pPr marL="0" indent="0">
              <a:buNone/>
            </a:pPr>
            <a:endParaRPr lang="pt-BR" dirty="0"/>
          </a:p>
          <a:p>
            <a:endParaRPr lang="pt-BR" dirty="0"/>
          </a:p>
          <a:p>
            <a:endParaRPr lang="pt-BR" dirty="0"/>
          </a:p>
          <a:p>
            <a:endParaRPr lang="pt-BR" dirty="0" smtClean="0"/>
          </a:p>
          <a:p>
            <a:endParaRPr lang="pt-BR" dirty="0"/>
          </a:p>
          <a:p>
            <a:endParaRPr lang="pt-BR" dirty="0"/>
          </a:p>
          <a:p>
            <a:endParaRPr lang="pt-BR" dirty="0"/>
          </a:p>
        </p:txBody>
      </p:sp>
    </p:spTree>
    <p:extLst>
      <p:ext uri="{BB962C8B-B14F-4D97-AF65-F5344CB8AC3E}">
        <p14:creationId xmlns:p14="http://schemas.microsoft.com/office/powerpoint/2010/main" val="221502726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3464</Words>
  <Application>Microsoft Office PowerPoint</Application>
  <PresentationFormat>Widescreen</PresentationFormat>
  <Paragraphs>596</Paragraphs>
  <Slides>54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54</vt:i4>
      </vt:variant>
    </vt:vector>
  </HeadingPairs>
  <TitlesOfParts>
    <vt:vector size="58" baseType="lpstr">
      <vt:lpstr>Arial</vt:lpstr>
      <vt:lpstr>Calibri</vt:lpstr>
      <vt:lpstr>Wingdings</vt:lpstr>
      <vt:lpstr>Tema do Office</vt:lpstr>
      <vt:lpstr>Apresentação do PowerPoint</vt:lpstr>
      <vt:lpstr>Sistemas Operacionais</vt:lpstr>
      <vt:lpstr>Aula 07 –  Gerenciador de Tarefas.  Versões comuns do Windows.  Comando básicos e Atalhos. </vt:lpstr>
      <vt:lpstr>Gerenciador de Tarefas </vt:lpstr>
      <vt:lpstr>Gerenciador de Tarefas </vt:lpstr>
      <vt:lpstr>Gerenciador de Tarefas </vt:lpstr>
      <vt:lpstr>Gerenciador de Tarefas </vt:lpstr>
      <vt:lpstr>Gerenciador de Tarefas </vt:lpstr>
      <vt:lpstr>Gerenciador de Tarefas </vt:lpstr>
      <vt:lpstr>Gerenciador de Tarefas </vt:lpstr>
      <vt:lpstr>Gerenciador de Tarefas </vt:lpstr>
      <vt:lpstr>Gerenciador de Tarefas </vt:lpstr>
      <vt:lpstr>Guia Processos</vt:lpstr>
      <vt:lpstr>Apresentação do PowerPoint</vt:lpstr>
      <vt:lpstr>Apresentação do PowerPoint</vt:lpstr>
      <vt:lpstr>Apresentação do PowerPoint</vt:lpstr>
      <vt:lpstr>Menu Gerenciador de Tarefas </vt:lpstr>
      <vt:lpstr>Guia Desempenho</vt:lpstr>
      <vt:lpstr>Apresentação do PowerPoint</vt:lpstr>
      <vt:lpstr>Apresentação do PowerPoint</vt:lpstr>
      <vt:lpstr>Apresentação do PowerPoint</vt:lpstr>
      <vt:lpstr>Apresentação do PowerPoint</vt:lpstr>
      <vt:lpstr>Apresentação do PowerPoint</vt:lpstr>
      <vt:lpstr>Guia Histórico de Aplicativos</vt:lpstr>
      <vt:lpstr>Controle de APPs e Inicialização</vt:lpstr>
      <vt:lpstr>Apresentação do PowerPoint</vt:lpstr>
      <vt:lpstr>Apresentação do PowerPoint</vt:lpstr>
      <vt:lpstr>Usuários</vt:lpstr>
      <vt:lpstr>Apresentação do PowerPoint</vt:lpstr>
      <vt:lpstr>Gerenciador de Processos </vt:lpstr>
      <vt:lpstr>Apresentação do PowerPoint</vt:lpstr>
      <vt:lpstr>Apresentação do PowerPoint</vt:lpstr>
      <vt:lpstr>Apresentação do PowerPoint</vt:lpstr>
      <vt:lpstr>Serviços</vt:lpstr>
      <vt:lpstr>Apresentação do PowerPoint</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Versões Comuns de SO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Giancarlo Gaeta</dc:creator>
  <cp:lastModifiedBy>Matheus Nunes Oliveira</cp:lastModifiedBy>
  <cp:revision>32</cp:revision>
  <dcterms:created xsi:type="dcterms:W3CDTF">2021-09-21T12:13:01Z</dcterms:created>
  <dcterms:modified xsi:type="dcterms:W3CDTF">2022-02-18T01:49:22Z</dcterms:modified>
</cp:coreProperties>
</file>