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8" r:id="rId13"/>
    <p:sldId id="289" r:id="rId14"/>
    <p:sldId id="29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5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33E"/>
    <a:srgbClr val="14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56" y="1360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02073-CC9F-4EE3-A050-2DD599BBD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08728" y="1558925"/>
            <a:ext cx="6482687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pt-BR" dirty="0"/>
              <a:t>Disciplina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89B370-B0E6-4776-A371-C141C0D427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770270"/>
            <a:ext cx="9144000" cy="52880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9F633-069F-44C9-988C-58C107F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18797-A86D-4587-8DF9-A455838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3A26B-8BA4-4287-B03D-3C03F299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C087BB-0C2A-46B3-A2C3-90515C58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F7FCD-1D8A-417C-81CD-223786C4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6965" y="1436639"/>
            <a:ext cx="6256835" cy="3018786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pt-BR" dirty="0"/>
              <a:t>Nº da aula – nome da aula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348D5-2388-446C-B597-1B9973337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967785"/>
            <a:ext cx="10515600" cy="75062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Disciplina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0C71B-DABB-418D-864D-C1E3E68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18CF0-4752-4ED7-B42A-53E7B395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B5885-9C96-42A2-8769-E3E4B9B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D76CAD-B265-428F-A9B2-6F6C80EF3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6F57-4FD3-41C5-A596-2B1BB9F011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15252"/>
            <a:ext cx="8674290" cy="80835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5E9D4-62C2-4175-95BC-EC14B19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511936"/>
          </a:xfrm>
        </p:spPr>
        <p:txBody>
          <a:bodyPr/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5E2C5-A78F-4371-99E7-DC2927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3AE6-564F-461C-B067-686B942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5324-CA48-4136-87BA-BE418C0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AC31A-BEB9-4E14-8ABF-30B5B813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5E9D4-62C2-4175-95BC-EC14B19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8615082" cy="5706316"/>
          </a:xfrm>
        </p:spPr>
        <p:txBody>
          <a:bodyPr/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5E2C5-A78F-4371-99E7-DC2927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3AE6-564F-461C-B067-686B942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5324-CA48-4136-87BA-BE418C0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AC31A-BEB9-4E14-8ABF-30B5B813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1EF4-6F5D-4D08-9ABF-C013EDED8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932B35-DA53-4A6D-A180-152BEDF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5B34-4510-458A-A2D1-30EF9078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AE3769-A5E8-476D-887F-36B0460F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D8B313-B5A5-43BA-9EFB-042EEAC75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AB97B-6718-4833-BFC4-77D5CA06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EC228C-CA85-4D53-A496-B29E4782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5F0C07-77DE-42F3-AF77-6B3C1E7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45A182-AAF3-421A-BB57-D6A31F0079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1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DBEF02-4C9D-4681-83CE-B2836C28A6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EC5ED4-6DD4-4810-B27B-C97E176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956"/>
            <a:ext cx="8674290" cy="808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63054-5C5F-48CE-898D-80E3B03C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5469"/>
            <a:ext cx="10515600" cy="46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73344-859D-4BF4-BD86-C0F953A4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4DCD-1D17-4C16-822D-F3C3647B110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C4CDF-3409-4745-8494-C071E1503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6557F-570E-4BD5-8610-4FB6CA8FE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4" r:id="rId5"/>
    <p:sldLayoutId id="2147483656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 Windows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Fc</a:t>
            </a:r>
            <a:r>
              <a:rPr lang="pt-BR" dirty="0"/>
              <a:t>: O comando FC File Compare é um dos comandos Windows mais básicos para comparações. Por meio dele, conseguimos fazer a comparação de arquivos, levantando as principais diferenças entre eles. Para isso, basta seguir o modelo abaixo:</a:t>
            </a:r>
          </a:p>
          <a:p>
            <a:r>
              <a:rPr lang="pt-BR" dirty="0" err="1">
                <a:solidFill>
                  <a:srgbClr val="FF0000"/>
                </a:solidFill>
              </a:rPr>
              <a:t>fc</a:t>
            </a:r>
            <a:r>
              <a:rPr lang="pt-BR" dirty="0"/>
              <a:t>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/c /caminho_para_o_arquivo_1/nome_do_arquivo_1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/caminho_para_o_arquivo_2/nome_do_arquivo_2</a:t>
            </a:r>
            <a:endParaRPr lang="pt-BR" sz="2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21" y="4878467"/>
            <a:ext cx="7722907" cy="15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Trocar HD – Criar Partição Nova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os computadores e colocar o </a:t>
            </a:r>
            <a:r>
              <a:rPr lang="pt-BR" dirty="0" err="1" smtClean="0"/>
              <a:t>hd</a:t>
            </a:r>
            <a:r>
              <a:rPr lang="pt-BR" dirty="0" smtClean="0"/>
              <a:t> para criarmos uma nova partição de armazenamento. </a:t>
            </a:r>
          </a:p>
          <a:p>
            <a:endParaRPr lang="pt-BR" dirty="0"/>
          </a:p>
          <a:p>
            <a:r>
              <a:rPr lang="pt-BR" dirty="0" smtClean="0"/>
              <a:t>Após colocar o HD no computador, deve-se criar uma partição nova no Windows com o espaço do HD que foi colocado (Procedimento feito na Aula 02).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7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usuário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Iremos criar um usuário genérico nos computadores da </a:t>
            </a:r>
            <a:r>
              <a:rPr lang="pt-BR" dirty="0" err="1"/>
              <a:t>padolabs</a:t>
            </a:r>
            <a:r>
              <a:rPr lang="pt-BR" dirty="0"/>
              <a:t> para quando ser necessário utilizar os mesmos.</a:t>
            </a:r>
          </a:p>
          <a:p>
            <a:endParaRPr lang="pt-BR" dirty="0" smtClean="0"/>
          </a:p>
          <a:p>
            <a:r>
              <a:rPr lang="pt-BR" dirty="0"/>
              <a:t>Para criarmos o usuário deve-se digitar na barra de pesquisa “Usuário” e depois ir em “Editar usuários e Grupos locais”.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7201"/>
            <a:ext cx="10515600" cy="20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usuário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5507516" cy="4511936"/>
          </a:xfrm>
        </p:spPr>
        <p:txBody>
          <a:bodyPr>
            <a:normAutofit/>
          </a:bodyPr>
          <a:lstStyle/>
          <a:p>
            <a:r>
              <a:rPr lang="pt-BR" dirty="0"/>
              <a:t>Em usuários clicar com o botão direito e ir em “Novo Usuário” e colocar as informações de criação de usuário conforme imagem abaixo. </a:t>
            </a:r>
            <a:endParaRPr lang="pt-BR" dirty="0" smtClean="0"/>
          </a:p>
          <a:p>
            <a:r>
              <a:rPr lang="pt-BR" b="1" dirty="0"/>
              <a:t>Usuário: </a:t>
            </a:r>
            <a:r>
              <a:rPr lang="pt-BR" dirty="0" err="1"/>
              <a:t>pado</a:t>
            </a:r>
            <a:endParaRPr lang="pt-BR" dirty="0"/>
          </a:p>
          <a:p>
            <a:r>
              <a:rPr lang="pt-BR" b="1" dirty="0"/>
              <a:t>Senha: </a:t>
            </a:r>
            <a:r>
              <a:rPr lang="pt-BR" dirty="0" smtClean="0"/>
              <a:t>Pado1936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16" y="1665027"/>
            <a:ext cx="5400040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usuário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027"/>
            <a:ext cx="9793077" cy="4511936"/>
          </a:xfrm>
        </p:spPr>
        <p:txBody>
          <a:bodyPr>
            <a:normAutofit/>
          </a:bodyPr>
          <a:lstStyle/>
          <a:p>
            <a:r>
              <a:rPr lang="pt-BR" dirty="0"/>
              <a:t>Por fim quando o usuário estiver criado, clicar com o botão direito em cima do mesmo e ir em “Propriedades”. </a:t>
            </a:r>
          </a:p>
          <a:p>
            <a:endParaRPr lang="pt-BR" dirty="0" smtClean="0"/>
          </a:p>
          <a:p>
            <a:r>
              <a:rPr lang="pt-BR" dirty="0"/>
              <a:t>Na tela de propriedades ir na aba “membro de” e adicionar o grupo “Administradores” ao usuário criado. Depois </a:t>
            </a:r>
            <a:r>
              <a:rPr lang="pt-BR" dirty="0" smtClean="0"/>
              <a:t>só </a:t>
            </a:r>
            <a:r>
              <a:rPr lang="pt-BR" dirty="0"/>
              <a:t>reiniciar o computador para o usuário ter a permissão correta. 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0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Final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finalizarmos nosso curso iremos ter um projeto final, onde irei descrever o mesmo abaixo. </a:t>
            </a:r>
          </a:p>
          <a:p>
            <a:r>
              <a:rPr lang="pt-BR" dirty="0" smtClean="0"/>
              <a:t>Para realizarmos nosso projeto  deve-se criar três maquinas virtuais, sendo elas, Maquina virtual (Servidor Active </a:t>
            </a:r>
            <a:r>
              <a:rPr lang="pt-BR" dirty="0" err="1" smtClean="0"/>
              <a:t>Directory</a:t>
            </a:r>
            <a:r>
              <a:rPr lang="pt-BR" dirty="0" smtClean="0"/>
              <a:t>) e duas maquinas (Windows 10 </a:t>
            </a:r>
            <a:r>
              <a:rPr lang="pt-BR" dirty="0" err="1" smtClean="0"/>
              <a:t>Client</a:t>
            </a:r>
            <a:r>
              <a:rPr lang="pt-BR" dirty="0" smtClean="0"/>
              <a:t>). Criar o ponto de restauração da pasta onde as maquinas ficaram armazenadas, assim, garantindo um </a:t>
            </a:r>
            <a:r>
              <a:rPr lang="pt-BR" dirty="0" err="1" smtClean="0"/>
              <a:t>restore</a:t>
            </a:r>
            <a:r>
              <a:rPr lang="pt-BR" dirty="0" smtClean="0"/>
              <a:t> caso seja necessário.  </a:t>
            </a:r>
          </a:p>
          <a:p>
            <a:r>
              <a:rPr lang="pt-BR" dirty="0" smtClean="0"/>
              <a:t>A finalidade do projeto será fazer com que as duas maquinas clientes sejam adicionadas no domínio e iniciadas através de seus usuários do Active </a:t>
            </a:r>
            <a:r>
              <a:rPr lang="pt-BR" dirty="0" err="1" smtClean="0"/>
              <a:t>Directory</a:t>
            </a:r>
            <a:r>
              <a:rPr lang="pt-BR" dirty="0" smtClean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Final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objetivo secundário será adicionado ao projeto caso der tempo de aprendermos o procedimento. </a:t>
            </a:r>
          </a:p>
          <a:p>
            <a:r>
              <a:rPr lang="pt-BR" dirty="0" smtClean="0"/>
              <a:t>A ideia será criarmos um </a:t>
            </a:r>
            <a:r>
              <a:rPr lang="pt-BR" dirty="0" err="1" smtClean="0"/>
              <a:t>PrintServer</a:t>
            </a:r>
            <a:r>
              <a:rPr lang="pt-BR" dirty="0" smtClean="0"/>
              <a:t> e instalarmos uma impressora e posteriormente compartilhar elas nas maquinas clientes. </a:t>
            </a:r>
          </a:p>
          <a:p>
            <a:r>
              <a:rPr lang="pt-BR" dirty="0" smtClean="0"/>
              <a:t>Temos a opção também de criarmos um </a:t>
            </a:r>
            <a:r>
              <a:rPr lang="pt-BR" dirty="0" err="1" smtClean="0"/>
              <a:t>FileServer</a:t>
            </a:r>
            <a:r>
              <a:rPr lang="pt-BR" dirty="0" smtClean="0"/>
              <a:t>, onde criaremos pastas de acesso, configuraremos permissões de acesso e faremos com que elas sejam mapeadas nos usuários quando </a:t>
            </a:r>
            <a:r>
              <a:rPr lang="pt-BR" dirty="0" err="1" smtClean="0"/>
              <a:t>logarmos</a:t>
            </a:r>
            <a:r>
              <a:rPr lang="pt-BR" dirty="0" smtClean="0"/>
              <a:t> nas maquinas clientes.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8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Primeiro procedimento será direcionado a criação da maquina virtual (Windows Server).</a:t>
            </a:r>
          </a:p>
          <a:p>
            <a:endParaRPr lang="pt-BR" dirty="0" smtClean="0"/>
          </a:p>
          <a:p>
            <a:r>
              <a:rPr lang="pt-BR" dirty="0"/>
              <a:t>1 – Abrir o software “</a:t>
            </a:r>
            <a:r>
              <a:rPr lang="pt-BR" dirty="0" err="1"/>
              <a:t>VirtualBox</a:t>
            </a:r>
            <a:r>
              <a:rPr lang="pt-BR" dirty="0"/>
              <a:t>”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2 – Ir em novo (Para criarmos uma máquina virtual).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34317"/>
            <a:ext cx="8944778" cy="12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3 – Colocar o nome de preferência da máquina “ </a:t>
            </a:r>
            <a:r>
              <a:rPr lang="pt-BR" dirty="0" err="1"/>
              <a:t>Padolabs</a:t>
            </a:r>
            <a:r>
              <a:rPr lang="pt-BR" dirty="0"/>
              <a:t>-Server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4 – Mudar o caminho da “Pasta da Máquina” para o local onde a máquina ficara armazenada.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5 – Escolher o tipo e a versão da máquina de acordo com o que estamos criando.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6 – Escolher o tamanho da memória, onde a cada 1024 MB equivale a 1 GB. </a:t>
            </a:r>
          </a:p>
        </p:txBody>
      </p:sp>
    </p:spTree>
    <p:extLst>
      <p:ext uri="{BB962C8B-B14F-4D97-AF65-F5344CB8AC3E}">
        <p14:creationId xmlns:p14="http://schemas.microsoft.com/office/powerpoint/2010/main" val="2936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7 – Selecionar opção de disco “Criar um novo disco rígido virtual agora”.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8 – As opções que temos de disco rígido são VDI, VHD e VMDK e as mesmas serão brevemente explicadas abaixo: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VDI: VDI é o formato padrão de disco utilizado no </a:t>
            </a:r>
            <a:r>
              <a:rPr lang="pt-BR" dirty="0" err="1"/>
              <a:t>VirtualBox</a:t>
            </a:r>
            <a:r>
              <a:rPr lang="pt-BR" dirty="0"/>
              <a:t>. VDI significa Virtual Disk </a:t>
            </a:r>
            <a:r>
              <a:rPr lang="pt-BR" dirty="0" err="1"/>
              <a:t>Image</a:t>
            </a:r>
            <a:r>
              <a:rPr lang="pt-BR" dirty="0"/>
              <a:t>. O arquivo é uma unidade de disco virtual padrão que pode ser montado como um disco rígido separado, criando uma nova máquina virtual utilizando </a:t>
            </a:r>
            <a:r>
              <a:rPr lang="pt-BR" dirty="0" err="1"/>
              <a:t>VirtualBox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2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0F8B2-F1C3-4EDD-AAE6-13E790A0A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Operacionais 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83826-28F9-4226-8978-BEAFA0314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Nunes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9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VHD: O Virtual Hard Disk é um formato padrão utilizado pela Microsoft para imagens de discos rígidos. É utilizado pelos produtos Virtual PC, Virtual Server, </a:t>
            </a:r>
            <a:r>
              <a:rPr lang="pt-BR" dirty="0" err="1"/>
              <a:t>Hyper</a:t>
            </a:r>
            <a:r>
              <a:rPr lang="pt-BR" dirty="0"/>
              <a:t>-V e por ferramentas de backup. É capaz de gerar uma cópia idêntica (1:1) de um disco rígido, sem compactação.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3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VMDK: VMDK (Virtual </a:t>
            </a:r>
            <a:r>
              <a:rPr lang="pt-BR" dirty="0" err="1"/>
              <a:t>Machine</a:t>
            </a:r>
            <a:r>
              <a:rPr lang="pt-BR" dirty="0"/>
              <a:t> Disk) é um formato de arquivo aberto para simular um disco rígido virtual para máquinas virtuais como </a:t>
            </a:r>
            <a:r>
              <a:rPr lang="pt-BR" dirty="0" err="1"/>
              <a:t>VMware</a:t>
            </a:r>
            <a:r>
              <a:rPr lang="pt-BR" dirty="0"/>
              <a:t>, </a:t>
            </a:r>
            <a:r>
              <a:rPr lang="pt-BR" dirty="0" err="1"/>
              <a:t>Virtualbox</a:t>
            </a:r>
            <a:r>
              <a:rPr lang="pt-BR" dirty="0"/>
              <a:t> ou para emuladores. Ele foi originalmente criado por produtos </a:t>
            </a:r>
            <a:r>
              <a:rPr lang="pt-BR" dirty="0" err="1"/>
              <a:t>VMware</a:t>
            </a:r>
            <a:r>
              <a:rPr lang="pt-BR" dirty="0"/>
              <a:t>. Basicamente, os arquivos </a:t>
            </a:r>
            <a:r>
              <a:rPr lang="pt-BR" dirty="0" smtClean="0"/>
              <a:t>.</a:t>
            </a:r>
            <a:r>
              <a:rPr lang="pt-BR" dirty="0" err="1" smtClean="0"/>
              <a:t>vmdk</a:t>
            </a:r>
            <a:r>
              <a:rPr lang="pt-BR" dirty="0" smtClean="0"/>
              <a:t> </a:t>
            </a:r>
            <a:r>
              <a:rPr lang="pt-BR" dirty="0"/>
              <a:t>são discos virtuais, que contêm todas as informações de uma máquina virtual </a:t>
            </a:r>
            <a:r>
              <a:rPr lang="pt-BR" dirty="0" err="1"/>
              <a:t>VMware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Para seguirmos com a criação do disco rígido, selecione a opção “VHD” e clique em Próximo.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7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9 – Escolher o tipo de “Armazenamento de disco rígido”, sendo possíveis escolher as opções “Dinamicamente alocado”, onde, ele é liberado o espaço mínimo necessário para o disco e conforme a sua necessidade de utilização ele vai liberando mais espaço; também temos o “Tamanho fixo”, onde, ele libera o espaço que é definido na instalação e libera o mesmo. </a:t>
            </a:r>
            <a:endParaRPr lang="pt-BR" sz="2600" dirty="0" smtClean="0"/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Para essa necessidade que temos vamos deixar essa máquina como dinamicamente </a:t>
            </a:r>
            <a:r>
              <a:rPr lang="pt-BR" sz="2600" dirty="0" smtClean="0"/>
              <a:t>alocado.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511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/>
              <a:t>10 – Informar a alocação do disco rígido caso a mesma esteja diferente do local da máquina que foi selecionado no passo 04</a:t>
            </a:r>
            <a:r>
              <a:rPr lang="pt-BR" sz="2600" dirty="0" smtClean="0"/>
              <a:t>.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11 – Selecionar o tamanho máximo que o disco poderá chegar. Vamos deixar com 30 GB para essa máquina</a:t>
            </a:r>
            <a:r>
              <a:rPr lang="pt-BR" sz="2600" dirty="0" smtClean="0"/>
              <a:t>.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12 – A máquina será criada de modo “Desligado” e para instalarmos o Windows, deve-se clicar com o botão direito em cima da máquina </a:t>
            </a:r>
            <a:r>
              <a:rPr lang="pt-BR" sz="2600" dirty="0">
                <a:sym typeface="Wingdings" panose="05000000000000000000" pitchFamily="2" charset="2"/>
              </a:rPr>
              <a:t></a:t>
            </a:r>
            <a:r>
              <a:rPr lang="pt-BR" sz="2600" dirty="0"/>
              <a:t> ir na opção “Iniciar” </a:t>
            </a:r>
            <a:r>
              <a:rPr lang="pt-BR" sz="2600" dirty="0">
                <a:sym typeface="Wingdings" panose="05000000000000000000" pitchFamily="2" charset="2"/>
              </a:rPr>
              <a:t></a:t>
            </a:r>
            <a:r>
              <a:rPr lang="pt-BR" sz="2600" dirty="0"/>
              <a:t> “Iniciar Normal”. </a:t>
            </a:r>
          </a:p>
        </p:txBody>
      </p:sp>
    </p:spTree>
    <p:extLst>
      <p:ext uri="{BB962C8B-B14F-4D97-AF65-F5344CB8AC3E}">
        <p14:creationId xmlns:p14="http://schemas.microsoft.com/office/powerpoint/2010/main" val="10572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4471"/>
            <a:ext cx="11170186" cy="175536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838200" y="3712684"/>
            <a:ext cx="10515600" cy="2727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13 – Após iniciar a máquina ira aparecer uma tela para escolher a ISO que será utilizada, como na minha máquina eu já tenho </a:t>
            </a:r>
            <a:r>
              <a:rPr lang="pt-BR" dirty="0" err="1"/>
              <a:t>ISOs</a:t>
            </a:r>
            <a:r>
              <a:rPr lang="pt-BR" dirty="0"/>
              <a:t> atribuídas ao </a:t>
            </a:r>
            <a:r>
              <a:rPr lang="pt-BR" dirty="0" err="1"/>
              <a:t>virtualbox</a:t>
            </a:r>
            <a:r>
              <a:rPr lang="pt-BR" dirty="0"/>
              <a:t>, ele já apareceu as </a:t>
            </a:r>
            <a:r>
              <a:rPr lang="pt-BR" dirty="0" err="1"/>
              <a:t>ISOs</a:t>
            </a:r>
            <a:r>
              <a:rPr lang="pt-BR" dirty="0"/>
              <a:t> que tenho disponível, caso estiver o campo em vazio, pode clicar em cancelar e deixar a máquina iniciar sem boot. </a:t>
            </a: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31980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845942"/>
          </a:xfrm>
        </p:spPr>
        <p:txBody>
          <a:bodyPr>
            <a:noAutofit/>
          </a:bodyPr>
          <a:lstStyle/>
          <a:p>
            <a:r>
              <a:rPr lang="pt-BR" sz="2600" dirty="0"/>
              <a:t> No menu vertical ir na opção “Dispositivos” </a:t>
            </a:r>
            <a:r>
              <a:rPr lang="pt-BR" sz="2600" dirty="0">
                <a:sym typeface="Wingdings" panose="05000000000000000000" pitchFamily="2" charset="2"/>
              </a:rPr>
              <a:t></a:t>
            </a:r>
            <a:r>
              <a:rPr lang="pt-BR" sz="2600" dirty="0"/>
              <a:t> “Dispositivos Ópticos” </a:t>
            </a:r>
            <a:r>
              <a:rPr lang="pt-BR" sz="2600" dirty="0">
                <a:sym typeface="Wingdings" panose="05000000000000000000" pitchFamily="2" charset="2"/>
              </a:rPr>
              <a:t></a:t>
            </a:r>
            <a:r>
              <a:rPr lang="pt-BR" sz="2600" dirty="0"/>
              <a:t> “Escolher uma imagem de ISO”. </a:t>
            </a:r>
          </a:p>
          <a:p>
            <a:endParaRPr lang="pt-BR" sz="2600" dirty="0" smtClean="0"/>
          </a:p>
          <a:p>
            <a:endParaRPr lang="pt-BR" sz="2600" dirty="0"/>
          </a:p>
          <a:p>
            <a:endParaRPr lang="pt-BR" sz="2600" dirty="0" smtClean="0"/>
          </a:p>
          <a:p>
            <a:endParaRPr lang="pt-BR" sz="2600" dirty="0"/>
          </a:p>
          <a:p>
            <a:endParaRPr lang="pt-BR" sz="2600" dirty="0" smtClean="0"/>
          </a:p>
          <a:p>
            <a:r>
              <a:rPr lang="pt-BR" sz="2600" dirty="0" smtClean="0"/>
              <a:t>Selecionar </a:t>
            </a:r>
            <a:r>
              <a:rPr lang="pt-BR" sz="2600" dirty="0"/>
              <a:t>a imagem ISO e posteriormente, desligar a máquina e ligar novamente para ela dar boot através da ISO que atribuímos. </a:t>
            </a:r>
          </a:p>
          <a:p>
            <a:endParaRPr lang="pt-BR" sz="2600" dirty="0" smtClean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7099"/>
            <a:ext cx="105156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845942"/>
          </a:xfrm>
        </p:spPr>
        <p:txBody>
          <a:bodyPr>
            <a:noAutofit/>
          </a:bodyPr>
          <a:lstStyle/>
          <a:p>
            <a:r>
              <a:rPr lang="pt-BR" sz="2600" dirty="0"/>
              <a:t> </a:t>
            </a:r>
            <a:r>
              <a:rPr lang="pt-BR" dirty="0"/>
              <a:t>14 – Quando iniciar, seguir procedimento de instalação e configuração do Windows a partir da instalação “Windows Server 2016 Standard (Desktop Experience)”. </a:t>
            </a:r>
          </a:p>
          <a:p>
            <a:pPr marL="0" indent="0">
              <a:buNone/>
            </a:pP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13855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845942"/>
          </a:xfrm>
        </p:spPr>
        <p:txBody>
          <a:bodyPr>
            <a:noAutofit/>
          </a:bodyPr>
          <a:lstStyle/>
          <a:p>
            <a:r>
              <a:rPr lang="pt-BR" dirty="0"/>
              <a:t>No procedimento para criarmos a máquina </a:t>
            </a:r>
            <a:r>
              <a:rPr lang="pt-BR" dirty="0" smtClean="0"/>
              <a:t>virtual Padolabs-Client01 </a:t>
            </a:r>
            <a:r>
              <a:rPr lang="pt-BR" dirty="0"/>
              <a:t>seguir o mesmo procedimento da máquina “</a:t>
            </a:r>
            <a:r>
              <a:rPr lang="pt-BR" dirty="0" err="1"/>
              <a:t>Padolabs</a:t>
            </a:r>
            <a:r>
              <a:rPr lang="pt-BR" dirty="0"/>
              <a:t>-server” até a </a:t>
            </a:r>
            <a:r>
              <a:rPr lang="pt-BR" b="1" dirty="0"/>
              <a:t>etapa 08</a:t>
            </a:r>
            <a:r>
              <a:rPr lang="pt-BR" b="1" dirty="0" smtClean="0"/>
              <a:t>.</a:t>
            </a:r>
          </a:p>
          <a:p>
            <a:endParaRPr lang="pt-BR" b="1" dirty="0"/>
          </a:p>
          <a:p>
            <a:r>
              <a:rPr lang="pt-BR" dirty="0"/>
              <a:t>9 – Escolher o tipo de “Armazenamento de disco rígido”, sendo o “Tamanho fixo”.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600" dirty="0" smtClean="0"/>
              <a:t> </a:t>
            </a:r>
            <a:r>
              <a:rPr lang="pt-BR" dirty="0"/>
              <a:t>10 - Informar a alocação do disco rígido caso a mesma esteja diferente do local da máquina que foi selecionado no passo 04. </a:t>
            </a:r>
          </a:p>
          <a:p>
            <a:pPr marL="0" indent="0">
              <a:buNone/>
            </a:pP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28114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845942"/>
          </a:xfrm>
        </p:spPr>
        <p:txBody>
          <a:bodyPr>
            <a:noAutofit/>
          </a:bodyPr>
          <a:lstStyle/>
          <a:p>
            <a:r>
              <a:rPr lang="pt-BR" sz="2600" dirty="0"/>
              <a:t>11 – Selecionar o tamanho do disco rígido. Vamos deixar com 20 GB para essa máquina</a:t>
            </a:r>
            <a:r>
              <a:rPr lang="pt-BR" sz="2600" dirty="0" smtClean="0"/>
              <a:t>.</a:t>
            </a:r>
          </a:p>
          <a:p>
            <a:endParaRPr lang="pt-BR" sz="2600" dirty="0"/>
          </a:p>
          <a:p>
            <a:r>
              <a:rPr lang="pt-BR" sz="2600" dirty="0"/>
              <a:t>12 – A máquina será criada de modo “Desligado” e para instalarmos o Windows, deve-se clicar com o botão direito em cima da máquina </a:t>
            </a:r>
            <a:r>
              <a:rPr lang="pt-BR" sz="2600" dirty="0">
                <a:sym typeface="Wingdings" panose="05000000000000000000" pitchFamily="2" charset="2"/>
              </a:rPr>
              <a:t></a:t>
            </a:r>
            <a:r>
              <a:rPr lang="pt-BR" sz="2600" dirty="0"/>
              <a:t> ir na opção “Iniciar” </a:t>
            </a:r>
            <a:r>
              <a:rPr lang="pt-BR" sz="2600" dirty="0">
                <a:sym typeface="Wingdings" panose="05000000000000000000" pitchFamily="2" charset="2"/>
              </a:rPr>
              <a:t></a:t>
            </a:r>
            <a:r>
              <a:rPr lang="pt-BR" sz="2600" dirty="0"/>
              <a:t> “Iniciar Normal”.</a:t>
            </a:r>
          </a:p>
          <a:p>
            <a:endParaRPr lang="pt-BR" sz="2600" dirty="0" smtClean="0"/>
          </a:p>
          <a:p>
            <a:r>
              <a:rPr lang="pt-BR" sz="2600" dirty="0"/>
              <a:t>13 – Após iniciar a máquina ira aparecer uma tela para escolher a ISO que será utilizada, </a:t>
            </a:r>
            <a:r>
              <a:rPr lang="pt-BR" sz="2600" dirty="0" smtClean="0"/>
              <a:t>caso </a:t>
            </a:r>
            <a:r>
              <a:rPr lang="pt-BR" sz="2600" dirty="0"/>
              <a:t>estiver o campo em vazio, pode clicar em cancelar e deixar a máquina iniciar sem boot. </a:t>
            </a: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36504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845942"/>
          </a:xfrm>
        </p:spPr>
        <p:txBody>
          <a:bodyPr>
            <a:noAutofit/>
          </a:bodyPr>
          <a:lstStyle/>
          <a:p>
            <a:r>
              <a:rPr lang="pt-BR" dirty="0"/>
              <a:t>No menu vertical ir na opção “Dispositivos”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“Dispositivos Ópticos”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“Escolher uma imagem de ISO”. </a:t>
            </a:r>
            <a:endParaRPr lang="pt-BR" dirty="0" smtClean="0"/>
          </a:p>
          <a:p>
            <a:endParaRPr lang="pt-BR" sz="2600" dirty="0" smtClean="0"/>
          </a:p>
          <a:p>
            <a:endParaRPr lang="pt-BR" sz="2600" dirty="0"/>
          </a:p>
          <a:p>
            <a:endParaRPr lang="pt-BR" sz="2600" dirty="0" smtClean="0"/>
          </a:p>
          <a:p>
            <a:endParaRPr lang="pt-BR" sz="2600" dirty="0"/>
          </a:p>
          <a:p>
            <a:r>
              <a:rPr lang="pt-BR" dirty="0"/>
              <a:t>14 – Quando iniciar, seguir procedimento de instalação e configuração do Windows a partir da instalação “Windows 10 Pro”.</a:t>
            </a:r>
          </a:p>
          <a:p>
            <a:pPr marL="0" indent="0">
              <a:buNone/>
            </a:pPr>
            <a:endParaRPr lang="pt-BR" sz="2600" dirty="0" smtClean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4496"/>
            <a:ext cx="10515600" cy="22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FB04-F3D6-4642-A5E8-95E54521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965" y="1436638"/>
            <a:ext cx="6768592" cy="3416715"/>
          </a:xfrm>
        </p:spPr>
        <p:txBody>
          <a:bodyPr>
            <a:noAutofit/>
          </a:bodyPr>
          <a:lstStyle/>
          <a:p>
            <a:r>
              <a:rPr lang="pt-BR" sz="4600" dirty="0" smtClean="0"/>
              <a:t>Aula 08- Colocar disco </a:t>
            </a:r>
            <a:r>
              <a:rPr lang="pt-BR" sz="4600" dirty="0"/>
              <a:t>no </a:t>
            </a:r>
            <a:r>
              <a:rPr lang="pt-BR" sz="4600" dirty="0" smtClean="0"/>
              <a:t>computador.</a:t>
            </a:r>
            <a:br>
              <a:rPr lang="pt-BR" sz="4600" dirty="0" smtClean="0"/>
            </a:br>
            <a:r>
              <a:rPr lang="pt-BR" sz="4600" dirty="0" smtClean="0"/>
              <a:t>Criar </a:t>
            </a:r>
            <a:r>
              <a:rPr lang="pt-BR" sz="4600" dirty="0"/>
              <a:t>Partição </a:t>
            </a:r>
            <a:r>
              <a:rPr lang="pt-BR" sz="4600" dirty="0" smtClean="0"/>
              <a:t>nova.</a:t>
            </a:r>
            <a:br>
              <a:rPr lang="pt-BR" sz="4600" dirty="0" smtClean="0"/>
            </a:br>
            <a:r>
              <a:rPr lang="pt-BR" sz="4600" dirty="0" smtClean="0"/>
              <a:t>Criar </a:t>
            </a:r>
            <a:r>
              <a:rPr lang="pt-BR" sz="4600" dirty="0"/>
              <a:t>Maquinas Virtuais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96754-38D7-4BF7-9BCD-43ED1D6C3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967785"/>
            <a:ext cx="11033707" cy="750627"/>
          </a:xfrm>
        </p:spPr>
        <p:txBody>
          <a:bodyPr/>
          <a:lstStyle/>
          <a:p>
            <a:r>
              <a:rPr lang="pt-BR" dirty="0" smtClean="0"/>
              <a:t>Sistemas Operacionais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7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Maquinas Virtuais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044"/>
            <a:ext cx="10515600" cy="4845942"/>
          </a:xfrm>
        </p:spPr>
        <p:txBody>
          <a:bodyPr>
            <a:noAutofit/>
          </a:bodyPr>
          <a:lstStyle/>
          <a:p>
            <a:r>
              <a:rPr lang="pt-BR" dirty="0"/>
              <a:t>P</a:t>
            </a:r>
            <a:r>
              <a:rPr lang="pt-BR" dirty="0" smtClean="0"/>
              <a:t>ara </a:t>
            </a:r>
            <a:r>
              <a:rPr lang="pt-BR" dirty="0"/>
              <a:t>criarmos a máquina </a:t>
            </a:r>
            <a:r>
              <a:rPr lang="pt-BR" dirty="0" smtClean="0"/>
              <a:t>virtual Padolabs-Client02 </a:t>
            </a:r>
            <a:r>
              <a:rPr lang="pt-BR" dirty="0"/>
              <a:t>seguir o mesmo procedimento da máquina “</a:t>
            </a:r>
            <a:r>
              <a:rPr lang="pt-BR" dirty="0" smtClean="0"/>
              <a:t>Padolabs-Client01”</a:t>
            </a: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35018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8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práticas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acordo a aula 06 e 07 terem sido feitas remotamente, tínhamos alguns exercícios práticos que ficou para fazermos nessa aula. </a:t>
            </a:r>
          </a:p>
          <a:p>
            <a:r>
              <a:rPr lang="pt-BR" dirty="0" smtClean="0"/>
              <a:t>Sendo um total de 4 exercícios e os mesmos são relacionados as duas aulas anteriores.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8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" y="515252"/>
            <a:ext cx="8917318" cy="808355"/>
          </a:xfrm>
        </p:spPr>
        <p:txBody>
          <a:bodyPr>
            <a:normAutofit/>
          </a:bodyPr>
          <a:lstStyle/>
          <a:p>
            <a:r>
              <a:rPr lang="pt-BR" dirty="0" smtClean="0"/>
              <a:t>Controle de </a:t>
            </a:r>
            <a:r>
              <a:rPr lang="pt-BR" dirty="0" err="1" smtClean="0"/>
              <a:t>APPs</a:t>
            </a:r>
            <a:r>
              <a:rPr lang="pt-BR" dirty="0" smtClean="0"/>
              <a:t> e Inicialização</a:t>
            </a:r>
            <a:endParaRPr lang="pt-BR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95173" y="1754458"/>
            <a:ext cx="5852764" cy="4722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Essa guia é o gerenciador de programas de inicialização do Windows. </a:t>
            </a:r>
          </a:p>
          <a:p>
            <a:r>
              <a:rPr lang="pt-BR" dirty="0"/>
              <a:t>Para desativar um programa de inicialização automática, clique com o botão direito e selecione “desativar”.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36" y="1754458"/>
            <a:ext cx="5744063" cy="45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12" y="394978"/>
            <a:ext cx="8824772" cy="5781985"/>
          </a:xfrm>
        </p:spPr>
        <p:txBody>
          <a:bodyPr>
            <a:noAutofit/>
          </a:bodyPr>
          <a:lstStyle/>
          <a:p>
            <a:r>
              <a:rPr lang="pt-BR" dirty="0"/>
              <a:t>Para ativar um programa na inicialização, deve-se ir em %</a:t>
            </a:r>
            <a:r>
              <a:rPr lang="pt-BR" dirty="0" err="1"/>
              <a:t>AppData</a:t>
            </a:r>
            <a:r>
              <a:rPr lang="pt-BR" dirty="0"/>
              <a:t>%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Microsoft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Windows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Menu Iniciar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Programas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Iniciar, posteriormente, deve-se pegar o arquivo .</a:t>
            </a:r>
            <a:r>
              <a:rPr lang="pt-BR" dirty="0" err="1"/>
              <a:t>exe</a:t>
            </a:r>
            <a:r>
              <a:rPr lang="pt-BR" dirty="0"/>
              <a:t> do programa que deseja inicializar automaticamente e arrastar para a pasta de inicialização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/>
              <a:t>canto superior direito da janela, mostra quanto tempo sua BIOS levou para inicializar seu hardware quando você inicializou seu PC.</a:t>
            </a:r>
          </a:p>
          <a:p>
            <a:endParaRPr lang="pt-BR" sz="2600" dirty="0"/>
          </a:p>
          <a:p>
            <a:pPr marL="0" indent="0">
              <a:buNone/>
            </a:pPr>
            <a:endParaRPr lang="pt-BR" sz="2600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3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 Windows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sfc</a:t>
            </a:r>
            <a:r>
              <a:rPr lang="pt-BR" dirty="0"/>
              <a:t> /</a:t>
            </a:r>
            <a:r>
              <a:rPr lang="pt-BR" dirty="0" err="1"/>
              <a:t>scannow</a:t>
            </a:r>
            <a:r>
              <a:rPr lang="pt-BR" dirty="0" smtClean="0"/>
              <a:t>: </a:t>
            </a:r>
            <a:r>
              <a:rPr lang="pt-BR" dirty="0"/>
              <a:t>Processo utilizado para identificar possíveis erros do Windows e descobrir a melhor coisa a ser feita. Por se tratar de um processo de varredura do sistema, esse comando poderá ter um </a:t>
            </a:r>
            <a:r>
              <a:rPr lang="pt-BR" dirty="0" smtClean="0"/>
              <a:t>retorno um pouco </a:t>
            </a:r>
            <a:r>
              <a:rPr lang="pt-BR" dirty="0"/>
              <a:t>demorado.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11" y="3892283"/>
            <a:ext cx="7660975" cy="847725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10" y="4913638"/>
            <a:ext cx="7660975" cy="10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 Windows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Robocopy</a:t>
            </a:r>
            <a:r>
              <a:rPr lang="pt-BR" dirty="0"/>
              <a:t>: Ele é responsável por executar o processo através de um simples comando para copiar os arquivos de uma pasta inicial e transfere para a que você deseja. </a:t>
            </a:r>
          </a:p>
          <a:p>
            <a:r>
              <a:rPr lang="pt-BR" dirty="0"/>
              <a:t>O comando para executar o processo e simples, basta digitar: </a:t>
            </a:r>
            <a:r>
              <a:rPr lang="pt-BR" dirty="0" err="1"/>
              <a:t>robocopy</a:t>
            </a:r>
            <a:r>
              <a:rPr lang="pt-BR" dirty="0"/>
              <a:t> “pasta origem” “pasta destino” conforme exemplo abaixo: </a:t>
            </a:r>
          </a:p>
          <a:p>
            <a:r>
              <a:rPr lang="pt-BR" dirty="0" err="1"/>
              <a:t>robocopy</a:t>
            </a:r>
            <a:r>
              <a:rPr lang="pt-BR" dirty="0"/>
              <a:t> "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C:\Users\matheus.oliveira\Desktop\Teste</a:t>
            </a:r>
            <a:r>
              <a:rPr lang="pt-BR" dirty="0"/>
              <a:t>" "</a:t>
            </a:r>
            <a:r>
              <a:rPr lang="pt-BR" dirty="0">
                <a:solidFill>
                  <a:schemeClr val="accent2"/>
                </a:solidFill>
              </a:rPr>
              <a:t>C:\Users\matheus.oliveira\Desktop\Teste2</a:t>
            </a:r>
            <a:r>
              <a:rPr lang="pt-BR" dirty="0"/>
              <a:t>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8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 Windows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Dessa maneira, entendemos que os arquivos originais da pasta “Teste” em Desktop, estão sendo enviados para a nova pasta “teste2”.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60" y="3186568"/>
            <a:ext cx="5574879" cy="35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1596</Words>
  <Application>Microsoft Office PowerPoint</Application>
  <PresentationFormat>Widescreen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Tema do Office</vt:lpstr>
      <vt:lpstr>Apresentação do PowerPoint</vt:lpstr>
      <vt:lpstr>Sistemas Operacionais </vt:lpstr>
      <vt:lpstr>Aula 08- Colocar disco no computador. Criar Partição nova. Criar Maquinas Virtuais</vt:lpstr>
      <vt:lpstr>Tarefas práticas </vt:lpstr>
      <vt:lpstr>Controle de APPs e Inicialização</vt:lpstr>
      <vt:lpstr>Apresentação do PowerPoint</vt:lpstr>
      <vt:lpstr>Comandos Básicos Windows</vt:lpstr>
      <vt:lpstr>Comandos Básicos Windows</vt:lpstr>
      <vt:lpstr>Comandos Básicos Windows</vt:lpstr>
      <vt:lpstr>Comandos Básicos Windows</vt:lpstr>
      <vt:lpstr>Trocar HD – Criar Partição Nova</vt:lpstr>
      <vt:lpstr>Criar usuário </vt:lpstr>
      <vt:lpstr>Criar usuário </vt:lpstr>
      <vt:lpstr>Criar usuário </vt:lpstr>
      <vt:lpstr>Projeto Final </vt:lpstr>
      <vt:lpstr>Projeto Final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Criar Maquinas Virtuais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Giancarlo Gaeta</dc:creator>
  <cp:lastModifiedBy>Matheus Nunes Oliveira</cp:lastModifiedBy>
  <cp:revision>46</cp:revision>
  <dcterms:created xsi:type="dcterms:W3CDTF">2021-09-21T12:13:01Z</dcterms:created>
  <dcterms:modified xsi:type="dcterms:W3CDTF">2022-03-07T13:49:20Z</dcterms:modified>
</cp:coreProperties>
</file>