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9" r:id="rId9"/>
    <p:sldId id="262" r:id="rId10"/>
    <p:sldId id="270" r:id="rId11"/>
    <p:sldId id="263" r:id="rId12"/>
    <p:sldId id="271" r:id="rId13"/>
    <p:sldId id="264" r:id="rId14"/>
    <p:sldId id="272" r:id="rId15"/>
    <p:sldId id="265" r:id="rId16"/>
    <p:sldId id="273" r:id="rId17"/>
    <p:sldId id="266" r:id="rId18"/>
    <p:sldId id="274" r:id="rId19"/>
    <p:sldId id="267" r:id="rId20"/>
    <p:sldId id="275" r:id="rId21"/>
    <p:sldId id="276" r:id="rId22"/>
    <p:sldId id="277" r:id="rId23"/>
  </p:sldIdLst>
  <p:sldSz cx="9601200" cy="12801600" type="A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9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3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34" d="100"/>
          <a:sy n="34" d="100"/>
        </p:scale>
        <p:origin x="1404" y="68"/>
      </p:cViewPr>
      <p:guideLst>
        <p:guide orient="horz" pos="4009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5BB6191-7C64-B8C2-AA53-286595F8C3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A6E7331-F402-FF60-D889-38253E4FE5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20CCE-C628-48F7-9606-AC9C957F6DD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BB1C47-6ADA-FDCB-D9E3-B51435C42A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0F0FB7-4317-5647-6AE8-BBEFD66F70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F9A26-87C5-44EF-BAEB-E460F8F332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916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A4520-D4D2-4CFA-9446-F34DBBC2B951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703638" y="857250"/>
            <a:ext cx="17367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083E8-ECA5-4C29-B02E-8DFDE9D1F9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742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DF87-EDAB-408A-AD05-529683747C33}" type="datetime1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ERA DOS COMANDOS FUNDAMENTAIS PARA INICIANTES - CAMILA CARDOZO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69B3-BCEC-4CBA-B0C6-6127C93CBE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4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5270-5366-44D7-B88D-3FA2ADD966C4}" type="datetime1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ERA DOS COMANDOS FUNDAMENTAIS PARA INICIANTES - CAMILA CARDOZO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69B3-BCEC-4CBA-B0C6-6127C93CBE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4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4E4E-CFFA-46F7-A715-0C13B94C36D3}" type="datetime1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ERA DOS COMANDOS FUNDAMENTAIS PARA INICIANTES - CAMILA CARDOZO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69B3-BCEC-4CBA-B0C6-6127C93CBE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6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6FEB-A109-4AF5-8067-3A6B423E8D4B}" type="datetime1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ERA DOS COMANDOS FUNDAMENTAIS PARA INICIANTES - CAMILA CARDOZO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69B3-BCEC-4CBA-B0C6-6127C93CBE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3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7B38-345B-41AC-AE96-750839C7268C}" type="datetime1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ERA DOS COMANDOS FUNDAMENTAIS PARA INICIANTES - CAMILA CARDOZO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69B3-BCEC-4CBA-B0C6-6127C93CBE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7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C34D-CB5C-4E40-9F2D-3DA5286BBEE4}" type="datetime1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ERA DOS COMANDOS FUNDAMENTAIS PARA INICIANTES - CAMILA CARDOZO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69B3-BCEC-4CBA-B0C6-6127C93CBE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4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1C24-DC2A-45A0-8AE0-799863459503}" type="datetime1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ERA DOS COMANDOS FUNDAMENTAIS PARA INICIANTES - CAMILA CARDOZO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69B3-BCEC-4CBA-B0C6-6127C93CBE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4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BE60-F852-4F19-8C50-1A52462F8AF5}" type="datetime1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ERA DOS COMANDOS FUNDAMENTAIS PARA INICIANTES - CAMILA CARDOZO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69B3-BCEC-4CBA-B0C6-6127C93CBE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5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81E9A-07C4-4963-B9A9-25970CB64A0F}" type="datetime1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ERA DOS COMANDOS FUNDAMENTAIS PARA INICIANTES - CAMILA CARDOZO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69B3-BCEC-4CBA-B0C6-6127C93CBE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7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E98F-D15B-4AF9-8686-DE9F7977CCBE}" type="datetime1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ERA DOS COMANDOS FUNDAMENTAIS PARA INICIANTES - CAMILA CARDOZO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69B3-BCEC-4CBA-B0C6-6127C93CBE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2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67DF6-8819-4AF7-BC18-95610DAC18F2}" type="datetime1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ERA DOS COMANDOS FUNDAMENTAIS PARA INICIANTES - CAMILA CARDOZO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69B3-BCEC-4CBA-B0C6-6127C93CBE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5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B07E9-4A64-4CF1-8142-7E32AD832E63}" type="datetime1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ERA DOS COMANDOS FUNDAMENTAIS PARA INICIANTES - CAMILA CARDOZO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569B3-BCEC-4CBA-B0C6-6127C93CBE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9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6B5063AC-62C6-A097-D34A-AEBEA99A3396}"/>
              </a:ext>
            </a:extLst>
          </p:cNvPr>
          <p:cNvSpPr/>
          <p:nvPr/>
        </p:nvSpPr>
        <p:spPr>
          <a:xfrm>
            <a:off x="0" y="-790862"/>
            <a:ext cx="9601200" cy="14613187"/>
          </a:xfrm>
          <a:prstGeom prst="rect">
            <a:avLst/>
          </a:prstGeom>
          <a:solidFill>
            <a:srgbClr val="B13C3E">
              <a:shade val="30000"/>
              <a:satMod val="1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90D15C99-B02C-B845-3113-708E615B00A4}"/>
              </a:ext>
            </a:extLst>
          </p:cNvPr>
          <p:cNvGrpSpPr/>
          <p:nvPr/>
        </p:nvGrpSpPr>
        <p:grpSpPr>
          <a:xfrm>
            <a:off x="1929243" y="1426394"/>
            <a:ext cx="5328806" cy="5982199"/>
            <a:chOff x="2005097" y="10684"/>
            <a:chExt cx="2455143" cy="2925556"/>
          </a:xfrm>
          <a:effectLst>
            <a:outerShdw blurRad="622300" dist="38100" dir="3300000" algn="tl" rotWithShape="0">
              <a:schemeClr val="accent4">
                <a:lumMod val="60000"/>
                <a:lumOff val="40000"/>
              </a:schemeClr>
            </a:outerShdw>
          </a:effectLst>
        </p:grpSpPr>
        <p:pic>
          <p:nvPicPr>
            <p:cNvPr id="7" name="Imagem 6" descr="Logotipo, Ícone&#10;&#10;Descrição gerada automaticamente">
              <a:extLst>
                <a:ext uri="{FF2B5EF4-FFF2-40B4-BE49-F238E27FC236}">
                  <a16:creationId xmlns:a16="http://schemas.microsoft.com/office/drawing/2014/main" id="{504BCDC6-5493-E8C8-F406-5086347DF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5097" y="1488330"/>
              <a:ext cx="2455143" cy="1447910"/>
            </a:xfrm>
            <a:prstGeom prst="rect">
              <a:avLst/>
            </a:prstGeom>
          </p:spPr>
        </p:pic>
        <p:pic>
          <p:nvPicPr>
            <p:cNvPr id="5" name="Imagem 4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C2BFDD43-8B86-BF04-B16A-C0762C5C3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5097" y="10684"/>
              <a:ext cx="1439144" cy="1804569"/>
            </a:xfrm>
            <a:prstGeom prst="rect">
              <a:avLst/>
            </a:prstGeom>
          </p:spPr>
        </p:pic>
      </p:grpSp>
      <p:sp>
        <p:nvSpPr>
          <p:cNvPr id="21" name="Retângulo 20">
            <a:extLst>
              <a:ext uri="{FF2B5EF4-FFF2-40B4-BE49-F238E27FC236}">
                <a16:creationId xmlns:a16="http://schemas.microsoft.com/office/drawing/2014/main" id="{487223F8-CBB6-B167-E184-D5BF62C17023}"/>
              </a:ext>
            </a:extLst>
          </p:cNvPr>
          <p:cNvSpPr/>
          <p:nvPr/>
        </p:nvSpPr>
        <p:spPr>
          <a:xfrm>
            <a:off x="529793" y="8187070"/>
            <a:ext cx="8468589" cy="2616101"/>
          </a:xfrm>
          <a:prstGeom prst="rect">
            <a:avLst/>
          </a:prstGeom>
          <a:solidFill>
            <a:srgbClr val="B13C3E">
              <a:shade val="30000"/>
              <a:satMod val="115000"/>
            </a:srgb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gency FB" panose="020B0503020202020204" pitchFamily="34" charset="0"/>
              </a:rPr>
              <a:t>A Era dos Comandos Fundamentais</a:t>
            </a:r>
            <a:endParaRPr lang="pt-BR" sz="82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4DA2CAE-165A-F46E-16D3-57CE2756A920}"/>
              </a:ext>
            </a:extLst>
          </p:cNvPr>
          <p:cNvSpPr/>
          <p:nvPr/>
        </p:nvSpPr>
        <p:spPr>
          <a:xfrm>
            <a:off x="568901" y="11318137"/>
            <a:ext cx="8468589" cy="738664"/>
          </a:xfrm>
          <a:prstGeom prst="rect">
            <a:avLst/>
          </a:prstGeom>
          <a:solidFill>
            <a:srgbClr val="B13C3E">
              <a:shade val="30000"/>
              <a:satMod val="115000"/>
            </a:srgb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2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Camila Cardozo</a:t>
            </a:r>
          </a:p>
        </p:txBody>
      </p:sp>
    </p:spTree>
    <p:extLst>
      <p:ext uri="{BB962C8B-B14F-4D97-AF65-F5344CB8AC3E}">
        <p14:creationId xmlns:p14="http://schemas.microsoft.com/office/powerpoint/2010/main" val="2461965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0D6D2-8951-0B6E-610A-FF5D7F305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47" y="1089299"/>
            <a:ext cx="6561221" cy="1161448"/>
          </a:xfrm>
        </p:spPr>
        <p:txBody>
          <a:bodyPr>
            <a:normAutofit/>
          </a:bodyPr>
          <a:lstStyle/>
          <a:p>
            <a:r>
              <a:rPr lang="en-US" sz="3400" b="1" i="0" dirty="0"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 DELETE: </a:t>
            </a:r>
            <a:r>
              <a:rPr lang="en-US" sz="3400" b="1" i="0" dirty="0" err="1"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Removendo</a:t>
            </a:r>
            <a:r>
              <a:rPr lang="en-US" sz="3400" b="1" i="0" dirty="0"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 Dados </a:t>
            </a:r>
            <a:r>
              <a:rPr lang="en-US" sz="3400" b="1" i="0" dirty="0" err="1"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Indesejados</a:t>
            </a:r>
            <a:r>
              <a:rPr lang="en-US" sz="3400" b="1" i="0" dirty="0"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.</a:t>
            </a:r>
            <a:endParaRPr lang="en-US" sz="3400" dirty="0"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pic>
        <p:nvPicPr>
          <p:cNvPr id="5" name="Imagem 4" descr="Cd em cima&#10;&#10;Descrição gerada automaticamente com confiança média">
            <a:extLst>
              <a:ext uri="{FF2B5EF4-FFF2-40B4-BE49-F238E27FC236}">
                <a16:creationId xmlns:a16="http://schemas.microsoft.com/office/drawing/2014/main" id="{ACC6CFBE-BD4D-F709-90AE-68299B2E0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67" y="1089299"/>
            <a:ext cx="1161448" cy="1161448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7D293BF-FDE0-25FE-69E8-07A415F16F5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35538" y="2857164"/>
            <a:ext cx="71630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Para excluir registros, utilizamos o comando </a:t>
            </a:r>
            <a:r>
              <a:rPr kumimoji="0" lang="pt-BR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DELETE</a:t>
            </a:r>
            <a:r>
              <a:rPr kumimoji="0" lang="pt-BR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. Aqui está um exemplo: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m 3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95044A1E-1903-2D98-C40F-1E14E057E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37" y="3503495"/>
            <a:ext cx="7447505" cy="2260117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6559A3A2-B61F-3824-B924-D7F97272D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538" y="6086391"/>
            <a:ext cx="72031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8006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6012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44018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92024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40030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88036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36042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4048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just" defTabSz="914400">
              <a:lnSpc>
                <a:spcPct val="100000"/>
              </a:lnSpc>
              <a:buFontTx/>
              <a:buNone/>
            </a:pPr>
            <a:r>
              <a:rPr lang="pt-BR" altLang="en-US" sz="1800" dirty="0">
                <a:solidFill>
                  <a:srgbClr val="37415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Este comando remove todos os usuários com mais de 30 anos da tabela </a:t>
            </a:r>
            <a:r>
              <a:rPr lang="pt-BR" altLang="en-US" sz="1800" dirty="0" err="1">
                <a:solidFill>
                  <a:srgbClr val="37415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usuarios</a:t>
            </a:r>
            <a:r>
              <a:rPr lang="pt-BR" altLang="en-US" sz="1800" dirty="0">
                <a:solidFill>
                  <a:srgbClr val="37415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.</a:t>
            </a:r>
            <a:endParaRPr lang="en-US" altLang="en-US" sz="1800" dirty="0"/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BF0BDC9F-F859-7793-6849-CC8CF1F4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69B3-BCEC-4CBA-B0C6-6127C93CBED7}" type="slidenum">
              <a:rPr lang="en-US" smtClean="0"/>
              <a:t>10</a:t>
            </a:fld>
            <a:endParaRPr lang="en-US"/>
          </a:p>
        </p:txBody>
      </p:sp>
      <p:pic>
        <p:nvPicPr>
          <p:cNvPr id="11" name="Imagem 10" descr="Logotipo, Ícone&#10;&#10;Descrição gerada automaticamente">
            <a:extLst>
              <a:ext uri="{FF2B5EF4-FFF2-40B4-BE49-F238E27FC236}">
                <a16:creationId xmlns:a16="http://schemas.microsoft.com/office/drawing/2014/main" id="{BC22F0C7-59D2-1400-514E-5B63819BBB0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978" y="10218844"/>
            <a:ext cx="2369640" cy="1685359"/>
          </a:xfrm>
          <a:prstGeom prst="rect">
            <a:avLst/>
          </a:prstGeom>
          <a:noFill/>
          <a:effectLst>
            <a:outerShdw blurRad="1270000" dir="5400000" sx="1000" sy="1000" algn="ctr" rotWithShape="0">
              <a:schemeClr val="bg1">
                <a:lumMod val="6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5407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B9DA7C0-6998-CF13-F346-A0DFAF00B5C1}"/>
              </a:ext>
            </a:extLst>
          </p:cNvPr>
          <p:cNvSpPr/>
          <p:nvPr/>
        </p:nvSpPr>
        <p:spPr>
          <a:xfrm>
            <a:off x="0" y="7194"/>
            <a:ext cx="9601200" cy="12801600"/>
          </a:xfrm>
          <a:prstGeom prst="rect">
            <a:avLst/>
          </a:prstGeom>
          <a:solidFill>
            <a:srgbClr val="B13C3E">
              <a:shade val="30000"/>
              <a:satMod val="1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0869A4D-DCA9-E878-28AF-1EA12C60FA92}"/>
              </a:ext>
            </a:extLst>
          </p:cNvPr>
          <p:cNvSpPr txBox="1"/>
          <p:nvPr/>
        </p:nvSpPr>
        <p:spPr>
          <a:xfrm>
            <a:off x="-144380" y="7221152"/>
            <a:ext cx="1000225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200" b="1" dirty="0">
                <a:solidFill>
                  <a:schemeClr val="bg1"/>
                </a:solidFill>
                <a:latin typeface="Agency FB" panose="020B0503020202020204" pitchFamily="34" charset="0"/>
                <a:cs typeface="Aptos Serif" panose="020B0502040204020203" pitchFamily="18" charset="0"/>
              </a:rPr>
              <a:t>WHERE </a:t>
            </a:r>
          </a:p>
          <a:p>
            <a:pPr algn="ctr"/>
            <a:r>
              <a:rPr lang="pt-BR" sz="5000" b="1" dirty="0">
                <a:solidFill>
                  <a:schemeClr val="bg1"/>
                </a:solidFill>
                <a:latin typeface="Agency FB" panose="020B0503020202020204" pitchFamily="34" charset="0"/>
                <a:cs typeface="Aptos Serif" panose="020B0502040204020203" pitchFamily="18" charset="0"/>
              </a:rPr>
              <a:t>(Refinando Resultados).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DA5CE3-2CE6-398B-5EF2-E4FE9FEFEA7D}"/>
              </a:ext>
            </a:extLst>
          </p:cNvPr>
          <p:cNvSpPr txBox="1"/>
          <p:nvPr/>
        </p:nvSpPr>
        <p:spPr>
          <a:xfrm>
            <a:off x="256674" y="3803815"/>
            <a:ext cx="8963525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3900" b="1" dirty="0">
                <a:solidFill>
                  <a:schemeClr val="bg1"/>
                </a:solidFill>
                <a:latin typeface="Agency FB" panose="020B0503020202020204" pitchFamily="34" charset="0"/>
                <a:cs typeface="Aptos Serif" panose="020B0502040204020203" pitchFamily="18" charset="0"/>
              </a:rPr>
              <a:t>05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B03508-CD95-CC1D-7ACD-FD8EBD82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69B3-BCEC-4CBA-B0C6-6127C93CBE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22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0D6D2-8951-0B6E-610A-FF5D7F305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409" y="2005262"/>
            <a:ext cx="6891889" cy="721895"/>
          </a:xfrm>
        </p:spPr>
        <p:txBody>
          <a:bodyPr>
            <a:normAutofit/>
          </a:bodyPr>
          <a:lstStyle/>
          <a:p>
            <a:r>
              <a:rPr lang="en-US" sz="3400" b="1" i="0" dirty="0"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WHERE: </a:t>
            </a:r>
            <a:r>
              <a:rPr lang="en-US" sz="3400" b="1" i="0" dirty="0" err="1"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Refinando</a:t>
            </a:r>
            <a:r>
              <a:rPr lang="en-US" sz="3400" b="1" i="0" dirty="0"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n-US" sz="3400" b="1" i="0" dirty="0" err="1"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Resultados</a:t>
            </a:r>
            <a:endParaRPr lang="en-US" sz="3400" dirty="0"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pic>
        <p:nvPicPr>
          <p:cNvPr id="5" name="Imagem 4" descr="Cd em cima&#10;&#10;Descrição gerada automaticamente com confiança média">
            <a:extLst>
              <a:ext uri="{FF2B5EF4-FFF2-40B4-BE49-F238E27FC236}">
                <a16:creationId xmlns:a16="http://schemas.microsoft.com/office/drawing/2014/main" id="{ACC6CFBE-BD4D-F709-90AE-68299B2E0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90" y="1785486"/>
            <a:ext cx="1161448" cy="1161448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7D293BF-FDE0-25FE-69E8-07A415F16F5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35538" y="3166710"/>
            <a:ext cx="71630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O operador WHERE é crucial para filtrar resultados. Vamos combinar com o SELECT para uma consulta mais detalhada: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m 3" descr="Texto&#10;&#10;Descrição gerada automaticamente com confiança média">
            <a:extLst>
              <a:ext uri="{FF2B5EF4-FFF2-40B4-BE49-F238E27FC236}">
                <a16:creationId xmlns:a16="http://schemas.microsoft.com/office/drawing/2014/main" id="{BA96A79A-8E42-73A6-CE2E-94AE36FBEF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97" y="3883628"/>
            <a:ext cx="7566825" cy="2808456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69B41729-CD7C-321F-177D-5936E54C5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9409" y="6987259"/>
            <a:ext cx="716303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8006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6012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44018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92024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40030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88036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36042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4048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just" defTabSz="914400">
              <a:lnSpc>
                <a:spcPct val="100000"/>
              </a:lnSpc>
              <a:buFontTx/>
              <a:buNone/>
            </a:pPr>
            <a:r>
              <a:rPr lang="pt-BR" altLang="en-US" sz="1800" dirty="0">
                <a:solidFill>
                  <a:srgbClr val="37415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Este comando retorna nomes e cidades dos usuários com idades entre 20 e 30 anos.</a:t>
            </a:r>
          </a:p>
          <a:p>
            <a:pPr algn="just" defTabSz="914400">
              <a:lnSpc>
                <a:spcPct val="100000"/>
              </a:lnSpc>
              <a:buFontTx/>
              <a:buNone/>
            </a:pPr>
            <a:endParaRPr lang="pt-BR" altLang="en-US" sz="1800" dirty="0">
              <a:solidFill>
                <a:srgbClr val="374151"/>
              </a:solidFill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294DF6DF-9B82-4506-5967-7CFBD1EC3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69B3-BCEC-4CBA-B0C6-6127C93CBED7}" type="slidenum">
              <a:rPr lang="en-US" smtClean="0"/>
              <a:t>12</a:t>
            </a:fld>
            <a:endParaRPr lang="en-US"/>
          </a:p>
        </p:txBody>
      </p:sp>
      <p:pic>
        <p:nvPicPr>
          <p:cNvPr id="11" name="Imagem 10" descr="Logotipo, Ícone&#10;&#10;Descrição gerada automaticamente">
            <a:extLst>
              <a:ext uri="{FF2B5EF4-FFF2-40B4-BE49-F238E27FC236}">
                <a16:creationId xmlns:a16="http://schemas.microsoft.com/office/drawing/2014/main" id="{ADB798C7-4424-2315-8761-361C80791D4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978" y="10218844"/>
            <a:ext cx="2369640" cy="1685359"/>
          </a:xfrm>
          <a:prstGeom prst="rect">
            <a:avLst/>
          </a:prstGeom>
          <a:noFill/>
          <a:effectLst>
            <a:outerShdw blurRad="1270000" dir="5400000" sx="1000" sy="1000" algn="ctr" rotWithShape="0">
              <a:schemeClr val="bg1">
                <a:lumMod val="6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5234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B9DA7C0-6998-CF13-F346-A0DFAF00B5C1}"/>
              </a:ext>
            </a:extLst>
          </p:cNvPr>
          <p:cNvSpPr/>
          <p:nvPr/>
        </p:nvSpPr>
        <p:spPr>
          <a:xfrm>
            <a:off x="-12033" y="10225"/>
            <a:ext cx="9601200" cy="12801600"/>
          </a:xfrm>
          <a:prstGeom prst="rect">
            <a:avLst/>
          </a:prstGeom>
          <a:solidFill>
            <a:srgbClr val="B13C3E">
              <a:shade val="30000"/>
              <a:satMod val="1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0869A4D-DCA9-E878-28AF-1EA12C60FA92}"/>
              </a:ext>
            </a:extLst>
          </p:cNvPr>
          <p:cNvSpPr txBox="1"/>
          <p:nvPr/>
        </p:nvSpPr>
        <p:spPr>
          <a:xfrm>
            <a:off x="381001" y="7221152"/>
            <a:ext cx="842611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200" b="1" dirty="0">
                <a:solidFill>
                  <a:schemeClr val="bg1"/>
                </a:solidFill>
                <a:latin typeface="Agency FB" panose="020B0503020202020204" pitchFamily="34" charset="0"/>
                <a:cs typeface="Aptos Serif" panose="020B0502040204020203" pitchFamily="18" charset="0"/>
              </a:rPr>
              <a:t> LIKE </a:t>
            </a:r>
          </a:p>
          <a:p>
            <a:pPr algn="ctr"/>
            <a:r>
              <a:rPr lang="pt-BR" sz="5000" b="1" dirty="0">
                <a:solidFill>
                  <a:schemeClr val="bg1"/>
                </a:solidFill>
                <a:latin typeface="Agency FB" panose="020B0503020202020204" pitchFamily="34" charset="0"/>
                <a:cs typeface="Aptos Serif" panose="020B0502040204020203" pitchFamily="18" charset="0"/>
              </a:rPr>
              <a:t>(Pesquisando com Flexibilidade).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DA5CE3-2CE6-398B-5EF2-E4FE9FEFEA7D}"/>
              </a:ext>
            </a:extLst>
          </p:cNvPr>
          <p:cNvSpPr txBox="1"/>
          <p:nvPr/>
        </p:nvSpPr>
        <p:spPr>
          <a:xfrm>
            <a:off x="256674" y="3803815"/>
            <a:ext cx="8963525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3900" b="1" dirty="0">
                <a:solidFill>
                  <a:schemeClr val="bg1"/>
                </a:solidFill>
                <a:latin typeface="Agency FB" panose="020B0503020202020204" pitchFamily="34" charset="0"/>
                <a:cs typeface="Aptos Serif" panose="020B0502040204020203" pitchFamily="18" charset="0"/>
              </a:rPr>
              <a:t>06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78DBC8-D9B2-9BE0-5354-AF366FAB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69B3-BCEC-4CBA-B0C6-6127C93CBE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6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0D6D2-8951-0B6E-610A-FF5D7F305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538" y="2005263"/>
            <a:ext cx="7445572" cy="721895"/>
          </a:xfrm>
        </p:spPr>
        <p:txBody>
          <a:bodyPr>
            <a:normAutofit fontScale="90000"/>
          </a:bodyPr>
          <a:lstStyle/>
          <a:p>
            <a:r>
              <a:rPr lang="en-US" sz="3400" b="1" i="0" dirty="0"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LIKE: </a:t>
            </a:r>
            <a:r>
              <a:rPr lang="en-US" sz="3400" b="1" i="0" dirty="0" err="1"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Pesquisando</a:t>
            </a:r>
            <a:r>
              <a:rPr lang="en-US" sz="3400" b="1" i="0" dirty="0"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 com </a:t>
            </a:r>
            <a:r>
              <a:rPr lang="en-US" sz="3400" b="1" i="0" dirty="0" err="1"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Flexibilidade</a:t>
            </a:r>
            <a:r>
              <a:rPr lang="en-US" sz="3400" b="1" i="0" dirty="0"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.</a:t>
            </a:r>
            <a:endParaRPr lang="en-US" sz="3400" dirty="0"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pic>
        <p:nvPicPr>
          <p:cNvPr id="5" name="Imagem 4" descr="Cd em cima&#10;&#10;Descrição gerada automaticamente com confiança média">
            <a:extLst>
              <a:ext uri="{FF2B5EF4-FFF2-40B4-BE49-F238E27FC236}">
                <a16:creationId xmlns:a16="http://schemas.microsoft.com/office/drawing/2014/main" id="{ACC6CFBE-BD4D-F709-90AE-68299B2E0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90" y="1785486"/>
            <a:ext cx="1161448" cy="1161448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7D293BF-FDE0-25FE-69E8-07A415F16F5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72126" y="3178007"/>
            <a:ext cx="70264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O operador LIKE é útil para pesquisas flexíveis. Por exemplo, para encontrar usuários com nomes que contenham "Ana":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3CDC923A-561E-38B4-2A97-7E0F6B5AF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244" y="3920590"/>
            <a:ext cx="7615826" cy="3163497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E1B80C86-B01F-8828-3B17-FE9F044E5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8064" y="7378899"/>
            <a:ext cx="70264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8006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6012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44018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92024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40030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88036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36042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4048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just" defTabSz="914400">
              <a:lnSpc>
                <a:spcPct val="100000"/>
              </a:lnSpc>
              <a:buFontTx/>
              <a:buNone/>
            </a:pPr>
            <a:r>
              <a:rPr lang="pt-BR" altLang="en-US" sz="1800" dirty="0">
                <a:solidFill>
                  <a:srgbClr val="37415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Este comando retorna nomes e cidades dos usuários cujo nome contém "Ana", independentemente da posição.</a:t>
            </a:r>
          </a:p>
          <a:p>
            <a:pPr algn="just" defTabSz="914400">
              <a:lnSpc>
                <a:spcPct val="100000"/>
              </a:lnSpc>
              <a:buFontTx/>
              <a:buNone/>
            </a:pPr>
            <a:endParaRPr lang="pt-BR" altLang="en-US" sz="1800" dirty="0">
              <a:solidFill>
                <a:srgbClr val="374151"/>
              </a:solidFill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BA7CF222-D7CA-B3A6-6FDA-044EB4E19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69B3-BCEC-4CBA-B0C6-6127C93CBED7}" type="slidenum">
              <a:rPr lang="en-US" smtClean="0"/>
              <a:t>14</a:t>
            </a:fld>
            <a:endParaRPr lang="en-US"/>
          </a:p>
        </p:txBody>
      </p:sp>
      <p:pic>
        <p:nvPicPr>
          <p:cNvPr id="11" name="Imagem 10" descr="Logotipo, Ícone&#10;&#10;Descrição gerada automaticamente">
            <a:extLst>
              <a:ext uri="{FF2B5EF4-FFF2-40B4-BE49-F238E27FC236}">
                <a16:creationId xmlns:a16="http://schemas.microsoft.com/office/drawing/2014/main" id="{EC15D074-18EE-287A-CBAB-D9DE937F684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978" y="10218844"/>
            <a:ext cx="2369640" cy="1685359"/>
          </a:xfrm>
          <a:prstGeom prst="rect">
            <a:avLst/>
          </a:prstGeom>
          <a:noFill/>
          <a:effectLst>
            <a:outerShdw blurRad="1270000" dir="5400000" sx="1000" sy="1000" algn="ctr" rotWithShape="0">
              <a:schemeClr val="bg1">
                <a:lumMod val="6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5074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B9DA7C0-6998-CF13-F346-A0DFAF00B5C1}"/>
              </a:ext>
            </a:extLst>
          </p:cNvPr>
          <p:cNvSpPr/>
          <p:nvPr/>
        </p:nvSpPr>
        <p:spPr>
          <a:xfrm>
            <a:off x="-12033" y="10225"/>
            <a:ext cx="9601200" cy="12801600"/>
          </a:xfrm>
          <a:prstGeom prst="rect">
            <a:avLst/>
          </a:prstGeom>
          <a:solidFill>
            <a:srgbClr val="B13C3E">
              <a:shade val="30000"/>
              <a:satMod val="1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0869A4D-DCA9-E878-28AF-1EA12C60FA92}"/>
              </a:ext>
            </a:extLst>
          </p:cNvPr>
          <p:cNvSpPr txBox="1"/>
          <p:nvPr/>
        </p:nvSpPr>
        <p:spPr>
          <a:xfrm>
            <a:off x="-144380" y="7221152"/>
            <a:ext cx="1000225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200" b="1" dirty="0">
                <a:solidFill>
                  <a:schemeClr val="bg1"/>
                </a:solidFill>
                <a:latin typeface="Agency FB" panose="020B0503020202020204" pitchFamily="34" charset="0"/>
                <a:cs typeface="Aptos Serif" panose="020B0502040204020203" pitchFamily="18" charset="0"/>
              </a:rPr>
              <a:t>Funções Agregadas   </a:t>
            </a:r>
            <a:r>
              <a:rPr lang="pt-BR" sz="5000" b="1" dirty="0">
                <a:solidFill>
                  <a:schemeClr val="bg1"/>
                </a:solidFill>
                <a:latin typeface="Agency FB" panose="020B0503020202020204" pitchFamily="34" charset="0"/>
                <a:cs typeface="Aptos Serif" panose="020B0502040204020203" pitchFamily="18" charset="0"/>
              </a:rPr>
              <a:t>(Analisando Dados de Forma Resumida).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DA5CE3-2CE6-398B-5EF2-E4FE9FEFEA7D}"/>
              </a:ext>
            </a:extLst>
          </p:cNvPr>
          <p:cNvSpPr txBox="1"/>
          <p:nvPr/>
        </p:nvSpPr>
        <p:spPr>
          <a:xfrm>
            <a:off x="-256676" y="3803815"/>
            <a:ext cx="9476875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3900" b="1" dirty="0">
                <a:solidFill>
                  <a:schemeClr val="bg1"/>
                </a:solidFill>
                <a:latin typeface="Agency FB" panose="020B0503020202020204" pitchFamily="34" charset="0"/>
                <a:cs typeface="Aptos Serif" panose="020B0502040204020203" pitchFamily="18" charset="0"/>
              </a:rPr>
              <a:t>07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DED316-3B18-2F18-37AD-661790AE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69B3-BCEC-4CBA-B0C6-6127C93CBE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37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0D6D2-8951-0B6E-610A-FF5D7F305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538" y="1565711"/>
            <a:ext cx="7445572" cy="1161448"/>
          </a:xfrm>
        </p:spPr>
        <p:txBody>
          <a:bodyPr>
            <a:normAutofit fontScale="90000"/>
          </a:bodyPr>
          <a:lstStyle/>
          <a:p>
            <a:r>
              <a:rPr lang="pt-BR" sz="3400" b="1" i="0" dirty="0"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 Funções Agregadas:</a:t>
            </a:r>
            <a:br>
              <a:rPr lang="pt-BR" sz="3400" b="1" i="0" dirty="0"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</a:br>
            <a:r>
              <a:rPr lang="pt-BR" sz="3400" b="1" i="0" dirty="0"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Analisando Dados de Forma Resumida</a:t>
            </a:r>
            <a:endParaRPr lang="en-US" sz="3400" dirty="0"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pic>
        <p:nvPicPr>
          <p:cNvPr id="5" name="Imagem 4" descr="Cd em cima&#10;&#10;Descrição gerada automaticamente com confiança média">
            <a:extLst>
              <a:ext uri="{FF2B5EF4-FFF2-40B4-BE49-F238E27FC236}">
                <a16:creationId xmlns:a16="http://schemas.microsoft.com/office/drawing/2014/main" id="{ACC6CFBE-BD4D-F709-90AE-68299B2E0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5" y="1565711"/>
            <a:ext cx="1161448" cy="1161448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7D293BF-FDE0-25FE-69E8-07A415F16F5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35538" y="3183887"/>
            <a:ext cx="716303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O SQL oferece diversas funções agregadas para análises mais simples e complexas, agora apresentaremos as funções mais importantes para desenvolvedores iniciantes: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0F0E1698-F705-6F2D-85C8-EE7E53BF5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344" y="4379931"/>
            <a:ext cx="7317636" cy="316553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CE7811DC-1360-B40B-7387-ACA6D8372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7308" y="8110949"/>
            <a:ext cx="71630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8006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6012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44018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92024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40030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88036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36042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4048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just" defTabSz="914400">
              <a:lnSpc>
                <a:spcPct val="100000"/>
              </a:lnSpc>
              <a:buFontTx/>
              <a:buNone/>
            </a:pPr>
            <a:r>
              <a:rPr lang="pt-BR" altLang="en-US" sz="1800" dirty="0">
                <a:solidFill>
                  <a:srgbClr val="37415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Estas funções ajudam a extrair insights valiosos de seus dados de forma eficiente.</a:t>
            </a:r>
            <a:endParaRPr lang="en-US" altLang="en-US" sz="1800" dirty="0"/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1D3974AF-8B83-6E18-6A3B-410CAEA1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69B3-BCEC-4CBA-B0C6-6127C93CBED7}" type="slidenum">
              <a:rPr lang="en-US" smtClean="0"/>
              <a:t>16</a:t>
            </a:fld>
            <a:endParaRPr lang="en-US"/>
          </a:p>
        </p:txBody>
      </p:sp>
      <p:pic>
        <p:nvPicPr>
          <p:cNvPr id="11" name="Imagem 10" descr="Logotipo, Ícone&#10;&#10;Descrição gerada automaticamente">
            <a:extLst>
              <a:ext uri="{FF2B5EF4-FFF2-40B4-BE49-F238E27FC236}">
                <a16:creationId xmlns:a16="http://schemas.microsoft.com/office/drawing/2014/main" id="{735772C3-9578-3290-4FDE-8AAE603C7CD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978" y="10218844"/>
            <a:ext cx="2369640" cy="1685359"/>
          </a:xfrm>
          <a:prstGeom prst="rect">
            <a:avLst/>
          </a:prstGeom>
          <a:noFill/>
          <a:effectLst>
            <a:outerShdw blurRad="1270000" dir="5400000" sx="1000" sy="1000" algn="ctr" rotWithShape="0">
              <a:schemeClr val="bg1">
                <a:lumMod val="6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0362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B9DA7C0-6998-CF13-F346-A0DFAF00B5C1}"/>
              </a:ext>
            </a:extLst>
          </p:cNvPr>
          <p:cNvSpPr/>
          <p:nvPr/>
        </p:nvSpPr>
        <p:spPr>
          <a:xfrm>
            <a:off x="-12033" y="7194"/>
            <a:ext cx="9601200" cy="12801600"/>
          </a:xfrm>
          <a:prstGeom prst="rect">
            <a:avLst/>
          </a:prstGeom>
          <a:solidFill>
            <a:srgbClr val="B13C3E">
              <a:shade val="30000"/>
              <a:satMod val="1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0869A4D-DCA9-E878-28AF-1EA12C60FA92}"/>
              </a:ext>
            </a:extLst>
          </p:cNvPr>
          <p:cNvSpPr txBox="1"/>
          <p:nvPr/>
        </p:nvSpPr>
        <p:spPr>
          <a:xfrm>
            <a:off x="12033" y="7221152"/>
            <a:ext cx="957713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200" b="1" dirty="0">
                <a:solidFill>
                  <a:schemeClr val="bg1"/>
                </a:solidFill>
                <a:latin typeface="Agency FB" panose="020B0503020202020204" pitchFamily="34" charset="0"/>
                <a:cs typeface="Aptos Serif" panose="020B0502040204020203" pitchFamily="18" charset="0"/>
              </a:rPr>
              <a:t>ORDER BY </a:t>
            </a:r>
          </a:p>
          <a:p>
            <a:pPr algn="ctr"/>
            <a:r>
              <a:rPr lang="pt-BR" sz="5000" b="1" dirty="0">
                <a:solidFill>
                  <a:schemeClr val="bg1"/>
                </a:solidFill>
                <a:latin typeface="Agency FB" panose="020B0503020202020204" pitchFamily="34" charset="0"/>
                <a:cs typeface="Aptos Serif" panose="020B0502040204020203" pitchFamily="18" charset="0"/>
              </a:rPr>
              <a:t>(Ordenando Resultados).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DA5CE3-2CE6-398B-5EF2-E4FE9FEFEA7D}"/>
              </a:ext>
            </a:extLst>
          </p:cNvPr>
          <p:cNvSpPr txBox="1"/>
          <p:nvPr/>
        </p:nvSpPr>
        <p:spPr>
          <a:xfrm>
            <a:off x="336883" y="3803815"/>
            <a:ext cx="8883315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3900" b="1" dirty="0">
                <a:solidFill>
                  <a:schemeClr val="bg1"/>
                </a:solidFill>
                <a:latin typeface="Agency FB" panose="020B0503020202020204" pitchFamily="34" charset="0"/>
                <a:cs typeface="Aptos Serif" panose="020B0502040204020203" pitchFamily="18" charset="0"/>
              </a:rPr>
              <a:t>08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6260CE-14C6-70CC-8D47-45B61000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69B3-BCEC-4CBA-B0C6-6127C93CBE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43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0D6D2-8951-0B6E-610A-FF5D7F305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538" y="2005263"/>
            <a:ext cx="7445572" cy="721895"/>
          </a:xfrm>
        </p:spPr>
        <p:txBody>
          <a:bodyPr>
            <a:normAutofit fontScale="90000"/>
          </a:bodyPr>
          <a:lstStyle/>
          <a:p>
            <a:r>
              <a:rPr lang="en-US" sz="3400" b="1" i="0" dirty="0"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ORDER BY:  </a:t>
            </a:r>
            <a:r>
              <a:rPr lang="en-US" sz="3400" b="1" i="0" dirty="0" err="1"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Ordenando</a:t>
            </a:r>
            <a:r>
              <a:rPr lang="en-US" sz="3400" b="1" i="0" dirty="0"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n-US" sz="3400" b="1" i="0" dirty="0" err="1"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Resultados</a:t>
            </a:r>
            <a:endParaRPr lang="en-US" sz="3400" dirty="0"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pic>
        <p:nvPicPr>
          <p:cNvPr id="5" name="Imagem 4" descr="Cd em cima&#10;&#10;Descrição gerada automaticamente com confiança média">
            <a:extLst>
              <a:ext uri="{FF2B5EF4-FFF2-40B4-BE49-F238E27FC236}">
                <a16:creationId xmlns:a16="http://schemas.microsoft.com/office/drawing/2014/main" id="{ACC6CFBE-BD4D-F709-90AE-68299B2E0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90" y="1952391"/>
            <a:ext cx="1161448" cy="1161448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7D293BF-FDE0-25FE-69E8-07A415F16F5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35538" y="3392432"/>
            <a:ext cx="716303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O comando ORDER BY é essencial para organizar os resultados de acordo com critérios específicos. Por exemplo, para ordenar os usuários por idade de forma descendente: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m 3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2D98E1D2-9F6E-513A-3AF0-2E21C73AD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979" y="4552346"/>
            <a:ext cx="7624010" cy="260604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CA4E3946-4169-3585-0B96-3E3164148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469" y="7613643"/>
            <a:ext cx="71630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8006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6012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44018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92024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40030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88036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36042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4048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just" defTabSz="914400">
              <a:lnSpc>
                <a:spcPct val="100000"/>
              </a:lnSpc>
              <a:buFontTx/>
              <a:buNone/>
            </a:pPr>
            <a:r>
              <a:rPr lang="pt-BR" altLang="en-US" sz="1800" dirty="0">
                <a:solidFill>
                  <a:srgbClr val="37415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Este comando retorna nomes e idades dos usuários ordenados de forma decrescente pela idade.</a:t>
            </a:r>
            <a:endParaRPr lang="en-US" altLang="en-US" sz="1800" dirty="0"/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5568AD43-DCBC-2C92-13CA-D9FB7D8A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69B3-BCEC-4CBA-B0C6-6127C93CBED7}" type="slidenum">
              <a:rPr lang="en-US" smtClean="0"/>
              <a:t>18</a:t>
            </a:fld>
            <a:endParaRPr lang="en-US"/>
          </a:p>
        </p:txBody>
      </p:sp>
      <p:pic>
        <p:nvPicPr>
          <p:cNvPr id="11" name="Imagem 10" descr="Logotipo, Ícone&#10;&#10;Descrição gerada automaticamente">
            <a:extLst>
              <a:ext uri="{FF2B5EF4-FFF2-40B4-BE49-F238E27FC236}">
                <a16:creationId xmlns:a16="http://schemas.microsoft.com/office/drawing/2014/main" id="{4F91E075-E3C5-2DEE-ACA3-5FFCCB4109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978" y="10218844"/>
            <a:ext cx="2369640" cy="1685359"/>
          </a:xfrm>
          <a:prstGeom prst="rect">
            <a:avLst/>
          </a:prstGeom>
          <a:noFill/>
          <a:effectLst>
            <a:outerShdw blurRad="1270000" dir="5400000" sx="1000" sy="1000" algn="ctr" rotWithShape="0">
              <a:schemeClr val="bg1">
                <a:lumMod val="6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9370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B9DA7C0-6998-CF13-F346-A0DFAF00B5C1}"/>
              </a:ext>
            </a:extLst>
          </p:cNvPr>
          <p:cNvSpPr/>
          <p:nvPr/>
        </p:nvSpPr>
        <p:spPr>
          <a:xfrm>
            <a:off x="-12033" y="10225"/>
            <a:ext cx="9601200" cy="12801600"/>
          </a:xfrm>
          <a:prstGeom prst="rect">
            <a:avLst/>
          </a:prstGeom>
          <a:solidFill>
            <a:srgbClr val="B13C3E">
              <a:shade val="30000"/>
              <a:satMod val="1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0869A4D-DCA9-E878-28AF-1EA12C60FA92}"/>
              </a:ext>
            </a:extLst>
          </p:cNvPr>
          <p:cNvSpPr txBox="1"/>
          <p:nvPr/>
        </p:nvSpPr>
        <p:spPr>
          <a:xfrm>
            <a:off x="208547" y="7221152"/>
            <a:ext cx="924827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200" b="1" dirty="0">
                <a:solidFill>
                  <a:schemeClr val="bg1"/>
                </a:solidFill>
                <a:latin typeface="Agency FB" panose="020B0503020202020204" pitchFamily="34" charset="0"/>
                <a:cs typeface="Aptos Serif" panose="020B0502040204020203" pitchFamily="18" charset="0"/>
              </a:rPr>
              <a:t>JOIN </a:t>
            </a:r>
          </a:p>
          <a:p>
            <a:pPr algn="ctr"/>
            <a:r>
              <a:rPr lang="pt-BR" sz="5000" b="1" dirty="0">
                <a:solidFill>
                  <a:schemeClr val="bg1"/>
                </a:solidFill>
                <a:latin typeface="Agency FB" panose="020B0503020202020204" pitchFamily="34" charset="0"/>
                <a:cs typeface="Aptos Serif" panose="020B0502040204020203" pitchFamily="18" charset="0"/>
              </a:rPr>
              <a:t>(Unindo Dados de Tabelas Relacionadas).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DA5CE3-2CE6-398B-5EF2-E4FE9FEFEA7D}"/>
              </a:ext>
            </a:extLst>
          </p:cNvPr>
          <p:cNvSpPr txBox="1"/>
          <p:nvPr/>
        </p:nvSpPr>
        <p:spPr>
          <a:xfrm>
            <a:off x="336884" y="3803815"/>
            <a:ext cx="8883315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3900" b="1" dirty="0">
                <a:solidFill>
                  <a:schemeClr val="bg1"/>
                </a:solidFill>
                <a:latin typeface="Agency FB" panose="020B0503020202020204" pitchFamily="34" charset="0"/>
                <a:cs typeface="Aptos Serif" panose="020B0502040204020203" pitchFamily="18" charset="0"/>
              </a:rPr>
              <a:t>09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AC5B64-753F-73B0-3B31-03F80305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69B3-BCEC-4CBA-B0C6-6127C93CBE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3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352D33D-F203-431A-A545-DB0A8A0D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9" y="0"/>
            <a:ext cx="9598801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EC33493-8EA2-4BEB-9BF0-04EE8ADD1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98647" y="2601751"/>
            <a:ext cx="10798496" cy="9601200"/>
          </a:xfrm>
          <a:custGeom>
            <a:avLst/>
            <a:gdLst>
              <a:gd name="connsiteX0" fmla="*/ 0 w 7856556"/>
              <a:gd name="connsiteY0" fmla="*/ 0 h 6858000"/>
              <a:gd name="connsiteX1" fmla="*/ 4680402 w 7856556"/>
              <a:gd name="connsiteY1" fmla="*/ 0 h 6858000"/>
              <a:gd name="connsiteX2" fmla="*/ 7856556 w 7856556"/>
              <a:gd name="connsiteY2" fmla="*/ 6858000 h 6858000"/>
              <a:gd name="connsiteX3" fmla="*/ 0 w 785655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56556" h="6858000">
                <a:moveTo>
                  <a:pt x="0" y="0"/>
                </a:moveTo>
                <a:lnTo>
                  <a:pt x="4680402" y="0"/>
                </a:lnTo>
                <a:lnTo>
                  <a:pt x="785655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71D13A1-4626-4D50-9DF7-71BB7B6B7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412150" y="2788251"/>
            <a:ext cx="10425502" cy="9601200"/>
          </a:xfrm>
          <a:custGeom>
            <a:avLst/>
            <a:gdLst>
              <a:gd name="connsiteX0" fmla="*/ 0 w 7393181"/>
              <a:gd name="connsiteY0" fmla="*/ 0 h 6858000"/>
              <a:gd name="connsiteX1" fmla="*/ 4217027 w 7393181"/>
              <a:gd name="connsiteY1" fmla="*/ 0 h 6858000"/>
              <a:gd name="connsiteX2" fmla="*/ 7393181 w 7393181"/>
              <a:gd name="connsiteY2" fmla="*/ 6858000 h 6858000"/>
              <a:gd name="connsiteX3" fmla="*/ 0 w 73931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3181" h="6858000">
                <a:moveTo>
                  <a:pt x="0" y="0"/>
                </a:moveTo>
                <a:lnTo>
                  <a:pt x="4217027" y="0"/>
                </a:lnTo>
                <a:lnTo>
                  <a:pt x="739318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2347F3-DA1B-99FD-8CB9-38C26DB59044}"/>
              </a:ext>
            </a:extLst>
          </p:cNvPr>
          <p:cNvSpPr txBox="1"/>
          <p:nvPr/>
        </p:nvSpPr>
        <p:spPr>
          <a:xfrm>
            <a:off x="651509" y="6654500"/>
            <a:ext cx="8281035" cy="1461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6858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dirty="0" err="1">
                <a:effectLst/>
                <a:latin typeface="Aptos Serif" panose="02020604070405020304" pitchFamily="18" charset="0"/>
                <a:ea typeface="+mj-ea"/>
                <a:cs typeface="Aptos Serif" panose="02020604070405020304" pitchFamily="18" charset="0"/>
              </a:rPr>
              <a:t>Desbravando</a:t>
            </a:r>
            <a:r>
              <a:rPr lang="en-US" sz="3300" b="1" i="0" dirty="0">
                <a:effectLst/>
                <a:latin typeface="Aptos Serif" panose="02020604070405020304" pitchFamily="18" charset="0"/>
                <a:ea typeface="+mj-ea"/>
                <a:cs typeface="Aptos Serif" panose="02020604070405020304" pitchFamily="18" charset="0"/>
              </a:rPr>
              <a:t> o Mundo do SQL: </a:t>
            </a:r>
          </a:p>
          <a:p>
            <a:pPr algn="ctr" defTabSz="6858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i="0" dirty="0" err="1">
                <a:effectLst/>
                <a:latin typeface="Aptos Serif" panose="02020604070405020304" pitchFamily="18" charset="0"/>
                <a:ea typeface="+mj-ea"/>
                <a:cs typeface="Aptos Serif" panose="02020604070405020304" pitchFamily="18" charset="0"/>
              </a:rPr>
              <a:t>Principais</a:t>
            </a:r>
            <a:r>
              <a:rPr lang="en-US" sz="2400" b="1" i="0" dirty="0">
                <a:effectLst/>
                <a:latin typeface="Aptos Serif" panose="02020604070405020304" pitchFamily="18" charset="0"/>
                <a:ea typeface="+mj-ea"/>
                <a:cs typeface="Aptos Serif" panose="02020604070405020304" pitchFamily="18" charset="0"/>
              </a:rPr>
              <a:t> </a:t>
            </a:r>
            <a:r>
              <a:rPr lang="en-US" sz="2400" b="1" i="0" dirty="0" err="1">
                <a:effectLst/>
                <a:latin typeface="Aptos Serif" panose="02020604070405020304" pitchFamily="18" charset="0"/>
                <a:ea typeface="+mj-ea"/>
                <a:cs typeface="Aptos Serif" panose="02020604070405020304" pitchFamily="18" charset="0"/>
              </a:rPr>
              <a:t>Comandos</a:t>
            </a:r>
            <a:r>
              <a:rPr lang="en-US" sz="2400" b="1" i="0" dirty="0">
                <a:effectLst/>
                <a:latin typeface="Aptos Serif" panose="02020604070405020304" pitchFamily="18" charset="0"/>
                <a:ea typeface="+mj-ea"/>
                <a:cs typeface="Aptos Serif" panose="02020604070405020304" pitchFamily="18" charset="0"/>
              </a:rPr>
              <a:t> e </a:t>
            </a:r>
            <a:r>
              <a:rPr lang="en-US" sz="2400" b="1" i="0" dirty="0" err="1">
                <a:effectLst/>
                <a:latin typeface="Aptos Serif" panose="02020604070405020304" pitchFamily="18" charset="0"/>
                <a:ea typeface="+mj-ea"/>
                <a:cs typeface="Aptos Serif" panose="02020604070405020304" pitchFamily="18" charset="0"/>
              </a:rPr>
              <a:t>Funções</a:t>
            </a:r>
            <a:r>
              <a:rPr lang="en-US" sz="2400" b="1" i="0" dirty="0">
                <a:effectLst/>
                <a:latin typeface="Aptos Serif" panose="02020604070405020304" pitchFamily="18" charset="0"/>
                <a:ea typeface="+mj-ea"/>
                <a:cs typeface="Aptos Serif" panose="02020604070405020304" pitchFamily="18" charset="0"/>
              </a:rPr>
              <a:t> para </a:t>
            </a:r>
            <a:r>
              <a:rPr lang="en-US" sz="2400" b="1" i="0" dirty="0" err="1">
                <a:effectLst/>
                <a:latin typeface="Aptos Serif" panose="02020604070405020304" pitchFamily="18" charset="0"/>
                <a:ea typeface="+mj-ea"/>
                <a:cs typeface="Aptos Serif" panose="02020604070405020304" pitchFamily="18" charset="0"/>
              </a:rPr>
              <a:t>Iniciantes</a:t>
            </a:r>
            <a:endParaRPr lang="en-US" sz="2400" b="1" dirty="0">
              <a:latin typeface="Aptos Serif" panose="02020604070405020304" pitchFamily="18" charset="0"/>
              <a:ea typeface="+mj-ea"/>
              <a:cs typeface="Aptos Serif" panose="0202060407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7620B38-48E0-ADED-3627-609E03B1F082}"/>
              </a:ext>
            </a:extLst>
          </p:cNvPr>
          <p:cNvSpPr txBox="1"/>
          <p:nvPr/>
        </p:nvSpPr>
        <p:spPr>
          <a:xfrm>
            <a:off x="1235241" y="8355718"/>
            <a:ext cx="7058526" cy="3705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 defTabSz="685800">
              <a:lnSpc>
                <a:spcPct val="90000"/>
              </a:lnSpc>
              <a:spcAft>
                <a:spcPts val="600"/>
              </a:spcAft>
            </a:pPr>
            <a:r>
              <a:rPr lang="en-US" sz="2400" b="0" i="0" dirty="0">
                <a:effectLst/>
              </a:rPr>
              <a:t>Se </a:t>
            </a:r>
            <a:r>
              <a:rPr lang="en-US" sz="2400" b="0" i="0" dirty="0" err="1">
                <a:effectLst/>
              </a:rPr>
              <a:t>aventurar</a:t>
            </a:r>
            <a:r>
              <a:rPr lang="en-US" sz="2400" b="0" i="0" dirty="0">
                <a:effectLst/>
              </a:rPr>
              <a:t> no </a:t>
            </a:r>
            <a:r>
              <a:rPr lang="en-US" sz="2400" b="0" i="0" dirty="0" err="1">
                <a:effectLst/>
              </a:rPr>
              <a:t>universo</a:t>
            </a:r>
            <a:r>
              <a:rPr lang="en-US" sz="2400" b="0" i="0" dirty="0">
                <a:effectLst/>
              </a:rPr>
              <a:t> do SQL </a:t>
            </a:r>
            <a:r>
              <a:rPr lang="en-US" sz="2400" b="0" i="0" dirty="0" err="1">
                <a:effectLst/>
              </a:rPr>
              <a:t>pode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parecer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assustador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inicialmente</a:t>
            </a:r>
            <a:r>
              <a:rPr lang="en-US" sz="2400" b="0" i="0" dirty="0">
                <a:effectLst/>
              </a:rPr>
              <a:t>, </a:t>
            </a:r>
            <a:r>
              <a:rPr lang="en-US" sz="2400" b="0" i="0" dirty="0" err="1">
                <a:effectLst/>
              </a:rPr>
              <a:t>mais</a:t>
            </a:r>
            <a:r>
              <a:rPr lang="en-US" sz="2400" b="0" i="0" dirty="0">
                <a:effectLst/>
              </a:rPr>
              <a:t> com </a:t>
            </a:r>
            <a:r>
              <a:rPr lang="en-US" sz="2400" b="0" i="0" dirty="0" err="1">
                <a:effectLst/>
              </a:rPr>
              <a:t>os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comandos</a:t>
            </a:r>
            <a:r>
              <a:rPr lang="en-US" sz="2400" b="0" i="0" dirty="0">
                <a:effectLst/>
              </a:rPr>
              <a:t> e </a:t>
            </a:r>
            <a:r>
              <a:rPr lang="en-US" sz="2400" b="0" i="0" dirty="0" err="1">
                <a:effectLst/>
              </a:rPr>
              <a:t>funções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certos</a:t>
            </a:r>
            <a:r>
              <a:rPr lang="en-US" sz="2400" b="0" i="0" dirty="0">
                <a:effectLst/>
              </a:rPr>
              <a:t>, </a:t>
            </a:r>
            <a:r>
              <a:rPr lang="en-US" sz="2400" b="0" i="0" dirty="0" err="1">
                <a:effectLst/>
              </a:rPr>
              <a:t>você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pode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dominar</a:t>
            </a:r>
            <a:r>
              <a:rPr lang="en-US" sz="2400" b="0" i="0" dirty="0">
                <a:effectLst/>
              </a:rPr>
              <a:t> o </a:t>
            </a:r>
            <a:r>
              <a:rPr lang="en-US" sz="2400" b="0" i="0" dirty="0" err="1">
                <a:effectLst/>
              </a:rPr>
              <a:t>poder</a:t>
            </a:r>
            <a:r>
              <a:rPr lang="en-US" sz="2400" b="0" i="0" dirty="0">
                <a:effectLst/>
              </a:rPr>
              <a:t> do banco de dados. Neste </a:t>
            </a:r>
            <a:r>
              <a:rPr lang="en-US" sz="2400" b="0" i="0" dirty="0" err="1">
                <a:effectLst/>
              </a:rPr>
              <a:t>pequeno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ebook</a:t>
            </a:r>
            <a:r>
              <a:rPr lang="en-US" sz="2400" b="0" i="0" dirty="0">
                <a:effectLst/>
              </a:rPr>
              <a:t>, </a:t>
            </a:r>
            <a:r>
              <a:rPr lang="en-US" sz="2400" b="0" i="0" dirty="0" err="1">
                <a:effectLst/>
              </a:rPr>
              <a:t>exploraremos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os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principais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comandos</a:t>
            </a:r>
            <a:r>
              <a:rPr lang="en-US" sz="2400" b="0" i="0" dirty="0">
                <a:effectLst/>
              </a:rPr>
              <a:t> SQL de </a:t>
            </a:r>
            <a:r>
              <a:rPr lang="en-US" sz="2400" b="0" i="0" dirty="0" err="1">
                <a:effectLst/>
              </a:rPr>
              <a:t>uma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maneira</a:t>
            </a:r>
            <a:r>
              <a:rPr lang="en-US" sz="2400" b="0" i="0" dirty="0">
                <a:effectLst/>
              </a:rPr>
              <a:t> simples, </a:t>
            </a:r>
            <a:r>
              <a:rPr lang="en-US" sz="2400" b="0" i="0" dirty="0" err="1">
                <a:effectLst/>
              </a:rPr>
              <a:t>fornecendo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exemplos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práticos</a:t>
            </a:r>
            <a:r>
              <a:rPr lang="en-US" sz="2400" b="0" i="0" dirty="0">
                <a:effectLst/>
              </a:rPr>
              <a:t> para </a:t>
            </a:r>
            <a:r>
              <a:rPr lang="en-US" sz="2400" b="0" i="0" dirty="0" err="1">
                <a:effectLst/>
              </a:rPr>
              <a:t>consolidar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seu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entendimento</a:t>
            </a:r>
            <a:r>
              <a:rPr lang="en-US" sz="2400" dirty="0"/>
              <a:t>.</a:t>
            </a:r>
          </a:p>
          <a:p>
            <a:pPr indent="-171450" defTabSz="6858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8" name="Imagem 7" descr="Cd em cima&#10;&#10;Descrição gerada automaticamente com confiança média">
            <a:extLst>
              <a:ext uri="{FF2B5EF4-FFF2-40B4-BE49-F238E27FC236}">
                <a16:creationId xmlns:a16="http://schemas.microsoft.com/office/drawing/2014/main" id="{B78EC271-7267-72A0-87A5-4C54D2FA1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2" y="649611"/>
            <a:ext cx="3543525" cy="3543525"/>
          </a:xfrm>
          <a:prstGeom prst="rect">
            <a:avLst/>
          </a:prstGeom>
        </p:spPr>
      </p:pic>
      <p:pic>
        <p:nvPicPr>
          <p:cNvPr id="14" name="Imagem 13" descr="Logotipo, Ícone&#10;&#10;Descrição gerada automaticamente">
            <a:extLst>
              <a:ext uri="{FF2B5EF4-FFF2-40B4-BE49-F238E27FC236}">
                <a16:creationId xmlns:a16="http://schemas.microsoft.com/office/drawing/2014/main" id="{F02F61D1-B98A-166A-6451-B84118643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567" y="2421377"/>
            <a:ext cx="4655875" cy="3311398"/>
          </a:xfrm>
          <a:prstGeom prst="rect">
            <a:avLst/>
          </a:prstGeom>
        </p:spPr>
      </p:pic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4D8E34D7-3609-50E5-6CA2-7B096A6E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69B3-BCEC-4CBA-B0C6-6127C93CBE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76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0D6D2-8951-0B6E-610A-FF5D7F305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537" y="1785487"/>
            <a:ext cx="7445572" cy="941672"/>
          </a:xfrm>
        </p:spPr>
        <p:txBody>
          <a:bodyPr>
            <a:normAutofit fontScale="90000"/>
          </a:bodyPr>
          <a:lstStyle/>
          <a:p>
            <a:r>
              <a:rPr lang="pt-BR" sz="3400" b="1" i="0" dirty="0"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JOIN: Unindo Dados de Tabelas Relacionadas</a:t>
            </a:r>
            <a:endParaRPr lang="en-US" sz="3400" dirty="0"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pic>
        <p:nvPicPr>
          <p:cNvPr id="5" name="Imagem 4" descr="Cd em cima&#10;&#10;Descrição gerada automaticamente com confiança média">
            <a:extLst>
              <a:ext uri="{FF2B5EF4-FFF2-40B4-BE49-F238E27FC236}">
                <a16:creationId xmlns:a16="http://schemas.microsoft.com/office/drawing/2014/main" id="{ACC6CFBE-BD4D-F709-90AE-68299B2E0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48" y="1565711"/>
            <a:ext cx="1161448" cy="1161448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7D293BF-FDE0-25FE-69E8-07A415F16F5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35537" y="3195935"/>
            <a:ext cx="716303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O comando JOIN é usado para combinar linhas de duas ou mais tabelas com base em uma condição relacionada. Suponhamos que temos uma tabela pedidos relacionada a </a:t>
            </a:r>
            <a:r>
              <a:rPr kumimoji="0" lang="pt-BR" altLang="en-US" sz="18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usuarios</a:t>
            </a:r>
            <a:r>
              <a:rPr kumimoji="0" lang="pt-BR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m 3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C6CC1ACC-F26F-6960-5FE5-46A2AA8EA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37" y="4727709"/>
            <a:ext cx="7491660" cy="3183956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AAAF2450-5A58-5821-B924-05CB99148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537" y="8631433"/>
            <a:ext cx="73154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8006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6012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44018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92024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40030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88036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36042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4048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just" defTabSz="914400">
              <a:lnSpc>
                <a:spcPct val="100000"/>
              </a:lnSpc>
              <a:buFontTx/>
              <a:buNone/>
            </a:pPr>
            <a:r>
              <a:rPr lang="pt-BR" altLang="en-US" sz="1800" dirty="0">
                <a:solidFill>
                  <a:srgbClr val="37415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Neste exemplo, estamos unindo as tabelas </a:t>
            </a:r>
            <a:r>
              <a:rPr lang="pt-BR" altLang="en-US" sz="1800" dirty="0" err="1">
                <a:solidFill>
                  <a:srgbClr val="37415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usuarios</a:t>
            </a:r>
            <a:r>
              <a:rPr lang="pt-BR" altLang="en-US" sz="1800" dirty="0">
                <a:solidFill>
                  <a:srgbClr val="37415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 e pedidos para obter o nome do usuário e o produto do pedido.</a:t>
            </a:r>
            <a:endParaRPr lang="en-US" altLang="en-US" sz="1800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C859BED7-C610-80A8-4D27-C5F812A2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69B3-BCEC-4CBA-B0C6-6127C93CBED7}" type="slidenum">
              <a:rPr lang="en-US" smtClean="0"/>
              <a:t>20</a:t>
            </a:fld>
            <a:endParaRPr lang="en-US"/>
          </a:p>
        </p:txBody>
      </p:sp>
      <p:pic>
        <p:nvPicPr>
          <p:cNvPr id="12" name="Imagem 11" descr="Logotipo, Ícone&#10;&#10;Descrição gerada automaticamente">
            <a:extLst>
              <a:ext uri="{FF2B5EF4-FFF2-40B4-BE49-F238E27FC236}">
                <a16:creationId xmlns:a16="http://schemas.microsoft.com/office/drawing/2014/main" id="{CA08DA46-5264-F6E5-4D99-59994EF921D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978" y="10218844"/>
            <a:ext cx="2369640" cy="1685359"/>
          </a:xfrm>
          <a:prstGeom prst="rect">
            <a:avLst/>
          </a:prstGeom>
          <a:noFill/>
          <a:effectLst>
            <a:outerShdw blurRad="1270000" dir="5400000" sx="1000" sy="1000" algn="ctr" rotWithShape="0">
              <a:schemeClr val="bg1">
                <a:lumMod val="6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9994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3C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352D33D-F203-431A-A545-DB0A8A0D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9" y="0"/>
            <a:ext cx="9598801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EC33493-8EA2-4BEB-9BF0-04EE8ADD1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98647" y="2601751"/>
            <a:ext cx="10798496" cy="9601200"/>
          </a:xfrm>
          <a:custGeom>
            <a:avLst/>
            <a:gdLst>
              <a:gd name="connsiteX0" fmla="*/ 0 w 7856556"/>
              <a:gd name="connsiteY0" fmla="*/ 0 h 6858000"/>
              <a:gd name="connsiteX1" fmla="*/ 4680402 w 7856556"/>
              <a:gd name="connsiteY1" fmla="*/ 0 h 6858000"/>
              <a:gd name="connsiteX2" fmla="*/ 7856556 w 7856556"/>
              <a:gd name="connsiteY2" fmla="*/ 6858000 h 6858000"/>
              <a:gd name="connsiteX3" fmla="*/ 0 w 785655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56556" h="6858000">
                <a:moveTo>
                  <a:pt x="0" y="0"/>
                </a:moveTo>
                <a:lnTo>
                  <a:pt x="4680402" y="0"/>
                </a:lnTo>
                <a:lnTo>
                  <a:pt x="785655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71D13A1-4626-4D50-9DF7-71BB7B6B7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412150" y="2788251"/>
            <a:ext cx="10425502" cy="9601200"/>
          </a:xfrm>
          <a:custGeom>
            <a:avLst/>
            <a:gdLst>
              <a:gd name="connsiteX0" fmla="*/ 0 w 7393181"/>
              <a:gd name="connsiteY0" fmla="*/ 0 h 6858000"/>
              <a:gd name="connsiteX1" fmla="*/ 4217027 w 7393181"/>
              <a:gd name="connsiteY1" fmla="*/ 0 h 6858000"/>
              <a:gd name="connsiteX2" fmla="*/ 7393181 w 7393181"/>
              <a:gd name="connsiteY2" fmla="*/ 6858000 h 6858000"/>
              <a:gd name="connsiteX3" fmla="*/ 0 w 73931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3181" h="6858000">
                <a:moveTo>
                  <a:pt x="0" y="0"/>
                </a:moveTo>
                <a:lnTo>
                  <a:pt x="4217027" y="0"/>
                </a:lnTo>
                <a:lnTo>
                  <a:pt x="739318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7620B38-48E0-ADED-3627-609E03B1F082}"/>
              </a:ext>
            </a:extLst>
          </p:cNvPr>
          <p:cNvSpPr txBox="1"/>
          <p:nvPr/>
        </p:nvSpPr>
        <p:spPr>
          <a:xfrm>
            <a:off x="1443789" y="7243018"/>
            <a:ext cx="7058526" cy="3705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 defTabSz="685800">
              <a:lnSpc>
                <a:spcPct val="90000"/>
              </a:lnSpc>
              <a:spcAft>
                <a:spcPts val="600"/>
              </a:spcAft>
            </a:pPr>
            <a:r>
              <a:rPr lang="pt-BR" sz="2400" b="0" i="0" dirty="0"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Estes são apenas alguns dos principais comandos e funções SQL que você pode usar para interagir com seus dados. </a:t>
            </a:r>
          </a:p>
          <a:p>
            <a:pPr algn="just" defTabSz="685800">
              <a:lnSpc>
                <a:spcPct val="90000"/>
              </a:lnSpc>
              <a:spcAft>
                <a:spcPts val="600"/>
              </a:spcAft>
            </a:pPr>
            <a:r>
              <a:rPr lang="pt-BR" sz="2400" b="0" i="0" dirty="0"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Com a prática, você se sentirá cada vez mais confortável explorando e manipulando bancos de dados.</a:t>
            </a:r>
          </a:p>
          <a:p>
            <a:pPr algn="just" defTabSz="685800">
              <a:lnSpc>
                <a:spcPct val="90000"/>
              </a:lnSpc>
              <a:spcAft>
                <a:spcPts val="600"/>
              </a:spcAft>
            </a:pPr>
            <a:r>
              <a:rPr lang="pt-BR" sz="2400" b="0" i="0" dirty="0"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Continue experimentando e expandindo seu conhecimento neste fascinante mundo do SQL!</a:t>
            </a:r>
            <a:endParaRPr lang="en-US" sz="2400" dirty="0"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E6FAE24A-DF7E-8B2C-CC5C-420B1112A0DA}"/>
              </a:ext>
            </a:extLst>
          </p:cNvPr>
          <p:cNvGrpSpPr/>
          <p:nvPr/>
        </p:nvGrpSpPr>
        <p:grpSpPr>
          <a:xfrm>
            <a:off x="465222" y="649611"/>
            <a:ext cx="6627220" cy="5083164"/>
            <a:chOff x="465222" y="649611"/>
            <a:chExt cx="6627220" cy="5083164"/>
          </a:xfrm>
        </p:grpSpPr>
        <p:pic>
          <p:nvPicPr>
            <p:cNvPr id="8" name="Imagem 7" descr="Cd em cima&#10;&#10;Descrição gerada automaticamente com confiança média">
              <a:extLst>
                <a:ext uri="{FF2B5EF4-FFF2-40B4-BE49-F238E27FC236}">
                  <a16:creationId xmlns:a16="http://schemas.microsoft.com/office/drawing/2014/main" id="{B78EC271-7267-72A0-87A5-4C54D2FA1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222" y="649611"/>
              <a:ext cx="3543525" cy="3543525"/>
            </a:xfrm>
            <a:prstGeom prst="rect">
              <a:avLst/>
            </a:prstGeom>
          </p:spPr>
        </p:pic>
        <p:pic>
          <p:nvPicPr>
            <p:cNvPr id="14" name="Imagem 13" descr="Logotipo, Ícone&#10;&#10;Descrição gerada automaticamente">
              <a:extLst>
                <a:ext uri="{FF2B5EF4-FFF2-40B4-BE49-F238E27FC236}">
                  <a16:creationId xmlns:a16="http://schemas.microsoft.com/office/drawing/2014/main" id="{F02F61D1-B98A-166A-6451-B84118643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567" y="2421377"/>
              <a:ext cx="4655875" cy="3311398"/>
            </a:xfrm>
            <a:prstGeom prst="rect">
              <a:avLst/>
            </a:prstGeom>
          </p:spPr>
        </p:pic>
      </p:grp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966405-87E8-8677-051D-95D32B52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69B3-BCEC-4CBA-B0C6-6127C93CBE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0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3C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6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311"/>
            <a:ext cx="9601200" cy="12805911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4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82068" cy="12799706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20353" cy="12799706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251699-A86B-C5C5-4A28-FFE993D4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0848" y="12328444"/>
            <a:ext cx="2160270" cy="4488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9A569B3-BCEC-4CBA-B0C6-6127C93CBED7}" type="slidenum">
              <a:rPr lang="en-US" sz="1600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sz="160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26F4824-4F9B-3EC0-FD0E-1C7A896679BE}"/>
              </a:ext>
            </a:extLst>
          </p:cNvPr>
          <p:cNvGrpSpPr/>
          <p:nvPr/>
        </p:nvGrpSpPr>
        <p:grpSpPr>
          <a:xfrm>
            <a:off x="2752282" y="1619681"/>
            <a:ext cx="3777503" cy="3252231"/>
            <a:chOff x="465222" y="649611"/>
            <a:chExt cx="6627220" cy="5083164"/>
          </a:xfrm>
        </p:grpSpPr>
        <p:pic>
          <p:nvPicPr>
            <p:cNvPr id="10" name="Imagem 9" descr="Cd em cima&#10;&#10;Descrição gerada automaticamente com confiança média">
              <a:extLst>
                <a:ext uri="{FF2B5EF4-FFF2-40B4-BE49-F238E27FC236}">
                  <a16:creationId xmlns:a16="http://schemas.microsoft.com/office/drawing/2014/main" id="{95222433-2841-595B-2ABC-06C0409CE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222" y="649611"/>
              <a:ext cx="3543525" cy="3543525"/>
            </a:xfrm>
            <a:prstGeom prst="rect">
              <a:avLst/>
            </a:prstGeom>
          </p:spPr>
        </p:pic>
        <p:pic>
          <p:nvPicPr>
            <p:cNvPr id="11" name="Imagem 10" descr="Logotipo, Ícone&#10;&#10;Descrição gerada automaticamente">
              <a:extLst>
                <a:ext uri="{FF2B5EF4-FFF2-40B4-BE49-F238E27FC236}">
                  <a16:creationId xmlns:a16="http://schemas.microsoft.com/office/drawing/2014/main" id="{EFB91414-9248-7805-6E1C-4A2B9BCF3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567" y="2421377"/>
              <a:ext cx="4655875" cy="3311398"/>
            </a:xfrm>
            <a:prstGeom prst="rect">
              <a:avLst/>
            </a:prstGeom>
          </p:spPr>
        </p:pic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576C18A7-C941-E991-8EF5-7A18471B7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5870" y="5237137"/>
            <a:ext cx="7445572" cy="941672"/>
          </a:xfrm>
        </p:spPr>
        <p:txBody>
          <a:bodyPr>
            <a:normAutofit/>
          </a:bodyPr>
          <a:lstStyle/>
          <a:p>
            <a:r>
              <a:rPr lang="pt-BR" sz="3400" b="1" dirty="0">
                <a:latin typeface="Aptos Serif" panose="02020604070405020304" pitchFamily="18" charset="0"/>
                <a:cs typeface="Aptos Serif" panose="02020604070405020304" pitchFamily="18" charset="0"/>
              </a:rPr>
              <a:t>OBRIGADA POR LER ATÉ AQUI.</a:t>
            </a:r>
            <a:endParaRPr lang="en-US" sz="3400" dirty="0"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879DBC2-9A80-CC98-4618-BBF70469DE07}"/>
              </a:ext>
            </a:extLst>
          </p:cNvPr>
          <p:cNvSpPr txBox="1"/>
          <p:nvPr/>
        </p:nvSpPr>
        <p:spPr>
          <a:xfrm>
            <a:off x="935370" y="6640109"/>
            <a:ext cx="7813579" cy="214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just" defTabSz="685800">
              <a:lnSpc>
                <a:spcPct val="90000"/>
              </a:lnSpc>
              <a:spcAft>
                <a:spcPts val="600"/>
              </a:spcAft>
            </a:pPr>
            <a:r>
              <a:rPr lang="pt-BR" sz="2400" dirty="0">
                <a:latin typeface="Aptos Serif" panose="02020604070405020304" pitchFamily="18" charset="0"/>
                <a:cs typeface="Aptos Serif" panose="02020604070405020304" pitchFamily="18" charset="0"/>
              </a:rPr>
              <a:t>Esse ebook foi gerado por uma IA e diagramado por um humano.</a:t>
            </a:r>
          </a:p>
          <a:p>
            <a:pPr algn="just" defTabSz="685800">
              <a:lnSpc>
                <a:spcPct val="90000"/>
              </a:lnSpc>
              <a:spcAft>
                <a:spcPts val="600"/>
              </a:spcAft>
            </a:pPr>
            <a:r>
              <a:rPr lang="pt-BR" sz="2400" dirty="0">
                <a:latin typeface="Aptos Serif" panose="02020604070405020304" pitchFamily="18" charset="0"/>
                <a:cs typeface="Aptos Serif" panose="02020604070405020304" pitchFamily="18" charset="0"/>
              </a:rPr>
              <a:t>O conteúdo foi gerado para fins didáticos de construção, não foi realizada uma avaliação humana cuidadosa, por isso o conteúdo pode apresentar erros gerados pela IA.</a:t>
            </a:r>
            <a:endParaRPr lang="en-US" sz="2400" dirty="0"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0642284-C9B5-EAC6-63DA-18E99C001263}"/>
              </a:ext>
            </a:extLst>
          </p:cNvPr>
          <p:cNvSpPr txBox="1"/>
          <p:nvPr/>
        </p:nvSpPr>
        <p:spPr>
          <a:xfrm>
            <a:off x="1087770" y="6792509"/>
            <a:ext cx="7813579" cy="214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 defTabSz="685800"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851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B9DA7C0-6998-CF13-F346-A0DFAF00B5C1}"/>
              </a:ext>
            </a:extLst>
          </p:cNvPr>
          <p:cNvSpPr/>
          <p:nvPr/>
        </p:nvSpPr>
        <p:spPr>
          <a:xfrm>
            <a:off x="-12033" y="-129863"/>
            <a:ext cx="9601200" cy="12801600"/>
          </a:xfrm>
          <a:prstGeom prst="rect">
            <a:avLst/>
          </a:prstGeom>
          <a:solidFill>
            <a:srgbClr val="B13C3E">
              <a:shade val="30000"/>
              <a:satMod val="1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0869A4D-DCA9-E878-28AF-1EA12C60FA92}"/>
              </a:ext>
            </a:extLst>
          </p:cNvPr>
          <p:cNvSpPr txBox="1"/>
          <p:nvPr/>
        </p:nvSpPr>
        <p:spPr>
          <a:xfrm>
            <a:off x="-144380" y="7221152"/>
            <a:ext cx="1000225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200" b="1" dirty="0">
                <a:solidFill>
                  <a:schemeClr val="bg1"/>
                </a:solidFill>
                <a:latin typeface="Agency FB" panose="020B0503020202020204" pitchFamily="34" charset="0"/>
                <a:cs typeface="Aptos Serif" panose="020B0502040204020203" pitchFamily="18" charset="0"/>
              </a:rPr>
              <a:t>SELECT</a:t>
            </a:r>
          </a:p>
          <a:p>
            <a:pPr algn="ctr"/>
            <a:r>
              <a:rPr lang="pt-BR" sz="5000" b="1" dirty="0">
                <a:solidFill>
                  <a:schemeClr val="bg1"/>
                </a:solidFill>
                <a:latin typeface="Agency FB" panose="020B0503020202020204" pitchFamily="34" charset="0"/>
                <a:cs typeface="Aptos Serif" panose="020B0502040204020203" pitchFamily="18" charset="0"/>
              </a:rPr>
              <a:t>(Obtendo Dados Precisos).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DA5CE3-2CE6-398B-5EF2-E4FE9FEFEA7D}"/>
              </a:ext>
            </a:extLst>
          </p:cNvPr>
          <p:cNvSpPr txBox="1"/>
          <p:nvPr/>
        </p:nvSpPr>
        <p:spPr>
          <a:xfrm>
            <a:off x="320842" y="3803815"/>
            <a:ext cx="8899357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3900" b="1" dirty="0">
                <a:solidFill>
                  <a:schemeClr val="bg1"/>
                </a:solidFill>
                <a:latin typeface="Agency FB" panose="020B0503020202020204" pitchFamily="34" charset="0"/>
                <a:cs typeface="Aptos Serif" panose="020B0502040204020203" pitchFamily="18" charset="0"/>
              </a:rPr>
              <a:t>01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6CB868DC-3677-C41D-ADBB-17EC7AD93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69B3-BCEC-4CBA-B0C6-6127C93CBE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3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0D6D2-8951-0B6E-610A-FF5D7F305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538" y="2005263"/>
            <a:ext cx="7445572" cy="721895"/>
          </a:xfrm>
        </p:spPr>
        <p:txBody>
          <a:bodyPr>
            <a:normAutofit/>
          </a:bodyPr>
          <a:lstStyle/>
          <a:p>
            <a:r>
              <a:rPr lang="en-US" sz="3400" b="1" i="0" dirty="0"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SELECT - </a:t>
            </a:r>
            <a:r>
              <a:rPr lang="en-US" sz="3400" b="1" i="0" dirty="0" err="1"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Obtendo</a:t>
            </a:r>
            <a:r>
              <a:rPr lang="en-US" sz="3400" b="1" i="0" dirty="0"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 Dados </a:t>
            </a:r>
            <a:r>
              <a:rPr lang="en-US" sz="3400" b="1" i="0" dirty="0" err="1"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Precisos</a:t>
            </a:r>
            <a:r>
              <a:rPr lang="en-US" sz="3400" b="1" i="0" dirty="0"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.</a:t>
            </a:r>
            <a:endParaRPr lang="en-US" sz="3400" dirty="0"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pic>
        <p:nvPicPr>
          <p:cNvPr id="5" name="Imagem 4" descr="Cd em cima&#10;&#10;Descrição gerada automaticamente com confiança média">
            <a:extLst>
              <a:ext uri="{FF2B5EF4-FFF2-40B4-BE49-F238E27FC236}">
                <a16:creationId xmlns:a16="http://schemas.microsoft.com/office/drawing/2014/main" id="{ACC6CFBE-BD4D-F709-90AE-68299B2E0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90" y="1785486"/>
            <a:ext cx="1161448" cy="1161448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7D293BF-FDE0-25FE-69E8-07A415F16F5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78342" y="3579057"/>
            <a:ext cx="76202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O comando SELECT é a base de qualquer consulta SQL, permitindo recuperar dados de uma tabela. Vejamos um exemplo: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m 9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C679FD84-CC8B-1C6E-3954-F4FC75CC3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14" y="4466018"/>
            <a:ext cx="8157410" cy="1966823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120B5255-C144-761B-25B0-6693419CF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342" y="6705122"/>
            <a:ext cx="790276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8006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6012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44018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92024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40030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88036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36042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4048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just" defTabSz="914400">
              <a:lnSpc>
                <a:spcPct val="100000"/>
              </a:lnSpc>
              <a:buFontTx/>
              <a:buNone/>
            </a:pPr>
            <a:r>
              <a:rPr lang="pt-BR" altLang="en-US" sz="1800" dirty="0">
                <a:solidFill>
                  <a:srgbClr val="37415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Neste exemplo, estamos selecionando os campos nome e idade da tabela </a:t>
            </a:r>
            <a:r>
              <a:rPr lang="pt-BR" altLang="en-US" sz="1800" dirty="0" err="1">
                <a:solidFill>
                  <a:srgbClr val="37415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usuarios</a:t>
            </a:r>
            <a:r>
              <a:rPr lang="pt-BR" altLang="en-US" sz="1800" dirty="0">
                <a:solidFill>
                  <a:srgbClr val="37415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 apenas para registros onde a cidade é 'São Paulo'.</a:t>
            </a:r>
          </a:p>
          <a:p>
            <a:pPr algn="just" defTabSz="914400">
              <a:lnSpc>
                <a:spcPct val="100000"/>
              </a:lnSpc>
              <a:buFontTx/>
              <a:buNone/>
            </a:pPr>
            <a:endParaRPr lang="pt-BR" altLang="en-US" sz="1800" dirty="0">
              <a:solidFill>
                <a:srgbClr val="374151"/>
              </a:solidFill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C1F306B8-A7F9-FF86-564C-8EAC55013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69B3-BCEC-4CBA-B0C6-6127C93CBED7}" type="slidenum">
              <a:rPr lang="en-US" smtClean="0"/>
              <a:t>4</a:t>
            </a:fld>
            <a:endParaRPr lang="en-US"/>
          </a:p>
        </p:txBody>
      </p:sp>
      <p:pic>
        <p:nvPicPr>
          <p:cNvPr id="17" name="Imagem 16" descr="Logotipo, Ícone&#10;&#10;Descrição gerada automaticamente">
            <a:extLst>
              <a:ext uri="{FF2B5EF4-FFF2-40B4-BE49-F238E27FC236}">
                <a16:creationId xmlns:a16="http://schemas.microsoft.com/office/drawing/2014/main" id="{7A51A52E-08F5-2C4D-3F54-FB523EAF75E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978" y="10218844"/>
            <a:ext cx="2369640" cy="1685359"/>
          </a:xfrm>
          <a:prstGeom prst="rect">
            <a:avLst/>
          </a:prstGeom>
          <a:noFill/>
          <a:effectLst>
            <a:outerShdw blurRad="1270000" dir="5400000" sx="1000" sy="1000" algn="ctr" rotWithShape="0">
              <a:schemeClr val="bg1">
                <a:lumMod val="6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154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B9DA7C0-6998-CF13-F346-A0DFAF00B5C1}"/>
              </a:ext>
            </a:extLst>
          </p:cNvPr>
          <p:cNvSpPr/>
          <p:nvPr/>
        </p:nvSpPr>
        <p:spPr>
          <a:xfrm>
            <a:off x="-12033" y="162625"/>
            <a:ext cx="9601200" cy="12801600"/>
          </a:xfrm>
          <a:prstGeom prst="rect">
            <a:avLst/>
          </a:prstGeom>
          <a:solidFill>
            <a:srgbClr val="B13C3E">
              <a:shade val="30000"/>
              <a:satMod val="1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0869A4D-DCA9-E878-28AF-1EA12C60FA92}"/>
              </a:ext>
            </a:extLst>
          </p:cNvPr>
          <p:cNvSpPr txBox="1"/>
          <p:nvPr/>
        </p:nvSpPr>
        <p:spPr>
          <a:xfrm>
            <a:off x="-200528" y="7221152"/>
            <a:ext cx="1000225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200" b="1" dirty="0">
                <a:solidFill>
                  <a:schemeClr val="bg1"/>
                </a:solidFill>
                <a:latin typeface="Agency FB" panose="020B0503020202020204" pitchFamily="34" charset="0"/>
                <a:cs typeface="Aptos Serif" panose="020B0502040204020203" pitchFamily="18" charset="0"/>
              </a:rPr>
              <a:t>INSERT </a:t>
            </a:r>
          </a:p>
          <a:p>
            <a:pPr algn="ctr"/>
            <a:r>
              <a:rPr lang="pt-BR" sz="5000" b="1" dirty="0">
                <a:solidFill>
                  <a:schemeClr val="bg1"/>
                </a:solidFill>
                <a:latin typeface="Agency FB" panose="020B0503020202020204" pitchFamily="34" charset="0"/>
                <a:cs typeface="Aptos Serif" panose="020B0502040204020203" pitchFamily="18" charset="0"/>
              </a:rPr>
              <a:t>(Adicionando Dados Novos).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DA5CE3-2CE6-398B-5EF2-E4FE9FEFEA7D}"/>
              </a:ext>
            </a:extLst>
          </p:cNvPr>
          <p:cNvSpPr txBox="1"/>
          <p:nvPr/>
        </p:nvSpPr>
        <p:spPr>
          <a:xfrm>
            <a:off x="304800" y="3771731"/>
            <a:ext cx="8915399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3900" b="1" dirty="0">
                <a:solidFill>
                  <a:schemeClr val="bg1"/>
                </a:solidFill>
                <a:latin typeface="Agency FB" panose="020B0503020202020204" pitchFamily="34" charset="0"/>
                <a:cs typeface="Aptos Serif" panose="020B0502040204020203" pitchFamily="18" charset="0"/>
              </a:rPr>
              <a:t>02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B10187-C398-CC87-7DB2-21E981F76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69B3-BCEC-4CBA-B0C6-6127C93CBE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65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0D6D2-8951-0B6E-610A-FF5D7F305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538" y="2005262"/>
            <a:ext cx="7163030" cy="721895"/>
          </a:xfrm>
        </p:spPr>
        <p:txBody>
          <a:bodyPr>
            <a:normAutofit fontScale="90000"/>
          </a:bodyPr>
          <a:lstStyle/>
          <a:p>
            <a:r>
              <a:rPr lang="en-US" sz="3400" b="1" i="0" dirty="0"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INSERT: </a:t>
            </a:r>
            <a:r>
              <a:rPr lang="en-US" sz="3400" b="1" i="0" dirty="0" err="1"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Adicionando</a:t>
            </a:r>
            <a:r>
              <a:rPr lang="en-US" sz="3400" b="1" i="0" dirty="0"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 Dados </a:t>
            </a:r>
            <a:r>
              <a:rPr lang="en-US" sz="3400" b="1" i="0" dirty="0" err="1"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Novos</a:t>
            </a:r>
            <a:r>
              <a:rPr lang="en-US" sz="3400" b="1" i="0" dirty="0"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.</a:t>
            </a:r>
            <a:endParaRPr lang="en-US" sz="3400" dirty="0"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pic>
        <p:nvPicPr>
          <p:cNvPr id="5" name="Imagem 4" descr="Cd em cima&#10;&#10;Descrição gerada automaticamente com confiança média">
            <a:extLst>
              <a:ext uri="{FF2B5EF4-FFF2-40B4-BE49-F238E27FC236}">
                <a16:creationId xmlns:a16="http://schemas.microsoft.com/office/drawing/2014/main" id="{ACC6CFBE-BD4D-F709-90AE-68299B2E0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90" y="1785486"/>
            <a:ext cx="1161448" cy="1161448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7D293BF-FDE0-25FE-69E8-07A415F16F5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83368" y="3376926"/>
            <a:ext cx="7315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O comando INSERT é essencial para adicionar novos registros à sua tabela. Vamos ver como podemos inserir um novo usuário: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1FAB36E4-9140-F412-C182-598FED89C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3" y="4263008"/>
            <a:ext cx="7684170" cy="1977372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E8BC224E-55E9-5532-6429-EC3EC8799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7432" y="6769833"/>
            <a:ext cx="7315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8006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6012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44018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92024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40030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88036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36042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4048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just" defTabSz="914400">
              <a:lnSpc>
                <a:spcPct val="100000"/>
              </a:lnSpc>
              <a:buFontTx/>
              <a:buNone/>
            </a:pPr>
            <a:r>
              <a:rPr lang="pt-BR" altLang="en-US" sz="1800" dirty="0">
                <a:solidFill>
                  <a:srgbClr val="37415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Aqui, estamos adicionando uma nova entrada na tabela </a:t>
            </a:r>
            <a:r>
              <a:rPr lang="pt-BR" altLang="en-US" sz="1800" dirty="0" err="1">
                <a:solidFill>
                  <a:srgbClr val="37415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usuarios</a:t>
            </a:r>
            <a:r>
              <a:rPr lang="pt-BR" altLang="en-US" sz="1800" dirty="0">
                <a:solidFill>
                  <a:srgbClr val="37415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 com o nome 'Maria', idade 25 e cidade 'Rio de Janeiro'.</a:t>
            </a:r>
            <a:endParaRPr lang="en-US" altLang="en-US" sz="1800" dirty="0"/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89C4BBBF-23EF-A072-1E35-C1B36807D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69B3-BCEC-4CBA-B0C6-6127C93CBED7}" type="slidenum">
              <a:rPr lang="en-US" smtClean="0"/>
              <a:t>6</a:t>
            </a:fld>
            <a:endParaRPr lang="en-US"/>
          </a:p>
        </p:txBody>
      </p:sp>
      <p:pic>
        <p:nvPicPr>
          <p:cNvPr id="11" name="Imagem 10" descr="Logotipo, Ícone&#10;&#10;Descrição gerada automaticamente">
            <a:extLst>
              <a:ext uri="{FF2B5EF4-FFF2-40B4-BE49-F238E27FC236}">
                <a16:creationId xmlns:a16="http://schemas.microsoft.com/office/drawing/2014/main" id="{B626EA7B-718B-1892-A36D-E733007D78E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978" y="10218844"/>
            <a:ext cx="2369640" cy="1685359"/>
          </a:xfrm>
          <a:prstGeom prst="rect">
            <a:avLst/>
          </a:prstGeom>
          <a:noFill/>
          <a:effectLst>
            <a:outerShdw blurRad="1270000" dir="5400000" sx="1000" sy="1000" algn="ctr" rotWithShape="0">
              <a:schemeClr val="bg1">
                <a:lumMod val="6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752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B9DA7C0-6998-CF13-F346-A0DFAF00B5C1}"/>
              </a:ext>
            </a:extLst>
          </p:cNvPr>
          <p:cNvSpPr/>
          <p:nvPr/>
        </p:nvSpPr>
        <p:spPr>
          <a:xfrm>
            <a:off x="-12033" y="162625"/>
            <a:ext cx="9601200" cy="12801600"/>
          </a:xfrm>
          <a:prstGeom prst="rect">
            <a:avLst/>
          </a:prstGeom>
          <a:solidFill>
            <a:srgbClr val="B13C3E">
              <a:shade val="30000"/>
              <a:satMod val="1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0869A4D-DCA9-E878-28AF-1EA12C60FA92}"/>
              </a:ext>
            </a:extLst>
          </p:cNvPr>
          <p:cNvSpPr txBox="1"/>
          <p:nvPr/>
        </p:nvSpPr>
        <p:spPr>
          <a:xfrm>
            <a:off x="-144380" y="7221152"/>
            <a:ext cx="1000225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200" b="1" dirty="0">
                <a:solidFill>
                  <a:schemeClr val="bg1"/>
                </a:solidFill>
                <a:latin typeface="Agency FB" panose="020B0503020202020204" pitchFamily="34" charset="0"/>
                <a:cs typeface="Aptos Serif" panose="020B0502040204020203" pitchFamily="18" charset="0"/>
              </a:rPr>
              <a:t>UPDATE </a:t>
            </a:r>
          </a:p>
          <a:p>
            <a:pPr algn="ctr"/>
            <a:r>
              <a:rPr lang="pt-BR" sz="5000" b="1" dirty="0">
                <a:solidFill>
                  <a:schemeClr val="bg1"/>
                </a:solidFill>
                <a:latin typeface="Agency FB" panose="020B0503020202020204" pitchFamily="34" charset="0"/>
                <a:cs typeface="Aptos Serif" panose="020B0502040204020203" pitchFamily="18" charset="0"/>
              </a:rPr>
              <a:t>(Modificando Dados Existente).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DA5CE3-2CE6-398B-5EF2-E4FE9FEFEA7D}"/>
              </a:ext>
            </a:extLst>
          </p:cNvPr>
          <p:cNvSpPr txBox="1"/>
          <p:nvPr/>
        </p:nvSpPr>
        <p:spPr>
          <a:xfrm>
            <a:off x="272716" y="3803815"/>
            <a:ext cx="8947483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3900" b="1" dirty="0">
                <a:solidFill>
                  <a:schemeClr val="bg1"/>
                </a:solidFill>
                <a:latin typeface="Agency FB" panose="020B0503020202020204" pitchFamily="34" charset="0"/>
                <a:cs typeface="Aptos Serif" panose="020B0502040204020203" pitchFamily="18" charset="0"/>
              </a:rPr>
              <a:t>03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62630E-F188-65F5-DEB0-E3BB7578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69B3-BCEC-4CBA-B0C6-6127C93CBE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32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0D6D2-8951-0B6E-610A-FF5D7F305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3367" y="873700"/>
            <a:ext cx="7163029" cy="1051354"/>
          </a:xfrm>
        </p:spPr>
        <p:txBody>
          <a:bodyPr>
            <a:normAutofit/>
          </a:bodyPr>
          <a:lstStyle/>
          <a:p>
            <a:r>
              <a:rPr lang="en-US" sz="3400" b="1" i="0" dirty="0"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UPDATE: </a:t>
            </a:r>
            <a:r>
              <a:rPr lang="en-US" sz="3400" b="1" i="0" dirty="0" err="1"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Modificando</a:t>
            </a:r>
            <a:r>
              <a:rPr lang="en-US" sz="3400" b="1" i="0" dirty="0"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 Dados </a:t>
            </a:r>
            <a:r>
              <a:rPr lang="en-US" sz="3400" b="1" i="0" dirty="0" err="1"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Existente</a:t>
            </a:r>
            <a:r>
              <a:rPr lang="en-US" sz="3400" b="1" i="0" dirty="0"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.</a:t>
            </a:r>
            <a:endParaRPr lang="en-US" sz="3400" dirty="0"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pic>
        <p:nvPicPr>
          <p:cNvPr id="5" name="Imagem 4" descr="Cd em cima&#10;&#10;Descrição gerada automaticamente com confiança média">
            <a:extLst>
              <a:ext uri="{FF2B5EF4-FFF2-40B4-BE49-F238E27FC236}">
                <a16:creationId xmlns:a16="http://schemas.microsoft.com/office/drawing/2014/main" id="{ACC6CFBE-BD4D-F709-90AE-68299B2E0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91" y="886738"/>
            <a:ext cx="1161448" cy="105135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7D293BF-FDE0-25FE-69E8-07A415F16F5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35538" y="2451832"/>
            <a:ext cx="716303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ptos Serif" panose="02020604070405020304" pitchFamily="18" charset="0"/>
                <a:cs typeface="Aptos Serif" panose="02020604070405020304" pitchFamily="18" charset="0"/>
              </a:rPr>
              <a:t>Com o comando UPDATE, podemos fazer alterações nos dados já existentes. Suponhamos que precisamos corrigir a idade de um usuário: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en-US" sz="18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15117346-28DF-519F-0ED6-F083A0AEA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451" y="3521217"/>
            <a:ext cx="7656749" cy="279359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3586AEFF-C170-E0A7-C824-F11EC89F6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518" y="6737210"/>
            <a:ext cx="716303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8006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6012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44018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92024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40030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88036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36042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40480" indent="0" algn="ctr" defTabSz="96012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just" defTabSz="914400">
              <a:lnSpc>
                <a:spcPct val="100000"/>
              </a:lnSpc>
              <a:buFontTx/>
              <a:buNone/>
            </a:pPr>
            <a:r>
              <a:rPr lang="pt-BR" altLang="en-US" sz="1800" dirty="0">
                <a:solidFill>
                  <a:srgbClr val="37415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Neste exemplo, estamos atualizando a idade de 'Maria' para 26.</a:t>
            </a:r>
          </a:p>
          <a:p>
            <a:pPr algn="just" defTabSz="914400">
              <a:lnSpc>
                <a:spcPct val="100000"/>
              </a:lnSpc>
              <a:buFontTx/>
              <a:buNone/>
            </a:pPr>
            <a:endParaRPr lang="pt-BR" altLang="en-US" sz="1800" dirty="0">
              <a:solidFill>
                <a:srgbClr val="374151"/>
              </a:solidFill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pPr algn="just" defTabSz="914400">
              <a:lnSpc>
                <a:spcPct val="100000"/>
              </a:lnSpc>
              <a:buFontTx/>
              <a:buNone/>
            </a:pPr>
            <a:endParaRPr lang="pt-BR" altLang="en-US" sz="1800" dirty="0">
              <a:solidFill>
                <a:srgbClr val="374151"/>
              </a:solidFill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47AB0F17-CF72-AD8C-ADF1-4ABF8EAD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69B3-BCEC-4CBA-B0C6-6127C93CBED7}" type="slidenum">
              <a:rPr lang="en-US" smtClean="0"/>
              <a:t>8</a:t>
            </a:fld>
            <a:endParaRPr lang="en-US"/>
          </a:p>
        </p:txBody>
      </p:sp>
      <p:pic>
        <p:nvPicPr>
          <p:cNvPr id="14" name="Imagem 13" descr="Logotipo, Ícone&#10;&#10;Descrição gerada automaticamente">
            <a:extLst>
              <a:ext uri="{FF2B5EF4-FFF2-40B4-BE49-F238E27FC236}">
                <a16:creationId xmlns:a16="http://schemas.microsoft.com/office/drawing/2014/main" id="{C31055A0-A550-A7E8-FABD-9B79D1D3B56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978" y="10218844"/>
            <a:ext cx="2369640" cy="1685359"/>
          </a:xfrm>
          <a:prstGeom prst="rect">
            <a:avLst/>
          </a:prstGeom>
          <a:noFill/>
          <a:effectLst>
            <a:outerShdw blurRad="1270000" dir="5400000" sx="1000" sy="1000" algn="ctr" rotWithShape="0">
              <a:schemeClr val="bg1">
                <a:lumMod val="6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169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B9DA7C0-6998-CF13-F346-A0DFAF00B5C1}"/>
              </a:ext>
            </a:extLst>
          </p:cNvPr>
          <p:cNvSpPr/>
          <p:nvPr/>
        </p:nvSpPr>
        <p:spPr>
          <a:xfrm>
            <a:off x="0" y="26244"/>
            <a:ext cx="9601200" cy="12801600"/>
          </a:xfrm>
          <a:prstGeom prst="rect">
            <a:avLst/>
          </a:prstGeom>
          <a:solidFill>
            <a:srgbClr val="B13C3E">
              <a:shade val="30000"/>
              <a:satMod val="1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0869A4D-DCA9-E878-28AF-1EA12C60FA92}"/>
              </a:ext>
            </a:extLst>
          </p:cNvPr>
          <p:cNvSpPr txBox="1"/>
          <p:nvPr/>
        </p:nvSpPr>
        <p:spPr>
          <a:xfrm>
            <a:off x="-144380" y="7221152"/>
            <a:ext cx="1000225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200" b="1" dirty="0">
                <a:solidFill>
                  <a:schemeClr val="bg1"/>
                </a:solidFill>
                <a:latin typeface="Agency FB" panose="020B0503020202020204" pitchFamily="34" charset="0"/>
                <a:cs typeface="Aptos Serif" panose="020B0502040204020203" pitchFamily="18" charset="0"/>
              </a:rPr>
              <a:t> DELETE </a:t>
            </a:r>
          </a:p>
          <a:p>
            <a:pPr algn="ctr"/>
            <a:r>
              <a:rPr lang="pt-BR" sz="5000" b="1" dirty="0">
                <a:solidFill>
                  <a:schemeClr val="bg1"/>
                </a:solidFill>
                <a:latin typeface="Agency FB" panose="020B0503020202020204" pitchFamily="34" charset="0"/>
                <a:cs typeface="Aptos Serif" panose="020B0502040204020203" pitchFamily="18" charset="0"/>
              </a:rPr>
              <a:t>(Removendo Dados Indesejados).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DA5CE3-2CE6-398B-5EF2-E4FE9FEFEA7D}"/>
              </a:ext>
            </a:extLst>
          </p:cNvPr>
          <p:cNvSpPr txBox="1"/>
          <p:nvPr/>
        </p:nvSpPr>
        <p:spPr>
          <a:xfrm>
            <a:off x="320842" y="3803815"/>
            <a:ext cx="8899357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3900" b="1" dirty="0">
                <a:solidFill>
                  <a:schemeClr val="bg1"/>
                </a:solidFill>
                <a:latin typeface="Agency FB" panose="020B0503020202020204" pitchFamily="34" charset="0"/>
                <a:cs typeface="Aptos Serif" panose="020B0502040204020203" pitchFamily="18" charset="0"/>
              </a:rPr>
              <a:t>04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33468C-62CC-0EE5-8BF7-12BAE175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69B3-BCEC-4CBA-B0C6-6127C93CBE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69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671</TotalTime>
  <Words>679</Words>
  <Application>Microsoft Office PowerPoint</Application>
  <PresentationFormat>Papel A3 (297 x 420 mm)</PresentationFormat>
  <Paragraphs>85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Agency FB</vt:lpstr>
      <vt:lpstr>Aptos Serif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SELECT - Obtendo Dados Precisos.</vt:lpstr>
      <vt:lpstr>Apresentação do PowerPoint</vt:lpstr>
      <vt:lpstr>INSERT: Adicionando Dados Novos.</vt:lpstr>
      <vt:lpstr>Apresentação do PowerPoint</vt:lpstr>
      <vt:lpstr>UPDATE: Modificando Dados Existente.</vt:lpstr>
      <vt:lpstr>Apresentação do PowerPoint</vt:lpstr>
      <vt:lpstr> DELETE: Removendo Dados Indesejados.</vt:lpstr>
      <vt:lpstr>Apresentação do PowerPoint</vt:lpstr>
      <vt:lpstr>WHERE: Refinando Resultados</vt:lpstr>
      <vt:lpstr>Apresentação do PowerPoint</vt:lpstr>
      <vt:lpstr>LIKE: Pesquisando com Flexibilidade.</vt:lpstr>
      <vt:lpstr>Apresentação do PowerPoint</vt:lpstr>
      <vt:lpstr> Funções Agregadas: Analisando Dados de Forma Resumida</vt:lpstr>
      <vt:lpstr>Apresentação do PowerPoint</vt:lpstr>
      <vt:lpstr>ORDER BY:  Ordenando Resultados</vt:lpstr>
      <vt:lpstr>Apresentação do PowerPoint</vt:lpstr>
      <vt:lpstr>JOIN: Unindo Dados de Tabelas Relacionadas</vt:lpstr>
      <vt:lpstr>Apresentação do PowerPoint</vt:lpstr>
      <vt:lpstr>OBRIGADA POR LER ATÉ AQUI.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Camila Cardozo</dc:creator>
  <cp:lastModifiedBy>Camila Cardozo</cp:lastModifiedBy>
  <cp:revision>17</cp:revision>
  <dcterms:created xsi:type="dcterms:W3CDTF">2024-01-02T23:51:41Z</dcterms:created>
  <dcterms:modified xsi:type="dcterms:W3CDTF">2024-01-04T00:45:06Z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2024-01-03T00:19:23Z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532b15d2-5377-46a9-9527-4aef4ee1c639</vt:lpwstr>
  </property>
  <property fmtid="{D5CDD505-2E9C-101B-9397-08002B2CF9AE}" pid="8" name="MSIP_Label_e463cba9-5f6c-478d-9329-7b2295e4e8ed_ContentBits">
    <vt:lpwstr>0</vt:lpwstr>
  </property>
</Properties>
</file>