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2" r:id="rId7"/>
    <p:sldId id="257" r:id="rId8"/>
    <p:sldId id="261" r:id="rId9"/>
    <p:sldId id="269" r:id="rId10"/>
    <p:sldId id="25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8" autoAdjust="0"/>
  </p:normalViewPr>
  <p:slideViewPr>
    <p:cSldViewPr>
      <p:cViewPr varScale="1">
        <p:scale>
          <a:sx n="83" d="100"/>
          <a:sy n="83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package" Target="../embeddings/_____Microsoft_Excel.xlsx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s018.radikal.ru/i509/1207/1e/a9e8d49a0a6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0756"/>
            <a:ext cx="9144000" cy="317832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-171400"/>
            <a:ext cx="8134672" cy="1470025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ru-RU" dirty="0">
                <a:latin typeface="Arial" panose="020B0604020202020204" pitchFamily="34" charset="0"/>
                <a:ea typeface="Cambria Math" panose="02040503050406030204" pitchFamily="18" charset="0"/>
                <a:cs typeface="Arial Hebrew" pitchFamily="2" charset="-79"/>
              </a:rPr>
              <a:t>Творческое задание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9164" y="5663183"/>
            <a:ext cx="6400800" cy="864096"/>
          </a:xfrm>
        </p:spPr>
        <p:txBody>
          <a:bodyPr>
            <a:normAutofit/>
          </a:bodyPr>
          <a:lstStyle/>
          <a:p>
            <a:pPr algn="r"/>
            <a:endParaRPr lang="en-US" sz="2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 Hebrew" pitchFamily="2" charset="-79"/>
              </a:rPr>
              <a:t>Author: </a:t>
            </a:r>
            <a:r>
              <a:rPr lang="e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 Hebrew" pitchFamily="2" charset="-79"/>
              </a:rPr>
              <a:t>https://</a:t>
            </a:r>
            <a:r>
              <a:rPr lang="e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 Hebrew" pitchFamily="2" charset="-79"/>
              </a:rPr>
              <a:t>github.com</a:t>
            </a:r>
            <a:r>
              <a:rPr lang="e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 Hebrew" pitchFamily="2" charset="-79"/>
              </a:rPr>
              <a:t>/</a:t>
            </a:r>
            <a:r>
              <a:rPr lang="e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 Hebrew" pitchFamily="2" charset="-79"/>
              </a:rPr>
              <a:t>CamilaIsm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Cambria Math" panose="02040503050406030204" pitchFamily="18" charset="0"/>
              <a:cs typeface="Arial Hebrew" pitchFamily="2" charset="-79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19064" y="4149080"/>
            <a:ext cx="7776864" cy="194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 Hebrew" pitchFamily="2" charset="-79"/>
              </a:rPr>
              <a:t>«Эконометрический анализ зависимости кассовых сборов фильмов от факторов, влияющих на выбор зрителя»</a:t>
            </a:r>
          </a:p>
        </p:txBody>
      </p:sp>
    </p:spTree>
    <p:extLst>
      <p:ext uri="{BB962C8B-B14F-4D97-AF65-F5344CB8AC3E}">
        <p14:creationId xmlns:p14="http://schemas.microsoft.com/office/powerpoint/2010/main" val="77755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3.wikia.nocookie.net/__cb20131021172951/dreamworks-fan-fiction/images/5/50/Wiki-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693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3479781"/>
            <a:ext cx="6390964" cy="144016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ru-RU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mbria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01732584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0112" y="260648"/>
            <a:ext cx="3384376" cy="13452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1…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7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–  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экзогенные переменные</a:t>
            </a:r>
          </a:p>
          <a:p>
            <a:pPr marL="0" indent="0"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y – 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эндогенная (зависимая) переменная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n = 60</a:t>
            </a:r>
          </a:p>
          <a:p>
            <a:pPr marL="0" indent="0">
              <a:buNone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k =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803" y="260648"/>
            <a:ext cx="4968552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Цель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: проанализировать зависимость между кассовыми сборами фильма и его бюджетом, затратами на маркетинг, рейтингом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IMDb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,сборами в первый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weekend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, продолжительностью, рейтингом ожидания</a:t>
            </a:r>
            <a:r>
              <a:rPr lang="en-US" dirty="0">
                <a:latin typeface="Agency FB" panose="020B0503020202020204" pitchFamily="34" charset="0"/>
                <a:ea typeface="Cambria Math" panose="02040503050406030204" pitchFamily="18" charset="0"/>
              </a:rPr>
              <a:t>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и количеством полученных премий «Оскар». </a:t>
            </a:r>
            <a:endParaRPr lang="en-US" dirty="0">
              <a:latin typeface="Agency FB" panose="020B0503020202020204" pitchFamily="34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74799"/>
              </p:ext>
            </p:extLst>
          </p:nvPr>
        </p:nvGraphicFramePr>
        <p:xfrm>
          <a:off x="264418" y="2420888"/>
          <a:ext cx="8229600" cy="4125248"/>
        </p:xfrm>
        <a:graphic>
          <a:graphicData uri="http://schemas.openxmlformats.org/drawingml/2006/table">
            <a:tbl>
              <a:tblPr/>
              <a:tblGrid>
                <a:gridCol w="42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9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4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5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77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№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Название фильма 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Сборы, млн $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Бюджет , млн $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Сборы в первый weekend, млн $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Продолжительность, часов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Затраты на маркетинг, млн $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Количество премий "Оскар"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Рейтинг IMDb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Рейтинг ожидания </a:t>
                      </a:r>
                    </a:p>
                  </a:txBody>
                  <a:tcPr marL="6630" marR="6630" marT="66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x7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Аватар (2009)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2782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164,5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Титаник (1997)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35,2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Мстители (2012)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185,1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Гарри Поттер и Дары Смерти: Часть II (2011)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Холодное сердце (2013)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Железный человек 3 (2013)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198,4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Трансформеры 3: Тёмная сторона Луны (2011)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219,8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Властелин колец: Возвращение Короля (2003)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496,78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007: Координаты «Скайфолл» (2012)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Трансформеры: Эпоха истребления (2014)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201,3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Темный рыцарь: Возрождение легенды (2012)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Пираты Карибского моря: Сундук мертвеца (2006)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46,64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История игрушек: Большой побег (2010)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Пираты Карибского моря: На странных берегах (2011)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260,4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Парк Юрского периода (1993)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605,1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9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Звездные войны: Эпизод 1 – Скрытая угроза (1999)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6,6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0,71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Алиса в стране чудес (2010)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Хоббит: Нежданное путешествие (2012)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1017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Темный рыцарь (2008)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41,3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0,92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259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Король Лев (1994) 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987,484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30,4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1,29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8,5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</a:t>
                      </a:r>
                    </a:p>
                  </a:txBody>
                  <a:tcPr marL="6630" marR="6630" marT="66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0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8501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Матричная форма оценки параметров уравнения регрессии 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3"/>
              <p:cNvSpPr txBox="1"/>
              <p:nvPr/>
            </p:nvSpPr>
            <p:spPr>
              <a:xfrm>
                <a:off x="2825130" y="1710100"/>
                <a:ext cx="6191251" cy="2645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100" b="0" i="1">
                        <a:latin typeface="Cambria Math"/>
                      </a:rPr>
                      <m:t>𝑦</m:t>
                    </m:r>
                    <m:r>
                      <a:rPr lang="en-US" sz="1100" b="0" i="1">
                        <a:latin typeface="Cambria Math"/>
                      </a:rPr>
                      <m:t>=504,5+1,44</m:t>
                    </m:r>
                  </m:oMath>
                </a14:m>
                <a:r>
                  <a:rPr lang="en-US" sz="11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100" b="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+0,001</m:t>
                    </m:r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100" b="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100" b="0" i="0">
                        <a:latin typeface="Cambria Math"/>
                      </a:rPr>
                      <m:t>+79,077 </m:t>
                    </m:r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100" b="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+0,823 </m:t>
                    </m:r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100" b="0" i="1">
                            <a:latin typeface="Cambria Math"/>
                          </a:rPr>
                          <m:t>4 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+56,492</m:t>
                    </m:r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100" b="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+29,924</m:t>
                    </m:r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100" b="0" i="1">
                            <a:latin typeface="Cambria Math"/>
                          </a:rPr>
                          <m:t>6 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−309,369 </m:t>
                    </m:r>
                    <m:sSub>
                      <m:sSubPr>
                        <m:ctrlPr>
                          <a:rPr lang="en-US" sz="11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100" b="0" i="1">
                            <a:latin typeface="Cambria Math"/>
                          </a:rPr>
                          <m:t>7 </m:t>
                        </m:r>
                      </m:sub>
                    </m:sSub>
                    <m:r>
                      <a:rPr lang="en-US" sz="1100" b="0" i="1">
                        <a:latin typeface="Cambria Math"/>
                      </a:rPr>
                      <m:t>+ </m:t>
                    </m:r>
                    <m:r>
                      <a:rPr lang="en-US" sz="1100" b="0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n-US" sz="1100"/>
              </a:p>
            </p:txBody>
          </p:sp>
        </mc:Choice>
        <mc:Fallback xmlns="">
          <p:sp>
            <p:nvSpPr>
              <p:cNvPr id="2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30" y="1710100"/>
                <a:ext cx="6191251" cy="2645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Объект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354314"/>
              </p:ext>
            </p:extLst>
          </p:nvPr>
        </p:nvGraphicFramePr>
        <p:xfrm>
          <a:off x="485774" y="1484784"/>
          <a:ext cx="1981200" cy="152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504,496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79,077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56,492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29,924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-309,369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а7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818656" y="134076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Уравнение регрессии: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33044"/>
              </p:ext>
            </p:extLst>
          </p:nvPr>
        </p:nvGraphicFramePr>
        <p:xfrm>
          <a:off x="75456" y="3573016"/>
          <a:ext cx="5486400" cy="1895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Линейн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a7..a0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-309,369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29,92373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56,49203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0,823083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79,07686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0,000917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1,435217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504,4956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Sa7..Sa0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516,7475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53,83129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21,00096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1,486223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108,3503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0,35595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0,892008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514,4847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289,8833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 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набл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3,256943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1915819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4369680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#Н/Д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2"/>
              <p:cNvSpPr txBox="1"/>
              <p:nvPr/>
            </p:nvSpPr>
            <p:spPr>
              <a:xfrm>
                <a:off x="18688050" y="18013363"/>
                <a:ext cx="914400" cy="26828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1100" b="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28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050" y="18013363"/>
                <a:ext cx="914400" cy="2682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4"/>
              <p:cNvSpPr txBox="1"/>
              <p:nvPr/>
            </p:nvSpPr>
            <p:spPr>
              <a:xfrm>
                <a:off x="19050000" y="18613438"/>
                <a:ext cx="1295400" cy="4000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ru-RU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800" b="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b="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nary>
                      <m:r>
                        <a:rPr lang="en-US" sz="800" b="0" i="1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8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800" b="0" i="1">
                          <a:latin typeface="Cambria Math"/>
                        </a:rPr>
                        <m:t>)^2</m:t>
                      </m:r>
                    </m:oMath>
                  </m:oMathPara>
                </a14:m>
                <a:endParaRPr lang="ru-RU" sz="1050"/>
              </a:p>
            </p:txBody>
          </p:sp>
        </mc:Choice>
        <mc:Fallback xmlns="">
          <p:sp>
            <p:nvSpPr>
              <p:cNvPr id="29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0" y="18613438"/>
                <a:ext cx="1295400" cy="400050"/>
              </a:xfrm>
              <a:prstGeom prst="rect">
                <a:avLst/>
              </a:prstGeom>
              <a:blipFill rotWithShape="1">
                <a:blip r:embed="rId4"/>
                <a:stretch>
                  <a:fillRect l="-2347" t="-101515" b="-1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5"/>
              <p:cNvSpPr txBox="1"/>
              <p:nvPr/>
            </p:nvSpPr>
            <p:spPr>
              <a:xfrm>
                <a:off x="19935825" y="18670588"/>
                <a:ext cx="800100" cy="26828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1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825" y="18670588"/>
                <a:ext cx="800100" cy="2682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10233" y="1407807"/>
            <a:ext cx="2880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0233" y="3501008"/>
            <a:ext cx="2880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18"/>
              <p:cNvSpPr txBox="1"/>
              <p:nvPr/>
            </p:nvSpPr>
            <p:spPr>
              <a:xfrm>
                <a:off x="6696075" y="17048163"/>
                <a:ext cx="914400" cy="26828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1100" b="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34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075" y="17048163"/>
                <a:ext cx="914400" cy="2682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19"/>
              <p:cNvSpPr txBox="1"/>
              <p:nvPr/>
            </p:nvSpPr>
            <p:spPr>
              <a:xfrm>
                <a:off x="7848600" y="17043400"/>
                <a:ext cx="914400" cy="2651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35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7043400"/>
                <a:ext cx="914400" cy="26511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20"/>
              <p:cNvSpPr txBox="1"/>
              <p:nvPr/>
            </p:nvSpPr>
            <p:spPr>
              <a:xfrm>
                <a:off x="8686800" y="17024350"/>
                <a:ext cx="1419225" cy="2682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1100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100"/>
                  <a:t> нормированный</a:t>
                </a:r>
              </a:p>
            </p:txBody>
          </p:sp>
        </mc:Choice>
        <mc:Fallback xmlns="">
          <p:sp>
            <p:nvSpPr>
              <p:cNvPr id="36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7024350"/>
                <a:ext cx="1419225" cy="268288"/>
              </a:xfrm>
              <a:prstGeom prst="rect">
                <a:avLst/>
              </a:prstGeom>
              <a:blipFill rotWithShape="1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1"/>
              <p:cNvSpPr txBox="1"/>
              <p:nvPr/>
            </p:nvSpPr>
            <p:spPr>
              <a:xfrm>
                <a:off x="11734800" y="17043400"/>
                <a:ext cx="1057275" cy="2317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ru-RU" sz="11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37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0" y="17043400"/>
                <a:ext cx="1057275" cy="231775"/>
              </a:xfrm>
              <a:prstGeom prst="rect">
                <a:avLst/>
              </a:prstGeom>
              <a:blipFill rotWithShape="1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F038A4-FF74-CC4C-B533-7E9D70B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55" y="2447532"/>
            <a:ext cx="2984540" cy="4221828"/>
          </a:xfrm>
          <a:prstGeom prst="rect">
            <a:avLst/>
          </a:prstGeom>
          <a:effectLst>
            <a:softEdge rad="41131"/>
          </a:effectLst>
        </p:spPr>
      </p:pic>
    </p:spTree>
    <p:extLst>
      <p:ext uri="{BB962C8B-B14F-4D97-AF65-F5344CB8AC3E}">
        <p14:creationId xmlns:p14="http://schemas.microsoft.com/office/powerpoint/2010/main" val="27148086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237009"/>
              </p:ext>
            </p:extLst>
          </p:nvPr>
        </p:nvGraphicFramePr>
        <p:xfrm>
          <a:off x="278606" y="476672"/>
          <a:ext cx="8507289" cy="988660"/>
        </p:xfrm>
        <a:graphic>
          <a:graphicData uri="http://schemas.openxmlformats.org/drawingml/2006/table">
            <a:tbl>
              <a:tblPr/>
              <a:tblGrid>
                <a:gridCol w="1348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2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1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27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Оценка качества модели регрессии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Ошибка аппроксимации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 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набл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 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критическое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0,304799844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0,552086809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0,211215208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16,39%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289,8832775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3,256943191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2,191626025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79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" y="5314950"/>
            <a:ext cx="9121874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8"/>
              <p:cNvSpPr txBox="1"/>
              <p:nvPr/>
            </p:nvSpPr>
            <p:spPr>
              <a:xfrm>
                <a:off x="6696075" y="16956088"/>
                <a:ext cx="914400" cy="26828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1100" b="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13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075" y="16956088"/>
                <a:ext cx="914400" cy="2682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9"/>
              <p:cNvSpPr txBox="1"/>
              <p:nvPr/>
            </p:nvSpPr>
            <p:spPr>
              <a:xfrm>
                <a:off x="7848600" y="16951325"/>
                <a:ext cx="914400" cy="2651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14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6951325"/>
                <a:ext cx="914400" cy="2651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0"/>
              <p:cNvSpPr txBox="1"/>
              <p:nvPr/>
            </p:nvSpPr>
            <p:spPr>
              <a:xfrm>
                <a:off x="8686800" y="16932275"/>
                <a:ext cx="1419225" cy="2682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1100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100"/>
                  <a:t> нормированный</a:t>
                </a:r>
              </a:p>
            </p:txBody>
          </p:sp>
        </mc:Choice>
        <mc:Fallback xmlns="">
          <p:sp>
            <p:nvSpPr>
              <p:cNvPr id="1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6932275"/>
                <a:ext cx="1419225" cy="268288"/>
              </a:xfrm>
              <a:prstGeom prst="rect">
                <a:avLst/>
              </a:prstGeom>
              <a:blipFill rotWithShape="1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1"/>
              <p:cNvSpPr txBox="1"/>
              <p:nvPr/>
            </p:nvSpPr>
            <p:spPr>
              <a:xfrm>
                <a:off x="11734800" y="16951325"/>
                <a:ext cx="1057275" cy="2317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ru-RU" sz="11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16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0" y="16951325"/>
                <a:ext cx="1057275" cy="231775"/>
              </a:xfrm>
              <a:prstGeom prst="rect">
                <a:avLst/>
              </a:prstGeom>
              <a:blipFill rotWithShape="1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8"/>
              <p:cNvSpPr txBox="1"/>
              <p:nvPr/>
            </p:nvSpPr>
            <p:spPr>
              <a:xfrm>
                <a:off x="494630" y="862261"/>
                <a:ext cx="914400" cy="26770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1100" b="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1100" dirty="0"/>
              </a:p>
            </p:txBody>
          </p:sp>
        </mc:Choice>
        <mc:Fallback xmlns="">
          <p:sp>
            <p:nvSpPr>
              <p:cNvPr id="17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0" y="862261"/>
                <a:ext cx="914400" cy="26770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/>
              <p:cNvSpPr txBox="1"/>
              <p:nvPr/>
            </p:nvSpPr>
            <p:spPr>
              <a:xfrm>
                <a:off x="1574750" y="853806"/>
                <a:ext cx="914400" cy="2645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18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750" y="853806"/>
                <a:ext cx="914400" cy="26456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0"/>
              <p:cNvSpPr txBox="1"/>
              <p:nvPr/>
            </p:nvSpPr>
            <p:spPr>
              <a:xfrm>
                <a:off x="2489150" y="866804"/>
                <a:ext cx="1419225" cy="26770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1100" b="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100"/>
                  <a:t> нормированный</a:t>
                </a:r>
              </a:p>
            </p:txBody>
          </p:sp>
        </mc:Choice>
        <mc:Fallback xmlns="">
          <p:sp>
            <p:nvSpPr>
              <p:cNvPr id="19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150" y="866804"/>
                <a:ext cx="1419225" cy="267702"/>
              </a:xfrm>
              <a:prstGeom prst="rect">
                <a:avLst/>
              </a:prstGeom>
              <a:blipFill rotWithShape="1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1"/>
              <p:cNvSpPr txBox="1"/>
              <p:nvPr/>
            </p:nvSpPr>
            <p:spPr>
              <a:xfrm>
                <a:off x="5319166" y="852495"/>
                <a:ext cx="1057275" cy="23122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ru-RU" sz="11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ru-RU" sz="1100"/>
              </a:p>
            </p:txBody>
          </p:sp>
        </mc:Choice>
        <mc:Fallback xmlns="">
          <p:sp>
            <p:nvSpPr>
              <p:cNvPr id="20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166" y="852495"/>
                <a:ext cx="1057275" cy="231222"/>
              </a:xfrm>
              <a:prstGeom prst="rect">
                <a:avLst/>
              </a:prstGeom>
              <a:blipFill rotWithShape="1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51520" y="1687116"/>
            <a:ext cx="535317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Проверка значимости коэффициентов уравнения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77822"/>
              </p:ext>
            </p:extLst>
          </p:nvPr>
        </p:nvGraphicFramePr>
        <p:xfrm>
          <a:off x="323528" y="2348880"/>
          <a:ext cx="3175000" cy="20955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stat. 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Расчетные значения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0,980584213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1,608974013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0,002577209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0,729825643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0,553808636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2,689973385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0,555879777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a7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0,59868423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 </a:t>
                      </a: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критическое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2,006646805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Стрелка вправо 21"/>
          <p:cNvSpPr/>
          <p:nvPr/>
        </p:nvSpPr>
        <p:spPr>
          <a:xfrm>
            <a:off x="3491880" y="3639507"/>
            <a:ext cx="1296143" cy="2880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04394" y="3321858"/>
            <a:ext cx="230425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Коэффициент регрессии </a:t>
            </a:r>
            <a:r>
              <a:rPr lang="en-US" dirty="0"/>
              <a:t>a</a:t>
            </a:r>
            <a:r>
              <a:rPr lang="en-US" baseline="-25000" dirty="0"/>
              <a:t>5</a:t>
            </a:r>
            <a:r>
              <a:rPr lang="ru-RU" baseline="-25000" dirty="0"/>
              <a:t> </a:t>
            </a:r>
            <a:r>
              <a:rPr lang="en-US" baseline="-25000" dirty="0"/>
              <a:t> 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значим и остается в модели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6" name="Picture 5" descr="C:\Documents and Settings\Read\Desktop\osc-anons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75" y="2721788"/>
            <a:ext cx="2078523" cy="20785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7853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Анализ остатков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469447"/>
              </p:ext>
            </p:extLst>
          </p:nvPr>
        </p:nvGraphicFramePr>
        <p:xfrm>
          <a:off x="0" y="3861048"/>
          <a:ext cx="6134100" cy="2867025"/>
        </p:xfrm>
        <a:graphic>
          <a:graphicData uri="http://schemas.openxmlformats.org/drawingml/2006/table">
            <a:tbl>
              <a:tblPr/>
              <a:tblGrid>
                <a:gridCol w="1780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ВЫВОД ОСТАТКА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Наблюдение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Предсказанное </a:t>
                      </a: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Остатки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Стандартные остатки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1324,673149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1457,326851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5,354983509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1687,336689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497,6633106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1,828676127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1093,064964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425,9350362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1,565108811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877,4040193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464,5959807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1,707169407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974,7615319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299,2384681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1,099559142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993,608965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221,391035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0,813506826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981,2668867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141,7331133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0,520801826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1587,465927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-468,4659272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-1,72138962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1077,068116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31,93188414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0,117334497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998,8028449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92,19715507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0,338780724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1167,797326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-83,79732644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-0,307915346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1083,83295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-17,83294958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-0,065527614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24744"/>
            <a:ext cx="64135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60232" y="4221088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mbria" panose="02040503050406030204" pitchFamily="18" charset="0"/>
              </a:rPr>
              <a:t>Наиболее эффективным и вместе с тем простым средством диагностики является построение графика распределения остатков </a:t>
            </a:r>
          </a:p>
        </p:txBody>
      </p:sp>
    </p:spTree>
    <p:extLst>
      <p:ext uri="{BB962C8B-B14F-4D97-AF65-F5344CB8AC3E}">
        <p14:creationId xmlns:p14="http://schemas.microsoft.com/office/powerpoint/2010/main" val="44660821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4464496" cy="77809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Частные коэффициенты эластичности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801226"/>
              </p:ext>
            </p:extLst>
          </p:nvPr>
        </p:nvGraphicFramePr>
        <p:xfrm>
          <a:off x="395536" y="1416630"/>
          <a:ext cx="3759202" cy="1714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0,234712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23,47%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0,000118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0,169042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16,90%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0,062356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=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6,24%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0,056458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0,225966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22,60%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-0,26139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=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-26,14%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8"/>
              <p:cNvSpPr txBox="1"/>
              <p:nvPr/>
            </p:nvSpPr>
            <p:spPr>
              <a:xfrm>
                <a:off x="819200" y="1544762"/>
                <a:ext cx="914400" cy="2651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/>
                            </a:rPr>
                            <m:t>Э</m:t>
                          </m:r>
                        </m:e>
                        <m:sub>
                          <m:r>
                            <a:rPr lang="ru-RU" sz="1100" b="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00" y="1544762"/>
                <a:ext cx="914400" cy="2651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9"/>
              <p:cNvSpPr txBox="1"/>
              <p:nvPr/>
            </p:nvSpPr>
            <p:spPr>
              <a:xfrm>
                <a:off x="962075" y="1762585"/>
                <a:ext cx="609600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/>
                            </a:rPr>
                            <m:t>Э</m:t>
                          </m:r>
                        </m:e>
                        <m:sub>
                          <m:r>
                            <a:rPr lang="ru-RU" sz="1100" b="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75" y="1762585"/>
                <a:ext cx="609600" cy="2651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0"/>
              <p:cNvSpPr txBox="1"/>
              <p:nvPr/>
            </p:nvSpPr>
            <p:spPr>
              <a:xfrm>
                <a:off x="962075" y="1951856"/>
                <a:ext cx="619125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/>
                            </a:rPr>
                            <m:t>Э</m:t>
                          </m:r>
                        </m:e>
                        <m:sub>
                          <m:r>
                            <a:rPr lang="ru-RU" sz="1100" b="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/>
              </a:p>
            </p:txBody>
          </p:sp>
        </mc:Choice>
        <mc:Fallback xmlns="">
          <p:sp>
            <p:nvSpPr>
              <p:cNvPr id="1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75" y="1951856"/>
                <a:ext cx="619125" cy="2651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1"/>
              <p:cNvSpPr txBox="1"/>
              <p:nvPr/>
            </p:nvSpPr>
            <p:spPr>
              <a:xfrm>
                <a:off x="971600" y="2142381"/>
                <a:ext cx="609600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/>
                            </a:rPr>
                            <m:t>Э</m:t>
                          </m:r>
                        </m:e>
                        <m:sub>
                          <m:r>
                            <a:rPr lang="ru-RU" sz="1100" b="0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142381"/>
                <a:ext cx="609600" cy="2651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2"/>
              <p:cNvSpPr txBox="1"/>
              <p:nvPr/>
            </p:nvSpPr>
            <p:spPr>
              <a:xfrm>
                <a:off x="952550" y="2356719"/>
                <a:ext cx="628650" cy="2571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/>
                            </a:rPr>
                            <m:t>Э</m:t>
                          </m:r>
                        </m:e>
                        <m:sub>
                          <m:r>
                            <a:rPr lang="ru-RU" sz="1100" b="0" i="1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50" y="2356719"/>
                <a:ext cx="628650" cy="2571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3"/>
              <p:cNvSpPr txBox="1"/>
              <p:nvPr/>
            </p:nvSpPr>
            <p:spPr>
              <a:xfrm>
                <a:off x="810866" y="2736900"/>
                <a:ext cx="914400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/>
                            </a:rPr>
                            <m:t>Э</m:t>
                          </m:r>
                        </m:e>
                        <m:sub>
                          <m:r>
                            <a:rPr lang="ru-RU" sz="1100" b="0" i="1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66" y="2736900"/>
                <a:ext cx="914400" cy="2651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4"/>
              <p:cNvSpPr txBox="1"/>
              <p:nvPr/>
            </p:nvSpPr>
            <p:spPr>
              <a:xfrm>
                <a:off x="819200" y="2522177"/>
                <a:ext cx="914400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100" b="0" i="1">
                              <a:latin typeface="Cambria Math"/>
                            </a:rPr>
                            <m:t>Э</m:t>
                          </m:r>
                        </m:e>
                        <m:sub>
                          <m:r>
                            <a:rPr lang="ru-RU" sz="1100" b="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00" y="2522177"/>
                <a:ext cx="914400" cy="2651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7504" y="377683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</a:rPr>
              <a:t>Данные коэффициенты показывают, на сколько % в среднем изменится </a:t>
            </a:r>
            <a:r>
              <a:rPr lang="en-US" dirty="0">
                <a:latin typeface="Cambria" panose="02040503050406030204" pitchFamily="18" charset="0"/>
              </a:rPr>
              <a:t>Y </a:t>
            </a:r>
            <a:r>
              <a:rPr lang="ru-RU" dirty="0">
                <a:latin typeface="Cambria" panose="02040503050406030204" pitchFamily="18" charset="0"/>
              </a:rPr>
              <a:t>при изменении </a:t>
            </a:r>
            <a:r>
              <a:rPr lang="en-US" dirty="0" err="1">
                <a:latin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</a:rPr>
              <a:t>-</a:t>
            </a:r>
            <a:r>
              <a:rPr lang="ru-RU" dirty="0" err="1">
                <a:latin typeface="Cambria" panose="02040503050406030204" pitchFamily="18" charset="0"/>
              </a:rPr>
              <a:t>го</a:t>
            </a:r>
            <a:r>
              <a:rPr lang="ru-RU" dirty="0">
                <a:latin typeface="Cambria" panose="02040503050406030204" pitchFamily="18" charset="0"/>
              </a:rPr>
              <a:t> фактора на 1%</a:t>
            </a:r>
          </a:p>
        </p:txBody>
      </p:sp>
      <p:pic>
        <p:nvPicPr>
          <p:cNvPr id="12" name="Picture 2" descr="http://upload.wikimedia.org/wikipedia/it/4/4a/Paramount_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4536504" cy="34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508104" y="1609766"/>
            <a:ext cx="16289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ru-RU" b="1" i="1" dirty="0">
                <a:solidFill>
                  <a:srgbClr val="CC3300"/>
                </a:solidFill>
                <a:latin typeface="Times New Roman" pitchFamily="18" charset="0"/>
              </a:rPr>
              <a:t>Э</a:t>
            </a:r>
            <a:r>
              <a:rPr lang="en-US" b="1" i="1" baseline="-25000" dirty="0">
                <a:solidFill>
                  <a:srgbClr val="CC3300"/>
                </a:solidFill>
                <a:latin typeface="Times New Roman" pitchFamily="18" charset="0"/>
              </a:rPr>
              <a:t>j</a:t>
            </a:r>
            <a:r>
              <a:rPr lang="ru-RU" b="1" i="1" dirty="0">
                <a:solidFill>
                  <a:srgbClr val="CC3300"/>
                </a:solidFill>
                <a:latin typeface="Times New Roman" pitchFamily="18" charset="0"/>
              </a:rPr>
              <a:t>= </a:t>
            </a:r>
            <a:r>
              <a:rPr lang="en-US" b="1" i="1" dirty="0" err="1">
                <a:solidFill>
                  <a:srgbClr val="CC3300"/>
                </a:solidFill>
                <a:latin typeface="Times New Roman" pitchFamily="18" charset="0"/>
              </a:rPr>
              <a:t>a</a:t>
            </a:r>
            <a:r>
              <a:rPr lang="en-US" b="1" i="1" baseline="-25000" dirty="0" err="1">
                <a:solidFill>
                  <a:srgbClr val="CC3300"/>
                </a:solidFill>
                <a:latin typeface="Times New Roman" pitchFamily="18" charset="0"/>
              </a:rPr>
              <a:t>j</a:t>
            </a:r>
            <a:r>
              <a:rPr lang="en-US" b="1" i="1" dirty="0" err="1">
                <a:solidFill>
                  <a:srgbClr val="CC3300"/>
                </a:solidFill>
                <a:latin typeface="Times New Roman" pitchFamily="18" charset="0"/>
              </a:rPr>
              <a:t>·x</a:t>
            </a:r>
            <a:r>
              <a:rPr lang="en-US" b="1" i="1" baseline="-25000" dirty="0" err="1">
                <a:solidFill>
                  <a:srgbClr val="CC3300"/>
                </a:solidFill>
                <a:latin typeface="Times New Roman" pitchFamily="18" charset="0"/>
              </a:rPr>
              <a:t>j</a:t>
            </a:r>
            <a:r>
              <a:rPr lang="en-US" b="1" i="1" baseline="-25000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ru-RU" b="1" i="1" baseline="-25000" dirty="0">
                <a:solidFill>
                  <a:srgbClr val="CC3300"/>
                </a:solidFill>
                <a:latin typeface="Times New Roman" pitchFamily="18" charset="0"/>
              </a:rPr>
              <a:t>ср </a:t>
            </a:r>
            <a:r>
              <a:rPr lang="en-US" b="1" dirty="0">
                <a:solidFill>
                  <a:srgbClr val="CC3300"/>
                </a:solidFill>
                <a:latin typeface="Times New Roman" pitchFamily="18" charset="0"/>
              </a:rPr>
              <a:t>/</a:t>
            </a:r>
            <a:r>
              <a:rPr lang="ru-RU" b="1" dirty="0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b="1" i="1" dirty="0">
                <a:solidFill>
                  <a:srgbClr val="CC3300"/>
                </a:solidFill>
                <a:latin typeface="Times New Roman" pitchFamily="18" charset="0"/>
              </a:rPr>
              <a:t>y</a:t>
            </a:r>
            <a:r>
              <a:rPr lang="ru-RU" b="1" i="1" baseline="-25000" dirty="0">
                <a:solidFill>
                  <a:srgbClr val="CC3300"/>
                </a:solidFill>
                <a:latin typeface="Times New Roman" pitchFamily="18" charset="0"/>
              </a:rPr>
              <a:t>ср</a:t>
            </a:r>
            <a:r>
              <a:rPr lang="ru-RU" baseline="-25000" dirty="0">
                <a:solidFill>
                  <a:srgbClr val="CC3300"/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7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nterpretllc.com/wp-content/uploads/2012/01/20th-Century-F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500" y="3789040"/>
            <a:ext cx="3561332" cy="26717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4824536" cy="5918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dirty="0" err="1">
                <a:latin typeface="Cambria" panose="02040503050406030204" pitchFamily="18" charset="0"/>
              </a:rPr>
              <a:t>Гетероскедастичность</a:t>
            </a:r>
            <a:r>
              <a:rPr lang="ru-RU" sz="36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466" y="1196752"/>
            <a:ext cx="8878970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>
                <a:latin typeface="Cambria" panose="02040503050406030204" pitchFamily="18" charset="0"/>
              </a:rPr>
              <a:t>Гетероскедастичность</a:t>
            </a:r>
            <a:r>
              <a:rPr lang="ru-RU" sz="2000" dirty="0">
                <a:latin typeface="Cambria" panose="02040503050406030204" pitchFamily="18" charset="0"/>
              </a:rPr>
              <a:t> (англ. </a:t>
            </a:r>
            <a:r>
              <a:rPr lang="ru-RU" sz="2000" i="1" dirty="0" err="1">
                <a:latin typeface="Cambria" panose="02040503050406030204" pitchFamily="18" charset="0"/>
              </a:rPr>
              <a:t>heterosсedasticity</a:t>
            </a:r>
            <a:r>
              <a:rPr lang="ru-RU" sz="2000" dirty="0">
                <a:latin typeface="Cambria" panose="02040503050406030204" pitchFamily="18" charset="0"/>
              </a:rPr>
              <a:t>) — понятие, используемое в прикладной статистике (чаще всего — в эконометрике), означающее неоднородность наблюдений, выражающуюся в неодинаковой (непостоянной) дисперсии случайной ошибки регрессионной (эконометрической) модели. </a:t>
            </a:r>
            <a:r>
              <a:rPr lang="ru-RU" sz="2000" dirty="0" err="1">
                <a:latin typeface="Cambria" panose="02040503050406030204" pitchFamily="18" charset="0"/>
              </a:rPr>
              <a:t>Гетероскедастичность</a:t>
            </a:r>
            <a:r>
              <a:rPr lang="ru-RU" sz="2000" dirty="0">
                <a:latin typeface="Cambria" panose="02040503050406030204" pitchFamily="18" charset="0"/>
              </a:rPr>
              <a:t> противоположна </a:t>
            </a:r>
            <a:r>
              <a:rPr lang="ru-RU" sz="2000" i="1" dirty="0">
                <a:latin typeface="Cambria" panose="02040503050406030204" pitchFamily="18" charset="0"/>
              </a:rPr>
              <a:t>гомоскедастичности</a:t>
            </a:r>
            <a:r>
              <a:rPr lang="ru-RU" sz="2000" dirty="0">
                <a:latin typeface="Cambria" panose="02040503050406030204" pitchFamily="18" charset="0"/>
              </a:rPr>
              <a:t>, означающей однородность наблюдений, то есть постоянство дисперсии случайных ошибок модели.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152" y="3429000"/>
            <a:ext cx="49949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mbria" panose="02040503050406030204" pitchFamily="18" charset="0"/>
              </a:rPr>
              <a:t>Наличие </a:t>
            </a:r>
            <a:r>
              <a:rPr lang="ru-RU" sz="1600" dirty="0" err="1">
                <a:latin typeface="Cambria" panose="02040503050406030204" pitchFamily="18" charset="0"/>
              </a:rPr>
              <a:t>гетероскедастичности</a:t>
            </a:r>
            <a:r>
              <a:rPr lang="ru-RU" sz="1600" dirty="0">
                <a:latin typeface="Cambria" panose="02040503050406030204" pitchFamily="18" charset="0"/>
              </a:rPr>
              <a:t> случайных ошибок приводит к неэффективности оценок, полученных с помощью метод наименьших квадратов. Кроме того, в этом случае оказывается смещённой и несостоятельной классическая оценка ковариационной матрицы МНК-оценок параметров. Следовательно статистические выводы о качестве полученных оценок могут быть неадекватными. В связи с этим тестирование моделей на </a:t>
            </a:r>
            <a:r>
              <a:rPr lang="ru-RU" sz="1600" dirty="0" err="1">
                <a:latin typeface="Cambria" panose="02040503050406030204" pitchFamily="18" charset="0"/>
              </a:rPr>
              <a:t>гетероскедастичность</a:t>
            </a:r>
            <a:r>
              <a:rPr lang="ru-RU" sz="1600" dirty="0">
                <a:latin typeface="Cambria" panose="02040503050406030204" pitchFamily="18" charset="0"/>
              </a:rPr>
              <a:t> является одной из необходимых процедур при построении регрессионных моделей.</a:t>
            </a:r>
          </a:p>
          <a:p>
            <a:endParaRPr lang="ru-RU" dirty="0">
              <a:latin typeface="Cambria" panose="020405030504060302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42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dirty="0">
                <a:latin typeface="Cambria" panose="02040503050406030204" pitchFamily="18" charset="0"/>
              </a:rPr>
              <a:t>Тест </a:t>
            </a:r>
            <a:r>
              <a:rPr lang="ru-RU" sz="3200" dirty="0" err="1">
                <a:latin typeface="Cambria" panose="02040503050406030204" pitchFamily="18" charset="0"/>
              </a:rPr>
              <a:t>Голдфельда-Квандта</a:t>
            </a:r>
            <a:endParaRPr lang="ru-RU" sz="3200" dirty="0">
              <a:latin typeface="Cambria" panose="02040503050406030204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655547"/>
              </p:ext>
            </p:extLst>
          </p:nvPr>
        </p:nvGraphicFramePr>
        <p:xfrm>
          <a:off x="47390" y="4328118"/>
          <a:ext cx="8229601" cy="2343104"/>
        </p:xfrm>
        <a:graphic>
          <a:graphicData uri="http://schemas.openxmlformats.org/drawingml/2006/table">
            <a:tbl>
              <a:tblPr/>
              <a:tblGrid>
                <a:gridCol w="191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5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5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5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5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10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61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9686">
                <a:tc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68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Шрек 2 (2004)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920,666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938,0609001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302,5825495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Звездные войны: Эпизод 4 – Новая надежда (1977)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775,398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1104,494337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108304,3992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68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Инопланетянин (1982)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792,911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772,0564425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434,9125677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68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Шрэк Третий (2007)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798,958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833,7727634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1212,067748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Гарри Поттер и философский камень (2001)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974,755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877,3104568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9495,438993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68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Начало (2010)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825,533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948,0156244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15001,99327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68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Холодное сердце (2013)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1014,011051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67594,25336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Трансформеры: Месть падших (2009)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836,304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749,9587164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7455,507997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Звездные войны: Эпизод 1 – Скрытая угроза (1999)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988,8406955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1456,132518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"/>
              <p:cNvSpPr txBox="1"/>
              <p:nvPr/>
            </p:nvSpPr>
            <p:spPr>
              <a:xfrm>
                <a:off x="6660232" y="4311663"/>
                <a:ext cx="914400" cy="2651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ru-RU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311663"/>
                <a:ext cx="914400" cy="2651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/>
              <p:cNvSpPr txBox="1"/>
              <p:nvPr/>
            </p:nvSpPr>
            <p:spPr>
              <a:xfrm>
                <a:off x="7380312" y="4311664"/>
                <a:ext cx="914400" cy="2651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100" b="0" i="1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100" b="0" i="1">
                          <a:solidFill>
                            <a:srgbClr val="FF0000"/>
                          </a:solidFill>
                          <a:latin typeface="Cambria Math"/>
                        </a:rPr>
                        <m:t> − </m:t>
                      </m:r>
                      <m:acc>
                        <m:accPr>
                          <m:chr m:val="̅"/>
                          <m:ctrlPr>
                            <a:rPr lang="en-US" sz="11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1100" b="0" i="1">
                          <a:solidFill>
                            <a:srgbClr val="FF0000"/>
                          </a:solidFill>
                          <a:latin typeface="Cambria Math"/>
                        </a:rPr>
                        <m:t>)^2</m:t>
                      </m:r>
                    </m:oMath>
                  </m:oMathPara>
                </a14:m>
                <a:endParaRPr lang="ru-RU" sz="11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4311664"/>
                <a:ext cx="914400" cy="265113"/>
              </a:xfrm>
              <a:prstGeom prst="rect">
                <a:avLst/>
              </a:prstGeom>
              <a:blipFill rotWithShape="0"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8" y="2708920"/>
            <a:ext cx="5076825" cy="1457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23928" y="1268760"/>
            <a:ext cx="4953137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050" dirty="0">
                <a:latin typeface="Cambria" panose="02040503050406030204" pitchFamily="18" charset="0"/>
              </a:rPr>
              <a:t> </a:t>
            </a:r>
            <a:r>
              <a:rPr lang="ru-RU" sz="1400" dirty="0">
                <a:latin typeface="Cambria" panose="02040503050406030204" pitchFamily="18" charset="0"/>
              </a:rPr>
              <a:t>Суть теста </a:t>
            </a:r>
            <a:r>
              <a:rPr lang="ru-RU" sz="1400" dirty="0" err="1">
                <a:latin typeface="Cambria" panose="02040503050406030204" pitchFamily="18" charset="0"/>
              </a:rPr>
              <a:t>Голдфельда-Квандта</a:t>
            </a:r>
            <a:r>
              <a:rPr lang="ru-RU" sz="1400" dirty="0">
                <a:latin typeface="Cambria" panose="02040503050406030204" pitchFamily="18" charset="0"/>
              </a:rPr>
              <a:t> в том, чтобы сравнить </a:t>
            </a:r>
            <a:r>
              <a:rPr lang="en-US" sz="1400" dirty="0">
                <a:latin typeface="Cambria" panose="02040503050406030204" pitchFamily="18" charset="0"/>
              </a:rPr>
              <a:t>ESS </a:t>
            </a:r>
            <a:r>
              <a:rPr lang="ru-RU" sz="1400" dirty="0">
                <a:latin typeface="Cambria" panose="02040503050406030204" pitchFamily="18" charset="0"/>
              </a:rPr>
              <a:t>первой части и второй части модели (двух регрессий по разным частям выборки), причем выборка должна быть предварительно отсортирована по переменной, в отношении которой есть подозрения на </a:t>
            </a:r>
            <a:r>
              <a:rPr lang="ru-RU" sz="1400" dirty="0" err="1">
                <a:latin typeface="Cambria" panose="02040503050406030204" pitchFamily="18" charset="0"/>
              </a:rPr>
              <a:t>гетероскедастичность</a:t>
            </a:r>
            <a:r>
              <a:rPr lang="ru-RU" sz="1400" dirty="0">
                <a:latin typeface="Cambria" panose="02040503050406030204" pitchFamily="18" charset="0"/>
              </a:rPr>
              <a:t>. </a:t>
            </a:r>
          </a:p>
          <a:p>
            <a:r>
              <a:rPr lang="ru-RU" sz="1400" dirty="0">
                <a:latin typeface="Cambria" panose="02040503050406030204" pitchFamily="18" charset="0"/>
              </a:rPr>
              <a:t>В данном случае выборка отсортирована по переменной </a:t>
            </a:r>
            <a:r>
              <a:rPr lang="en-US" sz="1400" dirty="0">
                <a:latin typeface="Cambria" panose="02040503050406030204" pitchFamily="18" charset="0"/>
              </a:rPr>
              <a:t>x2 (</a:t>
            </a:r>
            <a:r>
              <a:rPr lang="ru-RU" sz="1400" dirty="0">
                <a:latin typeface="Cambria" panose="02040503050406030204" pitchFamily="18" charset="0"/>
              </a:rPr>
              <a:t>сборы в первый </a:t>
            </a:r>
            <a:r>
              <a:rPr lang="en-US" sz="1400" dirty="0" err="1">
                <a:latin typeface="Cambria" panose="02040503050406030204" pitchFamily="18" charset="0"/>
              </a:rPr>
              <a:t>weeknd</a:t>
            </a:r>
            <a:r>
              <a:rPr lang="en-US" sz="1400" dirty="0">
                <a:latin typeface="Cambria" panose="02040503050406030204" pitchFamily="18" charset="0"/>
              </a:rPr>
              <a:t>)</a:t>
            </a:r>
            <a:r>
              <a:rPr lang="ru-RU" sz="1050" dirty="0">
                <a:latin typeface="Cambria" panose="02040503050406030204" pitchFamily="18" charset="0"/>
              </a:rPr>
              <a:t>. </a:t>
            </a:r>
            <a:endParaRPr lang="en-US" sz="105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9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6488" y="188640"/>
            <a:ext cx="6131024" cy="7920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>
                <a:latin typeface="Cambria" panose="02040503050406030204" pitchFamily="18" charset="0"/>
              </a:rPr>
              <a:t>Тест </a:t>
            </a:r>
            <a:r>
              <a:rPr lang="ru-RU" sz="4000" dirty="0" err="1">
                <a:latin typeface="Cambria" panose="02040503050406030204" pitchFamily="18" charset="0"/>
              </a:rPr>
              <a:t>Дарбина</a:t>
            </a:r>
            <a:r>
              <a:rPr lang="ru-RU" sz="4000" dirty="0">
                <a:latin typeface="Cambria" panose="02040503050406030204" pitchFamily="18" charset="0"/>
              </a:rPr>
              <a:t>-Уотсона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9"/>
            <a:ext cx="3744416" cy="20162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Cambria" panose="02040503050406030204" pitchFamily="18" charset="0"/>
              </a:rPr>
              <a:t>Критерий </a:t>
            </a:r>
            <a:r>
              <a:rPr lang="ru-RU" sz="1800" b="1" dirty="0" err="1">
                <a:latin typeface="Cambria" panose="02040503050406030204" pitchFamily="18" charset="0"/>
              </a:rPr>
              <a:t>Дарбина</a:t>
            </a:r>
            <a:r>
              <a:rPr lang="ru-RU" sz="1800" b="1" dirty="0">
                <a:latin typeface="Cambria" panose="02040503050406030204" pitchFamily="18" charset="0"/>
              </a:rPr>
              <a:t>-Уотсона</a:t>
            </a:r>
            <a:r>
              <a:rPr lang="ru-RU" sz="1800" dirty="0">
                <a:latin typeface="Cambria" panose="02040503050406030204" pitchFamily="18" charset="0"/>
              </a:rPr>
              <a:t> (или </a:t>
            </a:r>
            <a:r>
              <a:rPr lang="ru-RU" sz="1800" b="1" dirty="0">
                <a:latin typeface="Cambria" panose="02040503050406030204" pitchFamily="18" charset="0"/>
              </a:rPr>
              <a:t>DW-критерий</a:t>
            </a:r>
            <a:r>
              <a:rPr lang="ru-RU" sz="1800" dirty="0">
                <a:latin typeface="Cambria" panose="02040503050406030204" pitchFamily="18" charset="0"/>
              </a:rPr>
              <a:t>) — статистический  критерий, используемый для нахождения автокорреляции остатков первого порядка регрессионной модели.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73579"/>
              </p:ext>
            </p:extLst>
          </p:nvPr>
        </p:nvGraphicFramePr>
        <p:xfrm>
          <a:off x="201935" y="4243784"/>
          <a:ext cx="8128000" cy="2476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1457,326851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2123801,55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497,6633106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920954,1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247668,7707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425,9350362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5144,945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181420,655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464,5959807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1494,669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215849,4253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299,2384681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27343,11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89543,66079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221,391035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6060,223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49013,99037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141,7331133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6345,384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20088,27541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496,78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-468,4659272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372342,9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219460,3249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31,93188414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250398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1019,645225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92,19715507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3631,903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8500,315404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-83,79732644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30974,06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7021,991918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-17,83294958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4351,299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318,0140907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/>
              <p:cNvSpPr txBox="1"/>
              <p:nvPr/>
            </p:nvSpPr>
            <p:spPr>
              <a:xfrm>
                <a:off x="5436096" y="4149080"/>
                <a:ext cx="914400" cy="26511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11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149080"/>
                <a:ext cx="914400" cy="2651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/>
              <p:cNvSpPr txBox="1"/>
              <p:nvPr/>
            </p:nvSpPr>
            <p:spPr>
              <a:xfrm>
                <a:off x="7452320" y="4149081"/>
                <a:ext cx="1099592" cy="26511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</a:rPr>
                  <a:t>^2</a:t>
                </a:r>
              </a:p>
            </p:txBody>
          </p:sp>
        </mc:Choice>
        <mc:Fallback xmlns="">
          <p:sp>
            <p:nvSpPr>
              <p:cNvPr id="6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4149081"/>
                <a:ext cx="1099592" cy="265112"/>
              </a:xfrm>
              <a:prstGeom prst="rect">
                <a:avLst/>
              </a:prstGeom>
              <a:blipFill rotWithShape="0"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90464"/>
              </p:ext>
            </p:extLst>
          </p:nvPr>
        </p:nvGraphicFramePr>
        <p:xfrm>
          <a:off x="4067944" y="1700808"/>
          <a:ext cx="488632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Лист" r:id="rId5" imgW="4886241" imgH="1533558" progId="Excel.Sheet.12">
                  <p:embed/>
                </p:oleObj>
              </mc:Choice>
              <mc:Fallback>
                <p:oleObj name="Лист" r:id="rId5" imgW="4886241" imgH="15335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944" y="1700808"/>
                        <a:ext cx="488632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3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1372</Words>
  <Application>Microsoft Macintosh PowerPoint</Application>
  <PresentationFormat>Экран (4:3)</PresentationFormat>
  <Paragraphs>708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Agency FB</vt:lpstr>
      <vt:lpstr>Arial</vt:lpstr>
      <vt:lpstr>Calibri</vt:lpstr>
      <vt:lpstr>Cambria</vt:lpstr>
      <vt:lpstr>Cambria Math</vt:lpstr>
      <vt:lpstr>Times New Roman</vt:lpstr>
      <vt:lpstr>Тема Office</vt:lpstr>
      <vt:lpstr>Лист</vt:lpstr>
      <vt:lpstr>Творческое задание</vt:lpstr>
      <vt:lpstr>Презентация PowerPoint</vt:lpstr>
      <vt:lpstr>Матричная форма оценки параметров уравнения регрессии </vt:lpstr>
      <vt:lpstr>Презентация PowerPoint</vt:lpstr>
      <vt:lpstr>Анализ остатков</vt:lpstr>
      <vt:lpstr>Частные коэффициенты эластичности</vt:lpstr>
      <vt:lpstr>Гетероскедастичность </vt:lpstr>
      <vt:lpstr>Тест Голдфельда-Квандта</vt:lpstr>
      <vt:lpstr>Тест Дарбина-Уотсона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Камила</dc:creator>
  <cp:lastModifiedBy>Гамид Исмаилов</cp:lastModifiedBy>
  <cp:revision>36</cp:revision>
  <dcterms:created xsi:type="dcterms:W3CDTF">2015-04-15T02:38:56Z</dcterms:created>
  <dcterms:modified xsi:type="dcterms:W3CDTF">2022-02-08T21:32:17Z</dcterms:modified>
</cp:coreProperties>
</file>