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9"/>
  </p:notesMasterIdLst>
  <p:sldIdLst>
    <p:sldId id="261" r:id="rId2"/>
    <p:sldId id="256" r:id="rId3"/>
    <p:sldId id="259" r:id="rId4"/>
    <p:sldId id="257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22A"/>
    <a:srgbClr val="033F68"/>
    <a:srgbClr val="2EC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7E79-3589-5F41-82EE-A7DE11101C30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AF5A-F6E9-7644-A668-9F2EBDD7F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6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AD2CE-FAA8-624D-AAB1-C5BCEE8F4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2F2DC-7FEB-DE46-9202-DEA66F267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AB54E-EF0D-B543-96CF-E161835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9088-227C-4A49-B45D-A1041DEF7AD8}" type="datetime1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C0D25-FA03-DF4F-AAAC-85D561FD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5B5BB-8CAD-AF47-A4F1-80B411C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3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50FB2-9989-BD43-83C9-6F2D4216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9C092A-2854-EF45-B44D-8754BC42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78496-F982-4541-95A1-273AE48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08F2-653F-DD47-BBA9-534C95DE8164}" type="datetime1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1F5805-922C-C344-86AD-D8ABC2B7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50DDC3-281D-5443-ACB5-347A75A6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7D1FB1-3A71-3E48-B850-6884DE069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AA63C-1F4F-FA48-BE62-EFE41B472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E1847-6F57-594B-8846-5E2809D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3806-19C8-CE42-87B0-C29354CDBEFE}" type="datetime1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80A68-F73E-1443-86F0-5E3FD40D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9404E-A5AA-D644-BB36-258EEEB5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C9012-FE28-4840-A97E-69DDB083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3AE28-7EEC-AD45-AEC8-6130DDD7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D0F1C-34EC-0B4B-9268-8DE0C1CA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AB8-0D78-2C4F-A61D-2C96000B5414}" type="datetime1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35D33-C286-F14D-8DBE-470D9FDC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0F90F-9CF8-D34C-920F-63C3B20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176F6-4A5F-9B48-BB93-2131DE23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9A0D17-D9CB-0A43-B11B-3A735A49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AB7F3-3C1A-AB48-8445-A92EEC3F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890F-858C-6E4A-85EE-B34574DBAC2F}" type="datetime1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AE441-A878-B549-B0F4-41795130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ADDB3-A949-3748-9B96-B1AED47E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825ED-A8F9-9C43-A6AB-BEB34997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DA142-7085-9D47-9428-E089776B8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137D60-AACC-7C45-B6B6-C80A08414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6AC3E-DAA8-1942-BC54-0D936632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17D-6FE1-5A40-80D6-E1B9B1D3315A}" type="datetime1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06347F-497B-AD4B-9AF0-707CA9B1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51572-E802-604A-BA89-DD08BC72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86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F6C8A-7DD8-6448-95C3-9DD112E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8A047-8D03-BE46-A3C5-940A03A8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9ABE6-FA63-EC43-A7D1-8C8EBFB12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3FE87E-FECC-0244-8B9E-97B3DB277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F9722A-92AC-B44E-9912-B8DE39C0D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6ABBEF-FDD7-284B-973C-3CE390C5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8B48-DA89-5846-A9C4-C78EC5E753CF}" type="datetime1">
              <a:rPr lang="ru-RU" smtClean="0"/>
              <a:t>13.03.2022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6D823E-0B04-1343-8307-AB1D117D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028C9A-EC40-9949-90EF-6BC1A0A4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08037-9A6D-9B45-BB2A-C64AEF5F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0D0DF6-A53E-BC4C-A9A6-46986B78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025A4-97E9-9F47-B7CB-9A4DEDDE26B6}" type="datetime1">
              <a:rPr lang="ru-RU" smtClean="0"/>
              <a:t>13.03.2022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FE87C1-2F1F-744D-9D75-065A4639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30C317-AC16-5B4F-878D-6678A62B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0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EFF928-9004-B845-A232-537A78F7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1FE3-027B-A94B-9704-AC2BFDF686B0}" type="datetime1">
              <a:rPr lang="ru-RU" smtClean="0"/>
              <a:t>13.03.2022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726F7-621F-3342-A72D-550DB22C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75361-9B6A-164B-BAB6-16C95FEC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4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DA237-89FB-FF40-A8C2-58B4373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8B98D-8BAA-CE4F-98C1-15948E1D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4AE259-C701-7942-BFFB-3A2C434B2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01FCE3-DF51-4047-B453-583F009F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6CF5-4DD5-9240-AFAF-C0CA3883E3FE}" type="datetime1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12551D-3672-C647-B36D-99D97963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095467-05DA-C844-A5A5-4F15A5F2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1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68608-0EA0-8E4A-84A6-E3525DAF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4285E4-04A9-F54D-8C7A-9F508443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37553A-2A15-A843-9E48-9665E28E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76C71C-AE71-3E4C-B875-3DD1E894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54E-9F17-9944-9E5F-BA93B6A33FF0}" type="datetime1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0B634-4D9D-1A44-BB5B-BED0AA03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14019C-4B9E-7F4B-AB7D-6AEA692C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9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5249E-66D8-8D4D-81A6-628BB1DE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97CEEA-486C-D346-A0E1-5FB201EE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B842D-21EB-014B-986C-259E0FDFC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30DD-56EB-F446-B3F4-0D064F58CEE9}" type="datetime1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7B27A-1BDE-8B4D-A31B-C3E4536D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96CB5-6BEB-2346-8498-1BAA47296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1F7F-FB5B-4518-A782-CED3FD5BF3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6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r.netflix.net/financials/quarterly-earnings/default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adstage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digitalcommerce360.com/2015/06/25/amazon-prime-members-convert-74-time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forbes.com/sites/petercsathy/2020/01/15/disney-reportedly-an-early-smash-success-new-estimates/?sh=5ad15fd0742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6D0540-1F4A-884A-B9C6-FA9FFA26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A2E7D04-AC69-4219-9C94-CF5259B24E6D}"/>
              </a:ext>
            </a:extLst>
          </p:cNvPr>
          <p:cNvSpPr/>
          <p:nvPr/>
        </p:nvSpPr>
        <p:spPr>
          <a:xfrm>
            <a:off x="1003069" y="4981100"/>
            <a:ext cx="55428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Команда № 2</a:t>
            </a:r>
          </a:p>
          <a:p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7F180-27E7-AB4E-AC36-8EE679DDF67F}"/>
              </a:ext>
            </a:extLst>
          </p:cNvPr>
          <p:cNvSpPr txBox="1"/>
          <p:nvPr/>
        </p:nvSpPr>
        <p:spPr>
          <a:xfrm>
            <a:off x="1003069" y="1174244"/>
            <a:ext cx="462847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/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Netflix</a:t>
            </a:r>
          </a:p>
          <a:p>
            <a:r>
              <a:rPr lang="en-US" sz="4400" b="1" dirty="0">
                <a:ln/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</a:t>
            </a:r>
            <a:r>
              <a:rPr lang="en-US" sz="4000" b="1" dirty="0">
                <a:ln/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b="1" dirty="0">
                <a:ln/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economics</a:t>
            </a:r>
            <a:endParaRPr lang="ru-RU" sz="4400" b="1" dirty="0">
              <a:ln/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7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2BC20-1427-5349-8FB1-4A12B00BE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657" y="5497286"/>
            <a:ext cx="1814285" cy="136071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CFBCEFC-32E9-4C19-96EA-2728AC53AAF7}"/>
              </a:ext>
            </a:extLst>
          </p:cNvPr>
          <p:cNvCxnSpPr>
            <a:cxnSpLocks/>
          </p:cNvCxnSpPr>
          <p:nvPr/>
        </p:nvCxnSpPr>
        <p:spPr>
          <a:xfrm>
            <a:off x="553039" y="6356350"/>
            <a:ext cx="1015850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50DDEB6-90B1-494A-A43A-4FE79F98497A}"/>
              </a:ext>
            </a:extLst>
          </p:cNvPr>
          <p:cNvCxnSpPr/>
          <p:nvPr/>
        </p:nvCxnSpPr>
        <p:spPr>
          <a:xfrm>
            <a:off x="553039" y="1003300"/>
            <a:ext cx="110859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EE8536-9022-480B-80B9-F36DF5DEF4CB}"/>
              </a:ext>
            </a:extLst>
          </p:cNvPr>
          <p:cNvSpPr/>
          <p:nvPr/>
        </p:nvSpPr>
        <p:spPr>
          <a:xfrm>
            <a:off x="553039" y="313293"/>
            <a:ext cx="510753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Данные по компании 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Netflix</a:t>
            </a:r>
            <a:endParaRPr lang="ru-RU" sz="2400" b="1" dirty="0">
              <a:solidFill>
                <a:srgbClr val="2EC2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2FD88-D176-4BC5-9EAF-D8C055403B8E}"/>
              </a:ext>
            </a:extLst>
          </p:cNvPr>
          <p:cNvSpPr txBox="1"/>
          <p:nvPr/>
        </p:nvSpPr>
        <p:spPr>
          <a:xfrm>
            <a:off x="436924" y="6389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https://ir.netflix.net/financials/quarterly-earnings/default.aspx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1D3AC6-7B93-0040-8543-9C09BF139F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081"/>
          <a:stretch/>
        </p:blipFill>
        <p:spPr>
          <a:xfrm>
            <a:off x="553039" y="1447941"/>
            <a:ext cx="6834732" cy="3938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90A9C-82DB-704B-8365-275AA41E5ECE}"/>
              </a:ext>
            </a:extLst>
          </p:cNvPr>
          <p:cNvSpPr txBox="1"/>
          <p:nvPr/>
        </p:nvSpPr>
        <p:spPr>
          <a:xfrm>
            <a:off x="7794171" y="1449800"/>
            <a:ext cx="4180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Существует на рынке с 1997 года</a:t>
            </a:r>
          </a:p>
          <a:p>
            <a:pPr marL="285750" indent="-285750">
              <a:buFontTx/>
              <a:buChar char="-"/>
            </a:pPr>
            <a:endParaRPr lang="ru-RU" dirty="0">
              <a:latin typeface="Arial" panose="020B0604020202020204" pitchFamily="34" charset="0"/>
              <a:ea typeface="Segoe UI Historic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Крупнейшая ОТТ-платформа</a:t>
            </a:r>
            <a:r>
              <a:rPr lang="en-US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в мире </a:t>
            </a:r>
          </a:p>
          <a:p>
            <a:pPr marL="285750" indent="-285750">
              <a:buFontTx/>
              <a:buChar char="-"/>
            </a:pPr>
            <a:endParaRPr lang="ru-RU" dirty="0">
              <a:latin typeface="Arial" panose="020B0604020202020204" pitchFamily="34" charset="0"/>
              <a:ea typeface="Segoe UI Historic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Основной источник дохода: платная ежемесячная подписка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91417-AEF1-4E44-8491-A1E0ED5CFF9C}"/>
              </a:ext>
            </a:extLst>
          </p:cNvPr>
          <p:cNvSpPr txBox="1"/>
          <p:nvPr/>
        </p:nvSpPr>
        <p:spPr>
          <a:xfrm>
            <a:off x="436924" y="5748223"/>
            <a:ext cx="10564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*</a:t>
            </a:r>
            <a:r>
              <a:rPr lang="ru-RU" b="1" dirty="0"/>
              <a:t> </a:t>
            </a:r>
            <a:r>
              <a:rPr lang="en" dirty="0"/>
              <a:t>OTT (</a:t>
            </a:r>
            <a:r>
              <a:rPr lang="ru-RU" dirty="0"/>
              <a:t>от англ. </a:t>
            </a:r>
            <a:r>
              <a:rPr lang="en" i="1" dirty="0"/>
              <a:t>Over the Top</a:t>
            </a:r>
            <a:r>
              <a:rPr lang="en" dirty="0"/>
              <a:t>)</a:t>
            </a:r>
            <a:r>
              <a:rPr lang="ru-RU" dirty="0"/>
              <a:t> - метод доставки видеосигнала от провайдера контента на устройство пользователя по сетям передачи данных, часто без прямого контакта с оператором связи</a:t>
            </a:r>
          </a:p>
        </p:txBody>
      </p:sp>
    </p:spTree>
    <p:extLst>
      <p:ext uri="{BB962C8B-B14F-4D97-AF65-F5344CB8AC3E}">
        <p14:creationId xmlns:p14="http://schemas.microsoft.com/office/powerpoint/2010/main" val="133456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CFBCEFC-32E9-4C19-96EA-2728AC53AAF7}"/>
              </a:ext>
            </a:extLst>
          </p:cNvPr>
          <p:cNvCxnSpPr>
            <a:cxnSpLocks/>
          </p:cNvCxnSpPr>
          <p:nvPr/>
        </p:nvCxnSpPr>
        <p:spPr>
          <a:xfrm>
            <a:off x="553039" y="6356350"/>
            <a:ext cx="1023107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50DDEB6-90B1-494A-A43A-4FE79F98497A}"/>
              </a:ext>
            </a:extLst>
          </p:cNvPr>
          <p:cNvCxnSpPr/>
          <p:nvPr/>
        </p:nvCxnSpPr>
        <p:spPr>
          <a:xfrm>
            <a:off x="553039" y="1003300"/>
            <a:ext cx="110859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EE8536-9022-480B-80B9-F36DF5DEF4CB}"/>
              </a:ext>
            </a:extLst>
          </p:cNvPr>
          <p:cNvSpPr/>
          <p:nvPr/>
        </p:nvSpPr>
        <p:spPr>
          <a:xfrm>
            <a:off x="553039" y="313293"/>
            <a:ext cx="5847761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Таблица со сводными данными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B3947-E347-411E-B911-31D64177E520}"/>
              </a:ext>
            </a:extLst>
          </p:cNvPr>
          <p:cNvSpPr txBox="1"/>
          <p:nvPr/>
        </p:nvSpPr>
        <p:spPr>
          <a:xfrm>
            <a:off x="553039" y="5854700"/>
            <a:ext cx="2514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https://blog.adstage.io/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61C882-6553-470E-9121-876618E5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9" y="1468779"/>
            <a:ext cx="8895761" cy="3780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7CB63C-C06B-E845-9559-5A71752AE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657" y="5497286"/>
            <a:ext cx="1814285" cy="13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CFBCEFC-32E9-4C19-96EA-2728AC53AAF7}"/>
              </a:ext>
            </a:extLst>
          </p:cNvPr>
          <p:cNvCxnSpPr>
            <a:cxnSpLocks/>
          </p:cNvCxnSpPr>
          <p:nvPr/>
        </p:nvCxnSpPr>
        <p:spPr>
          <a:xfrm>
            <a:off x="553039" y="6356350"/>
            <a:ext cx="1018753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50DDEB6-90B1-494A-A43A-4FE79F98497A}"/>
              </a:ext>
            </a:extLst>
          </p:cNvPr>
          <p:cNvCxnSpPr/>
          <p:nvPr/>
        </p:nvCxnSpPr>
        <p:spPr>
          <a:xfrm>
            <a:off x="553039" y="1003300"/>
            <a:ext cx="110859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EE8536-9022-480B-80B9-F36DF5DEF4CB}"/>
              </a:ext>
            </a:extLst>
          </p:cNvPr>
          <p:cNvSpPr/>
          <p:nvPr/>
        </p:nvSpPr>
        <p:spPr>
          <a:xfrm>
            <a:off x="553039" y="436788"/>
            <a:ext cx="459953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ru-RU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Расчеты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 4 </a:t>
            </a:r>
            <a:r>
              <a:rPr lang="ru-RU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квартал 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r>
              <a:rPr lang="ru-R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г.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7CD2F45-142D-4FC1-86C3-0713B2188179}"/>
              </a:ext>
            </a:extLst>
          </p:cNvPr>
          <p:cNvGrpSpPr/>
          <p:nvPr/>
        </p:nvGrpSpPr>
        <p:grpSpPr>
          <a:xfrm>
            <a:off x="591729" y="1288827"/>
            <a:ext cx="2159306" cy="2179034"/>
            <a:chOff x="1098957" y="956345"/>
            <a:chExt cx="3600000" cy="3934436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AAF729D-D267-42FF-994E-9E3387E5D55D}"/>
                </a:ext>
              </a:extLst>
            </p:cNvPr>
            <p:cNvCxnSpPr/>
            <p:nvPr/>
          </p:nvCxnSpPr>
          <p:spPr>
            <a:xfrm>
              <a:off x="1098957" y="956345"/>
              <a:ext cx="3600000" cy="0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302536D-8066-4AB1-BFF0-8509F9863DC4}"/>
                </a:ext>
              </a:extLst>
            </p:cNvPr>
            <p:cNvCxnSpPr/>
            <p:nvPr/>
          </p:nvCxnSpPr>
          <p:spPr>
            <a:xfrm>
              <a:off x="1098958" y="956345"/>
              <a:ext cx="0" cy="3934436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41BFBE3-7DB7-48C4-B588-F81011C67C74}"/>
              </a:ext>
            </a:extLst>
          </p:cNvPr>
          <p:cNvSpPr/>
          <p:nvPr/>
        </p:nvSpPr>
        <p:spPr>
          <a:xfrm>
            <a:off x="698858" y="1440226"/>
            <a:ext cx="212054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COGS = Cost of revenues / Paid memberships =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12,6</a:t>
            </a:r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8A89B65-641A-42E4-A3F3-F0FD34156339}"/>
              </a:ext>
            </a:extLst>
          </p:cNvPr>
          <p:cNvCxnSpPr>
            <a:cxnSpLocks/>
          </p:cNvCxnSpPr>
          <p:nvPr/>
        </p:nvCxnSpPr>
        <p:spPr>
          <a:xfrm>
            <a:off x="3138150" y="2513760"/>
            <a:ext cx="681375" cy="0"/>
          </a:xfrm>
          <a:prstGeom prst="straightConnector1">
            <a:avLst/>
          </a:prstGeom>
          <a:ln w="25400" cap="rnd">
            <a:solidFill>
              <a:srgbClr val="033F6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2FCF49D-A10F-4970-B6BB-1C3B30E21C6E}"/>
              </a:ext>
            </a:extLst>
          </p:cNvPr>
          <p:cNvGrpSpPr/>
          <p:nvPr/>
        </p:nvGrpSpPr>
        <p:grpSpPr>
          <a:xfrm>
            <a:off x="4330063" y="1288827"/>
            <a:ext cx="2116904" cy="2197244"/>
            <a:chOff x="1098957" y="956345"/>
            <a:chExt cx="3600000" cy="3934436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B99EF58-34EF-43B1-9616-60E7D8BCC3ED}"/>
                </a:ext>
              </a:extLst>
            </p:cNvPr>
            <p:cNvCxnSpPr/>
            <p:nvPr/>
          </p:nvCxnSpPr>
          <p:spPr>
            <a:xfrm>
              <a:off x="1098957" y="956345"/>
              <a:ext cx="3600000" cy="0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822A699-8D32-4D39-B2F6-94ECA1AEAEF4}"/>
                </a:ext>
              </a:extLst>
            </p:cNvPr>
            <p:cNvCxnSpPr/>
            <p:nvPr/>
          </p:nvCxnSpPr>
          <p:spPr>
            <a:xfrm>
              <a:off x="1098958" y="956345"/>
              <a:ext cx="0" cy="3934436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0622CC4-CFCC-456B-B618-1563BEE585A3}"/>
              </a:ext>
            </a:extLst>
          </p:cNvPr>
          <p:cNvSpPr/>
          <p:nvPr/>
        </p:nvSpPr>
        <p:spPr>
          <a:xfrm>
            <a:off x="4538435" y="1440226"/>
            <a:ext cx="190852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 =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/ Paid memberships = 5,3</a:t>
            </a:r>
          </a:p>
          <a:p>
            <a:r>
              <a:rPr lang="en-US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D01F3DF-D92B-4FEC-9C1E-6BAA73566F25}"/>
              </a:ext>
            </a:extLst>
          </p:cNvPr>
          <p:cNvGrpSpPr/>
          <p:nvPr/>
        </p:nvGrpSpPr>
        <p:grpSpPr>
          <a:xfrm>
            <a:off x="8096195" y="1307037"/>
            <a:ext cx="2142088" cy="2213502"/>
            <a:chOff x="1098957" y="956345"/>
            <a:chExt cx="3600000" cy="3934436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76823975-92E9-45CD-94EE-B5645C8DA7BB}"/>
                </a:ext>
              </a:extLst>
            </p:cNvPr>
            <p:cNvCxnSpPr/>
            <p:nvPr/>
          </p:nvCxnSpPr>
          <p:spPr>
            <a:xfrm>
              <a:off x="1098957" y="956345"/>
              <a:ext cx="3600000" cy="0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7AAE68C1-8647-4336-A260-98BDE3DE0029}"/>
                </a:ext>
              </a:extLst>
            </p:cNvPr>
            <p:cNvCxnSpPr/>
            <p:nvPr/>
          </p:nvCxnSpPr>
          <p:spPr>
            <a:xfrm>
              <a:off x="1098958" y="956345"/>
              <a:ext cx="0" cy="3934436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A740F8F-6D4D-4CE3-9F0A-F99406FF19FC}"/>
              </a:ext>
            </a:extLst>
          </p:cNvPr>
          <p:cNvSpPr/>
          <p:nvPr/>
        </p:nvSpPr>
        <p:spPr>
          <a:xfrm>
            <a:off x="8304567" y="1458436"/>
            <a:ext cx="214208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ARPPU =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</a:p>
          <a:p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ARPU  = 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10,2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</a:t>
            </a:r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ru-RU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01AF650-C1E4-4CD6-8E42-F8623C6E613D}"/>
              </a:ext>
            </a:extLst>
          </p:cNvPr>
          <p:cNvCxnSpPr>
            <a:cxnSpLocks/>
          </p:cNvCxnSpPr>
          <p:nvPr/>
        </p:nvCxnSpPr>
        <p:spPr>
          <a:xfrm>
            <a:off x="6880913" y="2532810"/>
            <a:ext cx="681375" cy="0"/>
          </a:xfrm>
          <a:prstGeom prst="straightConnector1">
            <a:avLst/>
          </a:prstGeom>
          <a:ln w="25400" cap="rnd">
            <a:solidFill>
              <a:srgbClr val="033F6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74CC567-647A-4D78-A0D8-AE209E80DD92}"/>
              </a:ext>
            </a:extLst>
          </p:cNvPr>
          <p:cNvCxnSpPr>
            <a:cxnSpLocks/>
          </p:cNvCxnSpPr>
          <p:nvPr/>
        </p:nvCxnSpPr>
        <p:spPr>
          <a:xfrm>
            <a:off x="610669" y="4947114"/>
            <a:ext cx="681375" cy="0"/>
          </a:xfrm>
          <a:prstGeom prst="straightConnector1">
            <a:avLst/>
          </a:prstGeom>
          <a:ln w="25400" cap="rnd">
            <a:solidFill>
              <a:srgbClr val="033F6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1281CB48-8CB5-44E7-A982-CB013496452A}"/>
              </a:ext>
            </a:extLst>
          </p:cNvPr>
          <p:cNvGrpSpPr/>
          <p:nvPr/>
        </p:nvGrpSpPr>
        <p:grpSpPr>
          <a:xfrm>
            <a:off x="1802581" y="3813484"/>
            <a:ext cx="2527482" cy="2197244"/>
            <a:chOff x="1098957" y="956345"/>
            <a:chExt cx="3600000" cy="3934436"/>
          </a:xfrm>
        </p:grpSpPr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596665C5-CAF8-4A82-AD59-10D6E94DBD2A}"/>
                </a:ext>
              </a:extLst>
            </p:cNvPr>
            <p:cNvCxnSpPr/>
            <p:nvPr/>
          </p:nvCxnSpPr>
          <p:spPr>
            <a:xfrm>
              <a:off x="1098957" y="956345"/>
              <a:ext cx="3600000" cy="0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0C5E54BE-AD6F-447F-881F-32BEBE521032}"/>
                </a:ext>
              </a:extLst>
            </p:cNvPr>
            <p:cNvCxnSpPr/>
            <p:nvPr/>
          </p:nvCxnSpPr>
          <p:spPr>
            <a:xfrm>
              <a:off x="1098958" y="956345"/>
              <a:ext cx="0" cy="3934436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28005C0-9D35-4D5B-9D39-4641AF35A6A5}"/>
              </a:ext>
            </a:extLst>
          </p:cNvPr>
          <p:cNvSpPr/>
          <p:nvPr/>
        </p:nvSpPr>
        <p:spPr>
          <a:xfrm>
            <a:off x="1904820" y="4035149"/>
            <a:ext cx="26336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ARPU 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10,2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CPC 1,5 $</a:t>
            </a:r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ARPPU 32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 &gt;</a:t>
            </a:r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 5,3 $</a:t>
            </a:r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48753D0-34DC-DD49-A322-A84C9433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657" y="5497286"/>
            <a:ext cx="1814285" cy="13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0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D16B996-9EB8-1842-85F6-E06377AB0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26150" r="15499" b="25885"/>
          <a:stretch/>
        </p:blipFill>
        <p:spPr>
          <a:xfrm>
            <a:off x="698857" y="4601110"/>
            <a:ext cx="1762985" cy="62601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CFBCEFC-32E9-4C19-96EA-2728AC53AAF7}"/>
              </a:ext>
            </a:extLst>
          </p:cNvPr>
          <p:cNvCxnSpPr/>
          <p:nvPr/>
        </p:nvCxnSpPr>
        <p:spPr>
          <a:xfrm>
            <a:off x="553039" y="6356350"/>
            <a:ext cx="110859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50DDEB6-90B1-494A-A43A-4FE79F98497A}"/>
              </a:ext>
            </a:extLst>
          </p:cNvPr>
          <p:cNvCxnSpPr/>
          <p:nvPr/>
        </p:nvCxnSpPr>
        <p:spPr>
          <a:xfrm>
            <a:off x="553039" y="1003300"/>
            <a:ext cx="110859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EE8536-9022-480B-80B9-F36DF5DEF4CB}"/>
              </a:ext>
            </a:extLst>
          </p:cNvPr>
          <p:cNvSpPr/>
          <p:nvPr/>
        </p:nvSpPr>
        <p:spPr>
          <a:xfrm>
            <a:off x="553039" y="313293"/>
            <a:ext cx="5542954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Сравнение с другими компаниями</a:t>
            </a:r>
            <a:endParaRPr lang="ru-RU" sz="2400" b="1" dirty="0">
              <a:solidFill>
                <a:srgbClr val="2EC2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B3947-E347-411E-B911-31D64177E520}"/>
              </a:ext>
            </a:extLst>
          </p:cNvPr>
          <p:cNvSpPr txBox="1"/>
          <p:nvPr/>
        </p:nvSpPr>
        <p:spPr>
          <a:xfrm>
            <a:off x="553039" y="5833130"/>
            <a:ext cx="10913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https://www.digitalcommerce360.com/2015/06/25/amazon-prime-members-convert-74-time/</a:t>
            </a:r>
            <a:endParaRPr lang="ru-RU" sz="1400" dirty="0"/>
          </a:p>
          <a:p>
            <a:r>
              <a:rPr lang="en-US" sz="1400" dirty="0">
                <a:hlinkClick r:id="rId4"/>
              </a:rPr>
              <a:t>https://www.forbes.com/sites/petercsathy/2020/01/15/disney-reportedly-an-early-smash-success-new-estimates/?sh=5ad15fd07422</a:t>
            </a:r>
            <a:r>
              <a:rPr lang="en-US" sz="1400" dirty="0"/>
              <a:t>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06836C7-77E6-4763-82E9-1F0209AE008C}"/>
              </a:ext>
            </a:extLst>
          </p:cNvPr>
          <p:cNvGrpSpPr/>
          <p:nvPr/>
        </p:nvGrpSpPr>
        <p:grpSpPr>
          <a:xfrm>
            <a:off x="660094" y="1249965"/>
            <a:ext cx="4540556" cy="3200873"/>
            <a:chOff x="1098957" y="956345"/>
            <a:chExt cx="3600000" cy="3934436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514E1B0-83D5-418B-AAD5-DC152F3F059B}"/>
                </a:ext>
              </a:extLst>
            </p:cNvPr>
            <p:cNvCxnSpPr/>
            <p:nvPr/>
          </p:nvCxnSpPr>
          <p:spPr>
            <a:xfrm>
              <a:off x="1098957" y="956345"/>
              <a:ext cx="3600000" cy="0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DAD88F1-6BBD-4FC5-8E34-254B02A79103}"/>
                </a:ext>
              </a:extLst>
            </p:cNvPr>
            <p:cNvCxnSpPr/>
            <p:nvPr/>
          </p:nvCxnSpPr>
          <p:spPr>
            <a:xfrm>
              <a:off x="1098958" y="956345"/>
              <a:ext cx="0" cy="3934436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32774C-7668-4E13-B014-54450FF8696C}"/>
              </a:ext>
            </a:extLst>
          </p:cNvPr>
          <p:cNvSpPr/>
          <p:nvPr/>
        </p:nvSpPr>
        <p:spPr>
          <a:xfrm>
            <a:off x="698857" y="1440226"/>
            <a:ext cx="507329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Конверсия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Netflix - 93% (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бесплатные подписки)</a:t>
            </a: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Prime - 74%</a:t>
            </a:r>
            <a:endParaRPr lang="ru-RU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Hulu – 3% (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7,5 месяцев после запуска)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Disney+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- 14%</a:t>
            </a: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564D94-0EBF-BF41-A7F7-0E7B1409F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45" y="5223630"/>
            <a:ext cx="2652342" cy="59772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AF9E1A9-E23B-5947-B026-0642B19E28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59" b="12662"/>
          <a:stretch/>
        </p:blipFill>
        <p:spPr>
          <a:xfrm>
            <a:off x="5672587" y="4163097"/>
            <a:ext cx="1827216" cy="14197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2C784B0-B778-6A45-9ACE-F60468B56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03" y="3836592"/>
            <a:ext cx="1827216" cy="103494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193A149-3345-8E46-AD92-E0231D584F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/>
          <a:stretch/>
        </p:blipFill>
        <p:spPr>
          <a:xfrm>
            <a:off x="5672586" y="1395723"/>
            <a:ext cx="5966359" cy="34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6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CFBCEFC-32E9-4C19-96EA-2728AC53AAF7}"/>
              </a:ext>
            </a:extLst>
          </p:cNvPr>
          <p:cNvCxnSpPr/>
          <p:nvPr/>
        </p:nvCxnSpPr>
        <p:spPr>
          <a:xfrm>
            <a:off x="553039" y="6356350"/>
            <a:ext cx="110859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50DDEB6-90B1-494A-A43A-4FE79F98497A}"/>
              </a:ext>
            </a:extLst>
          </p:cNvPr>
          <p:cNvCxnSpPr/>
          <p:nvPr/>
        </p:nvCxnSpPr>
        <p:spPr>
          <a:xfrm>
            <a:off x="553039" y="1003300"/>
            <a:ext cx="110859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EE8536-9022-480B-80B9-F36DF5DEF4CB}"/>
              </a:ext>
            </a:extLst>
          </p:cNvPr>
          <p:cNvSpPr/>
          <p:nvPr/>
        </p:nvSpPr>
        <p:spPr>
          <a:xfrm>
            <a:off x="553039" y="383143"/>
            <a:ext cx="4434615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Выводы</a:t>
            </a:r>
            <a:endParaRPr lang="ru-RU" sz="2400" b="1" dirty="0">
              <a:solidFill>
                <a:srgbClr val="2EC2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50AE560-46C0-4987-9232-249F8124F8A3}"/>
              </a:ext>
            </a:extLst>
          </p:cNvPr>
          <p:cNvGrpSpPr/>
          <p:nvPr/>
        </p:nvGrpSpPr>
        <p:grpSpPr>
          <a:xfrm>
            <a:off x="591728" y="1288827"/>
            <a:ext cx="4618901" cy="4816698"/>
            <a:chOff x="1098957" y="956345"/>
            <a:chExt cx="3600000" cy="3934436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3852A2E-5245-4BDF-B16C-B09AD1120E8B}"/>
                </a:ext>
              </a:extLst>
            </p:cNvPr>
            <p:cNvCxnSpPr/>
            <p:nvPr/>
          </p:nvCxnSpPr>
          <p:spPr>
            <a:xfrm>
              <a:off x="1098957" y="956345"/>
              <a:ext cx="3600000" cy="0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8602741-65A8-4D47-9BC3-CFEC3D239E3D}"/>
                </a:ext>
              </a:extLst>
            </p:cNvPr>
            <p:cNvCxnSpPr/>
            <p:nvPr/>
          </p:nvCxnSpPr>
          <p:spPr>
            <a:xfrm>
              <a:off x="1098958" y="956345"/>
              <a:ext cx="0" cy="3934436"/>
            </a:xfrm>
            <a:prstGeom prst="line">
              <a:avLst/>
            </a:prstGeom>
            <a:ln w="19050" cap="rnd">
              <a:solidFill>
                <a:srgbClr val="033F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A535B6C-5107-48FB-8283-FDAC61087267}"/>
              </a:ext>
            </a:extLst>
          </p:cNvPr>
          <p:cNvSpPr/>
          <p:nvPr/>
        </p:nvSpPr>
        <p:spPr>
          <a:xfrm>
            <a:off x="908407" y="1523577"/>
            <a:ext cx="42006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Юнит-экономика сходится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рынке стриминга высокая конкуренция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Ключевая цель – увеличивать долю рынка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Можно предложить снижать цену подписки, тем самым увеличивая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ARPPU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Проводить более активную рекламную компанию, чтобы повышать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01D8CD-CBBE-4E5C-A58B-DCF342648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02" y="1323976"/>
            <a:ext cx="6030586" cy="45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A814788D-9180-F543-A980-141D457B3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6AEC2-4469-044A-8A42-93975326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57" y="2441687"/>
            <a:ext cx="7605486" cy="147297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ru-RU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1819821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241</Words>
  <Application>Microsoft Macintosh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Мокрушин</dc:creator>
  <cp:lastModifiedBy>Гамид Исмаилов</cp:lastModifiedBy>
  <cp:revision>16</cp:revision>
  <dcterms:created xsi:type="dcterms:W3CDTF">2022-03-02T14:52:42Z</dcterms:created>
  <dcterms:modified xsi:type="dcterms:W3CDTF">2022-03-13T19:54:46Z</dcterms:modified>
</cp:coreProperties>
</file>