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6" r:id="rId31"/>
    <p:sldId id="277" r:id="rId32"/>
  </p:sldIdLst>
  <p:sldSz cx="12192000" cy="6858000"/>
  <p:notesSz cx="6794500" cy="992505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Tahoma" panose="020B0604030504040204" pitchFamily="3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rCE61TKe5vdTNJG4WRopxzyuW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6.fntdata"/><Relationship Id="rId21" Type="http://schemas.openxmlformats.org/officeDocument/2006/relationships/slide" Target="slides/slide1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3.fnt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customschemas.google.com/relationships/presentationmetadata" Target="meta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701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s-E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3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5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5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9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9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1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jp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jp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s-E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3" name="Google Shape;403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0"/>
          <p:cNvSpPr txBox="1"/>
          <p:nvPr/>
        </p:nvSpPr>
        <p:spPr>
          <a:xfrm>
            <a:off x="1146175" y="273050"/>
            <a:ext cx="1952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1441450" y="1139825"/>
            <a:ext cx="1059973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0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1235075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0"/>
          <p:cNvSpPr txBox="1"/>
          <p:nvPr/>
        </p:nvSpPr>
        <p:spPr>
          <a:xfrm>
            <a:off x="6234112" y="2060575"/>
            <a:ext cx="5764212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dato:string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sig:lista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estanteNuevo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 lista;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generarEstante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(estante1);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generarEstante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(estante2);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s-ES" sz="1800" b="0" i="0" u="none" strike="noStrike" cap="none" dirty="0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(estante1,estante2,estanteNuevo);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263525" y="3775075"/>
            <a:ext cx="542448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Libro  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Elemento de la Lista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Estante  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Lista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s-ES" sz="2200" b="1" i="0" u="none" strike="noStrike" cap="none" dirty="0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Estante Nuevo   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 lista a generar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5016500" y="6121400"/>
            <a:ext cx="977900" cy="484187"/>
          </a:xfrm>
          <a:custGeom>
            <a:avLst/>
            <a:gdLst/>
            <a:ahLst/>
            <a:cxnLst/>
            <a:rect l="l" t="t" r="r" b="b"/>
            <a:pathLst>
              <a:path w="977900" h="484188" extrusionOk="0">
                <a:moveTo>
                  <a:pt x="0" y="121047"/>
                </a:moveTo>
                <a:lnTo>
                  <a:pt x="15131" y="121047"/>
                </a:lnTo>
                <a:lnTo>
                  <a:pt x="15131" y="363141"/>
                </a:lnTo>
                <a:lnTo>
                  <a:pt x="0" y="363141"/>
                </a:lnTo>
                <a:lnTo>
                  <a:pt x="0" y="121047"/>
                </a:lnTo>
                <a:close/>
                <a:moveTo>
                  <a:pt x="30262" y="121047"/>
                </a:moveTo>
                <a:lnTo>
                  <a:pt x="60524" y="121047"/>
                </a:lnTo>
                <a:lnTo>
                  <a:pt x="60524" y="363141"/>
                </a:lnTo>
                <a:lnTo>
                  <a:pt x="30262" y="363141"/>
                </a:lnTo>
                <a:lnTo>
                  <a:pt x="30262" y="121047"/>
                </a:lnTo>
                <a:close/>
                <a:moveTo>
                  <a:pt x="75654" y="121047"/>
                </a:moveTo>
                <a:lnTo>
                  <a:pt x="735806" y="121047"/>
                </a:lnTo>
                <a:lnTo>
                  <a:pt x="735806" y="0"/>
                </a:lnTo>
                <a:lnTo>
                  <a:pt x="977900" y="242094"/>
                </a:lnTo>
                <a:lnTo>
                  <a:pt x="735806" y="484188"/>
                </a:lnTo>
                <a:lnTo>
                  <a:pt x="735806" y="363141"/>
                </a:lnTo>
                <a:lnTo>
                  <a:pt x="75654" y="363141"/>
                </a:lnTo>
                <a:lnTo>
                  <a:pt x="75654" y="121047"/>
                </a:lnTo>
                <a:close/>
              </a:path>
            </a:pathLst>
          </a:custGeom>
          <a:solidFill>
            <a:srgbClr val="FF0066"/>
          </a:solidFill>
          <a:ln w="12700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10"/>
          <p:cNvSpPr txBox="1"/>
          <p:nvPr/>
        </p:nvSpPr>
        <p:spPr>
          <a:xfrm>
            <a:off x="598487" y="3041650"/>
            <a:ext cx="4264025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s-ES" sz="2600" b="1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DEL EJEMPLO ANTERIOR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1 Flecha derecha"/>
          <p:cNvSpPr/>
          <p:nvPr/>
        </p:nvSpPr>
        <p:spPr>
          <a:xfrm>
            <a:off x="1318975" y="3893171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1564139" y="4522643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derecha"/>
          <p:cNvSpPr/>
          <p:nvPr/>
        </p:nvSpPr>
        <p:spPr>
          <a:xfrm>
            <a:off x="2524911" y="5138863"/>
            <a:ext cx="287602" cy="239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7" name="Google Shape;417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1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992187" y="1262062"/>
            <a:ext cx="109934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11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 txBox="1"/>
          <p:nvPr/>
        </p:nvSpPr>
        <p:spPr>
          <a:xfrm>
            <a:off x="119062" y="2097087"/>
            <a:ext cx="5764212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 (estante1,estante2,estanteNuevo);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 txBox="1"/>
          <p:nvPr/>
        </p:nvSpPr>
        <p:spPr>
          <a:xfrm>
            <a:off x="4241800" y="2060575"/>
            <a:ext cx="7942262" cy="347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 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iniciliazar el estante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mientras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22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2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estantes e1 y e2 tienen libros</a:t>
            </a: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Paula busca el mínimo de los estantes e1 y e2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Juan guarda el mínimo en el estante 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11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11015662" y="5222875"/>
            <a:ext cx="1076325" cy="137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1"/>
          <p:cNvPicPr preferRelativeResize="0"/>
          <p:nvPr/>
        </p:nvPicPr>
        <p:blipFill rotWithShape="1">
          <a:blip r:embed="rId5">
            <a:alphaModFix/>
          </a:blip>
          <a:srcRect l="7186" t="14915" r="69017" b="50217"/>
          <a:stretch/>
        </p:blipFill>
        <p:spPr>
          <a:xfrm>
            <a:off x="9591675" y="5040312"/>
            <a:ext cx="1077912" cy="157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1" name="Google Shape;431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2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2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12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2"/>
          <p:cNvSpPr txBox="1"/>
          <p:nvPr/>
        </p:nvSpPr>
        <p:spPr>
          <a:xfrm>
            <a:off x="134937" y="2339975"/>
            <a:ext cx="5961062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 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iniciliazar el estante </a:t>
            </a:r>
            <a:r>
              <a:rPr lang="es-ES" sz="16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mientras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6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los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estantes e1 y e2 tienen libros</a:t>
            </a: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Paula busca el mínimo de los estantes e1 y e2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Juan guarda el mínimo en el estante eNuevo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2"/>
          <p:cNvSpPr txBox="1"/>
          <p:nvPr/>
        </p:nvSpPr>
        <p:spPr>
          <a:xfrm>
            <a:off x="7685087" y="2201862"/>
            <a:ext cx="41592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Juan guarde el libro?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2208212" y="4716462"/>
            <a:ext cx="1423987" cy="180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2"/>
          <p:cNvPicPr preferRelativeResize="0"/>
          <p:nvPr/>
        </p:nvPicPr>
        <p:blipFill rotWithShape="1">
          <a:blip r:embed="rId5">
            <a:alphaModFix/>
          </a:blip>
          <a:srcRect l="7186" t="14915" r="69017" b="50217"/>
          <a:stretch/>
        </p:blipFill>
        <p:spPr>
          <a:xfrm>
            <a:off x="6743700" y="2049462"/>
            <a:ext cx="941387" cy="137953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2"/>
          <p:cNvSpPr txBox="1"/>
          <p:nvPr/>
        </p:nvSpPr>
        <p:spPr>
          <a:xfrm>
            <a:off x="3503612" y="5213350"/>
            <a:ext cx="306228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Paula busque el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2"/>
          <p:cNvSpPr txBox="1"/>
          <p:nvPr/>
        </p:nvSpPr>
        <p:spPr>
          <a:xfrm>
            <a:off x="7837487" y="2997200"/>
            <a:ext cx="4219575" cy="135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Generar un espacio en el estante nuevo.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Agregar el libro que le da Paula al final del estante nuevo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2"/>
          <p:cNvSpPr txBox="1"/>
          <p:nvPr/>
        </p:nvSpPr>
        <p:spPr>
          <a:xfrm>
            <a:off x="6743700" y="4965700"/>
            <a:ext cx="5100637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Como las listas de libros están ordenadas alfabéticamente por título, sólo debe mirar el primer elemento de cada lista, compararlos y determinar el menor  entre estos.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8" name="Google Shape;448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3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13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3"/>
          <p:cNvSpPr txBox="1"/>
          <p:nvPr/>
        </p:nvSpPr>
        <p:spPr>
          <a:xfrm>
            <a:off x="4587875" y="1844675"/>
            <a:ext cx="7389812" cy="39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PaulaBuscaMinimo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>
              <a:solidFill>
                <a:srgbClr val="FF00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libroMinimo :=  valor_muy_alto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(estante_1 noVacío) and (estante_2 noVacío)</a:t>
            </a: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800" b="0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if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(libroEnEstante_1 &lt;= libroEnEstante_2 ) </a:t>
            </a: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else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   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1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(estante_1 noVacío) and (estante_2 vacio)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1" i="0" u="none" strike="noStrike" cap="none">
              <a:solidFill>
                <a:srgbClr val="3B38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(estante_1 Vacío) and (estante_2 novacio) 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800"/>
              <a:buFont typeface="Consolas"/>
              <a:buNone/>
            </a:pPr>
            <a:r>
              <a:rPr lang="es-ES" sz="1800" b="1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  libroMinimo:= </a:t>
            </a:r>
            <a:r>
              <a:rPr lang="es-ES" sz="1800" b="0" i="0" u="none" strike="noStrike" cap="none">
                <a:solidFill>
                  <a:srgbClr val="3B3838"/>
                </a:solidFill>
                <a:latin typeface="Consolas"/>
                <a:ea typeface="Consolas"/>
                <a:cs typeface="Consolas"/>
                <a:sym typeface="Consolas"/>
              </a:rPr>
              <a:t>libroEnEstante_2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13"/>
          <p:cNvPicPr preferRelativeResize="0"/>
          <p:nvPr/>
        </p:nvPicPr>
        <p:blipFill rotWithShape="1">
          <a:blip r:embed="rId5">
            <a:alphaModFix/>
          </a:blip>
          <a:srcRect l="72970" t="16760" r="3233" b="53010"/>
          <a:stretch/>
        </p:blipFill>
        <p:spPr>
          <a:xfrm>
            <a:off x="1168400" y="2127250"/>
            <a:ext cx="1423987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3"/>
          <p:cNvSpPr txBox="1"/>
          <p:nvPr/>
        </p:nvSpPr>
        <p:spPr>
          <a:xfrm>
            <a:off x="263525" y="3986212"/>
            <a:ext cx="30607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Qué significa que Paula busque el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0" y="5248275"/>
            <a:ext cx="3862387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400"/>
              <a:buFont typeface="Consolas"/>
              <a:buNone/>
            </a:pPr>
            <a:r>
              <a:rPr lang="es-ES" sz="14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Como las listas de libros están ordenadas alfabéticamente por título, sólo debe mirar el primer elemento de cada lista, compararlos y determinar el menor  entre estos.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13"/>
          <p:cNvGrpSpPr/>
          <p:nvPr/>
        </p:nvGrpSpPr>
        <p:grpSpPr>
          <a:xfrm>
            <a:off x="5521325" y="5880100"/>
            <a:ext cx="6623050" cy="862012"/>
            <a:chOff x="5676439" y="4799806"/>
            <a:chExt cx="6623567" cy="1136650"/>
          </a:xfrm>
        </p:grpSpPr>
        <p:pic>
          <p:nvPicPr>
            <p:cNvPr id="458" name="Google Shape;458;p13" descr="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676439" y="4799806"/>
              <a:ext cx="1136650" cy="1136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13"/>
            <p:cNvSpPr txBox="1"/>
            <p:nvPr/>
          </p:nvSpPr>
          <p:spPr>
            <a:xfrm>
              <a:off x="6571859" y="5172409"/>
              <a:ext cx="5728147" cy="431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devuelve si ambos estantes están vacíos?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65" name="Google Shape;465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4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4"/>
          <p:cNvSpPr txBox="1"/>
          <p:nvPr/>
        </p:nvSpPr>
        <p:spPr>
          <a:xfrm>
            <a:off x="985837" y="1154112"/>
            <a:ext cx="1099185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alibri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se dispone de dos listas con los nombres de libros ordenadas alfabéticamente y se pide generar una única lista de libros ordenada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14" descr="Imagen que contiene dibuj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937" y="1254125"/>
            <a:ext cx="823912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4"/>
          <p:cNvSpPr txBox="1"/>
          <p:nvPr/>
        </p:nvSpPr>
        <p:spPr>
          <a:xfrm>
            <a:off x="138112" y="2146300"/>
            <a:ext cx="4918075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merge;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estante1, estante2: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(estante1);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 (estante2);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merge (estante1,estante2,estanteNuevo);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4"/>
          <p:cNvSpPr txBox="1"/>
          <p:nvPr/>
        </p:nvSpPr>
        <p:spPr>
          <a:xfrm>
            <a:off x="4946650" y="2276475"/>
            <a:ext cx="69977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(E1,E2:lista;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min: 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(E1,E2,min);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minimo (E1,E2,min);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4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6350" y="2771775"/>
            <a:ext cx="1285875" cy="9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4"/>
          <p:cNvSpPr txBox="1"/>
          <p:nvPr/>
        </p:nvSpPr>
        <p:spPr>
          <a:xfrm>
            <a:off x="9672637" y="3621087"/>
            <a:ext cx="22717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qué envío las listas al proc.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9659937" y="5280025"/>
            <a:ext cx="2270125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qué invoco de nuevo al procedimiento mínimo?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/>
        </p:nvSpPr>
        <p:spPr>
          <a:xfrm>
            <a:off x="7273925" y="171132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1" name="Google Shape;481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5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7232650" y="658336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1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96450" y="4049712"/>
            <a:ext cx="1789112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5"/>
          <p:cNvSpPr txBox="1"/>
          <p:nvPr/>
        </p:nvSpPr>
        <p:spPr>
          <a:xfrm>
            <a:off x="9455150" y="5178425"/>
            <a:ext cx="2271712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None/>
            </a:pPr>
            <a:r>
              <a:rPr lang="es-ES"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Qué cambio si ahora en la casa hay 5 estantes?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5"/>
          <p:cNvSpPr txBox="1"/>
          <p:nvPr/>
        </p:nvSpPr>
        <p:spPr>
          <a:xfrm>
            <a:off x="789668" y="944231"/>
            <a:ext cx="64533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e1,e2:lista;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min:string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min := ‘ZZZ’;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(e1 &lt;&gt;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and (e2 &lt;&gt;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(e1^.dato &lt;= e2 ^.dato )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min:= e1^.dato;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e1:= e1 ^.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min:= e2 ^.dato;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e2:= e2 ^.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(e1 &lt;&gt;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and (e2 =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min:= e1^.dato;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e1:= e1 ^.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(e1 =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and (e2 &lt;&gt;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min:= e2 ^.dato;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e2:= e2 ^.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6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5"/>
          <p:cNvSpPr txBox="1"/>
          <p:nvPr/>
        </p:nvSpPr>
        <p:spPr>
          <a:xfrm>
            <a:off x="6610350" y="326707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15"/>
          <p:cNvSpPr txBox="1"/>
          <p:nvPr/>
        </p:nvSpPr>
        <p:spPr>
          <a:xfrm>
            <a:off x="6599237" y="1706562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9" name="Google Shape;489;p15"/>
          <p:cNvGrpSpPr/>
          <p:nvPr/>
        </p:nvGrpSpPr>
        <p:grpSpPr>
          <a:xfrm>
            <a:off x="6675437" y="1820862"/>
            <a:ext cx="371475" cy="1144587"/>
            <a:chOff x="9971314" y="1762408"/>
            <a:chExt cx="370115" cy="1144078"/>
          </a:xfrm>
        </p:grpSpPr>
        <p:sp>
          <p:nvSpPr>
            <p:cNvPr id="490" name="Google Shape;490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15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7372350" y="1809750"/>
            <a:ext cx="369887" cy="1144587"/>
            <a:chOff x="9971314" y="1762408"/>
            <a:chExt cx="370115" cy="1144078"/>
          </a:xfrm>
        </p:grpSpPr>
        <p:sp>
          <p:nvSpPr>
            <p:cNvPr id="493" name="Google Shape;493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5"/>
            <p:cNvSpPr txBox="1"/>
            <p:nvPr/>
          </p:nvSpPr>
          <p:spPr>
            <a:xfrm>
              <a:off x="9996730" y="2149585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5" name="Google Shape;49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7200" y="1792287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23678" y="1754284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5437" y="3322637"/>
            <a:ext cx="42068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70762" y="3309937"/>
            <a:ext cx="42545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01012" y="3297237"/>
            <a:ext cx="446087" cy="115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15"/>
          <p:cNvGrpSpPr/>
          <p:nvPr/>
        </p:nvGrpSpPr>
        <p:grpSpPr>
          <a:xfrm>
            <a:off x="8802687" y="3294062"/>
            <a:ext cx="371475" cy="1143000"/>
            <a:chOff x="9971314" y="1762408"/>
            <a:chExt cx="370115" cy="1144078"/>
          </a:xfrm>
        </p:grpSpPr>
        <p:sp>
          <p:nvSpPr>
            <p:cNvPr id="501" name="Google Shape;501;p1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15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15"/>
          <p:cNvCxnSpPr/>
          <p:nvPr/>
        </p:nvCxnSpPr>
        <p:spPr>
          <a:xfrm>
            <a:off x="6491287" y="1733550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4" name="Google Shape;504;p15"/>
          <p:cNvCxnSpPr/>
          <p:nvPr/>
        </p:nvCxnSpPr>
        <p:spPr>
          <a:xfrm flipH="1">
            <a:off x="6456362" y="3127375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0" name="Google Shape;510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6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6"/>
          <p:cNvSpPr txBox="1"/>
          <p:nvPr/>
        </p:nvSpPr>
        <p:spPr>
          <a:xfrm>
            <a:off x="146050" y="1470025"/>
            <a:ext cx="4918075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cantE=5;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estantes = array[1..cantE] of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todos: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generarEstantes (todos);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merge (todos,estanteNuevo);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4568825" y="1690687"/>
            <a:ext cx="762317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9469437" y="2781300"/>
            <a:ext cx="227012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</a:pPr>
            <a:r>
              <a:rPr lang="es-ES" sz="2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Sólo debo modificar el procedimiento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2" name="Google Shape;532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8"/>
          <p:cNvSpPr txBox="1"/>
          <p:nvPr/>
        </p:nvSpPr>
        <p:spPr>
          <a:xfrm>
            <a:off x="1146175" y="273050"/>
            <a:ext cx="5335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ACUMULADOR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1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057275" y="1398587"/>
            <a:ext cx="1036637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8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2697162" y="1485900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8"/>
          <p:cNvSpPr txBox="1"/>
          <p:nvPr/>
        </p:nvSpPr>
        <p:spPr>
          <a:xfrm>
            <a:off x="4872037" y="1741487"/>
            <a:ext cx="4144962" cy="18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tienen los gastos de cada uno ordenados por nombre de gasto.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1230312" y="4781550"/>
            <a:ext cx="522605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Supongamos que quieren armar un listado ordenado por gasto con el total entre ambos de cada tipo de gasto.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8"/>
          <p:cNvGrpSpPr/>
          <p:nvPr/>
        </p:nvGrpSpPr>
        <p:grpSpPr>
          <a:xfrm>
            <a:off x="6626225" y="4783137"/>
            <a:ext cx="1990725" cy="1526222"/>
            <a:chOff x="7138988" y="5059363"/>
            <a:chExt cx="1990725" cy="1526222"/>
          </a:xfrm>
        </p:grpSpPr>
        <p:grpSp>
          <p:nvGrpSpPr>
            <p:cNvPr id="540" name="Google Shape;540;p18"/>
            <p:cNvGrpSpPr/>
            <p:nvPr/>
          </p:nvGrpSpPr>
          <p:grpSpPr>
            <a:xfrm>
              <a:off x="7138988" y="5070475"/>
              <a:ext cx="433388" cy="1511300"/>
              <a:chOff x="9971314" y="1762408"/>
              <a:chExt cx="370116" cy="1144078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2" name="Google Shape;542;p18"/>
              <p:cNvSpPr txBox="1"/>
              <p:nvPr/>
            </p:nvSpPr>
            <p:spPr>
              <a:xfrm rot="-5400000">
                <a:off x="9574483" y="2179166"/>
                <a:ext cx="1078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2600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43" name="Google Shape;543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3307" y="5061585"/>
              <a:ext cx="445008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18"/>
            <p:cNvSpPr/>
            <p:nvPr/>
          </p:nvSpPr>
          <p:spPr>
            <a:xfrm>
              <a:off x="8682038" y="5059363"/>
              <a:ext cx="447675" cy="152241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5" name="Google Shape;545;p18"/>
            <p:cNvSpPr txBox="1"/>
            <p:nvPr/>
          </p:nvSpPr>
          <p:spPr>
            <a:xfrm rot="-5400000">
              <a:off x="8146838" y="5582176"/>
              <a:ext cx="1348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2500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18"/>
          <p:cNvGrpSpPr/>
          <p:nvPr/>
        </p:nvGrpSpPr>
        <p:grpSpPr>
          <a:xfrm>
            <a:off x="9186862" y="1188720"/>
            <a:ext cx="2238375" cy="3310128"/>
            <a:chOff x="9752013" y="1383984"/>
            <a:chExt cx="2238375" cy="330954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9915525" y="1392149"/>
              <a:ext cx="433388" cy="1522232"/>
              <a:chOff x="9971314" y="1753928"/>
              <a:chExt cx="370115" cy="1152354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9971314" y="1762407"/>
                <a:ext cx="370115" cy="1143875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9" name="Google Shape;549;p18"/>
              <p:cNvSpPr txBox="1"/>
              <p:nvPr/>
            </p:nvSpPr>
            <p:spPr>
              <a:xfrm rot="-5400000">
                <a:off x="9562485" y="2167178"/>
                <a:ext cx="1102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 1400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0" name="Google Shape;550;p18"/>
            <p:cNvCxnSpPr/>
            <p:nvPr/>
          </p:nvCxnSpPr>
          <p:spPr>
            <a:xfrm>
              <a:off x="9786938" y="1674763"/>
              <a:ext cx="9525" cy="2918895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1" name="Google Shape;551;p18"/>
            <p:cNvCxnSpPr/>
            <p:nvPr/>
          </p:nvCxnSpPr>
          <p:spPr>
            <a:xfrm flipH="1">
              <a:off x="9752013" y="3068341"/>
              <a:ext cx="2238375" cy="12698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52" name="Google Shape;552;p18"/>
            <p:cNvGrpSpPr/>
            <p:nvPr/>
          </p:nvGrpSpPr>
          <p:grpSpPr>
            <a:xfrm>
              <a:off x="10415589" y="1403349"/>
              <a:ext cx="433387" cy="1511032"/>
              <a:chOff x="9971314" y="1762407"/>
              <a:chExt cx="370115" cy="1143875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9971314" y="1762407"/>
                <a:ext cx="370115" cy="1143875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4" name="Google Shape;554;p18"/>
              <p:cNvSpPr txBox="1"/>
              <p:nvPr/>
            </p:nvSpPr>
            <p:spPr>
              <a:xfrm rot="-5400000">
                <a:off x="9603272" y="2207978"/>
                <a:ext cx="10209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1 200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55" name="Google Shape;555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52734" y="1383984"/>
              <a:ext cx="445008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6" name="Google Shape;556;p18"/>
            <p:cNvSpPr/>
            <p:nvPr/>
          </p:nvSpPr>
          <p:spPr>
            <a:xfrm>
              <a:off x="11522075" y="1392238"/>
              <a:ext cx="374650" cy="145548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7" name="Google Shape;557;p18"/>
            <p:cNvSpPr txBox="1"/>
            <p:nvPr/>
          </p:nvSpPr>
          <p:spPr>
            <a:xfrm rot="-5400000">
              <a:off x="10986651" y="1915183"/>
              <a:ext cx="1347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8" name="Google Shape;558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95662" y="3169796"/>
              <a:ext cx="445008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18"/>
            <p:cNvSpPr/>
            <p:nvPr/>
          </p:nvSpPr>
          <p:spPr>
            <a:xfrm>
              <a:off x="10560050" y="3174685"/>
              <a:ext cx="376238" cy="145389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0" name="Google Shape;560;p18"/>
            <p:cNvSpPr txBox="1"/>
            <p:nvPr/>
          </p:nvSpPr>
          <p:spPr>
            <a:xfrm rot="-5400000">
              <a:off x="10030926" y="3702407"/>
              <a:ext cx="1337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1039475" y="3174685"/>
              <a:ext cx="376238" cy="1455479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8"/>
            <p:cNvSpPr txBox="1"/>
            <p:nvPr/>
          </p:nvSpPr>
          <p:spPr>
            <a:xfrm rot="-5400000">
              <a:off x="10526251" y="3719081"/>
              <a:ext cx="1305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68" name="Google Shape;568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9"/>
          <p:cNvSpPr txBox="1"/>
          <p:nvPr/>
        </p:nvSpPr>
        <p:spPr>
          <a:xfrm>
            <a:off x="1146175" y="273050"/>
            <a:ext cx="5335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ACUMULADOR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19"/>
          <p:cNvPicPr preferRelativeResize="0"/>
          <p:nvPr/>
        </p:nvPicPr>
        <p:blipFill rotWithShape="1">
          <a:blip r:embed="rId4">
            <a:alphaModFix/>
          </a:blip>
          <a:srcRect l="69017" t="14915" r="7186" b="12767"/>
          <a:stretch/>
        </p:blipFill>
        <p:spPr>
          <a:xfrm>
            <a:off x="895350" y="3071812"/>
            <a:ext cx="53975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9"/>
          <p:cNvPicPr preferRelativeResize="0"/>
          <p:nvPr/>
        </p:nvPicPr>
        <p:blipFill rotWithShape="1">
          <a:blip r:embed="rId4">
            <a:alphaModFix/>
          </a:blip>
          <a:srcRect l="3231" t="16760" r="72971" b="14942"/>
          <a:stretch/>
        </p:blipFill>
        <p:spPr>
          <a:xfrm>
            <a:off x="909637" y="1208087"/>
            <a:ext cx="577850" cy="165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19"/>
          <p:cNvGrpSpPr/>
          <p:nvPr/>
        </p:nvGrpSpPr>
        <p:grpSpPr>
          <a:xfrm>
            <a:off x="5545137" y="2511425"/>
            <a:ext cx="1990725" cy="1530222"/>
            <a:chOff x="7138988" y="5059363"/>
            <a:chExt cx="1990725" cy="1530222"/>
          </a:xfrm>
        </p:grpSpPr>
        <p:grpSp>
          <p:nvGrpSpPr>
            <p:cNvPr id="574" name="Google Shape;574;p19"/>
            <p:cNvGrpSpPr/>
            <p:nvPr/>
          </p:nvGrpSpPr>
          <p:grpSpPr>
            <a:xfrm>
              <a:off x="7138988" y="5070476"/>
              <a:ext cx="433387" cy="1511299"/>
              <a:chOff x="9971314" y="1762409"/>
              <a:chExt cx="370115" cy="1144077"/>
            </a:xfrm>
          </p:grpSpPr>
          <p:sp>
            <p:nvSpPr>
              <p:cNvPr id="575" name="Google Shape;575;p19"/>
              <p:cNvSpPr/>
              <p:nvPr/>
            </p:nvSpPr>
            <p:spPr>
              <a:xfrm>
                <a:off x="9971314" y="1762409"/>
                <a:ext cx="370115" cy="1144077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6" name="Google Shape;576;p19"/>
              <p:cNvSpPr txBox="1"/>
              <p:nvPr/>
            </p:nvSpPr>
            <p:spPr>
              <a:xfrm rot="-5400000">
                <a:off x="9567722" y="2172428"/>
                <a:ext cx="10920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2600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77" name="Google Shape;577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5402" y="5065586"/>
              <a:ext cx="445008" cy="1523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8" name="Google Shape;578;p19"/>
            <p:cNvSpPr/>
            <p:nvPr/>
          </p:nvSpPr>
          <p:spPr>
            <a:xfrm>
              <a:off x="8682038" y="5059363"/>
              <a:ext cx="447675" cy="1522412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9" name="Google Shape;579;p19"/>
            <p:cNvSpPr txBox="1"/>
            <p:nvPr/>
          </p:nvSpPr>
          <p:spPr>
            <a:xfrm rot="-5400000">
              <a:off x="8148651" y="5583993"/>
              <a:ext cx="1344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2500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19"/>
          <p:cNvGrpSpPr/>
          <p:nvPr/>
        </p:nvGrpSpPr>
        <p:grpSpPr>
          <a:xfrm>
            <a:off x="1847850" y="1463039"/>
            <a:ext cx="2484437" cy="3310127"/>
            <a:chOff x="9752013" y="1383667"/>
            <a:chExt cx="2485342" cy="3309541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9915584" y="1403348"/>
              <a:ext cx="433545" cy="1511033"/>
              <a:chOff x="9971365" y="1762406"/>
              <a:chExt cx="370249" cy="1143876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9971365" y="1762406"/>
                <a:ext cx="370249" cy="1143876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3" name="Google Shape;583;p19"/>
              <p:cNvSpPr txBox="1"/>
              <p:nvPr/>
            </p:nvSpPr>
            <p:spPr>
              <a:xfrm rot="-5400000">
                <a:off x="9572988" y="2177667"/>
                <a:ext cx="10815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 1400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4" name="Google Shape;584;p19"/>
            <p:cNvCxnSpPr/>
            <p:nvPr/>
          </p:nvCxnSpPr>
          <p:spPr>
            <a:xfrm>
              <a:off x="9786951" y="1674763"/>
              <a:ext cx="9528" cy="2918895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19"/>
            <p:cNvCxnSpPr/>
            <p:nvPr/>
          </p:nvCxnSpPr>
          <p:spPr>
            <a:xfrm flipH="1">
              <a:off x="9752013" y="3068341"/>
              <a:ext cx="2237602" cy="12698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86" name="Google Shape;586;p19"/>
            <p:cNvGrpSpPr/>
            <p:nvPr/>
          </p:nvGrpSpPr>
          <p:grpSpPr>
            <a:xfrm>
              <a:off x="10614341" y="1398078"/>
              <a:ext cx="433545" cy="1516303"/>
              <a:chOff x="10141049" y="1758417"/>
              <a:chExt cx="370250" cy="1147865"/>
            </a:xfrm>
          </p:grpSpPr>
          <p:sp>
            <p:nvSpPr>
              <p:cNvPr id="587" name="Google Shape;587;p19"/>
              <p:cNvSpPr/>
              <p:nvPr/>
            </p:nvSpPr>
            <p:spPr>
              <a:xfrm>
                <a:off x="10141049" y="1762406"/>
                <a:ext cx="370250" cy="1143876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8" name="Google Shape;588;p19"/>
              <p:cNvSpPr txBox="1"/>
              <p:nvPr/>
            </p:nvSpPr>
            <p:spPr>
              <a:xfrm rot="-5400000">
                <a:off x="9734840" y="2169417"/>
                <a:ext cx="10980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500"/>
                  <a:buFont typeface="Calibri"/>
                  <a:buNone/>
                </a:pPr>
                <a:r>
                  <a:rPr lang="es-ES" sz="15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Celular 1 200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9" name="Google Shape;589;p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57511" y="1383667"/>
              <a:ext cx="445170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19"/>
            <p:cNvSpPr/>
            <p:nvPr/>
          </p:nvSpPr>
          <p:spPr>
            <a:xfrm>
              <a:off x="11862569" y="1392238"/>
              <a:ext cx="374786" cy="1455479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1" name="Google Shape;591;p19"/>
            <p:cNvSpPr txBox="1"/>
            <p:nvPr/>
          </p:nvSpPr>
          <p:spPr>
            <a:xfrm rot="-5400000">
              <a:off x="11369304" y="1939652"/>
              <a:ext cx="1298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2" name="Google Shape;592;p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95179" y="3169478"/>
              <a:ext cx="445170" cy="1523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19"/>
            <p:cNvSpPr/>
            <p:nvPr/>
          </p:nvSpPr>
          <p:spPr>
            <a:xfrm>
              <a:off x="10798557" y="3174684"/>
              <a:ext cx="376374" cy="1453893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4" name="Google Shape;594;p19"/>
            <p:cNvSpPr txBox="1"/>
            <p:nvPr/>
          </p:nvSpPr>
          <p:spPr>
            <a:xfrm rot="-5400000">
              <a:off x="10294572" y="3726737"/>
              <a:ext cx="12876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1000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1446493" y="3174684"/>
              <a:ext cx="376374" cy="1455480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96" name="Google Shape;596;p19"/>
            <p:cNvSpPr txBox="1"/>
            <p:nvPr/>
          </p:nvSpPr>
          <p:spPr>
            <a:xfrm rot="-5400000">
              <a:off x="10952856" y="3738112"/>
              <a:ext cx="12672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s-ES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Ropa 500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19"/>
          <p:cNvSpPr txBox="1"/>
          <p:nvPr/>
        </p:nvSpPr>
        <p:spPr>
          <a:xfrm>
            <a:off x="1968500" y="1347787"/>
            <a:ext cx="530100" cy="17718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19"/>
          <p:cNvSpPr txBox="1"/>
          <p:nvPr/>
        </p:nvSpPr>
        <p:spPr>
          <a:xfrm>
            <a:off x="2035175" y="3179762"/>
            <a:ext cx="530225" cy="177165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19"/>
          <p:cNvSpPr txBox="1"/>
          <p:nvPr/>
        </p:nvSpPr>
        <p:spPr>
          <a:xfrm>
            <a:off x="6484937" y="4181475"/>
            <a:ext cx="57261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celular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1400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9"/>
          <p:cNvSpPr txBox="1"/>
          <p:nvPr/>
        </p:nvSpPr>
        <p:spPr>
          <a:xfrm>
            <a:off x="6484937" y="4681537"/>
            <a:ext cx="57261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celular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1200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9"/>
          <p:cNvSpPr txBox="1"/>
          <p:nvPr/>
        </p:nvSpPr>
        <p:spPr>
          <a:xfrm>
            <a:off x="6484937" y="5251450"/>
            <a:ext cx="57261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mínimo es </a:t>
            </a:r>
            <a:r>
              <a:rPr lang="es-ES" sz="2200" b="1" i="0" u="none" strike="noStrike" cap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peluquería</a:t>
            </a:r>
            <a:r>
              <a:rPr lang="es-ES" sz="22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, monto 500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9"/>
          <p:cNvSpPr/>
          <p:nvPr/>
        </p:nvSpPr>
        <p:spPr>
          <a:xfrm rot="10800000">
            <a:off x="8880475" y="5799137"/>
            <a:ext cx="935037" cy="936625"/>
          </a:xfrm>
          <a:prstGeom prst="downArrow">
            <a:avLst>
              <a:gd name="adj1" fmla="val 10818"/>
              <a:gd name="adj2" fmla="val 50000"/>
            </a:avLst>
          </a:prstGeom>
          <a:solidFill>
            <a:srgbClr val="A9D18E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3" name="Google Shape;603;p19"/>
          <p:cNvSpPr txBox="1"/>
          <p:nvPr/>
        </p:nvSpPr>
        <p:spPr>
          <a:xfrm>
            <a:off x="2679050" y="1382712"/>
            <a:ext cx="462000" cy="1730400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9" name="Google Shape;609;p2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0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 txBox="1"/>
          <p:nvPr/>
        </p:nvSpPr>
        <p:spPr>
          <a:xfrm>
            <a:off x="146050" y="1125537"/>
            <a:ext cx="4918075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Program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cantE=2;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gasto=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nombre:string;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monto:real;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lista =^nodo;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nodo = record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dato:gasto;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sig:lista;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estantes = array[1..cantE] of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todos: estantes;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estanteNuevo: lista;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generarEstantes (todos);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merge (todos,estanteNuevo);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s-ES" sz="16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0"/>
          <p:cNvSpPr txBox="1"/>
          <p:nvPr/>
        </p:nvSpPr>
        <p:spPr>
          <a:xfrm>
            <a:off x="4568825" y="1690687"/>
            <a:ext cx="7623175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(min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agregarAtras (Enuevo,min);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minimo (todos,min);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8351837" y="4756150"/>
            <a:ext cx="2270125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</a:pPr>
            <a:r>
              <a:rPr lang="es-ES" sz="2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Sólo debo modificar el procedimiento merge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2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8950" y="4797425"/>
            <a:ext cx="1789112" cy="135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9" name="Google Shape;159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/>
        </p:nvSpPr>
        <p:spPr>
          <a:xfrm>
            <a:off x="839787" y="1739900"/>
            <a:ext cx="4289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Merge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839787" y="2662237"/>
            <a:ext cx="47894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 entre dos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839787" y="3582987"/>
            <a:ext cx="64008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 entre más de dos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839787" y="4437421"/>
            <a:ext cx="4151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s-E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s-E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acumulador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21" name="Google Shape;621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1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1"/>
          <p:cNvSpPr txBox="1"/>
          <p:nvPr/>
        </p:nvSpPr>
        <p:spPr>
          <a:xfrm>
            <a:off x="1416050" y="1365250"/>
            <a:ext cx="97632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merge (todos:estantes; var Enuevo:lista);</a:t>
            </a:r>
            <a:endParaRPr sz="2000" b="0" i="0" u="none" strike="noStrike" cap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Enuevo:= nil;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minimo (todos,minNombre, monto);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while (minNombre &lt;&gt; ‘ZZZ’)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actual:= minNombre; montoTotal:=0;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while ((minNombre &lt;&gt; ‘ZZZ’) and (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minNombre = actual</a:t>
            </a: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) )do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2000" b="0" i="0" u="none" strike="noStrike" cap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montoTotal:= montoTotal + monto;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   minimo (todos,minNombre,monto);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767171"/>
                </a:solidFill>
                <a:latin typeface="Consolas"/>
                <a:ea typeface="Consolas"/>
                <a:cs typeface="Consolas"/>
                <a:sym typeface="Consolas"/>
              </a:rPr>
              <a:t>     agregarAtras(Enuevo,actual,montoTotal);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0" name="Google Shape;630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2"/>
          <p:cNvSpPr txBox="1"/>
          <p:nvPr/>
        </p:nvSpPr>
        <p:spPr>
          <a:xfrm>
            <a:off x="1146175" y="273050"/>
            <a:ext cx="1836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2"/>
          <p:cNvSpPr txBox="1"/>
          <p:nvPr/>
        </p:nvSpPr>
        <p:spPr>
          <a:xfrm>
            <a:off x="815975" y="1052512"/>
            <a:ext cx="112569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minimo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todos:estantes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nomMin:string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monto:real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indiceMin,i:integer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‘ZZZ’;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i:= 1 to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cantE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(todos[i] &lt;&gt;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nil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(todos[i]^.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i;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todos[i]^.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&lt;&gt; ‘ZZZ’)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//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nomMin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dato.nombre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monto:=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 ^.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dato.monto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]:= todos[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indiceMin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]^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sig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nsolas"/>
              <a:buNone/>
            </a:pPr>
            <a:r>
              <a:rPr lang="es-ES" sz="1800" b="0" i="0" u="none" strike="noStrike" cap="none" dirty="0" err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2" name="Google Shape;172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/>
        </p:nvSpPr>
        <p:spPr>
          <a:xfrm>
            <a:off x="1146175" y="273050"/>
            <a:ext cx="51181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ES" sz="32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operación de </a:t>
            </a:r>
            <a:r>
              <a:rPr lang="es-ES" sz="3200" b="1" i="0" u="none" strike="noStrike" cap="none" dirty="0" err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consiste en generar una nueva estructura de datos (arreglos, listas) ordenada a partir de la mezcla de dos o m</a:t>
            </a:r>
            <a:r>
              <a:rPr lang="es-E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á</a:t>
            </a: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 estructuras de datos previamente ordenadas.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Las estructuras que se combinan guardan el mismo orden lógico interno (por ejemplo datos ordenados alfabéticamente)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936625" y="5373687"/>
            <a:ext cx="10847387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Trabajaremos con un ejemplo de la vida real para luego asimilarlo e implementarlo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3" name="Google Shape;183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307975" y="1184275"/>
            <a:ext cx="535622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viven juntos.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1500187" y="1674812"/>
            <a:ext cx="1036637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3140075" y="1762125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5314950" y="2017712"/>
            <a:ext cx="4144962" cy="22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y Paula tienen una biblioteca de dos estantes y en cada estante sus libros se encuentran ordenados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4"/>
          <p:cNvGrpSpPr/>
          <p:nvPr/>
        </p:nvGrpSpPr>
        <p:grpSpPr>
          <a:xfrm>
            <a:off x="9480550" y="1674812"/>
            <a:ext cx="2238375" cy="2919412"/>
            <a:chOff x="9752013" y="1674813"/>
            <a:chExt cx="2238375" cy="2919412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9971088" y="1762125"/>
              <a:ext cx="369888" cy="1144588"/>
              <a:chOff x="9971314" y="1762408"/>
              <a:chExt cx="370116" cy="1144078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4"/>
            <p:cNvGrpSpPr/>
            <p:nvPr/>
          </p:nvGrpSpPr>
          <p:grpSpPr>
            <a:xfrm>
              <a:off x="10396538" y="1751013"/>
              <a:ext cx="369888" cy="1144587"/>
              <a:chOff x="9971314" y="1762408"/>
              <a:chExt cx="370116" cy="1144078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9971314" y="1762408"/>
                <a:ext cx="370116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"/>
              <p:cNvSpPr txBox="1"/>
              <p:nvPr/>
            </p:nvSpPr>
            <p:spPr>
              <a:xfrm>
                <a:off x="9996730" y="2149586"/>
                <a:ext cx="319285" cy="369723"/>
              </a:xfrm>
              <a:prstGeom prst="rect">
                <a:avLst/>
              </a:prstGeom>
              <a:noFill/>
              <a:ln w="9525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7" name="Google Shape;197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93159" y="1737360"/>
              <a:ext cx="445008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19879" y="1725168"/>
              <a:ext cx="438912" cy="1152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970199" y="3261360"/>
              <a:ext cx="420624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6919" y="3249168"/>
              <a:ext cx="426720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823639" y="323697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4"/>
            <p:cNvGrpSpPr/>
            <p:nvPr/>
          </p:nvGrpSpPr>
          <p:grpSpPr>
            <a:xfrm>
              <a:off x="11271251" y="3235325"/>
              <a:ext cx="369887" cy="1143000"/>
              <a:chOff x="9971315" y="1762408"/>
              <a:chExt cx="370114" cy="1144078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9971315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"/>
              <p:cNvSpPr txBox="1"/>
              <p:nvPr/>
            </p:nvSpPr>
            <p:spPr>
              <a:xfrm>
                <a:off x="9997513" y="2149781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5" name="Google Shape;205;p4"/>
            <p:cNvCxnSpPr/>
            <p:nvPr/>
          </p:nvCxnSpPr>
          <p:spPr>
            <a:xfrm>
              <a:off x="9786938" y="1674813"/>
              <a:ext cx="9525" cy="2919412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4"/>
            <p:cNvCxnSpPr/>
            <p:nvPr/>
          </p:nvCxnSpPr>
          <p:spPr>
            <a:xfrm flipH="1">
              <a:off x="9752013" y="3068638"/>
              <a:ext cx="2238375" cy="12700"/>
            </a:xfrm>
            <a:prstGeom prst="straightConnector1">
              <a:avLst/>
            </a:prstGeom>
            <a:noFill/>
            <a:ln w="762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" name="Google Shape;207;p4"/>
          <p:cNvSpPr txBox="1"/>
          <p:nvPr/>
        </p:nvSpPr>
        <p:spPr>
          <a:xfrm>
            <a:off x="3173412" y="5043487"/>
            <a:ext cx="4484687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 algún momento deciden armar un único estante ordenado alfabéticamente.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7847012" y="5126736"/>
            <a:ext cx="3935412" cy="1158239"/>
            <a:chOff x="8118475" y="5126736"/>
            <a:chExt cx="3935413" cy="1158240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8118475" y="5133975"/>
              <a:ext cx="369887" cy="1144588"/>
              <a:chOff x="9971314" y="1762408"/>
              <a:chExt cx="370114" cy="1144078"/>
            </a:xfrm>
          </p:grpSpPr>
          <p:sp>
            <p:nvSpPr>
              <p:cNvPr id="210" name="Google Shape;210;p4"/>
              <p:cNvSpPr/>
              <p:nvPr/>
            </p:nvSpPr>
            <p:spPr>
              <a:xfrm>
                <a:off x="9971314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4"/>
            <p:cNvGrpSpPr/>
            <p:nvPr/>
          </p:nvGrpSpPr>
          <p:grpSpPr>
            <a:xfrm>
              <a:off x="9137650" y="5133975"/>
              <a:ext cx="369887" cy="1144588"/>
              <a:chOff x="9971314" y="1762408"/>
              <a:chExt cx="370114" cy="1144078"/>
            </a:xfrm>
          </p:grpSpPr>
          <p:sp>
            <p:nvSpPr>
              <p:cNvPr id="213" name="Google Shape;213;p4"/>
              <p:cNvSpPr/>
              <p:nvPr/>
            </p:nvSpPr>
            <p:spPr>
              <a:xfrm>
                <a:off x="9971314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BFBFBF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"/>
              <p:cNvSpPr txBox="1"/>
              <p:nvPr/>
            </p:nvSpPr>
            <p:spPr>
              <a:xfrm>
                <a:off x="9997513" y="2149781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5" name="Google Shape;215;p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640759" y="512673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146727" y="5126736"/>
              <a:ext cx="438912" cy="11582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4"/>
            <p:cNvGrpSpPr/>
            <p:nvPr/>
          </p:nvGrpSpPr>
          <p:grpSpPr>
            <a:xfrm>
              <a:off x="11684001" y="5133975"/>
              <a:ext cx="369887" cy="1144588"/>
              <a:chOff x="9971315" y="1762408"/>
              <a:chExt cx="370114" cy="1144078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9971315" y="1762408"/>
                <a:ext cx="370114" cy="1144078"/>
              </a:xfrm>
              <a:prstGeom prst="roundRect">
                <a:avLst>
                  <a:gd name="adj" fmla="val 16667"/>
                </a:avLst>
              </a:prstGeom>
              <a:solidFill>
                <a:srgbClr val="2F5597"/>
              </a:solidFill>
              <a:ln w="12700" cap="flat" cmpd="sng">
                <a:solidFill>
                  <a:srgbClr val="2F5597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"/>
              <p:cNvSpPr txBox="1"/>
              <p:nvPr/>
            </p:nvSpPr>
            <p:spPr>
              <a:xfrm>
                <a:off x="9997513" y="2149781"/>
                <a:ext cx="3369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rPr lang="es-ES"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0" name="Google Shape;220;p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128695" y="5126736"/>
              <a:ext cx="445008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622726" y="5126736"/>
              <a:ext cx="426720" cy="115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4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604694" y="5126736"/>
              <a:ext cx="420624" cy="11582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8" name="Google Shape;228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5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531812" y="15589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10599737" y="3336925"/>
            <a:ext cx="10350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1371600" y="2343150"/>
            <a:ext cx="4146550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Juan se encargará de acomodar los libros en el nuevo estante.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6454775" y="4822825"/>
            <a:ext cx="4144962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Paula le irá pasando los libros a Juan de </a:t>
            </a:r>
            <a:r>
              <a:rPr lang="es-E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manera ordenada</a:t>
            </a: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7837487" y="1428750"/>
            <a:ext cx="369887" cy="1144587"/>
            <a:chOff x="9971314" y="1762408"/>
            <a:chExt cx="370115" cy="1144078"/>
          </a:xfrm>
        </p:grpSpPr>
        <p:sp>
          <p:nvSpPr>
            <p:cNvPr id="236" name="Google Shape;236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8262937" y="1417637"/>
            <a:ext cx="369887" cy="1144587"/>
            <a:chOff x="9971314" y="1762408"/>
            <a:chExt cx="370115" cy="1144078"/>
          </a:xfrm>
        </p:grpSpPr>
        <p:sp>
          <p:nvSpPr>
            <p:cNvPr id="239" name="Google Shape;239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2987" y="1401762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83675" y="1390650"/>
            <a:ext cx="43815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9075" y="2925762"/>
            <a:ext cx="42068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59762" y="2919412"/>
            <a:ext cx="42703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86800" y="2908300"/>
            <a:ext cx="444500" cy="1150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5"/>
          <p:cNvGrpSpPr/>
          <p:nvPr/>
        </p:nvGrpSpPr>
        <p:grpSpPr>
          <a:xfrm>
            <a:off x="9137650" y="2901950"/>
            <a:ext cx="369887" cy="1143000"/>
            <a:chOff x="9971314" y="1762408"/>
            <a:chExt cx="370115" cy="1144078"/>
          </a:xfrm>
        </p:grpSpPr>
        <p:sp>
          <p:nvSpPr>
            <p:cNvPr id="247" name="Google Shape;247;p5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9" name="Google Shape;249;p5"/>
          <p:cNvCxnSpPr/>
          <p:nvPr/>
        </p:nvCxnSpPr>
        <p:spPr>
          <a:xfrm>
            <a:off x="7653337" y="1341437"/>
            <a:ext cx="9525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5"/>
          <p:cNvCxnSpPr/>
          <p:nvPr/>
        </p:nvCxnSpPr>
        <p:spPr>
          <a:xfrm flipH="1">
            <a:off x="7618412" y="2735262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6" name="Google Shape;256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9197975" y="275748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9186862" y="1200150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1" name="Google Shape;261;p6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3216275" y="2514600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6572250" y="2203450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 txBox="1"/>
          <p:nvPr/>
        </p:nvSpPr>
        <p:spPr>
          <a:xfrm>
            <a:off x="-96837" y="1557337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Comienzan a trabajar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6"/>
          <p:cNvGrpSpPr/>
          <p:nvPr/>
        </p:nvGrpSpPr>
        <p:grpSpPr>
          <a:xfrm>
            <a:off x="9263062" y="1311275"/>
            <a:ext cx="371475" cy="1144587"/>
            <a:chOff x="9971314" y="1762408"/>
            <a:chExt cx="370115" cy="1144078"/>
          </a:xfrm>
        </p:grpSpPr>
        <p:sp>
          <p:nvSpPr>
            <p:cNvPr id="265" name="Google Shape;265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"/>
          <p:cNvGrpSpPr/>
          <p:nvPr/>
        </p:nvGrpSpPr>
        <p:grpSpPr>
          <a:xfrm>
            <a:off x="9959975" y="1300162"/>
            <a:ext cx="369887" cy="1144587"/>
            <a:chOff x="9971314" y="1762408"/>
            <a:chExt cx="370115" cy="1144078"/>
          </a:xfrm>
        </p:grpSpPr>
        <p:sp>
          <p:nvSpPr>
            <p:cNvPr id="268" name="Google Shape;268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0" name="Google Shape;2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1650" y="1285875"/>
            <a:ext cx="4445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37925" y="1274762"/>
            <a:ext cx="439737" cy="115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66237" y="2809875"/>
            <a:ext cx="42068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1562" y="2798762"/>
            <a:ext cx="42545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91812" y="2786062"/>
            <a:ext cx="446087" cy="1157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6"/>
          <p:cNvGrpSpPr/>
          <p:nvPr/>
        </p:nvGrpSpPr>
        <p:grpSpPr>
          <a:xfrm>
            <a:off x="11390312" y="2784475"/>
            <a:ext cx="371475" cy="1143000"/>
            <a:chOff x="9971314" y="1762408"/>
            <a:chExt cx="370115" cy="1144078"/>
          </a:xfrm>
        </p:grpSpPr>
        <p:sp>
          <p:nvSpPr>
            <p:cNvPr id="276" name="Google Shape;276;p6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8" name="Google Shape;278;p6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6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0" name="Google Shape;280;p6"/>
          <p:cNvCxnSpPr/>
          <p:nvPr/>
        </p:nvCxnSpPr>
        <p:spPr>
          <a:xfrm rot="10800000">
            <a:off x="238125" y="4852987"/>
            <a:ext cx="3049587" cy="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1" name="Google Shape;281;p6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6"/>
          <p:cNvSpPr/>
          <p:nvPr/>
        </p:nvSpPr>
        <p:spPr>
          <a:xfrm>
            <a:off x="3759200" y="1852612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5448300" y="1163637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lo hago de manera ordenada?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9732962" y="43434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7132637" y="1179512"/>
            <a:ext cx="1857375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Elijo el menor entre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6"/>
          <p:cNvGrpSpPr/>
          <p:nvPr/>
        </p:nvGrpSpPr>
        <p:grpSpPr>
          <a:xfrm>
            <a:off x="5232400" y="5316537"/>
            <a:ext cx="3151187" cy="1425575"/>
            <a:chOff x="5565109" y="4813783"/>
            <a:chExt cx="3151933" cy="1426196"/>
          </a:xfrm>
        </p:grpSpPr>
        <p:pic>
          <p:nvPicPr>
            <p:cNvPr id="287" name="Google Shape;287;p6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6"/>
            <p:cNvSpPr txBox="1"/>
            <p:nvPr/>
          </p:nvSpPr>
          <p:spPr>
            <a:xfrm>
              <a:off x="6606755" y="5056776"/>
              <a:ext cx="2110287" cy="11069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Por qué está bien que haga eso?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9197975" y="3463925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9864725" y="1852612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175125" y="1903412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186612" y="2697162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7"/>
          <p:cNvSpPr txBox="1"/>
          <p:nvPr/>
        </p:nvSpPr>
        <p:spPr>
          <a:xfrm>
            <a:off x="-139700" y="1744662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estante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7"/>
          <p:cNvGrpSpPr/>
          <p:nvPr/>
        </p:nvGrpSpPr>
        <p:grpSpPr>
          <a:xfrm>
            <a:off x="369887" y="3611562"/>
            <a:ext cx="371475" cy="1146175"/>
            <a:chOff x="1110128" y="4062464"/>
            <a:chExt cx="370115" cy="1144078"/>
          </a:xfrm>
        </p:grpSpPr>
        <p:sp>
          <p:nvSpPr>
            <p:cNvPr id="303" name="Google Shape;303;p7"/>
            <p:cNvSpPr/>
            <p:nvPr/>
          </p:nvSpPr>
          <p:spPr>
            <a:xfrm>
              <a:off x="1110128" y="4062464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4" name="Google Shape;304;p7"/>
            <p:cNvSpPr txBox="1"/>
            <p:nvPr/>
          </p:nvSpPr>
          <p:spPr>
            <a:xfrm>
              <a:off x="1132842" y="4480619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7"/>
          <p:cNvGrpSpPr/>
          <p:nvPr/>
        </p:nvGrpSpPr>
        <p:grpSpPr>
          <a:xfrm>
            <a:off x="9959975" y="2006600"/>
            <a:ext cx="369887" cy="1144587"/>
            <a:chOff x="9971314" y="1762408"/>
            <a:chExt cx="370115" cy="1144078"/>
          </a:xfrm>
        </p:grpSpPr>
        <p:sp>
          <p:nvSpPr>
            <p:cNvPr id="306" name="Google Shape;306;p7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7"/>
            <p:cNvSpPr txBox="1"/>
            <p:nvPr/>
          </p:nvSpPr>
          <p:spPr>
            <a:xfrm>
              <a:off x="9996730" y="2149585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8" name="Google Shape;30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1650" y="1987550"/>
            <a:ext cx="444500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37925" y="1981200"/>
            <a:ext cx="439737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66237" y="3517900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1562" y="3505200"/>
            <a:ext cx="42545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91812" y="3492500"/>
            <a:ext cx="446087" cy="115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7"/>
          <p:cNvGrpSpPr/>
          <p:nvPr/>
        </p:nvGrpSpPr>
        <p:grpSpPr>
          <a:xfrm>
            <a:off x="11390312" y="3490912"/>
            <a:ext cx="371475" cy="1143000"/>
            <a:chOff x="9971314" y="1762408"/>
            <a:chExt cx="370115" cy="1144078"/>
          </a:xfrm>
        </p:grpSpPr>
        <p:sp>
          <p:nvSpPr>
            <p:cNvPr id="314" name="Google Shape;314;p7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" name="Google Shape;315;p7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6" name="Google Shape;316;p7"/>
          <p:cNvCxnSpPr/>
          <p:nvPr/>
        </p:nvCxnSpPr>
        <p:spPr>
          <a:xfrm>
            <a:off x="9078912" y="1930400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7"/>
          <p:cNvCxnSpPr/>
          <p:nvPr/>
        </p:nvCxnSpPr>
        <p:spPr>
          <a:xfrm flipH="1">
            <a:off x="9043987" y="3324225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7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9" name="Google Shape;319;p7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0" name="Google Shape;320;p7"/>
          <p:cNvSpPr/>
          <p:nvPr/>
        </p:nvSpPr>
        <p:spPr>
          <a:xfrm>
            <a:off x="4718050" y="1241425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6908800" y="1870075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9732962" y="5049837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8" name="Google Shape;328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8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 txBox="1"/>
          <p:nvPr/>
        </p:nvSpPr>
        <p:spPr>
          <a:xfrm>
            <a:off x="11282362" y="2678112"/>
            <a:ext cx="550862" cy="135572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8"/>
          <p:cNvSpPr txBox="1"/>
          <p:nvPr/>
        </p:nvSpPr>
        <p:spPr>
          <a:xfrm>
            <a:off x="11282362" y="113823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3" name="Google Shape;333;p8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618037" y="18256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8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480300" y="2185987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8"/>
          <p:cNvSpPr txBox="1"/>
          <p:nvPr/>
        </p:nvSpPr>
        <p:spPr>
          <a:xfrm>
            <a:off x="-155575" y="1657350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8"/>
          <p:cNvGrpSpPr/>
          <p:nvPr/>
        </p:nvGrpSpPr>
        <p:grpSpPr>
          <a:xfrm>
            <a:off x="323850" y="3609975"/>
            <a:ext cx="371475" cy="1144587"/>
            <a:chOff x="9971314" y="1762408"/>
            <a:chExt cx="370115" cy="1144078"/>
          </a:xfrm>
        </p:grpSpPr>
        <p:sp>
          <p:nvSpPr>
            <p:cNvPr id="337" name="Google Shape;337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836612" y="3598862"/>
            <a:ext cx="369887" cy="1144587"/>
            <a:chOff x="9971314" y="1762408"/>
            <a:chExt cx="370115" cy="1144078"/>
          </a:xfrm>
        </p:grpSpPr>
        <p:sp>
          <p:nvSpPr>
            <p:cNvPr id="340" name="Google Shape;340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8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2" name="Google Shape;34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275" y="3565525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0100" y="3578225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6037" y="3590925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3578225"/>
            <a:ext cx="4270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5050" y="3584575"/>
            <a:ext cx="44450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8"/>
          <p:cNvGrpSpPr/>
          <p:nvPr/>
        </p:nvGrpSpPr>
        <p:grpSpPr>
          <a:xfrm>
            <a:off x="11390312" y="2784475"/>
            <a:ext cx="371475" cy="1143000"/>
            <a:chOff x="9971314" y="1762408"/>
            <a:chExt cx="370115" cy="1144078"/>
          </a:xfrm>
        </p:grpSpPr>
        <p:sp>
          <p:nvSpPr>
            <p:cNvPr id="348" name="Google Shape;348;p8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" name="Google Shape;349;p8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0" name="Google Shape;350;p8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8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p8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8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4" name="Google Shape;354;p8"/>
          <p:cNvSpPr/>
          <p:nvPr/>
        </p:nvSpPr>
        <p:spPr>
          <a:xfrm>
            <a:off x="5160962" y="1163637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7202487" y="135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9732962" y="4221162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8"/>
          <p:cNvGrpSpPr/>
          <p:nvPr/>
        </p:nvGrpSpPr>
        <p:grpSpPr>
          <a:xfrm>
            <a:off x="8777287" y="5084762"/>
            <a:ext cx="3151187" cy="1689100"/>
            <a:chOff x="5565109" y="4813783"/>
            <a:chExt cx="3151933" cy="1689093"/>
          </a:xfrm>
        </p:grpSpPr>
        <p:pic>
          <p:nvPicPr>
            <p:cNvPr id="358" name="Google Shape;358;p8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8"/>
            <p:cNvSpPr txBox="1"/>
            <p:nvPr/>
          </p:nvSpPr>
          <p:spPr>
            <a:xfrm>
              <a:off x="6606756" y="5056669"/>
              <a:ext cx="2110286" cy="144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pasa cuando un estante se termina?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5" name="Google Shape;365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 txBox="1"/>
          <p:nvPr/>
        </p:nvSpPr>
        <p:spPr>
          <a:xfrm>
            <a:off x="1146175" y="273050"/>
            <a:ext cx="38052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-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s-E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4 – Módulo Imperativo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 txBox="1"/>
          <p:nvPr/>
        </p:nvSpPr>
        <p:spPr>
          <a:xfrm>
            <a:off x="11282362" y="2678112"/>
            <a:ext cx="550862" cy="135572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11282362" y="1138237"/>
            <a:ext cx="550862" cy="1357312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66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4">
            <a:alphaModFix/>
          </a:blip>
          <a:srcRect l="7186" t="14915" r="69017" b="12767"/>
          <a:stretch/>
        </p:blipFill>
        <p:spPr>
          <a:xfrm>
            <a:off x="4618037" y="1825625"/>
            <a:ext cx="1035050" cy="3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l="72970" t="16760" r="3233" b="14942"/>
          <a:stretch/>
        </p:blipFill>
        <p:spPr>
          <a:xfrm>
            <a:off x="7480300" y="2185987"/>
            <a:ext cx="1036637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9"/>
          <p:cNvSpPr txBox="1"/>
          <p:nvPr/>
        </p:nvSpPr>
        <p:spPr>
          <a:xfrm>
            <a:off x="69850" y="1997075"/>
            <a:ext cx="414655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s-ES"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Arman el estante único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9"/>
          <p:cNvGrpSpPr/>
          <p:nvPr/>
        </p:nvGrpSpPr>
        <p:grpSpPr>
          <a:xfrm>
            <a:off x="323850" y="3609975"/>
            <a:ext cx="371475" cy="1144587"/>
            <a:chOff x="9971314" y="1762408"/>
            <a:chExt cx="370115" cy="1144078"/>
          </a:xfrm>
        </p:grpSpPr>
        <p:sp>
          <p:nvSpPr>
            <p:cNvPr id="374" name="Google Shape;374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9"/>
            <p:cNvSpPr txBox="1"/>
            <p:nvPr/>
          </p:nvSpPr>
          <p:spPr>
            <a:xfrm>
              <a:off x="9997513" y="2149781"/>
              <a:ext cx="3177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9"/>
          <p:cNvGrpSpPr/>
          <p:nvPr/>
        </p:nvGrpSpPr>
        <p:grpSpPr>
          <a:xfrm>
            <a:off x="836612" y="3598862"/>
            <a:ext cx="369887" cy="1144587"/>
            <a:chOff x="9971314" y="1762408"/>
            <a:chExt cx="370115" cy="1144078"/>
          </a:xfrm>
        </p:grpSpPr>
        <p:sp>
          <p:nvSpPr>
            <p:cNvPr id="377" name="Google Shape;377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9"/>
            <p:cNvSpPr txBox="1"/>
            <p:nvPr/>
          </p:nvSpPr>
          <p:spPr>
            <a:xfrm>
              <a:off x="9996730" y="2149586"/>
              <a:ext cx="319284" cy="369723"/>
            </a:xfrm>
            <a:prstGeom prst="rect">
              <a:avLst/>
            </a:prstGeom>
            <a:noFill/>
            <a:ln w="9525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9" name="Google Shape;3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35275" y="3565525"/>
            <a:ext cx="444500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0100" y="3578225"/>
            <a:ext cx="4397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6037" y="3590925"/>
            <a:ext cx="420687" cy="115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8800" y="3578225"/>
            <a:ext cx="427037" cy="11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05050" y="3584575"/>
            <a:ext cx="444500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9"/>
          <p:cNvGrpSpPr/>
          <p:nvPr/>
        </p:nvGrpSpPr>
        <p:grpSpPr>
          <a:xfrm>
            <a:off x="3876675" y="3571875"/>
            <a:ext cx="371475" cy="1143000"/>
            <a:chOff x="9971314" y="1762408"/>
            <a:chExt cx="370115" cy="1144078"/>
          </a:xfrm>
        </p:grpSpPr>
        <p:sp>
          <p:nvSpPr>
            <p:cNvPr id="385" name="Google Shape;385;p9"/>
            <p:cNvSpPr/>
            <p:nvPr/>
          </p:nvSpPr>
          <p:spPr>
            <a:xfrm>
              <a:off x="9971314" y="1762408"/>
              <a:ext cx="370115" cy="1144078"/>
            </a:xfrm>
            <a:prstGeom prst="roundRect">
              <a:avLst>
                <a:gd name="adj" fmla="val 16667"/>
              </a:avLst>
            </a:prstGeom>
            <a:solidFill>
              <a:srgbClr val="2F5597"/>
            </a:solidFill>
            <a:ln w="12700" cap="flat" cmpd="sng">
              <a:solidFill>
                <a:srgbClr val="2F559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6" name="Google Shape;386;p9"/>
            <p:cNvSpPr txBox="1"/>
            <p:nvPr/>
          </p:nvSpPr>
          <p:spPr>
            <a:xfrm>
              <a:off x="9997513" y="2149781"/>
              <a:ext cx="336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7" name="Google Shape;387;p9"/>
          <p:cNvCxnSpPr/>
          <p:nvPr/>
        </p:nvCxnSpPr>
        <p:spPr>
          <a:xfrm>
            <a:off x="9078912" y="1223962"/>
            <a:ext cx="11112" cy="29194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9"/>
          <p:cNvCxnSpPr/>
          <p:nvPr/>
        </p:nvCxnSpPr>
        <p:spPr>
          <a:xfrm flipH="1">
            <a:off x="9043987" y="2617787"/>
            <a:ext cx="2238375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9"/>
          <p:cNvCxnSpPr/>
          <p:nvPr/>
        </p:nvCxnSpPr>
        <p:spPr>
          <a:xfrm flipH="1">
            <a:off x="238125" y="4840287"/>
            <a:ext cx="3678237" cy="12700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9"/>
          <p:cNvCxnSpPr/>
          <p:nvPr/>
        </p:nvCxnSpPr>
        <p:spPr>
          <a:xfrm rot="5400000" flipH="1">
            <a:off x="-514350" y="4111625"/>
            <a:ext cx="1519237" cy="11112"/>
          </a:xfrm>
          <a:prstGeom prst="straightConnector1">
            <a:avLst/>
          </a:prstGeom>
          <a:noFill/>
          <a:ln w="762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1" name="Google Shape;391;p9"/>
          <p:cNvSpPr/>
          <p:nvPr/>
        </p:nvSpPr>
        <p:spPr>
          <a:xfrm>
            <a:off x="5160962" y="1163637"/>
            <a:ext cx="1516062" cy="7508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Paula pásame un libro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7202487" y="135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debo ver el primero de cada estante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9493250" y="3898900"/>
            <a:ext cx="1630362" cy="827087"/>
          </a:xfrm>
          <a:prstGeom prst="wedgeRoundRectCallout">
            <a:avLst>
              <a:gd name="adj1" fmla="val 6300"/>
              <a:gd name="adj2" fmla="val 24300"/>
              <a:gd name="adj3" fmla="val 0"/>
            </a:avLst>
          </a:prstGeom>
          <a:solidFill>
            <a:schemeClr val="lt1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 el mínimo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 txBox="1"/>
          <p:nvPr/>
        </p:nvSpPr>
        <p:spPr>
          <a:xfrm>
            <a:off x="4079875" y="5445125"/>
            <a:ext cx="44846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Calibri"/>
              <a:buNone/>
            </a:pPr>
            <a:r>
              <a:rPr lang="es-ES" sz="28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Se terminaron los libros.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9"/>
          <p:cNvGrpSpPr/>
          <p:nvPr/>
        </p:nvGrpSpPr>
        <p:grpSpPr>
          <a:xfrm>
            <a:off x="8732837" y="4837112"/>
            <a:ext cx="3152775" cy="1689100"/>
            <a:chOff x="5565109" y="4813783"/>
            <a:chExt cx="3151933" cy="1689093"/>
          </a:xfrm>
        </p:grpSpPr>
        <p:pic>
          <p:nvPicPr>
            <p:cNvPr id="396" name="Google Shape;396;p9" descr="Icono&#10;&#10;Descripción generada automáticament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565109" y="4813783"/>
              <a:ext cx="1426196" cy="1426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9"/>
            <p:cNvSpPr txBox="1"/>
            <p:nvPr/>
          </p:nvSpPr>
          <p:spPr>
            <a:xfrm>
              <a:off x="6606231" y="5056669"/>
              <a:ext cx="2110811" cy="144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200"/>
                <a:buFont typeface="Calibri"/>
                <a:buNone/>
              </a:pPr>
              <a:r>
                <a:rPr lang="es-ES" sz="2200" b="1" i="0" u="none" strike="noStrike" cap="non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Qué pasa cuando ambos estantes se terminan?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1921</Words>
  <Application>Microsoft Office PowerPoint</Application>
  <PresentationFormat>Widescreen</PresentationFormat>
  <Paragraphs>363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21</vt:i4>
      </vt:variant>
    </vt:vector>
  </HeadingPairs>
  <TitlesOfParts>
    <vt:vector size="38" baseType="lpstr">
      <vt:lpstr>Consolas</vt:lpstr>
      <vt:lpstr>Arial</vt:lpstr>
      <vt:lpstr>Noto Sans Symbols</vt:lpstr>
      <vt:lpstr>Tahoma</vt:lpstr>
      <vt:lpstr>Calibri</vt:lpstr>
      <vt:lpstr>Times New Roman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MARCHETTO, IVAN ADRIEL</cp:lastModifiedBy>
  <cp:revision>3</cp:revision>
  <dcterms:created xsi:type="dcterms:W3CDTF">2004-03-08T16:29:06Z</dcterms:created>
  <dcterms:modified xsi:type="dcterms:W3CDTF">2022-09-08T02:30:34Z</dcterms:modified>
</cp:coreProperties>
</file>