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399" r:id="rId3"/>
    <p:sldId id="383" r:id="rId4"/>
    <p:sldId id="444" r:id="rId5"/>
    <p:sldId id="389" r:id="rId6"/>
    <p:sldId id="458" r:id="rId7"/>
    <p:sldId id="443" r:id="rId8"/>
    <p:sldId id="452" r:id="rId9"/>
    <p:sldId id="455" r:id="rId10"/>
    <p:sldId id="446" r:id="rId11"/>
    <p:sldId id="447" r:id="rId12"/>
    <p:sldId id="438" r:id="rId13"/>
    <p:sldId id="440" r:id="rId14"/>
    <p:sldId id="441" r:id="rId15"/>
    <p:sldId id="448" r:id="rId16"/>
    <p:sldId id="449" r:id="rId17"/>
    <p:sldId id="450" r:id="rId18"/>
    <p:sldId id="451" r:id="rId19"/>
    <p:sldId id="454" r:id="rId20"/>
    <p:sldId id="453" r:id="rId21"/>
    <p:sldId id="457" r:id="rId22"/>
    <p:sldId id="43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9F0C10"/>
    <a:srgbClr val="365B46"/>
    <a:srgbClr val="E31B85"/>
    <a:srgbClr val="5D2F5D"/>
    <a:srgbClr val="72B6BA"/>
    <a:srgbClr val="1D8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1379" autoAdjust="0"/>
  </p:normalViewPr>
  <p:slideViewPr>
    <p:cSldViewPr>
      <p:cViewPr varScale="1">
        <p:scale>
          <a:sx n="66" d="100"/>
          <a:sy n="66" d="100"/>
        </p:scale>
        <p:origin x="1338" y="72"/>
      </p:cViewPr>
      <p:guideLst>
        <p:guide orient="horz" pos="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eer Ahmad" userId="75c06f85-09b1-443c-a13e-34be703d7e6e" providerId="ADAL" clId="{761E0B63-8E1B-4486-ACB4-D5321ADDEF26}"/>
    <pc:docChg chg="custSel addSld modSld">
      <pc:chgData name="Tanveer Ahmad" userId="75c06f85-09b1-443c-a13e-34be703d7e6e" providerId="ADAL" clId="{761E0B63-8E1B-4486-ACB4-D5321ADDEF26}" dt="2019-10-21T18:38:44.045" v="16" actId="1076"/>
      <pc:docMkLst>
        <pc:docMk/>
      </pc:docMkLst>
      <pc:sldChg chg="addSp delSp modSp add">
        <pc:chgData name="Tanveer Ahmad" userId="75c06f85-09b1-443c-a13e-34be703d7e6e" providerId="ADAL" clId="{761E0B63-8E1B-4486-ACB4-D5321ADDEF26}" dt="2019-10-21T18:38:44.045" v="16" actId="1076"/>
        <pc:sldMkLst>
          <pc:docMk/>
          <pc:sldMk cId="3595371606" sldId="458"/>
        </pc:sldMkLst>
        <pc:spChg chg="mod">
          <ac:chgData name="Tanveer Ahmad" userId="75c06f85-09b1-443c-a13e-34be703d7e6e" providerId="ADAL" clId="{761E0B63-8E1B-4486-ACB4-D5321ADDEF26}" dt="2019-10-21T18:38:44.045" v="16" actId="1076"/>
          <ac:spMkLst>
            <pc:docMk/>
            <pc:sldMk cId="3595371606" sldId="458"/>
            <ac:spMk id="2" creationId="{66FC44E3-1180-4EE5-971C-1D967344F5A2}"/>
          </ac:spMkLst>
        </pc:spChg>
        <pc:spChg chg="del">
          <ac:chgData name="Tanveer Ahmad" userId="75c06f85-09b1-443c-a13e-34be703d7e6e" providerId="ADAL" clId="{761E0B63-8E1B-4486-ACB4-D5321ADDEF26}" dt="2019-10-21T18:37:01.758" v="1" actId="478"/>
          <ac:spMkLst>
            <pc:docMk/>
            <pc:sldMk cId="3595371606" sldId="458"/>
            <ac:spMk id="3" creationId="{EFD0DD5E-4021-4355-B562-608FEBE21ABA}"/>
          </ac:spMkLst>
        </pc:spChg>
        <pc:spChg chg="add mod">
          <ac:chgData name="Tanveer Ahmad" userId="75c06f85-09b1-443c-a13e-34be703d7e6e" providerId="ADAL" clId="{761E0B63-8E1B-4486-ACB4-D5321ADDEF26}" dt="2019-10-21T18:38:21.362" v="14" actId="14100"/>
          <ac:spMkLst>
            <pc:docMk/>
            <pc:sldMk cId="3595371606" sldId="458"/>
            <ac:spMk id="6" creationId="{2B16FD87-8FDA-46B9-B990-6582AA29292C}"/>
          </ac:spMkLst>
        </pc:spChg>
        <pc:picChg chg="add mod">
          <ac:chgData name="Tanveer Ahmad" userId="75c06f85-09b1-443c-a13e-34be703d7e6e" providerId="ADAL" clId="{761E0B63-8E1B-4486-ACB4-D5321ADDEF26}" dt="2019-10-21T18:37:51.637" v="8" actId="1076"/>
          <ac:picMkLst>
            <pc:docMk/>
            <pc:sldMk cId="3595371606" sldId="458"/>
            <ac:picMk id="4" creationId="{63D7719F-53A4-4DA4-A361-454313C0D173}"/>
          </ac:picMkLst>
        </pc:picChg>
        <pc:picChg chg="add mod">
          <ac:chgData name="Tanveer Ahmad" userId="75c06f85-09b1-443c-a13e-34be703d7e6e" providerId="ADAL" clId="{761E0B63-8E1B-4486-ACB4-D5321ADDEF26}" dt="2019-10-21T18:38:01.642" v="11" actId="14100"/>
          <ac:picMkLst>
            <pc:docMk/>
            <pc:sldMk cId="3595371606" sldId="458"/>
            <ac:picMk id="5" creationId="{9F3957E5-97B6-4BF2-8F99-81592CE9A92E}"/>
          </ac:picMkLst>
        </pc:picChg>
      </pc:sldChg>
    </pc:docChg>
  </pc:docChgLst>
  <pc:docChgLst>
    <pc:chgData name="Tanveer Ahmad" userId="75c06f85-09b1-443c-a13e-34be703d7e6e" providerId="ADAL" clId="{BB7EA087-F427-4A97-9C88-E7AE2E80E6C3}"/>
    <pc:docChg chg="undo custSel addSld delSld modSld">
      <pc:chgData name="Tanveer Ahmad" userId="75c06f85-09b1-443c-a13e-34be703d7e6e" providerId="ADAL" clId="{BB7EA087-F427-4A97-9C88-E7AE2E80E6C3}" dt="2019-08-14T04:39:20.580" v="20"/>
      <pc:docMkLst>
        <pc:docMk/>
      </pc:docMkLst>
      <pc:sldChg chg="add">
        <pc:chgData name="Tanveer Ahmad" userId="75c06f85-09b1-443c-a13e-34be703d7e6e" providerId="ADAL" clId="{BB7EA087-F427-4A97-9C88-E7AE2E80E6C3}" dt="2019-08-14T04:39:20.580" v="20"/>
        <pc:sldMkLst>
          <pc:docMk/>
          <pc:sldMk cId="1455579001" sldId="454"/>
        </pc:sldMkLst>
      </pc:sldChg>
      <pc:sldChg chg="modSp del">
        <pc:chgData name="Tanveer Ahmad" userId="75c06f85-09b1-443c-a13e-34be703d7e6e" providerId="ADAL" clId="{BB7EA087-F427-4A97-9C88-E7AE2E80E6C3}" dt="2019-08-14T04:39:13.150" v="19" actId="2696"/>
        <pc:sldMkLst>
          <pc:docMk/>
          <pc:sldMk cId="3703105077" sldId="454"/>
        </pc:sldMkLst>
        <pc:spChg chg="mod">
          <ac:chgData name="Tanveer Ahmad" userId="75c06f85-09b1-443c-a13e-34be703d7e6e" providerId="ADAL" clId="{BB7EA087-F427-4A97-9C88-E7AE2E80E6C3}" dt="2019-08-11T21:49:53.223" v="1" actId="20577"/>
          <ac:spMkLst>
            <pc:docMk/>
            <pc:sldMk cId="3703105077" sldId="454"/>
            <ac:spMk id="2" creationId="{309AEB4B-E95B-4DFA-9B87-D15974EDA18B}"/>
          </ac:spMkLst>
        </pc:spChg>
      </pc:sldChg>
      <pc:sldChg chg="modSp del">
        <pc:chgData name="Tanveer Ahmad" userId="75c06f85-09b1-443c-a13e-34be703d7e6e" providerId="ADAL" clId="{BB7EA087-F427-4A97-9C88-E7AE2E80E6C3}" dt="2019-08-13T04:33:42.387" v="9" actId="2696"/>
        <pc:sldMkLst>
          <pc:docMk/>
          <pc:sldMk cId="3643494700" sldId="455"/>
        </pc:sldMkLst>
        <pc:spChg chg="mod">
          <ac:chgData name="Tanveer Ahmad" userId="75c06f85-09b1-443c-a13e-34be703d7e6e" providerId="ADAL" clId="{BB7EA087-F427-4A97-9C88-E7AE2E80E6C3}" dt="2019-08-11T21:55:22.348" v="8"/>
          <ac:spMkLst>
            <pc:docMk/>
            <pc:sldMk cId="3643494700" sldId="455"/>
            <ac:spMk id="3" creationId="{EC9E28C6-8833-4AEB-8EDE-CD0F65781752}"/>
          </ac:spMkLst>
        </pc:spChg>
      </pc:sldChg>
      <pc:sldChg chg="del">
        <pc:chgData name="Tanveer Ahmad" userId="75c06f85-09b1-443c-a13e-34be703d7e6e" providerId="ADAL" clId="{BB7EA087-F427-4A97-9C88-E7AE2E80E6C3}" dt="2019-08-13T04:50:50.129" v="11" actId="2696"/>
        <pc:sldMkLst>
          <pc:docMk/>
          <pc:sldMk cId="1247313541" sldId="456"/>
        </pc:sldMkLst>
      </pc:sldChg>
      <pc:sldChg chg="addSp delSp modSp add">
        <pc:chgData name="Tanveer Ahmad" userId="75c06f85-09b1-443c-a13e-34be703d7e6e" providerId="ADAL" clId="{BB7EA087-F427-4A97-9C88-E7AE2E80E6C3}" dt="2019-08-13T04:51:22.980" v="18" actId="1076"/>
        <pc:sldMkLst>
          <pc:docMk/>
          <pc:sldMk cId="3009653758" sldId="457"/>
        </pc:sldMkLst>
        <pc:spChg chg="mod">
          <ac:chgData name="Tanveer Ahmad" userId="75c06f85-09b1-443c-a13e-34be703d7e6e" providerId="ADAL" clId="{BB7EA087-F427-4A97-9C88-E7AE2E80E6C3}" dt="2019-08-13T04:51:10.037" v="17" actId="14100"/>
          <ac:spMkLst>
            <pc:docMk/>
            <pc:sldMk cId="3009653758" sldId="457"/>
            <ac:spMk id="2" creationId="{A1568846-9CE9-49B3-A9D6-0A73209BA61E}"/>
          </ac:spMkLst>
        </pc:spChg>
        <pc:spChg chg="del">
          <ac:chgData name="Tanveer Ahmad" userId="75c06f85-09b1-443c-a13e-34be703d7e6e" providerId="ADAL" clId="{BB7EA087-F427-4A97-9C88-E7AE2E80E6C3}" dt="2019-08-13T04:50:54.429" v="12" actId="478"/>
          <ac:spMkLst>
            <pc:docMk/>
            <pc:sldMk cId="3009653758" sldId="457"/>
            <ac:spMk id="3" creationId="{B5046821-5759-4B4E-9A2F-E0DF0C3D309D}"/>
          </ac:spMkLst>
        </pc:spChg>
        <pc:picChg chg="add mod">
          <ac:chgData name="Tanveer Ahmad" userId="75c06f85-09b1-443c-a13e-34be703d7e6e" providerId="ADAL" clId="{BB7EA087-F427-4A97-9C88-E7AE2E80E6C3}" dt="2019-08-13T04:51:22.980" v="18" actId="1076"/>
          <ac:picMkLst>
            <pc:docMk/>
            <pc:sldMk cId="3009653758" sldId="457"/>
            <ac:picMk id="4" creationId="{13E1BA3C-EECF-40B9-A383-C0CC9D3431B1}"/>
          </ac:picMkLst>
        </pc:picChg>
      </pc:sldChg>
    </pc:docChg>
  </pc:docChgLst>
  <pc:docChgLst>
    <pc:chgData name="Tanveer Ahmad" userId="75c06f85-09b1-443c-a13e-34be703d7e6e" providerId="ADAL" clId="{CDE21B18-67EF-4B00-999B-731F4D603DEF}"/>
    <pc:docChg chg="undo custSel addSld delSld modSld">
      <pc:chgData name="Tanveer Ahmad" userId="75c06f85-09b1-443c-a13e-34be703d7e6e" providerId="ADAL" clId="{CDE21B18-67EF-4B00-999B-731F4D603DEF}" dt="2019-06-12T06:55:56.274" v="772"/>
      <pc:docMkLst>
        <pc:docMk/>
      </pc:docMkLst>
      <pc:sldChg chg="add">
        <pc:chgData name="Tanveer Ahmad" userId="75c06f85-09b1-443c-a13e-34be703d7e6e" providerId="ADAL" clId="{CDE21B18-67EF-4B00-999B-731F4D603DEF}" dt="2019-06-10T20:08:47.897" v="11"/>
        <pc:sldMkLst>
          <pc:docMk/>
          <pc:sldMk cId="1613482307" sldId="383"/>
        </pc:sldMkLst>
      </pc:sldChg>
      <pc:sldChg chg="add">
        <pc:chgData name="Tanveer Ahmad" userId="75c06f85-09b1-443c-a13e-34be703d7e6e" providerId="ADAL" clId="{CDE21B18-67EF-4B00-999B-731F4D603DEF}" dt="2019-06-10T20:08:47.897" v="11"/>
        <pc:sldMkLst>
          <pc:docMk/>
          <pc:sldMk cId="468336870" sldId="389"/>
        </pc:sldMkLst>
      </pc:sldChg>
      <pc:sldChg chg="modSp">
        <pc:chgData name="Tanveer Ahmad" userId="75c06f85-09b1-443c-a13e-34be703d7e6e" providerId="ADAL" clId="{CDE21B18-67EF-4B00-999B-731F4D603DEF}" dt="2019-06-10T21:25:31.201" v="96" actId="20577"/>
        <pc:sldMkLst>
          <pc:docMk/>
          <pc:sldMk cId="1624431119" sldId="441"/>
        </pc:sldMkLst>
        <pc:spChg chg="mod">
          <ac:chgData name="Tanveer Ahmad" userId="75c06f85-09b1-443c-a13e-34be703d7e6e" providerId="ADAL" clId="{CDE21B18-67EF-4B00-999B-731F4D603DEF}" dt="2019-06-10T21:23:50.206" v="69" actId="14100"/>
          <ac:spMkLst>
            <pc:docMk/>
            <pc:sldMk cId="1624431119" sldId="441"/>
            <ac:spMk id="2" creationId="{4E220748-3229-48B7-A50B-4870648170D8}"/>
          </ac:spMkLst>
        </pc:spChg>
        <pc:spChg chg="mod">
          <ac:chgData name="Tanveer Ahmad" userId="75c06f85-09b1-443c-a13e-34be703d7e6e" providerId="ADAL" clId="{CDE21B18-67EF-4B00-999B-731F4D603DEF}" dt="2019-06-10T21:25:31.201" v="96" actId="20577"/>
          <ac:spMkLst>
            <pc:docMk/>
            <pc:sldMk cId="1624431119" sldId="441"/>
            <ac:spMk id="3" creationId="{E4E03322-9EF5-4CF8-A25C-8816B919BA34}"/>
          </ac:spMkLst>
        </pc:spChg>
      </pc:sldChg>
      <pc:sldChg chg="modSp">
        <pc:chgData name="Tanveer Ahmad" userId="75c06f85-09b1-443c-a13e-34be703d7e6e" providerId="ADAL" clId="{CDE21B18-67EF-4B00-999B-731F4D603DEF}" dt="2019-06-10T20:05:47.401" v="0" actId="20577"/>
        <pc:sldMkLst>
          <pc:docMk/>
          <pc:sldMk cId="604915444" sldId="443"/>
        </pc:sldMkLst>
        <pc:spChg chg="mod">
          <ac:chgData name="Tanveer Ahmad" userId="75c06f85-09b1-443c-a13e-34be703d7e6e" providerId="ADAL" clId="{CDE21B18-67EF-4B00-999B-731F4D603DEF}" dt="2019-06-10T20:05:47.401" v="0" actId="20577"/>
          <ac:spMkLst>
            <pc:docMk/>
            <pc:sldMk cId="604915444" sldId="443"/>
            <ac:spMk id="3" creationId="{2E0BB698-3FD3-49ED-BE66-067DADA7569F}"/>
          </ac:spMkLst>
        </pc:spChg>
      </pc:sldChg>
      <pc:sldChg chg="add">
        <pc:chgData name="Tanveer Ahmad" userId="75c06f85-09b1-443c-a13e-34be703d7e6e" providerId="ADAL" clId="{CDE21B18-67EF-4B00-999B-731F4D603DEF}" dt="2019-06-10T20:08:47.897" v="11"/>
        <pc:sldMkLst>
          <pc:docMk/>
          <pc:sldMk cId="3800335393" sldId="444"/>
        </pc:sldMkLst>
      </pc:sldChg>
      <pc:sldChg chg="modSp">
        <pc:chgData name="Tanveer Ahmad" userId="75c06f85-09b1-443c-a13e-34be703d7e6e" providerId="ADAL" clId="{CDE21B18-67EF-4B00-999B-731F4D603DEF}" dt="2019-06-10T20:07:55.322" v="7" actId="20577"/>
        <pc:sldMkLst>
          <pc:docMk/>
          <pc:sldMk cId="1878190403" sldId="447"/>
        </pc:sldMkLst>
        <pc:spChg chg="mod">
          <ac:chgData name="Tanveer Ahmad" userId="75c06f85-09b1-443c-a13e-34be703d7e6e" providerId="ADAL" clId="{CDE21B18-67EF-4B00-999B-731F4D603DEF}" dt="2019-06-10T20:07:55.322" v="7" actId="20577"/>
          <ac:spMkLst>
            <pc:docMk/>
            <pc:sldMk cId="1878190403" sldId="447"/>
            <ac:spMk id="3" creationId="{1E1A11F6-FB4F-4AB4-80B3-623A34E2F96C}"/>
          </ac:spMkLst>
        </pc:spChg>
      </pc:sldChg>
      <pc:sldChg chg="modSp add">
        <pc:chgData name="Tanveer Ahmad" userId="75c06f85-09b1-443c-a13e-34be703d7e6e" providerId="ADAL" clId="{CDE21B18-67EF-4B00-999B-731F4D603DEF}" dt="2019-06-11T07:08:19.502" v="154"/>
        <pc:sldMkLst>
          <pc:docMk/>
          <pc:sldMk cId="4173172857" sldId="452"/>
        </pc:sldMkLst>
        <pc:spChg chg="mod">
          <ac:chgData name="Tanveer Ahmad" userId="75c06f85-09b1-443c-a13e-34be703d7e6e" providerId="ADAL" clId="{CDE21B18-67EF-4B00-999B-731F4D603DEF}" dt="2019-06-11T07:03:42.705" v="107" actId="14100"/>
          <ac:spMkLst>
            <pc:docMk/>
            <pc:sldMk cId="4173172857" sldId="452"/>
            <ac:spMk id="2" creationId="{AD28B5A8-DE37-401B-83FB-782A5C724E11}"/>
          </ac:spMkLst>
        </pc:spChg>
        <pc:spChg chg="mod">
          <ac:chgData name="Tanveer Ahmad" userId="75c06f85-09b1-443c-a13e-34be703d7e6e" providerId="ADAL" clId="{CDE21B18-67EF-4B00-999B-731F4D603DEF}" dt="2019-06-11T07:08:19.502" v="154"/>
          <ac:spMkLst>
            <pc:docMk/>
            <pc:sldMk cId="4173172857" sldId="452"/>
            <ac:spMk id="3" creationId="{CBB11FA7-BF27-4909-9668-2684F038979C}"/>
          </ac:spMkLst>
        </pc:spChg>
      </pc:sldChg>
      <pc:sldChg chg="modSp add">
        <pc:chgData name="Tanveer Ahmad" userId="75c06f85-09b1-443c-a13e-34be703d7e6e" providerId="ADAL" clId="{CDE21B18-67EF-4B00-999B-731F4D603DEF}" dt="2019-06-11T18:57:40.489" v="492" actId="1076"/>
        <pc:sldMkLst>
          <pc:docMk/>
          <pc:sldMk cId="3126969760" sldId="453"/>
        </pc:sldMkLst>
        <pc:spChg chg="mod">
          <ac:chgData name="Tanveer Ahmad" userId="75c06f85-09b1-443c-a13e-34be703d7e6e" providerId="ADAL" clId="{CDE21B18-67EF-4B00-999B-731F4D603DEF}" dt="2019-06-11T18:57:40.489" v="492" actId="1076"/>
          <ac:spMkLst>
            <pc:docMk/>
            <pc:sldMk cId="3126969760" sldId="453"/>
            <ac:spMk id="2" creationId="{85FDE09B-BEB3-408D-BB02-3662DC77A704}"/>
          </ac:spMkLst>
        </pc:spChg>
        <pc:spChg chg="mod">
          <ac:chgData name="Tanveer Ahmad" userId="75c06f85-09b1-443c-a13e-34be703d7e6e" providerId="ADAL" clId="{CDE21B18-67EF-4B00-999B-731F4D603DEF}" dt="2019-06-11T18:57:36.089" v="490" actId="14100"/>
          <ac:spMkLst>
            <pc:docMk/>
            <pc:sldMk cId="3126969760" sldId="453"/>
            <ac:spMk id="3" creationId="{6FEFBA86-5447-4D53-8842-161595EC0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2E54-9AB0-435E-8E56-40E630100C2F}" type="datetimeFigureOut">
              <a:rPr lang="en-GB" smtClean="0"/>
              <a:t>21/10/2019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E1CB-F4CB-43AB-8AA0-D58C90F3A5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77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81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7E1CB-F4CB-43AB-8AA0-D58C90F3A5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9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58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E1CB-F4CB-43AB-8AA0-D58C90F3A58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69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21/10/2019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9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21/10/2019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0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21/10/2019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26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21/10/2019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9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21/10/2019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048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21/10/2019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03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21/10/2019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3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21/10/2019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40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21/10/2019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67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21/10/2019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38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D37B-86E7-4D70-84C0-C26EA605271D}" type="datetimeFigureOut">
              <a:rPr lang="en-GB" smtClean="0"/>
              <a:t>21/10/2019</a:t>
            </a:fld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7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  <a:solidFill>
            <a:srgbClr val="E31B85"/>
          </a:solidFill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grp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75D37B-86E7-4D70-84C0-C26EA605271D}" type="datetimeFigureOut">
              <a:rPr lang="en-GB" smtClean="0"/>
              <a:t>21/10/2019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7B373BE-968C-4C34-8B47-96D450E97F1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-76200"/>
            <a:ext cx="152400" cy="7010400"/>
          </a:xfrm>
          <a:prstGeom prst="rect">
            <a:avLst/>
          </a:prstGeom>
          <a:solidFill>
            <a:srgbClr val="5D2F5D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tgbNymZ7vqY?autoplay=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nuelc@justit.co.u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html5/html5_web_forms2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w3.org/Style/CSS20/histor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09" y="757764"/>
            <a:ext cx="2067792" cy="2061636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HTML5 &amp; CSS3</a:t>
            </a:r>
          </a:p>
          <a:p>
            <a:pPr marL="0" indent="0" algn="ctr">
              <a:buNone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Fundamentals</a:t>
            </a:r>
          </a:p>
          <a:p>
            <a:pPr marL="0" indent="0" algn="ctr">
              <a:buNone/>
            </a:pP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1 – Day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89A9-A71E-4F11-B6CC-9E4D2480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14" y="89916"/>
            <a:ext cx="7772400" cy="886968"/>
          </a:xfrm>
        </p:spPr>
        <p:txBody>
          <a:bodyPr/>
          <a:lstStyle/>
          <a:p>
            <a:r>
              <a:rPr lang="en-GB" dirty="0"/>
              <a:t>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7EFF-53F3-4078-A081-C2A7407F7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6" y="1219200"/>
            <a:ext cx="8207829" cy="1981200"/>
          </a:xfrm>
        </p:spPr>
        <p:txBody>
          <a:bodyPr/>
          <a:lstStyle/>
          <a:p>
            <a:r>
              <a:rPr lang="en-GB" dirty="0"/>
              <a:t>An HTML table is defined with the &lt;table&gt; tag.</a:t>
            </a:r>
          </a:p>
          <a:p>
            <a:r>
              <a:rPr lang="en-GB" dirty="0"/>
              <a:t>Each table row is defined with the &lt;tr&gt; tag. </a:t>
            </a:r>
          </a:p>
          <a:p>
            <a:r>
              <a:rPr lang="en-GB" dirty="0"/>
              <a:t>A table header is defined with the &lt;</a:t>
            </a:r>
            <a:r>
              <a:rPr lang="en-GB" dirty="0" err="1"/>
              <a:t>th</a:t>
            </a:r>
            <a:r>
              <a:rPr lang="en-GB" dirty="0"/>
              <a:t>&gt; tag. By default, table headings are bold and </a:t>
            </a:r>
            <a:r>
              <a:rPr lang="en-GB" dirty="0" err="1"/>
              <a:t>centered</a:t>
            </a:r>
            <a:r>
              <a:rPr lang="en-GB" dirty="0"/>
              <a:t>. </a:t>
            </a:r>
          </a:p>
          <a:p>
            <a:r>
              <a:rPr lang="en-GB" dirty="0"/>
              <a:t>A table data/cell is defined with the &lt;td&gt; tag.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537D1-981F-4C55-9F1D-1993A08F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9003"/>
            <a:ext cx="7162800" cy="36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42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19D2-A8B2-44A2-95F7-4E15A2E0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11F6-FB4F-4AB4-80B3-623A34E2F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&lt;iframe </a:t>
            </a:r>
            <a:r>
              <a:rPr lang="en-GB" dirty="0" err="1"/>
              <a:t>src</a:t>
            </a:r>
            <a:r>
              <a:rPr lang="en-GB" dirty="0"/>
              <a:t>="https://www.google.com/maps/embed?pb=!1m18!1m12!1m3!1d39727.801850338845!2d-0.1121902814685847!3d51.513443200870476!2m3!1f0!2f0!3f0!3m2!1i1024!2i768!4f13.1!3m3!1m2!1s0x4876034c93ce51cd%3A0x839c60d47355ae7a!2sAldgate%2C+London!5e0!3m2!1sen!2suk!4v1560197259290!5m2!1sen!2suk" width="600" height="450" frameborder="0" style="border:0" </a:t>
            </a:r>
            <a:r>
              <a:rPr lang="en-GB" dirty="0" err="1"/>
              <a:t>allowfullscreen</a:t>
            </a:r>
            <a:r>
              <a:rPr lang="en-GB" dirty="0"/>
              <a:t>&gt;     &lt;/iframe&gt;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190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8790-0D5C-405D-8D8A-1138D260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86968"/>
          </a:xfrm>
        </p:spPr>
        <p:txBody>
          <a:bodyPr/>
          <a:lstStyle/>
          <a:p>
            <a:r>
              <a:rPr lang="en-GB" dirty="0"/>
              <a:t>Form with input fields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39D7C-728B-4D37-AD3C-F9A0294C3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1981201"/>
            <a:ext cx="8037369" cy="43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70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F4EB-49F5-47F4-9396-D04FE91F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307521"/>
            <a:ext cx="7772400" cy="810768"/>
          </a:xfrm>
        </p:spPr>
        <p:txBody>
          <a:bodyPr>
            <a:normAutofit/>
          </a:bodyPr>
          <a:lstStyle/>
          <a:p>
            <a:r>
              <a:rPr lang="en-GB" sz="3600" dirty="0"/>
              <a:t>The required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4000-1ADC-49A2-9490-6D67E647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777311"/>
          </a:xfrm>
        </p:spPr>
        <p:txBody>
          <a:bodyPr/>
          <a:lstStyle/>
          <a:p>
            <a:r>
              <a:rPr lang="en-GB" dirty="0"/>
              <a:t>HTML5 introduced a new attribute called </a:t>
            </a:r>
            <a:r>
              <a:rPr lang="en-GB" b="1" dirty="0"/>
              <a:t>required</a:t>
            </a:r>
            <a:r>
              <a:rPr lang="en-GB" dirty="0"/>
              <a:t> which would be used as follows and would insist to have a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76B41-1AB2-4E13-BEFA-85383785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30" y="3407229"/>
            <a:ext cx="797502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23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0748-3229-48B7-A50B-48706481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10768"/>
          </a:xfrm>
        </p:spPr>
        <p:txBody>
          <a:bodyPr/>
          <a:lstStyle/>
          <a:p>
            <a:r>
              <a:rPr lang="en-GB" dirty="0" err="1"/>
              <a:t>Youtube</a:t>
            </a:r>
            <a:r>
              <a:rPr lang="en-GB" dirty="0"/>
              <a:t>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3322-9EF5-4CF8-A25C-8816B919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endParaRPr lang="en-GB" dirty="0"/>
          </a:p>
          <a:p>
            <a:r>
              <a:rPr lang="en-GB" dirty="0" err="1"/>
              <a:t>Autoplay</a:t>
            </a:r>
            <a:r>
              <a:rPr lang="en-GB" dirty="0"/>
              <a:t> attribute</a:t>
            </a:r>
          </a:p>
          <a:p>
            <a:pPr lvl="1"/>
            <a:r>
              <a:rPr lang="en-GB" dirty="0"/>
              <a:t>Value 0 (default): The video will not play automatically when the player loads.</a:t>
            </a:r>
          </a:p>
          <a:p>
            <a:pPr lvl="1"/>
            <a:r>
              <a:rPr lang="en-GB" dirty="0"/>
              <a:t>Value 1: The video will play automatically when the player loads.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&lt;iframe </a:t>
            </a:r>
            <a:r>
              <a:rPr lang="en-GB" dirty="0" err="1"/>
              <a:t>src</a:t>
            </a:r>
            <a:r>
              <a:rPr lang="en-GB" dirty="0"/>
              <a:t>=</a:t>
            </a:r>
            <a:r>
              <a:rPr lang="en-GB" dirty="0">
                <a:hlinkClick r:id="rId2"/>
              </a:rPr>
              <a:t>https://www.youtube.com/embed/tgbNymZ7vqY?autoplay=1</a:t>
            </a:r>
            <a:r>
              <a:rPr lang="en-GB" dirty="0"/>
              <a:t> width=“600" height=“450" &gt; &lt;/iframe&gt;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431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7F4E-7824-4731-846F-F13E9115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3168"/>
          </a:xfrm>
        </p:spPr>
        <p:txBody>
          <a:bodyPr>
            <a:normAutofit fontScale="90000"/>
          </a:bodyPr>
          <a:lstStyle/>
          <a:p>
            <a:r>
              <a:rPr lang="en-GB" dirty="0"/>
              <a:t>HTML5 Semantic Elements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EA2-1745-4D28-AADA-3AE78468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86" y="1422400"/>
            <a:ext cx="7772400" cy="4876800"/>
          </a:xfrm>
        </p:spPr>
        <p:txBody>
          <a:bodyPr/>
          <a:lstStyle/>
          <a:p>
            <a:r>
              <a:rPr lang="en-GB" sz="2400" dirty="0"/>
              <a:t>Semantic elements (tags) = elements (tags) with a meaning.</a:t>
            </a:r>
          </a:p>
          <a:p>
            <a:r>
              <a:rPr lang="en-GB" sz="2400" dirty="0"/>
              <a:t>A semantic element clearly describes its meaning to both the browser and the developer.</a:t>
            </a:r>
          </a:p>
          <a:p>
            <a:r>
              <a:rPr lang="en-GB" sz="2400" dirty="0"/>
              <a:t>Examples of non-semantic elements: &lt;div&gt; and &lt;span&gt; - Tells nothing about its content.</a:t>
            </a:r>
          </a:p>
          <a:p>
            <a:r>
              <a:rPr lang="en-GB" sz="2400" dirty="0"/>
              <a:t>Examples of semantic elements: &lt;form&gt;, &lt;table&gt;, and &lt;article&gt; - Clearly defines its content.</a:t>
            </a:r>
          </a:p>
          <a:p>
            <a:r>
              <a:rPr lang="en-GB" sz="2400" dirty="0"/>
              <a:t>Many web sites contain HTML code like: &lt;div id="nav"&gt; &lt;div class="header"&gt; &lt;div id="footer"&gt;</a:t>
            </a:r>
            <a:br>
              <a:rPr lang="en-GB" sz="2400" dirty="0"/>
            </a:br>
            <a:r>
              <a:rPr lang="en-GB" sz="2400" dirty="0"/>
              <a:t>to indicate navigation, header, and footer.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241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0CB5-81BD-4CFE-9583-536D6AE0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HTML5 semantic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F42DE-AFDA-438F-BFB9-819B89548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93976"/>
            <a:ext cx="7519531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02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7282-7814-48A5-841E-4D7CB88E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86968"/>
          </a:xfrm>
        </p:spPr>
        <p:txBody>
          <a:bodyPr/>
          <a:lstStyle/>
          <a:p>
            <a:r>
              <a:rPr lang="en-GB" dirty="0"/>
              <a:t>&lt;section&gt;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31591-EAFD-4614-A88B-61B549A5B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r>
              <a:rPr lang="en-GB" b="1" dirty="0"/>
              <a:t>The &lt;section&gt; element defines a section in a document.</a:t>
            </a:r>
          </a:p>
          <a:p>
            <a:r>
              <a:rPr lang="en-GB" dirty="0"/>
              <a:t>A section is a thematic grouping of content, typically with a heading.</a:t>
            </a:r>
          </a:p>
          <a:p>
            <a:r>
              <a:rPr lang="en-GB" dirty="0"/>
              <a:t>A home page could normally be split into sections for introduction, content, and contact information.</a:t>
            </a:r>
          </a:p>
          <a:p>
            <a:endParaRPr lang="en-GB" dirty="0"/>
          </a:p>
          <a:p>
            <a:r>
              <a:rPr lang="en-GB" dirty="0"/>
              <a:t>&lt;section&gt;</a:t>
            </a:r>
            <a:br>
              <a:rPr lang="en-GB" dirty="0"/>
            </a:br>
            <a:r>
              <a:rPr lang="en-GB" dirty="0"/>
              <a:t>  &lt;h1&gt;Contact &lt;/h1&gt;</a:t>
            </a:r>
            <a:br>
              <a:rPr lang="en-GB" dirty="0"/>
            </a:br>
            <a:r>
              <a:rPr lang="en-GB" dirty="0"/>
              <a:t>  &lt;p&gt; You can contact us by email address and the phone number provided below…………………....  &lt;/p&gt;</a:t>
            </a:r>
            <a:br>
              <a:rPr lang="en-GB" dirty="0"/>
            </a:br>
            <a:r>
              <a:rPr lang="en-GB" dirty="0"/>
              <a:t>&lt;/section&gt; 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67512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B39E-4CFA-40A1-81BD-BB877458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10768"/>
          </a:xfrm>
        </p:spPr>
        <p:txBody>
          <a:bodyPr/>
          <a:lstStyle/>
          <a:p>
            <a:r>
              <a:rPr lang="en-GB" dirty="0"/>
              <a:t>&lt;article&gt;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669B-711C-410B-9A1B-245547C5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53340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&lt;article&gt; element specifies independent, self-contained content.</a:t>
            </a:r>
          </a:p>
          <a:p>
            <a:r>
              <a:rPr lang="en-GB" dirty="0"/>
              <a:t>Examples of where an &lt;article&gt; element can be used:</a:t>
            </a:r>
          </a:p>
          <a:p>
            <a:pPr lvl="1"/>
            <a:r>
              <a:rPr lang="en-GB" dirty="0"/>
              <a:t>Forum post</a:t>
            </a:r>
          </a:p>
          <a:p>
            <a:pPr lvl="1"/>
            <a:r>
              <a:rPr lang="en-GB" dirty="0"/>
              <a:t>Blog post</a:t>
            </a:r>
          </a:p>
          <a:p>
            <a:pPr lvl="1"/>
            <a:r>
              <a:rPr lang="en-GB" dirty="0"/>
              <a:t>Newspaper article</a:t>
            </a:r>
          </a:p>
          <a:p>
            <a:r>
              <a:rPr lang="en-GB" dirty="0"/>
              <a:t>&lt;article&gt;</a:t>
            </a:r>
            <a:br>
              <a:rPr lang="en-GB" dirty="0"/>
            </a:br>
            <a:r>
              <a:rPr lang="en-GB" dirty="0"/>
              <a:t>  &lt;h1&gt;What is HTML?&lt;/h1&gt;</a:t>
            </a:r>
            <a:br>
              <a:rPr lang="en-GB" dirty="0"/>
            </a:br>
            <a:r>
              <a:rPr lang="en-GB" dirty="0"/>
              <a:t>  &lt;p&gt; Hypertext Mark-up Language ……………………&lt;/p&gt;</a:t>
            </a:r>
            <a:br>
              <a:rPr lang="en-GB" dirty="0"/>
            </a:br>
            <a:r>
              <a:rPr lang="en-GB" dirty="0"/>
              <a:t>&lt;/article&gt; </a:t>
            </a:r>
          </a:p>
          <a:p>
            <a:endParaRPr lang="en-GB" dirty="0"/>
          </a:p>
          <a:p>
            <a:r>
              <a:rPr lang="en-GB" dirty="0"/>
              <a:t>You will find HTML pages with &lt;section&gt; elements containing &lt;article&gt; elements, and &lt;article&gt; elements containing &lt;section&gt; elements.</a:t>
            </a:r>
          </a:p>
          <a:p>
            <a:r>
              <a:rPr lang="en-GB" dirty="0"/>
              <a:t>You will also find pages with &lt;section&gt; elements containing &lt;section&gt; elements, and &lt;article&gt; elements containing &lt;article&gt; elements.</a:t>
            </a:r>
          </a:p>
        </p:txBody>
      </p:sp>
    </p:spTree>
    <p:extLst>
      <p:ext uri="{BB962C8B-B14F-4D97-AF65-F5344CB8AC3E}">
        <p14:creationId xmlns:p14="http://schemas.microsoft.com/office/powerpoint/2010/main" val="977752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EB4B-E95B-4DFA-9B87-D15974ED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115568"/>
          </a:xfrm>
        </p:spPr>
        <p:txBody>
          <a:bodyPr>
            <a:normAutofit/>
          </a:bodyPr>
          <a:lstStyle/>
          <a:p>
            <a:r>
              <a:rPr lang="en-GB" sz="3200" dirty="0"/>
              <a:t>Bookmarks in html (&lt;a</a:t>
            </a:r>
            <a:r>
              <a:rPr lang="en-GB" sz="3200"/>
              <a:t>&gt; tag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61A6-D859-447A-BA63-467CC863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GB" dirty="0"/>
              <a:t>HTML bookmarks are used to allow readers to jump to specific parts of a Web page.</a:t>
            </a:r>
          </a:p>
          <a:p>
            <a:r>
              <a:rPr lang="en-GB" dirty="0"/>
              <a:t>To make a bookmark, you must first create the bookmark by assigning an ID to the part/section/div, and then add a link to it using &lt;a&gt; tag. </a:t>
            </a:r>
          </a:p>
          <a:p>
            <a:r>
              <a:rPr lang="en-GB" dirty="0"/>
              <a:t>Example </a:t>
            </a:r>
          </a:p>
          <a:p>
            <a:r>
              <a:rPr lang="en-GB" dirty="0"/>
              <a:t>Link created	</a:t>
            </a:r>
          </a:p>
          <a:p>
            <a:pPr lvl="1"/>
            <a:r>
              <a:rPr lang="pt-BR" dirty="0"/>
              <a:t>&lt;h2 id=“para4"&gt; Paragraph 4 &lt;/h2&gt; </a:t>
            </a:r>
          </a:p>
          <a:p>
            <a:r>
              <a:rPr lang="en-GB" dirty="0"/>
              <a:t>Link to bookmark</a:t>
            </a:r>
          </a:p>
          <a:p>
            <a:pPr lvl="1"/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="#</a:t>
            </a:r>
            <a:r>
              <a:rPr lang="pt-BR" dirty="0"/>
              <a:t> para4 </a:t>
            </a:r>
            <a:r>
              <a:rPr lang="en-GB" dirty="0"/>
              <a:t>"&gt;Jump to paragraph 4&lt;/a&gt;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579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636837"/>
            <a:ext cx="8229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Tanveer Ahmad</a:t>
            </a: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DBFBE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Technical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31B8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Trainer</a:t>
            </a:r>
          </a:p>
        </p:txBody>
      </p:sp>
      <p:sp>
        <p:nvSpPr>
          <p:cNvPr id="7" name="Rectangle: Rounded Corners 6">
            <a:hlinkClick r:id="rId4"/>
          </p:cNvPr>
          <p:cNvSpPr/>
          <p:nvPr/>
        </p:nvSpPr>
        <p:spPr>
          <a:xfrm>
            <a:off x="2590800" y="4648200"/>
            <a:ext cx="4800600" cy="685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DPP</a:t>
            </a:r>
          </a:p>
        </p:txBody>
      </p:sp>
    </p:spTree>
    <p:extLst>
      <p:ext uri="{BB962C8B-B14F-4D97-AF65-F5344CB8AC3E}">
        <p14:creationId xmlns:p14="http://schemas.microsoft.com/office/powerpoint/2010/main" val="1520703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E09B-BEB3-408D-BB02-3662DC77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0416"/>
            <a:ext cx="7772400" cy="810768"/>
          </a:xfrm>
        </p:spPr>
        <p:txBody>
          <a:bodyPr/>
          <a:lstStyle/>
          <a:p>
            <a:r>
              <a:rPr lang="en-GB" dirty="0"/>
              <a:t>Google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BA86-5447-4D53-8842-161595EC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305800" cy="47244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Go to: </a:t>
            </a:r>
            <a:r>
              <a:rPr lang="en-GB" dirty="0">
                <a:hlinkClick r:id="rId2"/>
              </a:rPr>
              <a:t>https://fonts.google.com/</a:t>
            </a:r>
            <a:endParaRPr lang="en-GB" dirty="0"/>
          </a:p>
          <a:p>
            <a:r>
              <a:rPr lang="en-GB" dirty="0"/>
              <a:t>Click on “See Specimen” of the font you like</a:t>
            </a:r>
          </a:p>
          <a:p>
            <a:r>
              <a:rPr lang="en-GB" dirty="0"/>
              <a:t>+ Select this font </a:t>
            </a:r>
          </a:p>
          <a:p>
            <a:r>
              <a:rPr lang="en-GB" dirty="0"/>
              <a:t>Click on selected font</a:t>
            </a:r>
          </a:p>
          <a:p>
            <a:r>
              <a:rPr lang="en-GB" dirty="0"/>
              <a:t>Click on  @IMPORT link</a:t>
            </a:r>
          </a:p>
          <a:p>
            <a:r>
              <a:rPr lang="en-GB" dirty="0"/>
              <a:t>Copy the code between &lt;style&gt; &lt;/style&gt; tags</a:t>
            </a:r>
          </a:p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@import </a:t>
            </a:r>
            <a:r>
              <a:rPr lang="en-GB" dirty="0" err="1"/>
              <a:t>url</a:t>
            </a:r>
            <a:r>
              <a:rPr lang="en-GB" dirty="0"/>
              <a:t>('https://fonts.googleapis.com/</a:t>
            </a:r>
            <a:r>
              <a:rPr lang="en-GB" dirty="0" err="1"/>
              <a:t>css?family</a:t>
            </a:r>
            <a:r>
              <a:rPr lang="en-GB" dirty="0"/>
              <a:t>=</a:t>
            </a:r>
            <a:r>
              <a:rPr lang="en-GB" dirty="0" err="1"/>
              <a:t>Source+Sans+Pro&amp;display</a:t>
            </a:r>
            <a:r>
              <a:rPr lang="en-GB" dirty="0"/>
              <a:t>=swap’);</a:t>
            </a:r>
          </a:p>
          <a:p>
            <a:r>
              <a:rPr lang="en-GB" dirty="0"/>
              <a:t>Paste it on the top of the style.css</a:t>
            </a:r>
          </a:p>
          <a:p>
            <a:r>
              <a:rPr lang="en-GB" dirty="0"/>
              <a:t>Font is ready to use i.e.</a:t>
            </a:r>
          </a:p>
          <a:p>
            <a:pPr lvl="1"/>
            <a:r>
              <a:rPr lang="fr-FR" dirty="0"/>
              <a:t> font-</a:t>
            </a:r>
            <a:r>
              <a:rPr lang="fr-FR" dirty="0" err="1"/>
              <a:t>family</a:t>
            </a:r>
            <a:r>
              <a:rPr lang="fr-FR" dirty="0"/>
              <a:t>: 'Source Sans Pro','</a:t>
            </a:r>
            <a:r>
              <a:rPr lang="fr-FR" dirty="0" err="1"/>
              <a:t>Roboto</a:t>
            </a:r>
            <a:r>
              <a:rPr lang="fr-FR" dirty="0"/>
              <a:t> Condensed', sans-</a:t>
            </a:r>
            <a:r>
              <a:rPr lang="fr-FR" dirty="0" err="1"/>
              <a:t>serif</a:t>
            </a:r>
            <a:r>
              <a:rPr lang="fr-FR" dirty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69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8846-9CE9-49B3-A9D6-0A73209B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316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1BA3C-EECF-40B9-A383-C0CC9D343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53" y="1905000"/>
            <a:ext cx="7809347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53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9CFA-61E1-4773-B2AA-452E230F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86968"/>
          </a:xfrm>
        </p:spPr>
        <p:txBody>
          <a:bodyPr>
            <a:normAutofit/>
          </a:bodyPr>
          <a:lstStyle/>
          <a:p>
            <a:r>
              <a:rPr lang="en-GB" sz="3600" dirty="0"/>
              <a:t>Useful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45F4-2490-4144-AFD8-39BCD528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76400"/>
            <a:ext cx="8026400" cy="469696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https://www.tutorialspoint.com/html5/html5_web_forms2.htm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056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the Basics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279392"/>
          </a:xfrm>
        </p:spPr>
        <p:txBody>
          <a:bodyPr>
            <a:normAutofit/>
          </a:bodyPr>
          <a:lstStyle/>
          <a:p>
            <a:r>
              <a:rPr lang="en-GB" sz="2400" dirty="0"/>
              <a:t>CSS: </a:t>
            </a:r>
            <a:r>
              <a:rPr lang="en-GB" sz="2400" b="1" dirty="0"/>
              <a:t>Cascading Style Sheets</a:t>
            </a:r>
          </a:p>
          <a:p>
            <a:endParaRPr lang="en-GB" sz="2400" dirty="0"/>
          </a:p>
          <a:p>
            <a:pPr lvl="1"/>
            <a:r>
              <a:rPr lang="en-GB" sz="2200" dirty="0"/>
              <a:t>We can separate mark-up and styling code</a:t>
            </a:r>
          </a:p>
          <a:p>
            <a:pPr lvl="1"/>
            <a:r>
              <a:rPr lang="en-GB" sz="2200" dirty="0"/>
              <a:t>Link our styles to our webpage</a:t>
            </a:r>
            <a:endParaRPr lang="en-GB" sz="2200" b="1" dirty="0"/>
          </a:p>
          <a:p>
            <a:pPr lvl="1"/>
            <a:r>
              <a:rPr lang="en-GB" sz="2200" dirty="0"/>
              <a:t>Manipulate the layout of our webpage</a:t>
            </a:r>
          </a:p>
          <a:p>
            <a:pPr lvl="1"/>
            <a:r>
              <a:rPr lang="en-GB" sz="2200" dirty="0"/>
              <a:t>Style different elements within our webpage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8" name="Rectangle: Rounded Corners 7">
            <a:hlinkClick r:id="rId4"/>
          </p:cNvPr>
          <p:cNvSpPr/>
          <p:nvPr/>
        </p:nvSpPr>
        <p:spPr>
          <a:xfrm>
            <a:off x="2971800" y="5562600"/>
            <a:ext cx="3200400" cy="685800"/>
          </a:xfrm>
          <a:prstGeom prst="roundRect">
            <a:avLst/>
          </a:prstGeom>
          <a:solidFill>
            <a:srgbClr val="1D89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CSS3 History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03" b="1"/>
          <a:stretch/>
        </p:blipFill>
        <p:spPr>
          <a:xfrm>
            <a:off x="7038448" y="4736382"/>
            <a:ext cx="1151054" cy="16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823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BFFE-D582-4709-97C7-3611DC7E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86968"/>
          </a:xfrm>
        </p:spPr>
        <p:txBody>
          <a:bodyPr>
            <a:noAutofit/>
          </a:bodyPr>
          <a:lstStyle/>
          <a:p>
            <a:r>
              <a:rPr lang="en-GB" sz="2800" dirty="0"/>
              <a:t>CSS stands for Cascading Style Sheets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518A-6720-48B3-8ABC-A9D28938C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8001000" cy="4953000"/>
          </a:xfrm>
        </p:spPr>
        <p:txBody>
          <a:bodyPr/>
          <a:lstStyle/>
          <a:p>
            <a:r>
              <a:rPr lang="en-GB" dirty="0"/>
              <a:t>CSS describes </a:t>
            </a:r>
            <a:r>
              <a:rPr lang="en-GB" b="1" dirty="0"/>
              <a:t>how HTML elements are to be displayed on screen, paper, or in other media</a:t>
            </a:r>
            <a:r>
              <a:rPr lang="en-GB" dirty="0"/>
              <a:t>.</a:t>
            </a:r>
          </a:p>
          <a:p>
            <a:r>
              <a:rPr lang="en-GB" dirty="0"/>
              <a:t>CSS can be added to HTML elements in 3 ways:</a:t>
            </a:r>
          </a:p>
          <a:p>
            <a:pPr lvl="1"/>
            <a:r>
              <a:rPr lang="en-GB" b="1" dirty="0"/>
              <a:t>Inline</a:t>
            </a:r>
            <a:r>
              <a:rPr lang="en-GB" dirty="0"/>
              <a:t> - by using the style attribute in HTML elements</a:t>
            </a:r>
          </a:p>
          <a:p>
            <a:pPr marL="274320" lvl="1" indent="0">
              <a:buNone/>
            </a:pPr>
            <a:r>
              <a:rPr lang="en-GB" dirty="0"/>
              <a:t>    An inline CSS is used to apply a unique style to a single HTML element.</a:t>
            </a:r>
          </a:p>
          <a:p>
            <a:pPr marL="274320" lvl="1" indent="0">
              <a:buNone/>
            </a:pPr>
            <a:endParaRPr lang="en-GB" dirty="0"/>
          </a:p>
          <a:p>
            <a:pPr lvl="1"/>
            <a:r>
              <a:rPr lang="en-GB" b="1" dirty="0"/>
              <a:t>Internal</a:t>
            </a:r>
            <a:r>
              <a:rPr lang="en-GB" dirty="0"/>
              <a:t> - by using a &lt;style&gt; element in the &lt;head&gt; section</a:t>
            </a:r>
          </a:p>
          <a:p>
            <a:pPr marL="274320" lvl="1" indent="0">
              <a:buNone/>
            </a:pPr>
            <a:r>
              <a:rPr lang="en-GB" dirty="0"/>
              <a:t>   An internal CSS is used to define a style for a single HTML page.</a:t>
            </a:r>
          </a:p>
          <a:p>
            <a:pPr marL="274320" lvl="1" indent="0">
              <a:buNone/>
            </a:pPr>
            <a:endParaRPr lang="en-GB" dirty="0"/>
          </a:p>
          <a:p>
            <a:pPr lvl="1"/>
            <a:r>
              <a:rPr lang="en-GB" b="1" dirty="0"/>
              <a:t>External</a:t>
            </a:r>
            <a:r>
              <a:rPr lang="en-GB" dirty="0"/>
              <a:t> - by using an external CSS file</a:t>
            </a:r>
          </a:p>
          <a:p>
            <a:pPr marL="274320" lvl="1" indent="0">
              <a:buNone/>
            </a:pPr>
            <a:r>
              <a:rPr lang="en-GB" dirty="0"/>
              <a:t>   An external style sheet is used to define the style for many HTML pages.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335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28135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CSS Box Model</a:t>
            </a: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42" y="0"/>
            <a:ext cx="980209" cy="97729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066800" y="1871135"/>
            <a:ext cx="7010400" cy="0"/>
          </a:xfrm>
          <a:prstGeom prst="line">
            <a:avLst/>
          </a:prstGeom>
          <a:ln>
            <a:solidFill>
              <a:srgbClr val="5D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660392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274320" lvl="1" indent="0">
              <a:buNone/>
            </a:pPr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200" dirty="0"/>
          </a:p>
          <a:p>
            <a:endParaRPr lang="en-GB" sz="2400" dirty="0"/>
          </a:p>
        </p:txBody>
      </p:sp>
      <p:sp>
        <p:nvSpPr>
          <p:cNvPr id="2" name="Rectangle 1"/>
          <p:cNvSpPr/>
          <p:nvPr/>
        </p:nvSpPr>
        <p:spPr>
          <a:xfrm>
            <a:off x="1066800" y="2209800"/>
            <a:ext cx="7010400" cy="411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524000" y="2590800"/>
            <a:ext cx="6096000" cy="3352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81200" y="3048000"/>
            <a:ext cx="5181600" cy="2514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438400" y="3429000"/>
            <a:ext cx="4267200" cy="1752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962400" y="2173795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Margin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26289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Border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2400" y="3069672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Padding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86200" y="393513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Content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77000" y="358140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667000" y="495300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36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44E3-1180-4EE5-971C-1D967344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5567"/>
            <a:ext cx="7772400" cy="5821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CSS Box Model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7719F-53A4-4DA4-A361-454313C0D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1066800"/>
            <a:ext cx="4953000" cy="3871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957E5-97B6-4BF2-8F99-81592CE9A9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5181600"/>
            <a:ext cx="3581400" cy="1188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6FD87-8FDA-46B9-B990-6582AA29292C}"/>
              </a:ext>
            </a:extLst>
          </p:cNvPr>
          <p:cNvSpPr txBox="1"/>
          <p:nvPr/>
        </p:nvSpPr>
        <p:spPr>
          <a:xfrm>
            <a:off x="4953000" y="5715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(Top, Right, Bottom, Left) Margins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371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E2C0-F839-485E-8A9A-32F7CAB3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4216"/>
            <a:ext cx="8229600" cy="963168"/>
          </a:xfrm>
        </p:spPr>
        <p:txBody>
          <a:bodyPr>
            <a:noAutofit/>
          </a:bodyPr>
          <a:lstStyle/>
          <a:p>
            <a:r>
              <a:rPr lang="en-GB" sz="3200" dirty="0"/>
              <a:t>HTML &lt;blockquote&gt; for Quotations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B698-3FD3-49ED-BE66-067DADA7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0" y="1196412"/>
            <a:ext cx="8436429" cy="5204387"/>
          </a:xfrm>
        </p:spPr>
        <p:txBody>
          <a:bodyPr>
            <a:normAutofit/>
          </a:bodyPr>
          <a:lstStyle/>
          <a:p>
            <a:r>
              <a:rPr lang="en-GB" dirty="0"/>
              <a:t>The HTML &lt;blockquote&gt; element defines a section that is quoted from another source.</a:t>
            </a:r>
          </a:p>
          <a:p>
            <a:endParaRPr lang="en-GB" dirty="0"/>
          </a:p>
          <a:p>
            <a:pPr lvl="1"/>
            <a:r>
              <a:rPr lang="en-GB" dirty="0"/>
              <a:t>&lt;p&gt; Browsers usually indent blockquote elements.&lt;/p&gt;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&lt;blockquote cite="http://www.worldwildlife.org/who/index.html"&gt;</a:t>
            </a:r>
          </a:p>
          <a:p>
            <a:pPr lvl="1"/>
            <a:r>
              <a:rPr lang="en-GB" dirty="0"/>
              <a:t>For 50 years, WWF has been protecting the future of nature.</a:t>
            </a:r>
          </a:p>
          <a:p>
            <a:pPr lvl="1"/>
            <a:r>
              <a:rPr lang="en-GB" dirty="0"/>
              <a:t>The world's leading conservation organization,</a:t>
            </a:r>
          </a:p>
          <a:p>
            <a:pPr lvl="1"/>
            <a:r>
              <a:rPr lang="en-GB" dirty="0"/>
              <a:t>WWF works in 100 countries and is supported by</a:t>
            </a:r>
          </a:p>
          <a:p>
            <a:pPr lvl="1"/>
            <a:r>
              <a:rPr lang="en-GB" dirty="0"/>
              <a:t>1.2 million members in the United States and</a:t>
            </a:r>
          </a:p>
          <a:p>
            <a:pPr lvl="1"/>
            <a:r>
              <a:rPr lang="en-GB" dirty="0"/>
              <a:t>close to 5 million globally.</a:t>
            </a:r>
          </a:p>
          <a:p>
            <a:pPr lvl="1"/>
            <a:r>
              <a:rPr lang="en-GB" dirty="0"/>
              <a:t>&lt;/blockquote&gt;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915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B5A8-DE37-401B-83FB-782A5C72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GB" dirty="0"/>
              <a:t>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1FA7-BF27-4909-9668-2684F0389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r>
              <a:rPr lang="en-GB" b="1" dirty="0" err="1"/>
              <a:t>em</a:t>
            </a:r>
            <a:r>
              <a:rPr lang="en-GB" b="1" dirty="0"/>
              <a:t>:</a:t>
            </a:r>
            <a:r>
              <a:rPr lang="en-GB" dirty="0"/>
              <a:t> The “</a:t>
            </a:r>
            <a:r>
              <a:rPr lang="en-GB" dirty="0" err="1"/>
              <a:t>em</a:t>
            </a:r>
            <a:r>
              <a:rPr lang="en-GB" dirty="0"/>
              <a:t>” is a scalable unit that is used in web document. An </a:t>
            </a:r>
            <a:r>
              <a:rPr lang="en-GB" dirty="0" err="1"/>
              <a:t>em</a:t>
            </a:r>
            <a:r>
              <a:rPr lang="en-GB" dirty="0"/>
              <a:t> is equal to the current font-size, for instance, if the font-size of the document is 12pt, 1em is equal to 12pt. Ems are scalable in nature, so 2em would equal 24pt.</a:t>
            </a:r>
          </a:p>
          <a:p>
            <a:pPr lvl="1"/>
            <a:r>
              <a:rPr lang="en-GB" dirty="0"/>
              <a:t>mobile-device-friendly</a:t>
            </a:r>
          </a:p>
          <a:p>
            <a:r>
              <a:rPr lang="en-GB" b="1" dirty="0"/>
              <a:t>Points (</a:t>
            </a:r>
            <a:r>
              <a:rPr lang="en-GB" b="1" dirty="0" err="1"/>
              <a:t>pt</a:t>
            </a:r>
            <a:r>
              <a:rPr lang="en-GB" b="1" dirty="0"/>
              <a:t>):</a:t>
            </a:r>
            <a:r>
              <a:rPr lang="en-GB" dirty="0"/>
              <a:t> Points are traditionally used in print media (anything that is to be printed on paper, etc.). </a:t>
            </a:r>
          </a:p>
          <a:p>
            <a:pPr lvl="1"/>
            <a:r>
              <a:rPr lang="en-GB" dirty="0"/>
              <a:t>One point is equal to 1/72 of an inch.</a:t>
            </a:r>
          </a:p>
          <a:p>
            <a:pPr lvl="1"/>
            <a:endParaRPr lang="en-GB" dirty="0"/>
          </a:p>
          <a:p>
            <a:r>
              <a:rPr lang="en-GB" b="1" dirty="0"/>
              <a:t>Pixels (px):</a:t>
            </a:r>
            <a:r>
              <a:rPr lang="en-GB" dirty="0"/>
              <a:t> Pixels are fixed-size units that are used in screen media (i.e. to be read on the computer screen).</a:t>
            </a:r>
          </a:p>
          <a:p>
            <a:pPr lvl="1"/>
            <a:r>
              <a:rPr lang="en-GB" dirty="0"/>
              <a:t>One pixel is equal to one dot on the computer screen.</a:t>
            </a:r>
          </a:p>
          <a:p>
            <a:r>
              <a:rPr lang="en-GB" b="1" dirty="0"/>
              <a:t>Percent (%):</a:t>
            </a:r>
            <a:r>
              <a:rPr lang="en-GB" dirty="0"/>
              <a:t> The percent unit is much like the “</a:t>
            </a:r>
            <a:r>
              <a:rPr lang="en-GB" dirty="0" err="1"/>
              <a:t>em</a:t>
            </a:r>
            <a:r>
              <a:rPr lang="en-GB" dirty="0"/>
              <a:t>” unit.</a:t>
            </a:r>
          </a:p>
          <a:p>
            <a:pPr lvl="1"/>
            <a:r>
              <a:rPr lang="en-GB" dirty="0"/>
              <a:t>the current font-size is equal to 100% (i.e. 12pt = 100%)</a:t>
            </a:r>
          </a:p>
        </p:txBody>
      </p:sp>
    </p:spTree>
    <p:extLst>
      <p:ext uri="{BB962C8B-B14F-4D97-AF65-F5344CB8AC3E}">
        <p14:creationId xmlns:p14="http://schemas.microsoft.com/office/powerpoint/2010/main" val="4173172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766D-2545-4612-A4AD-68F723F4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39368"/>
          </a:xfrm>
        </p:spPr>
        <p:txBody>
          <a:bodyPr>
            <a:normAutofit/>
          </a:bodyPr>
          <a:lstStyle/>
          <a:p>
            <a:r>
              <a:rPr lang="en-GB" sz="3200" dirty="0"/>
              <a:t>Difference between </a:t>
            </a:r>
            <a:r>
              <a:rPr lang="en-GB" sz="3200" dirty="0" err="1"/>
              <a:t>em</a:t>
            </a:r>
            <a:r>
              <a:rPr lang="en-GB" sz="3200" dirty="0"/>
              <a:t> and 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28C6-8833-4AEB-8EDE-CD0F65781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GB" dirty="0"/>
              <a:t>“</a:t>
            </a:r>
            <a:r>
              <a:rPr lang="en-GB" b="1" dirty="0" err="1"/>
              <a:t>em</a:t>
            </a:r>
            <a:r>
              <a:rPr lang="en-GB" dirty="0"/>
              <a:t>” is relative to the </a:t>
            </a:r>
            <a:r>
              <a:rPr lang="en-GB" b="1" dirty="0"/>
              <a:t>font</a:t>
            </a:r>
            <a:r>
              <a:rPr lang="en-GB" dirty="0"/>
              <a:t>-</a:t>
            </a:r>
            <a:r>
              <a:rPr lang="en-GB" b="1" dirty="0"/>
              <a:t>size of</a:t>
            </a:r>
            <a:r>
              <a:rPr lang="en-GB" dirty="0"/>
              <a:t> the nearest or parent element</a:t>
            </a:r>
          </a:p>
          <a:p>
            <a:r>
              <a:rPr lang="en-GB" dirty="0"/>
              <a:t>“</a:t>
            </a:r>
            <a:r>
              <a:rPr lang="en-GB" b="1" dirty="0"/>
              <a:t>rem</a:t>
            </a:r>
            <a:r>
              <a:rPr lang="en-GB" dirty="0"/>
              <a:t>” is relative to the html (root) </a:t>
            </a:r>
            <a:r>
              <a:rPr lang="en-GB" b="1" dirty="0"/>
              <a:t>font</a:t>
            </a:r>
            <a:r>
              <a:rPr lang="en-GB" dirty="0"/>
              <a:t>-</a:t>
            </a:r>
            <a:r>
              <a:rPr lang="en-GB" b="1" dirty="0"/>
              <a:t>size</a:t>
            </a:r>
            <a:r>
              <a:rPr lang="en-GB" dirty="0"/>
              <a:t> (the entire page).</a:t>
            </a:r>
          </a:p>
          <a:p>
            <a:r>
              <a:rPr lang="en-GB" dirty="0"/>
              <a:t>This is important when intermediate containers change font sizes. Child elements with EMs will be affected, those using REMs will not.</a:t>
            </a:r>
          </a:p>
          <a:p>
            <a:endParaRPr lang="en-GB" dirty="0"/>
          </a:p>
          <a:p>
            <a:r>
              <a:rPr lang="en-GB" dirty="0" err="1"/>
              <a:t>em</a:t>
            </a:r>
            <a:r>
              <a:rPr lang="en-GB" dirty="0"/>
              <a:t> is relative to the nearest parent in CSS, while rem is relative to the parent of the page which is usually the html tag...</a:t>
            </a:r>
          </a:p>
        </p:txBody>
      </p:sp>
    </p:spTree>
    <p:extLst>
      <p:ext uri="{BB962C8B-B14F-4D97-AF65-F5344CB8AC3E}">
        <p14:creationId xmlns:p14="http://schemas.microsoft.com/office/powerpoint/2010/main" val="2698554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13176</TotalTime>
  <Words>1127</Words>
  <Application>Microsoft Office PowerPoint</Application>
  <PresentationFormat>On-screen Show (4:3)</PresentationFormat>
  <Paragraphs>143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Tahoma</vt:lpstr>
      <vt:lpstr>Wingdings</vt:lpstr>
      <vt:lpstr>Wood Type</vt:lpstr>
      <vt:lpstr>PowerPoint Presentation</vt:lpstr>
      <vt:lpstr>Welcome</vt:lpstr>
      <vt:lpstr>CSS the Basics</vt:lpstr>
      <vt:lpstr>CSS stands for Cascading Style Sheets </vt:lpstr>
      <vt:lpstr>The CSS Box Model</vt:lpstr>
      <vt:lpstr>The CSS Box Model</vt:lpstr>
      <vt:lpstr>HTML &lt;blockquote&gt; for Quotations</vt:lpstr>
      <vt:lpstr>Units</vt:lpstr>
      <vt:lpstr>Difference between em and rem</vt:lpstr>
      <vt:lpstr>HTML Table</vt:lpstr>
      <vt:lpstr>Google Map</vt:lpstr>
      <vt:lpstr>Form with input fields</vt:lpstr>
      <vt:lpstr>The required attribute</vt:lpstr>
      <vt:lpstr>Youtube video</vt:lpstr>
      <vt:lpstr>HTML5 Semantic Elements </vt:lpstr>
      <vt:lpstr>HTML5 semantic elements</vt:lpstr>
      <vt:lpstr>&lt;section&gt;</vt:lpstr>
      <vt:lpstr>&lt;article&gt; </vt:lpstr>
      <vt:lpstr>Bookmarks in html (&lt;a&gt; tag</vt:lpstr>
      <vt:lpstr>Google fonts</vt:lpstr>
      <vt:lpstr>PowerPoint Presentation</vt:lpstr>
      <vt:lpstr>Useful Websites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week</dc:title>
  <dc:creator>student</dc:creator>
  <cp:lastModifiedBy>Tanveer Ahmad</cp:lastModifiedBy>
  <cp:revision>724</cp:revision>
  <dcterms:created xsi:type="dcterms:W3CDTF">2016-08-01T07:52:37Z</dcterms:created>
  <dcterms:modified xsi:type="dcterms:W3CDTF">2019-10-21T18:38:47Z</dcterms:modified>
</cp:coreProperties>
</file>