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bster"/>
      <p:regular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bst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bb984fe2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bb984fe2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bb984fe2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bb984fe2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f1523a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f1523a0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a69df6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a69df6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a69df6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a69df6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f1523a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f1523a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f1523a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f1523a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a69df69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a69df69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ba69df6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ba69df6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a69df6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a69df6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jp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31937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Lobster"/>
                <a:ea typeface="Lobster"/>
                <a:cs typeface="Lobster"/>
                <a:sym typeface="Lobster"/>
              </a:rPr>
              <a:t>Gestor de órdenes de reparación</a:t>
            </a:r>
            <a:endParaRPr>
              <a:latin typeface="Lobster"/>
              <a:ea typeface="Lobster"/>
              <a:cs typeface="Lobster"/>
              <a:sym typeface="Lobster"/>
            </a:endParaRPr>
          </a:p>
        </p:txBody>
      </p:sp>
      <p:pic>
        <p:nvPicPr>
          <p:cNvPr id="55" name="Google Shape;55;p13"/>
          <p:cNvPicPr preferRelativeResize="0"/>
          <p:nvPr/>
        </p:nvPicPr>
        <p:blipFill>
          <a:blip r:embed="rId4">
            <a:alphaModFix/>
          </a:blip>
          <a:stretch>
            <a:fillRect/>
          </a:stretch>
        </p:blipFill>
        <p:spPr>
          <a:xfrm>
            <a:off x="1736875" y="1221850"/>
            <a:ext cx="5670249" cy="205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096150"/>
            <a:ext cx="8520600" cy="29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9600">
                <a:latin typeface="Lobster"/>
                <a:ea typeface="Lobster"/>
                <a:cs typeface="Lobster"/>
                <a:sym typeface="Lobster"/>
              </a:rPr>
              <a:t>¿Preguntas?</a:t>
            </a:r>
            <a:endParaRPr sz="9600">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096150"/>
            <a:ext cx="8520600" cy="29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9600">
                <a:latin typeface="Lobster"/>
                <a:ea typeface="Lobster"/>
                <a:cs typeface="Lobster"/>
                <a:sym typeface="Lobster"/>
              </a:rPr>
              <a:t>¡Gracias!</a:t>
            </a:r>
            <a:endParaRPr sz="96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06925" y="0"/>
            <a:ext cx="8583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1"/>
                </a:solidFill>
              </a:rPr>
              <a:t>MOTIVACIÓN</a:t>
            </a:r>
            <a:endParaRPr b="1" sz="3600">
              <a:solidFill>
                <a:schemeClr val="lt1"/>
              </a:solidFill>
            </a:endParaRPr>
          </a:p>
        </p:txBody>
      </p:sp>
      <p:sp>
        <p:nvSpPr>
          <p:cNvPr id="61" name="Google Shape;61;p14"/>
          <p:cNvSpPr txBox="1"/>
          <p:nvPr>
            <p:ph idx="1" type="body"/>
          </p:nvPr>
        </p:nvSpPr>
        <p:spPr>
          <a:xfrm>
            <a:off x="704850" y="1545650"/>
            <a:ext cx="7734300" cy="330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2400">
                <a:solidFill>
                  <a:srgbClr val="000000"/>
                </a:solidFill>
              </a:rPr>
              <a:t>Crear una aplicación fácil de usar, con una </a:t>
            </a:r>
            <a:r>
              <a:rPr lang="es" sz="2400">
                <a:solidFill>
                  <a:srgbClr val="000000"/>
                </a:solidFill>
              </a:rPr>
              <a:t>interfaz</a:t>
            </a:r>
            <a:r>
              <a:rPr lang="es" sz="2400">
                <a:solidFill>
                  <a:srgbClr val="000000"/>
                </a:solidFill>
              </a:rPr>
              <a:t> clara e intuitiva, que requiera mínimos recursos y conocimientos para su instalación.</a:t>
            </a:r>
            <a:endParaRPr sz="2400">
              <a:solidFill>
                <a:srgbClr val="000000"/>
              </a:solidFill>
            </a:endParaRPr>
          </a:p>
          <a:p>
            <a:pPr indent="0" lvl="0" marL="0" rtl="0" algn="just">
              <a:spcBef>
                <a:spcPts val="1600"/>
              </a:spcBef>
              <a:spcAft>
                <a:spcPts val="0"/>
              </a:spcAft>
              <a:buClr>
                <a:schemeClr val="dk1"/>
              </a:buClr>
              <a:buSzPts val="1100"/>
              <a:buFont typeface="Arial"/>
              <a:buNone/>
            </a:pPr>
            <a:r>
              <a:rPr lang="es" sz="2400">
                <a:solidFill>
                  <a:srgbClr val="000000"/>
                </a:solidFill>
              </a:rPr>
              <a:t>Brindar una solución a un problema frecuente, del cual existen pocas, aplicaciones modernas que sean software libre, o simplemente gratuitas.</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106925" y="0"/>
            <a:ext cx="8583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1"/>
                </a:solidFill>
              </a:rPr>
              <a:t>PRESENTACIÓN</a:t>
            </a:r>
            <a:endParaRPr b="1" sz="3600">
              <a:solidFill>
                <a:schemeClr val="lt1"/>
              </a:solidFill>
            </a:endParaRPr>
          </a:p>
        </p:txBody>
      </p:sp>
      <p:sp>
        <p:nvSpPr>
          <p:cNvPr id="67" name="Google Shape;67;p15"/>
          <p:cNvSpPr txBox="1"/>
          <p:nvPr>
            <p:ph idx="1" type="body"/>
          </p:nvPr>
        </p:nvSpPr>
        <p:spPr>
          <a:xfrm>
            <a:off x="704850" y="1035675"/>
            <a:ext cx="7734300" cy="3854700"/>
          </a:xfrm>
          <a:prstGeom prst="rect">
            <a:avLst/>
          </a:prstGeom>
        </p:spPr>
        <p:txBody>
          <a:bodyPr anchorCtr="0" anchor="t" bIns="91425" lIns="91425" spcFirstLastPara="1" rIns="91425" wrap="square" tIns="91425">
            <a:noAutofit/>
          </a:bodyPr>
          <a:lstStyle/>
          <a:p>
            <a:pPr indent="0" lvl="0" marL="0" rtl="0" algn="just">
              <a:lnSpc>
                <a:spcPct val="125000"/>
              </a:lnSpc>
              <a:spcBef>
                <a:spcPts val="1800"/>
              </a:spcBef>
              <a:spcAft>
                <a:spcPts val="0"/>
              </a:spcAft>
              <a:buClr>
                <a:schemeClr val="dk1"/>
              </a:buClr>
              <a:buSzPts val="1100"/>
              <a:buFont typeface="Arial"/>
              <a:buNone/>
            </a:pPr>
            <a:r>
              <a:rPr lang="es" sz="2400">
                <a:solidFill>
                  <a:srgbClr val="24292E"/>
                </a:solidFill>
                <a:highlight>
                  <a:srgbClr val="FFFFFF"/>
                </a:highlight>
              </a:rPr>
              <a:t>E-FIX es un gestor de órdenes de reparación cuyo objetivo es facilitar la documentación del proceso del servicio de reparación de un producto. Está pensado para que sea utilizado tanto por una persona que hace reparaciones de forma particular, como por una empresa de reparaciones, ya que puede ser administrado de forma individual, o por múltiples usuarios.</a:t>
            </a:r>
            <a:endParaRPr b="1" sz="24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106925" y="0"/>
            <a:ext cx="8583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1"/>
                </a:solidFill>
              </a:rPr>
              <a:t>LICENCIA</a:t>
            </a:r>
            <a:endParaRPr b="1" sz="3600">
              <a:solidFill>
                <a:schemeClr val="lt1"/>
              </a:solidFill>
            </a:endParaRPr>
          </a:p>
        </p:txBody>
      </p:sp>
      <p:pic>
        <p:nvPicPr>
          <p:cNvPr id="73" name="Google Shape;73;p16"/>
          <p:cNvPicPr preferRelativeResize="0"/>
          <p:nvPr/>
        </p:nvPicPr>
        <p:blipFill>
          <a:blip r:embed="rId4">
            <a:alphaModFix/>
          </a:blip>
          <a:stretch>
            <a:fillRect/>
          </a:stretch>
        </p:blipFill>
        <p:spPr>
          <a:xfrm>
            <a:off x="2660425" y="2624308"/>
            <a:ext cx="6045725" cy="2171567"/>
          </a:xfrm>
          <a:prstGeom prst="rect">
            <a:avLst/>
          </a:prstGeom>
          <a:noFill/>
          <a:ln>
            <a:noFill/>
          </a:ln>
        </p:spPr>
      </p:pic>
      <p:sp>
        <p:nvSpPr>
          <p:cNvPr id="74" name="Google Shape;74;p16"/>
          <p:cNvSpPr txBox="1"/>
          <p:nvPr/>
        </p:nvSpPr>
        <p:spPr>
          <a:xfrm>
            <a:off x="194400" y="1441350"/>
            <a:ext cx="87552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4800"/>
              <a:t>Licencia MIT</a:t>
            </a:r>
            <a:endParaRPr b="1" sz="4800"/>
          </a:p>
        </p:txBody>
      </p:sp>
      <p:pic>
        <p:nvPicPr>
          <p:cNvPr id="75" name="Google Shape;75;p16"/>
          <p:cNvPicPr preferRelativeResize="0"/>
          <p:nvPr/>
        </p:nvPicPr>
        <p:blipFill>
          <a:blip r:embed="rId5">
            <a:alphaModFix/>
          </a:blip>
          <a:stretch>
            <a:fillRect/>
          </a:stretch>
        </p:blipFill>
        <p:spPr>
          <a:xfrm>
            <a:off x="592425" y="2831775"/>
            <a:ext cx="1756625" cy="175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122075" y="0"/>
            <a:ext cx="8520600" cy="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2"/>
                </a:solidFill>
              </a:rPr>
              <a:t>ALCANCE</a:t>
            </a:r>
            <a:endParaRPr b="1" sz="3600">
              <a:solidFill>
                <a:schemeClr val="lt2"/>
              </a:solidFill>
            </a:endParaRPr>
          </a:p>
        </p:txBody>
      </p:sp>
      <p:sp>
        <p:nvSpPr>
          <p:cNvPr id="81" name="Google Shape;81;p17"/>
          <p:cNvSpPr txBox="1"/>
          <p:nvPr>
            <p:ph idx="1" type="body"/>
          </p:nvPr>
        </p:nvSpPr>
        <p:spPr>
          <a:xfrm>
            <a:off x="282300" y="1061900"/>
            <a:ext cx="8579400" cy="3983400"/>
          </a:xfrm>
          <a:prstGeom prst="rect">
            <a:avLst/>
          </a:prstGeom>
        </p:spPr>
        <p:txBody>
          <a:bodyPr anchorCtr="0" anchor="t" bIns="91425" lIns="91425" spcFirstLastPara="1" rIns="91425" wrap="square" tIns="91425">
            <a:noAutofit/>
          </a:bodyPr>
          <a:lstStyle/>
          <a:p>
            <a:pPr indent="-355600" lvl="0" marL="457200" rtl="0" algn="l">
              <a:lnSpc>
                <a:spcPct val="125000"/>
              </a:lnSpc>
              <a:spcBef>
                <a:spcPts val="1800"/>
              </a:spcBef>
              <a:spcAft>
                <a:spcPts val="0"/>
              </a:spcAft>
              <a:buClr>
                <a:srgbClr val="24292E"/>
              </a:buClr>
              <a:buSzPts val="2000"/>
              <a:buChar char="●"/>
            </a:pPr>
            <a:r>
              <a:rPr lang="es" sz="2000">
                <a:solidFill>
                  <a:srgbClr val="24292E"/>
                </a:solidFill>
                <a:highlight>
                  <a:srgbClr val="FFFFFF"/>
                </a:highlight>
              </a:rPr>
              <a:t>Gestión de cuentas</a:t>
            </a:r>
            <a:r>
              <a:rPr lang="es" sz="2000">
                <a:solidFill>
                  <a:srgbClr val="24292E"/>
                </a:solidFill>
                <a:highlight>
                  <a:srgbClr val="FFFFFF"/>
                </a:highlight>
              </a:rPr>
              <a:t>, un usuario ‘Admin’ con más privilegios.</a:t>
            </a:r>
            <a:endParaRPr sz="2000">
              <a:solidFill>
                <a:srgbClr val="24292E"/>
              </a:solidFill>
              <a:highlight>
                <a:srgbClr val="FFFFFF"/>
              </a:highlight>
            </a:endParaRPr>
          </a:p>
          <a:p>
            <a:pPr indent="-355600" lvl="0" marL="457200" rtl="0" algn="l">
              <a:lnSpc>
                <a:spcPct val="125000"/>
              </a:lnSpc>
              <a:spcBef>
                <a:spcPts val="0"/>
              </a:spcBef>
              <a:spcAft>
                <a:spcPts val="0"/>
              </a:spcAft>
              <a:buClr>
                <a:srgbClr val="24292E"/>
              </a:buClr>
              <a:buSzPts val="2000"/>
              <a:buChar char="●"/>
            </a:pPr>
            <a:r>
              <a:rPr lang="es" sz="2000">
                <a:solidFill>
                  <a:srgbClr val="24292E"/>
                </a:solidFill>
                <a:highlight>
                  <a:srgbClr val="FFFFFF"/>
                </a:highlight>
              </a:rPr>
              <a:t>Poder crear órdenes de reparación con los datos del producto y del cliente.</a:t>
            </a:r>
            <a:endParaRPr sz="2000">
              <a:solidFill>
                <a:srgbClr val="24292E"/>
              </a:solidFill>
              <a:highlight>
                <a:srgbClr val="FFFFFF"/>
              </a:highlight>
            </a:endParaRPr>
          </a:p>
          <a:p>
            <a:pPr indent="-355600" lvl="0" marL="457200" rtl="0" algn="l">
              <a:lnSpc>
                <a:spcPct val="125000"/>
              </a:lnSpc>
              <a:spcBef>
                <a:spcPts val="0"/>
              </a:spcBef>
              <a:spcAft>
                <a:spcPts val="0"/>
              </a:spcAft>
              <a:buClr>
                <a:srgbClr val="24292E"/>
              </a:buClr>
              <a:buSzPts val="2000"/>
              <a:buChar char="●"/>
            </a:pPr>
            <a:r>
              <a:rPr lang="es" sz="2000">
                <a:solidFill>
                  <a:srgbClr val="24292E"/>
                </a:solidFill>
                <a:highlight>
                  <a:srgbClr val="FFFFFF"/>
                </a:highlight>
              </a:rPr>
              <a:t>Gestionar las órdenes, buscarlas, cambiar su estado, cargarles un presupuesto.</a:t>
            </a:r>
            <a:endParaRPr sz="2000">
              <a:solidFill>
                <a:srgbClr val="24292E"/>
              </a:solidFill>
              <a:highlight>
                <a:srgbClr val="FFFFFF"/>
              </a:highlight>
            </a:endParaRPr>
          </a:p>
          <a:p>
            <a:pPr indent="-355600" lvl="0" marL="457200" rtl="0" algn="l">
              <a:lnSpc>
                <a:spcPct val="125000"/>
              </a:lnSpc>
              <a:spcBef>
                <a:spcPts val="0"/>
              </a:spcBef>
              <a:spcAft>
                <a:spcPts val="0"/>
              </a:spcAft>
              <a:buClr>
                <a:srgbClr val="24292E"/>
              </a:buClr>
              <a:buSzPts val="2000"/>
              <a:buChar char="●"/>
            </a:pPr>
            <a:r>
              <a:rPr lang="es" sz="2000">
                <a:solidFill>
                  <a:srgbClr val="24292E"/>
                </a:solidFill>
                <a:highlight>
                  <a:srgbClr val="FFFFFF"/>
                </a:highlight>
              </a:rPr>
              <a:t>Notificación por email al cliente ante cualquier cambio de estado.</a:t>
            </a:r>
            <a:endParaRPr sz="2000">
              <a:solidFill>
                <a:srgbClr val="24292E"/>
              </a:solidFill>
              <a:highlight>
                <a:srgbClr val="FFFFFF"/>
              </a:highlight>
            </a:endParaRPr>
          </a:p>
          <a:p>
            <a:pPr indent="-355600" lvl="0" marL="457200" rtl="0" algn="l">
              <a:lnSpc>
                <a:spcPct val="125000"/>
              </a:lnSpc>
              <a:spcBef>
                <a:spcPts val="0"/>
              </a:spcBef>
              <a:spcAft>
                <a:spcPts val="0"/>
              </a:spcAft>
              <a:buClr>
                <a:srgbClr val="24292E"/>
              </a:buClr>
              <a:buSzPts val="2000"/>
              <a:buChar char="●"/>
            </a:pPr>
            <a:r>
              <a:rPr lang="es" sz="2000">
                <a:solidFill>
                  <a:srgbClr val="24292E"/>
                </a:solidFill>
                <a:highlight>
                  <a:srgbClr val="FFFFFF"/>
                </a:highlight>
              </a:rPr>
              <a:t>Email especial con link en donde se detalla la falla del producto, y elegirá si quiere aprobar el presupuesto.</a:t>
            </a:r>
            <a:endParaRPr sz="2000">
              <a:solidFill>
                <a:srgbClr val="24292E"/>
              </a:solidFill>
              <a:highlight>
                <a:srgbClr val="FFFFFF"/>
              </a:highlight>
            </a:endParaRPr>
          </a:p>
          <a:p>
            <a:pPr indent="-355600" lvl="0" marL="457200" rtl="0" algn="l">
              <a:lnSpc>
                <a:spcPct val="125000"/>
              </a:lnSpc>
              <a:spcBef>
                <a:spcPts val="0"/>
              </a:spcBef>
              <a:spcAft>
                <a:spcPts val="0"/>
              </a:spcAft>
              <a:buClr>
                <a:srgbClr val="24292E"/>
              </a:buClr>
              <a:buSzPts val="2000"/>
              <a:buChar char="●"/>
            </a:pPr>
            <a:r>
              <a:rPr lang="es" sz="2000">
                <a:solidFill>
                  <a:srgbClr val="24292E"/>
                </a:solidFill>
                <a:highlight>
                  <a:schemeClr val="lt1"/>
                </a:highlight>
              </a:rPr>
              <a:t>Configurar información y preferencias del envío de e-mail.</a:t>
            </a:r>
            <a:endParaRPr sz="2000">
              <a:solidFill>
                <a:srgbClr val="24292E"/>
              </a:solidFill>
              <a:highlight>
                <a:srgbClr val="FFFFFF"/>
              </a:highlight>
            </a:endParaRPr>
          </a:p>
          <a:p>
            <a:pPr indent="0" lvl="0" marL="0" rtl="0" algn="just">
              <a:lnSpc>
                <a:spcPct val="125000"/>
              </a:lnSpc>
              <a:spcBef>
                <a:spcPts val="1800"/>
              </a:spcBef>
              <a:spcAft>
                <a:spcPts val="0"/>
              </a:spcAft>
              <a:buNone/>
            </a:pPr>
            <a:r>
              <a:t/>
            </a:r>
            <a:endParaRPr sz="2400">
              <a:solidFill>
                <a:srgbClr val="24292E"/>
              </a:solidFill>
              <a:highlight>
                <a:srgbClr val="FFFFFF"/>
              </a:highlight>
            </a:endParaRPr>
          </a:p>
          <a:p>
            <a:pPr indent="0" lvl="0" marL="0" rtl="0" algn="l">
              <a:lnSpc>
                <a:spcPct val="125000"/>
              </a:lnSpc>
              <a:spcBef>
                <a:spcPts val="1800"/>
              </a:spcBef>
              <a:spcAft>
                <a:spcPts val="0"/>
              </a:spcAft>
              <a:buNone/>
            </a:pPr>
            <a:r>
              <a:t/>
            </a:r>
            <a:endParaRPr b="1" sz="165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122075" y="0"/>
            <a:ext cx="8520600" cy="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200">
                <a:solidFill>
                  <a:schemeClr val="lt2"/>
                </a:solidFill>
              </a:rPr>
              <a:t>TECNOLOGÍAS</a:t>
            </a:r>
            <a:endParaRPr b="1" sz="3200">
              <a:solidFill>
                <a:schemeClr val="lt2"/>
              </a:solidFill>
            </a:endParaRPr>
          </a:p>
          <a:p>
            <a:pPr indent="0" lvl="0" marL="0" rtl="0" algn="l">
              <a:spcBef>
                <a:spcPts val="0"/>
              </a:spcBef>
              <a:spcAft>
                <a:spcPts val="0"/>
              </a:spcAft>
              <a:buNone/>
            </a:pPr>
            <a:r>
              <a:t/>
            </a:r>
            <a:endParaRPr b="1" sz="3200">
              <a:solidFill>
                <a:schemeClr val="lt2"/>
              </a:solidFill>
            </a:endParaRPr>
          </a:p>
        </p:txBody>
      </p:sp>
      <p:sp>
        <p:nvSpPr>
          <p:cNvPr id="87" name="Google Shape;87;p18"/>
          <p:cNvSpPr txBox="1"/>
          <p:nvPr/>
        </p:nvSpPr>
        <p:spPr>
          <a:xfrm>
            <a:off x="2407938" y="132925"/>
            <a:ext cx="12132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4000">
              <a:solidFill>
                <a:srgbClr val="8424CF"/>
              </a:solidFill>
              <a:latin typeface="Lato"/>
              <a:ea typeface="Lato"/>
              <a:cs typeface="Lato"/>
              <a:sym typeface="Lato"/>
            </a:endParaRPr>
          </a:p>
        </p:txBody>
      </p:sp>
      <p:sp>
        <p:nvSpPr>
          <p:cNvPr id="88" name="Google Shape;88;p18"/>
          <p:cNvSpPr txBox="1"/>
          <p:nvPr/>
        </p:nvSpPr>
        <p:spPr>
          <a:xfrm>
            <a:off x="580863" y="3897900"/>
            <a:ext cx="1483500" cy="1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000"/>
          </a:p>
        </p:txBody>
      </p:sp>
      <p:pic>
        <p:nvPicPr>
          <p:cNvPr id="89" name="Google Shape;89;p18"/>
          <p:cNvPicPr preferRelativeResize="0"/>
          <p:nvPr/>
        </p:nvPicPr>
        <p:blipFill>
          <a:blip r:embed="rId4">
            <a:alphaModFix/>
          </a:blip>
          <a:stretch>
            <a:fillRect/>
          </a:stretch>
        </p:blipFill>
        <p:spPr>
          <a:xfrm>
            <a:off x="465768" y="2057400"/>
            <a:ext cx="1942175" cy="1942175"/>
          </a:xfrm>
          <a:prstGeom prst="rect">
            <a:avLst/>
          </a:prstGeom>
          <a:noFill/>
          <a:ln>
            <a:noFill/>
          </a:ln>
        </p:spPr>
      </p:pic>
      <p:sp>
        <p:nvSpPr>
          <p:cNvPr id="90" name="Google Shape;90;p18"/>
          <p:cNvSpPr/>
          <p:nvPr/>
        </p:nvSpPr>
        <p:spPr>
          <a:xfrm>
            <a:off x="2739075" y="2547650"/>
            <a:ext cx="991500" cy="9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5">
            <a:alphaModFix/>
          </a:blip>
          <a:stretch>
            <a:fillRect/>
          </a:stretch>
        </p:blipFill>
        <p:spPr>
          <a:xfrm>
            <a:off x="6482850" y="841200"/>
            <a:ext cx="2075600" cy="2075600"/>
          </a:xfrm>
          <a:prstGeom prst="rect">
            <a:avLst/>
          </a:prstGeom>
          <a:noFill/>
          <a:ln>
            <a:noFill/>
          </a:ln>
        </p:spPr>
      </p:pic>
      <p:pic>
        <p:nvPicPr>
          <p:cNvPr id="92" name="Google Shape;92;p18"/>
          <p:cNvPicPr preferRelativeResize="0"/>
          <p:nvPr/>
        </p:nvPicPr>
        <p:blipFill>
          <a:blip r:embed="rId6">
            <a:alphaModFix/>
          </a:blip>
          <a:stretch>
            <a:fillRect/>
          </a:stretch>
        </p:blipFill>
        <p:spPr>
          <a:xfrm>
            <a:off x="3943488" y="1346225"/>
            <a:ext cx="2006200" cy="2006200"/>
          </a:xfrm>
          <a:prstGeom prst="rect">
            <a:avLst/>
          </a:prstGeom>
          <a:noFill/>
          <a:ln>
            <a:noFill/>
          </a:ln>
        </p:spPr>
      </p:pic>
      <p:pic>
        <p:nvPicPr>
          <p:cNvPr id="93" name="Google Shape;93;p18"/>
          <p:cNvPicPr preferRelativeResize="0"/>
          <p:nvPr/>
        </p:nvPicPr>
        <p:blipFill>
          <a:blip r:embed="rId7">
            <a:alphaModFix/>
          </a:blip>
          <a:stretch>
            <a:fillRect/>
          </a:stretch>
        </p:blipFill>
        <p:spPr>
          <a:xfrm>
            <a:off x="4979150" y="3352423"/>
            <a:ext cx="2900074" cy="15003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1096150"/>
            <a:ext cx="8520600" cy="29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9600">
                <a:latin typeface="Lobster"/>
                <a:ea typeface="Lobster"/>
                <a:cs typeface="Lobster"/>
                <a:sym typeface="Lobster"/>
              </a:rPr>
              <a:t>Demo</a:t>
            </a:r>
            <a:endParaRPr sz="9600">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106925" y="0"/>
            <a:ext cx="8583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1"/>
                </a:solidFill>
              </a:rPr>
              <a:t>LECCIONES - </a:t>
            </a:r>
            <a:r>
              <a:rPr b="1" lang="es" sz="3600">
                <a:solidFill>
                  <a:schemeClr val="lt1"/>
                </a:solidFill>
              </a:rPr>
              <a:t>DESAFÍOS</a:t>
            </a:r>
            <a:endParaRPr b="1" sz="3600">
              <a:solidFill>
                <a:schemeClr val="lt1"/>
              </a:solidFill>
            </a:endParaRPr>
          </a:p>
        </p:txBody>
      </p:sp>
      <p:sp>
        <p:nvSpPr>
          <p:cNvPr id="104" name="Google Shape;104;p20"/>
          <p:cNvSpPr txBox="1"/>
          <p:nvPr>
            <p:ph idx="1" type="body"/>
          </p:nvPr>
        </p:nvSpPr>
        <p:spPr>
          <a:xfrm>
            <a:off x="826400" y="1426975"/>
            <a:ext cx="7734300" cy="3416400"/>
          </a:xfrm>
          <a:prstGeom prst="rect">
            <a:avLst/>
          </a:prstGeom>
        </p:spPr>
        <p:txBody>
          <a:bodyPr anchorCtr="0" anchor="t" bIns="91425" lIns="91425" spcFirstLastPara="1" rIns="91425" wrap="square" tIns="91425">
            <a:noAutofit/>
          </a:bodyPr>
          <a:lstStyle/>
          <a:p>
            <a:pPr indent="-381000" lvl="0" marL="457200" rtl="0" algn="just">
              <a:lnSpc>
                <a:spcPct val="125000"/>
              </a:lnSpc>
              <a:spcBef>
                <a:spcPts val="1800"/>
              </a:spcBef>
              <a:spcAft>
                <a:spcPts val="0"/>
              </a:spcAft>
              <a:buClr>
                <a:srgbClr val="24292E"/>
              </a:buClr>
              <a:buSzPts val="2400"/>
              <a:buChar char="●"/>
            </a:pPr>
            <a:r>
              <a:rPr lang="es" sz="2400">
                <a:solidFill>
                  <a:srgbClr val="24292E"/>
                </a:solidFill>
                <a:highlight>
                  <a:srgbClr val="FFFFFF"/>
                </a:highlight>
              </a:rPr>
              <a:t>Desarrollar Front-End.</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Aprender React.</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Implementar el envío de correos.</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Configuración de la BD</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Desarrollar una aplicación de punta a punta.</a:t>
            </a:r>
            <a:endParaRPr sz="2400">
              <a:solidFill>
                <a:srgbClr val="24292E"/>
              </a:solidFill>
              <a:highlight>
                <a:srgbClr val="FFFFFF"/>
              </a:highlight>
            </a:endParaRPr>
          </a:p>
          <a:p>
            <a:pPr indent="0" lvl="0" marL="914400" rtl="0" algn="l">
              <a:lnSpc>
                <a:spcPct val="125000"/>
              </a:lnSpc>
              <a:spcBef>
                <a:spcPts val="1800"/>
              </a:spcBef>
              <a:spcAft>
                <a:spcPts val="0"/>
              </a:spcAft>
              <a:buNone/>
            </a:pPr>
            <a:r>
              <a:t/>
            </a:r>
            <a:endParaRPr b="1" sz="165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106925" y="0"/>
            <a:ext cx="85830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600">
                <a:solidFill>
                  <a:schemeClr val="lt1"/>
                </a:solidFill>
              </a:rPr>
              <a:t>TRABAJO A FUTURO</a:t>
            </a:r>
            <a:endParaRPr b="1" sz="3600">
              <a:solidFill>
                <a:schemeClr val="lt1"/>
              </a:solidFill>
            </a:endParaRPr>
          </a:p>
        </p:txBody>
      </p:sp>
      <p:sp>
        <p:nvSpPr>
          <p:cNvPr id="110" name="Google Shape;110;p21"/>
          <p:cNvSpPr txBox="1"/>
          <p:nvPr>
            <p:ph idx="1" type="body"/>
          </p:nvPr>
        </p:nvSpPr>
        <p:spPr>
          <a:xfrm>
            <a:off x="704850" y="1188050"/>
            <a:ext cx="7734300" cy="3416400"/>
          </a:xfrm>
          <a:prstGeom prst="rect">
            <a:avLst/>
          </a:prstGeom>
        </p:spPr>
        <p:txBody>
          <a:bodyPr anchorCtr="0" anchor="t" bIns="91425" lIns="91425" spcFirstLastPara="1" rIns="91425" wrap="square" tIns="91425">
            <a:noAutofit/>
          </a:bodyPr>
          <a:lstStyle/>
          <a:p>
            <a:pPr indent="-381000" lvl="0" marL="457200" rtl="0" algn="just">
              <a:lnSpc>
                <a:spcPct val="125000"/>
              </a:lnSpc>
              <a:spcBef>
                <a:spcPts val="1800"/>
              </a:spcBef>
              <a:spcAft>
                <a:spcPts val="0"/>
              </a:spcAft>
              <a:buClr>
                <a:srgbClr val="24292E"/>
              </a:buClr>
              <a:buSzPts val="2400"/>
              <a:buChar char="●"/>
            </a:pPr>
            <a:r>
              <a:rPr lang="es" sz="2400">
                <a:solidFill>
                  <a:srgbClr val="24292E"/>
                </a:solidFill>
                <a:highlight>
                  <a:srgbClr val="FFFFFF"/>
                </a:highlight>
              </a:rPr>
              <a:t>Generar un PDF con los datos de la orden.</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Logueo de las actividades.</a:t>
            </a:r>
            <a:endParaRPr sz="2400">
              <a:solidFill>
                <a:srgbClr val="24292E"/>
              </a:solidFill>
              <a:highlight>
                <a:srgbClr val="FFFFFF"/>
              </a:highlight>
            </a:endParaRPr>
          </a:p>
          <a:p>
            <a:pPr indent="-381000" lvl="0" marL="457200" rtl="0" algn="just">
              <a:lnSpc>
                <a:spcPct val="125000"/>
              </a:lnSpc>
              <a:spcBef>
                <a:spcPts val="0"/>
              </a:spcBef>
              <a:spcAft>
                <a:spcPts val="0"/>
              </a:spcAft>
              <a:buClr>
                <a:srgbClr val="24292E"/>
              </a:buClr>
              <a:buSzPts val="2400"/>
              <a:buChar char="●"/>
            </a:pPr>
            <a:r>
              <a:rPr lang="es" sz="2400">
                <a:solidFill>
                  <a:srgbClr val="24292E"/>
                </a:solidFill>
                <a:highlight>
                  <a:srgbClr val="FFFFFF"/>
                </a:highlight>
              </a:rPr>
              <a:t>Implementar templates para los correos.</a:t>
            </a:r>
            <a:endParaRPr sz="2400">
              <a:solidFill>
                <a:srgbClr val="24292E"/>
              </a:solidFill>
              <a:highlight>
                <a:srgbClr val="FFFFFF"/>
              </a:highlight>
            </a:endParaRPr>
          </a:p>
          <a:p>
            <a:pPr indent="0" lvl="0" marL="0" rtl="0" algn="l">
              <a:lnSpc>
                <a:spcPct val="125000"/>
              </a:lnSpc>
              <a:spcBef>
                <a:spcPts val="1800"/>
              </a:spcBef>
              <a:spcAft>
                <a:spcPts val="0"/>
              </a:spcAft>
              <a:buClr>
                <a:schemeClr val="dk1"/>
              </a:buClr>
              <a:buSzPts val="1100"/>
              <a:buFont typeface="Arial"/>
              <a:buNone/>
            </a:pPr>
            <a:r>
              <a:t/>
            </a:r>
            <a:endParaRPr b="1" sz="165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