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BDA"/>
    <a:srgbClr val="FF7C80"/>
    <a:srgbClr val="EBC8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4E6C-9878-478E-81EC-787D54985583}" type="datetimeFigureOut">
              <a:rPr lang="it-IT" smtClean="0"/>
              <a:t>03/11/2021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109F-E0A4-4DD2-9A25-6A3B292B15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273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4E6C-9878-478E-81EC-787D54985583}" type="datetimeFigureOut">
              <a:rPr lang="it-IT" smtClean="0"/>
              <a:t>03/11/2021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109F-E0A4-4DD2-9A25-6A3B292B15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370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4E6C-9878-478E-81EC-787D54985583}" type="datetimeFigureOut">
              <a:rPr lang="it-IT" smtClean="0"/>
              <a:t>03/11/2021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109F-E0A4-4DD2-9A25-6A3B292B15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777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4E6C-9878-478E-81EC-787D54985583}" type="datetimeFigureOut">
              <a:rPr lang="it-IT" smtClean="0"/>
              <a:t>03/11/2021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109F-E0A4-4DD2-9A25-6A3B292B15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311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4E6C-9878-478E-81EC-787D54985583}" type="datetimeFigureOut">
              <a:rPr lang="it-IT" smtClean="0"/>
              <a:t>03/11/2021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109F-E0A4-4DD2-9A25-6A3B292B15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891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4E6C-9878-478E-81EC-787D54985583}" type="datetimeFigureOut">
              <a:rPr lang="it-IT" smtClean="0"/>
              <a:t>03/11/2021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109F-E0A4-4DD2-9A25-6A3B292B15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40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4E6C-9878-478E-81EC-787D54985583}" type="datetimeFigureOut">
              <a:rPr lang="it-IT" smtClean="0"/>
              <a:t>03/11/2021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109F-E0A4-4DD2-9A25-6A3B292B15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2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4E6C-9878-478E-81EC-787D54985583}" type="datetimeFigureOut">
              <a:rPr lang="it-IT" smtClean="0"/>
              <a:t>03/11/2021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109F-E0A4-4DD2-9A25-6A3B292B15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672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4E6C-9878-478E-81EC-787D54985583}" type="datetimeFigureOut">
              <a:rPr lang="it-IT" smtClean="0"/>
              <a:t>03/11/2021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109F-E0A4-4DD2-9A25-6A3B292B15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4642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4E6C-9878-478E-81EC-787D54985583}" type="datetimeFigureOut">
              <a:rPr lang="it-IT" smtClean="0"/>
              <a:t>03/11/2021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109F-E0A4-4DD2-9A25-6A3B292B15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047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4E6C-9878-478E-81EC-787D54985583}" type="datetimeFigureOut">
              <a:rPr lang="it-IT" smtClean="0"/>
              <a:t>03/11/2021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109F-E0A4-4DD2-9A25-6A3B292B15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801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B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14E6C-9878-478E-81EC-787D54985583}" type="datetimeFigureOut">
              <a:rPr lang="it-IT" smtClean="0"/>
              <a:t>03/11/2021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2109F-E0A4-4DD2-9A25-6A3B292B15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425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051720" y="108439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it-IT" dirty="0" smtClean="0"/>
              <a:t>         </a:t>
            </a:r>
            <a:r>
              <a:rPr lang="it-IT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ARCHIVE</a:t>
            </a:r>
            <a:endParaRPr lang="it-IT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 flipH="1">
            <a:off x="251519" y="1628800"/>
            <a:ext cx="8136903" cy="4392488"/>
          </a:xfr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it-IT" sz="3800" b="1" i="1" dirty="0" smtClean="0">
                <a:solidFill>
                  <a:srgbClr val="FF7C80"/>
                </a:solidFill>
                <a:latin typeface="Baker Signet Std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Il progetto:</a:t>
            </a:r>
            <a:endParaRPr lang="it-IT" sz="3800" b="1" i="1" dirty="0">
              <a:solidFill>
                <a:srgbClr val="FF7C80"/>
              </a:solidFill>
              <a:latin typeface="Baker Signet Std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395536" y="1484785"/>
            <a:ext cx="7128792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08" y="0"/>
            <a:ext cx="5104804" cy="1484785"/>
          </a:xfrm>
          <a:prstGeom prst="rect">
            <a:avLst/>
          </a:prstGeom>
        </p:spPr>
      </p:pic>
      <p:sp>
        <p:nvSpPr>
          <p:cNvPr id="10" name="Ovale 9"/>
          <p:cNvSpPr/>
          <p:nvPr/>
        </p:nvSpPr>
        <p:spPr>
          <a:xfrm>
            <a:off x="395536" y="270892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467544" y="2564904"/>
            <a:ext cx="86764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smtClean="0">
                <a:latin typeface="Baker Signet Std" pitchFamily="34" charset="0"/>
                <a:ea typeface="Verdana" panose="020B0604030504040204" pitchFamily="34" charset="0"/>
              </a:rPr>
              <a:t>Archivio sulla vita di Le </a:t>
            </a:r>
            <a:r>
              <a:rPr lang="it-IT" sz="2200" b="1" dirty="0" err="1" smtClean="0">
                <a:latin typeface="Baker Signet Std" pitchFamily="34" charset="0"/>
                <a:ea typeface="Verdana" panose="020B0604030504040204" pitchFamily="34" charset="0"/>
              </a:rPr>
              <a:t>Corbusier</a:t>
            </a:r>
            <a:r>
              <a:rPr lang="it-IT" sz="2200" b="1" dirty="0" smtClean="0">
                <a:latin typeface="Baker Signet Std" pitchFamily="34" charset="0"/>
                <a:ea typeface="Verdana" panose="020B0604030504040204" pitchFamily="34" charset="0"/>
              </a:rPr>
              <a:t> indagata attraverso le sue opere.</a:t>
            </a:r>
            <a:endParaRPr lang="it-IT" sz="2200" b="1" dirty="0">
              <a:latin typeface="Baker Signet Std" pitchFamily="34" charset="0"/>
              <a:ea typeface="Verdana" panose="020B0604030504040204" pitchFamily="34" charset="0"/>
            </a:endParaRPr>
          </a:p>
        </p:txBody>
      </p:sp>
      <p:sp>
        <p:nvSpPr>
          <p:cNvPr id="14" name="Ovale 13"/>
          <p:cNvSpPr/>
          <p:nvPr/>
        </p:nvSpPr>
        <p:spPr>
          <a:xfrm>
            <a:off x="431540" y="335699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/>
          <p:cNvSpPr txBox="1"/>
          <p:nvPr/>
        </p:nvSpPr>
        <p:spPr>
          <a:xfrm>
            <a:off x="611560" y="3211234"/>
            <a:ext cx="7776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smtClean="0">
                <a:latin typeface="Baker Signet Std" pitchFamily="34" charset="0"/>
                <a:ea typeface="Verdana" panose="020B0604030504040204" pitchFamily="34" charset="0"/>
              </a:rPr>
              <a:t>Raccolta di tutte le opere a carattere eterogeneo dell’artista all’interno di un unico sito web.</a:t>
            </a:r>
            <a:endParaRPr lang="it-IT" sz="2200" b="1" dirty="0">
              <a:latin typeface="Baker Signet Std" pitchFamily="34" charset="0"/>
              <a:ea typeface="Verdana" panose="020B0604030504040204" pitchFamily="34" charset="0"/>
            </a:endParaRPr>
          </a:p>
        </p:txBody>
      </p:sp>
      <p:cxnSp>
        <p:nvCxnSpPr>
          <p:cNvPr id="19" name="Connettore 1 18"/>
          <p:cNvCxnSpPr/>
          <p:nvPr/>
        </p:nvCxnSpPr>
        <p:spPr>
          <a:xfrm>
            <a:off x="503548" y="4005064"/>
            <a:ext cx="6876764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369992" y="4365104"/>
            <a:ext cx="3960440" cy="67710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3800" b="1" i="1" dirty="0" smtClean="0">
                <a:solidFill>
                  <a:srgbClr val="FF7C80"/>
                </a:solidFill>
                <a:latin typeface="Baker Signet Std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Gli obiettivi:</a:t>
            </a:r>
            <a:endParaRPr lang="it-IT" sz="3800" b="1" i="1" dirty="0">
              <a:solidFill>
                <a:srgbClr val="FF7C80"/>
              </a:solidFill>
              <a:latin typeface="Baker Signet Std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2" name="Ovale 21"/>
          <p:cNvSpPr/>
          <p:nvPr/>
        </p:nvSpPr>
        <p:spPr>
          <a:xfrm>
            <a:off x="467544" y="522165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/>
          <p:cNvSpPr txBox="1"/>
          <p:nvPr/>
        </p:nvSpPr>
        <p:spPr>
          <a:xfrm>
            <a:off x="611560" y="5042212"/>
            <a:ext cx="62646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smtClean="0">
                <a:latin typeface="Baker Signet Std" pitchFamily="34" charset="0"/>
                <a:ea typeface="Verdana" panose="020B0604030504040204" pitchFamily="34" charset="0"/>
              </a:rPr>
              <a:t>Catalogazione, </a:t>
            </a:r>
            <a:r>
              <a:rPr lang="it-IT" sz="2200" b="1" dirty="0" err="1" smtClean="0">
                <a:latin typeface="Baker Signet Std" pitchFamily="34" charset="0"/>
                <a:ea typeface="Verdana" panose="020B0604030504040204" pitchFamily="34" charset="0"/>
              </a:rPr>
              <a:t>metadatazione</a:t>
            </a:r>
            <a:r>
              <a:rPr lang="it-IT" sz="2200" b="1" dirty="0" smtClean="0">
                <a:latin typeface="Baker Signet Std" pitchFamily="34" charset="0"/>
                <a:ea typeface="Verdana" panose="020B0604030504040204" pitchFamily="34" charset="0"/>
              </a:rPr>
              <a:t> e diffusione</a:t>
            </a:r>
            <a:r>
              <a:rPr lang="it-IT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it-IT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82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540568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b="1" dirty="0" smtClean="0"/>
              <a:t>COMPONENTI DI INTERFACCIA: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35283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400" dirty="0" smtClean="0"/>
          </a:p>
          <a:p>
            <a:pPr marL="0" indent="0">
              <a:buNone/>
            </a:pPr>
            <a:r>
              <a:rPr lang="it-IT" sz="3400" b="1" i="1" dirty="0" smtClean="0">
                <a:solidFill>
                  <a:srgbClr val="FF7C80"/>
                </a:solidFill>
                <a:latin typeface="Baker Signet Std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Comuni a tutti:   </a:t>
            </a:r>
            <a:r>
              <a:rPr lang="it-IT" sz="2000" b="1" dirty="0" err="1">
                <a:latin typeface="Baker Signet Std" pitchFamily="34" charset="0"/>
                <a:ea typeface="Verdana" panose="020B0604030504040204" pitchFamily="34" charset="0"/>
                <a:cs typeface="Arial Unicode MS" panose="020B0604020202020204" pitchFamily="34" charset="-128"/>
              </a:rPr>
              <a:t>N</a:t>
            </a:r>
            <a:r>
              <a:rPr lang="it-IT" sz="2000" b="1" dirty="0" err="1" smtClean="0">
                <a:latin typeface="Baker Signet Std" pitchFamily="34" charset="0"/>
                <a:ea typeface="Verdana" panose="020B0604030504040204" pitchFamily="34" charset="0"/>
                <a:cs typeface="Arial Unicode MS" panose="020B0604020202020204" pitchFamily="34" charset="-128"/>
              </a:rPr>
              <a:t>avbar</a:t>
            </a:r>
            <a:r>
              <a:rPr lang="it-IT" sz="2000" b="1" dirty="0" smtClean="0">
                <a:latin typeface="Baker Signet Std" pitchFamily="34" charset="0"/>
                <a:ea typeface="Verdana" panose="020B0604030504040204" pitchFamily="34" charset="0"/>
                <a:cs typeface="Arial Unicode MS" panose="020B0604020202020204" pitchFamily="34" charset="-128"/>
              </a:rPr>
              <a:t> </a:t>
            </a:r>
            <a:r>
              <a:rPr lang="it-IT" sz="2000" b="1" dirty="0" smtClean="0">
                <a:latin typeface="Baker Signet Std" pitchFamily="34" charset="0"/>
                <a:ea typeface="Verdana" panose="020B0604030504040204" pitchFamily="34" charset="0"/>
                <a:cs typeface="Arial Unicode MS" panose="020B0604020202020204" pitchFamily="34" charset="-128"/>
              </a:rPr>
              <a:t>di tipo </a:t>
            </a:r>
            <a:r>
              <a:rPr lang="it-IT" sz="2000" b="1" dirty="0" err="1" smtClean="0">
                <a:latin typeface="Baker Signet Std" pitchFamily="34" charset="0"/>
                <a:ea typeface="Verdana" panose="020B0604030504040204" pitchFamily="34" charset="0"/>
                <a:cs typeface="Arial Unicode MS" panose="020B0604020202020204" pitchFamily="34" charset="-128"/>
              </a:rPr>
              <a:t>toggler</a:t>
            </a:r>
            <a:endParaRPr lang="it-IT" sz="2000" b="1" dirty="0" smtClean="0">
              <a:latin typeface="Baker Signet Std" pitchFamily="34" charset="0"/>
              <a:ea typeface="Verdana" panose="020B0604030504040204" pitchFamily="34" charset="0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it-IT" sz="2000" b="1" i="1" dirty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8"/>
              </a:rPr>
              <a:t> </a:t>
            </a:r>
            <a:r>
              <a:rPr lang="it-IT" sz="2000" b="1" i="1" dirty="0" smtClean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34" charset="-128"/>
              </a:rPr>
              <a:t>                                 </a:t>
            </a:r>
            <a:r>
              <a:rPr lang="it-IT" sz="2000" b="1" dirty="0" err="1">
                <a:latin typeface="Baker Signet Std" pitchFamily="34" charset="0"/>
                <a:ea typeface="Verdana" panose="020B0604030504040204" pitchFamily="34" charset="0"/>
                <a:cs typeface="Arial Unicode MS" panose="020B0604020202020204" pitchFamily="34" charset="-128"/>
              </a:rPr>
              <a:t>F</a:t>
            </a:r>
            <a:r>
              <a:rPr lang="it-IT" sz="2000" b="1" dirty="0" err="1" smtClean="0">
                <a:latin typeface="Baker Signet Std" pitchFamily="34" charset="0"/>
                <a:ea typeface="Verdana" panose="020B0604030504040204" pitchFamily="34" charset="0"/>
                <a:cs typeface="Arial Unicode MS" panose="020B0604020202020204" pitchFamily="34" charset="-128"/>
              </a:rPr>
              <a:t>ooter</a:t>
            </a:r>
            <a:r>
              <a:rPr lang="it-IT" sz="2000" b="1" dirty="0" smtClean="0">
                <a:latin typeface="Baker Signet Std" pitchFamily="34" charset="0"/>
                <a:ea typeface="Verdana" panose="020B0604030504040204" pitchFamily="34" charset="0"/>
                <a:cs typeface="Arial Unicode MS" panose="020B0604020202020204" pitchFamily="34" charset="-128"/>
              </a:rPr>
              <a:t> </a:t>
            </a:r>
            <a:r>
              <a:rPr lang="it-IT" sz="2000" b="1" dirty="0" smtClean="0">
                <a:latin typeface="Baker Signet Std" pitchFamily="34" charset="0"/>
                <a:ea typeface="Verdana" panose="020B0604030504040204" pitchFamily="34" charset="0"/>
                <a:cs typeface="Arial Unicode MS" panose="020B0604020202020204" pitchFamily="34" charset="-128"/>
              </a:rPr>
              <a:t>con pagine social e link di </a:t>
            </a:r>
            <a:r>
              <a:rPr lang="it-IT" sz="2000" b="1" dirty="0" err="1" smtClean="0">
                <a:latin typeface="Baker Signet Std" pitchFamily="34" charset="0"/>
                <a:ea typeface="Verdana" panose="020B0604030504040204" pitchFamily="34" charset="0"/>
                <a:cs typeface="Arial Unicode MS" panose="020B0604020202020204" pitchFamily="34" charset="-128"/>
              </a:rPr>
              <a:t>github</a:t>
            </a:r>
            <a:endParaRPr lang="it-IT" sz="1400" dirty="0" smtClean="0">
              <a:latin typeface="Baker Signet Std" pitchFamily="34" charset="0"/>
            </a:endParaRPr>
          </a:p>
          <a:p>
            <a:pPr marL="0" indent="0">
              <a:buNone/>
            </a:pPr>
            <a:endParaRPr lang="it-IT" sz="1400" dirty="0"/>
          </a:p>
          <a:p>
            <a:pPr marL="0" indent="0">
              <a:buNone/>
            </a:pPr>
            <a:r>
              <a:rPr lang="it-IT" sz="3400" b="1" i="1" dirty="0" smtClean="0">
                <a:solidFill>
                  <a:srgbClr val="FF7C80"/>
                </a:solidFill>
                <a:latin typeface="Baker Signet Std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Pagina Home:  </a:t>
            </a:r>
            <a:r>
              <a:rPr lang="it-IT" sz="2000" b="1" dirty="0" smtClean="0">
                <a:latin typeface="Baker Signet Std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it-IT" sz="2000" b="1" dirty="0" err="1">
                <a:latin typeface="Baker Signet Std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it-IT" sz="2000" b="1" dirty="0" err="1" smtClean="0">
                <a:latin typeface="Baker Signet Std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ection</a:t>
            </a:r>
            <a:r>
              <a:rPr lang="it-IT" sz="2000" b="1" dirty="0" smtClean="0">
                <a:latin typeface="Baker Signet Std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000" b="1" dirty="0" smtClean="0">
                <a:latin typeface="Baker Signet Std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contenente introduzione del progetto</a:t>
            </a:r>
          </a:p>
          <a:p>
            <a:pPr marL="0" indent="0">
              <a:buNone/>
            </a:pPr>
            <a:r>
              <a:rPr lang="it-IT" sz="2000" b="1" dirty="0">
                <a:latin typeface="Baker Signet Std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000" b="1" dirty="0" smtClean="0">
                <a:latin typeface="Baker Signet Std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  </a:t>
            </a:r>
            <a:r>
              <a:rPr lang="it-IT" sz="2000" b="1" dirty="0" err="1" smtClean="0">
                <a:latin typeface="Baker Signet Std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Carousel</a:t>
            </a:r>
            <a:r>
              <a:rPr lang="it-IT" sz="2000" b="1" dirty="0" smtClean="0">
                <a:latin typeface="Baker Signet Std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con i vari metodi di navigazione</a:t>
            </a:r>
          </a:p>
          <a:p>
            <a:pPr marL="0" indent="0">
              <a:buNone/>
            </a:pPr>
            <a:r>
              <a:rPr lang="it-IT" sz="2000" b="1" dirty="0">
                <a:latin typeface="Baker Signet Std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2000" b="1" dirty="0" smtClean="0">
                <a:latin typeface="Baker Signet Std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     </a:t>
            </a:r>
            <a:r>
              <a:rPr lang="it-IT" sz="2000" b="1" dirty="0" err="1" smtClean="0">
                <a:latin typeface="Baker Signet Std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Cards</a:t>
            </a:r>
            <a:r>
              <a:rPr lang="it-IT" sz="2000" b="1" dirty="0" smtClean="0">
                <a:latin typeface="Baker Signet Std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contenenti approfondimenti tramite link esterni</a:t>
            </a:r>
          </a:p>
          <a:p>
            <a:pPr marL="0" indent="0">
              <a:buNone/>
            </a:pPr>
            <a:endParaRPr lang="it-IT" sz="2000" b="1" dirty="0">
              <a:latin typeface="Baker Signet Std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Ovale 3"/>
          <p:cNvSpPr/>
          <p:nvPr/>
        </p:nvSpPr>
        <p:spPr>
          <a:xfrm>
            <a:off x="2894557" y="177281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2899074" y="220486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1 8"/>
          <p:cNvCxnSpPr/>
          <p:nvPr/>
        </p:nvCxnSpPr>
        <p:spPr>
          <a:xfrm>
            <a:off x="198774" y="1052736"/>
            <a:ext cx="5957402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/>
          <p:cNvSpPr/>
          <p:nvPr/>
        </p:nvSpPr>
        <p:spPr>
          <a:xfrm>
            <a:off x="2893209" y="302064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/>
          <p:cNvSpPr/>
          <p:nvPr/>
        </p:nvSpPr>
        <p:spPr>
          <a:xfrm>
            <a:off x="2885258" y="342900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2885258" y="3814579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74" y="4301689"/>
            <a:ext cx="5688632" cy="2353440"/>
          </a:xfrm>
          <a:prstGeom prst="rect">
            <a:avLst/>
          </a:prstGeom>
        </p:spPr>
      </p:pic>
      <p:cxnSp>
        <p:nvCxnSpPr>
          <p:cNvPr id="17" name="Connettore 1 16"/>
          <p:cNvCxnSpPr/>
          <p:nvPr/>
        </p:nvCxnSpPr>
        <p:spPr>
          <a:xfrm>
            <a:off x="126766" y="4149080"/>
            <a:ext cx="6317442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2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88640"/>
            <a:ext cx="9144000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4000" b="1" dirty="0" smtClean="0"/>
              <a:t>COMPONENTI DI INTERFACCIA:</a:t>
            </a:r>
          </a:p>
          <a:p>
            <a:pPr marL="0" indent="0">
              <a:buNone/>
            </a:pPr>
            <a:endParaRPr lang="it-IT" sz="4000" dirty="0" smtClean="0"/>
          </a:p>
        </p:txBody>
      </p:sp>
      <p:cxnSp>
        <p:nvCxnSpPr>
          <p:cNvPr id="5" name="Connettore 1 4"/>
          <p:cNvCxnSpPr/>
          <p:nvPr/>
        </p:nvCxnSpPr>
        <p:spPr>
          <a:xfrm>
            <a:off x="179512" y="908720"/>
            <a:ext cx="5904656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107504" y="1196752"/>
            <a:ext cx="887541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400" b="1" i="1" dirty="0" smtClean="0">
                <a:solidFill>
                  <a:srgbClr val="FF7C80"/>
                </a:solidFill>
                <a:latin typeface="Baker Signet Std" pitchFamily="34" charset="0"/>
              </a:rPr>
              <a:t>Pagina Lista:     </a:t>
            </a:r>
            <a:r>
              <a:rPr lang="it-IT" sz="2200" b="1" dirty="0" err="1" smtClean="0">
                <a:latin typeface="Baker Signet Std" pitchFamily="34" charset="0"/>
              </a:rPr>
              <a:t>Aside</a:t>
            </a:r>
            <a:r>
              <a:rPr lang="it-IT" sz="2200" b="1" dirty="0" smtClean="0">
                <a:latin typeface="Baker Signet Std" pitchFamily="34" charset="0"/>
              </a:rPr>
              <a:t> sinistra per filtrare la ricerca degli </a:t>
            </a:r>
            <a:r>
              <a:rPr lang="it-IT" sz="2200" b="1" dirty="0" err="1" smtClean="0">
                <a:latin typeface="Baker Signet Std" pitchFamily="34" charset="0"/>
              </a:rPr>
              <a:t>items</a:t>
            </a:r>
            <a:endParaRPr lang="it-IT" sz="2200" b="1" dirty="0" smtClean="0">
              <a:latin typeface="Baker Signet Std" pitchFamily="34" charset="0"/>
            </a:endParaRPr>
          </a:p>
          <a:p>
            <a:r>
              <a:rPr lang="it-IT" sz="2200" b="1" i="1" dirty="0">
                <a:solidFill>
                  <a:srgbClr val="FF7C80"/>
                </a:solidFill>
                <a:latin typeface="Baker Signet Std" pitchFamily="34" charset="0"/>
              </a:rPr>
              <a:t> </a:t>
            </a:r>
            <a:r>
              <a:rPr lang="it-IT" sz="2200" b="1" i="1" dirty="0" smtClean="0">
                <a:solidFill>
                  <a:srgbClr val="FF7C80"/>
                </a:solidFill>
                <a:latin typeface="Baker Signet Std" pitchFamily="34" charset="0"/>
              </a:rPr>
              <a:t>                                  </a:t>
            </a:r>
            <a:r>
              <a:rPr lang="it-IT" sz="2200" b="1" dirty="0" err="1">
                <a:latin typeface="Baker Signet Std" pitchFamily="34" charset="0"/>
              </a:rPr>
              <a:t>I</a:t>
            </a:r>
            <a:r>
              <a:rPr lang="it-IT" sz="2200" b="1" dirty="0" err="1" smtClean="0">
                <a:latin typeface="Baker Signet Std" pitchFamily="34" charset="0"/>
              </a:rPr>
              <a:t>tems</a:t>
            </a:r>
            <a:r>
              <a:rPr lang="it-IT" sz="2200" b="1" dirty="0" smtClean="0">
                <a:latin typeface="Baker Signet Std" pitchFamily="34" charset="0"/>
              </a:rPr>
              <a:t> </a:t>
            </a:r>
            <a:r>
              <a:rPr lang="it-IT" sz="2200" b="1" dirty="0" smtClean="0">
                <a:latin typeface="Baker Signet Std" pitchFamily="34" charset="0"/>
              </a:rPr>
              <a:t>contenuti in delle </a:t>
            </a:r>
            <a:r>
              <a:rPr lang="it-IT" sz="2200" b="1" dirty="0" err="1" smtClean="0">
                <a:latin typeface="Baker Signet Std" pitchFamily="34" charset="0"/>
              </a:rPr>
              <a:t>cards</a:t>
            </a:r>
            <a:r>
              <a:rPr lang="it-IT" sz="2200" b="1" dirty="0" smtClean="0">
                <a:latin typeface="Baker Signet Std" pitchFamily="34" charset="0"/>
              </a:rPr>
              <a:t> con info essenziali</a:t>
            </a:r>
          </a:p>
          <a:p>
            <a:r>
              <a:rPr lang="it-IT" sz="2200" b="1" i="1" dirty="0">
                <a:latin typeface="Baker Signet Std" pitchFamily="34" charset="0"/>
              </a:rPr>
              <a:t> </a:t>
            </a:r>
            <a:r>
              <a:rPr lang="it-IT" sz="2200" b="1" i="1" dirty="0" smtClean="0">
                <a:latin typeface="Baker Signet Std" pitchFamily="34" charset="0"/>
              </a:rPr>
              <a:t>                                  </a:t>
            </a:r>
            <a:r>
              <a:rPr lang="it-IT" sz="2200" b="1" dirty="0" err="1" smtClean="0">
                <a:latin typeface="Baker Signet Std" pitchFamily="34" charset="0"/>
              </a:rPr>
              <a:t>Navbar</a:t>
            </a:r>
            <a:r>
              <a:rPr lang="it-IT" sz="2200" b="1" dirty="0" smtClean="0">
                <a:latin typeface="Baker Signet Std" pitchFamily="34" charset="0"/>
              </a:rPr>
              <a:t> e </a:t>
            </a:r>
            <a:r>
              <a:rPr lang="it-IT" sz="2200" b="1" dirty="0" err="1" smtClean="0">
                <a:latin typeface="Baker Signet Std" pitchFamily="34" charset="0"/>
              </a:rPr>
              <a:t>footer</a:t>
            </a:r>
            <a:endParaRPr lang="it-IT" sz="2200" b="1" dirty="0">
              <a:latin typeface="Baker Signet Std" pitchFamily="34" charset="0"/>
            </a:endParaRPr>
          </a:p>
          <a:p>
            <a:r>
              <a:rPr lang="it-IT" sz="3400" b="1" i="1" dirty="0" smtClean="0">
                <a:solidFill>
                  <a:srgbClr val="FF7C80"/>
                </a:solidFill>
                <a:latin typeface="Baker Signet Std" pitchFamily="34" charset="0"/>
              </a:rPr>
              <a:t>Pagina </a:t>
            </a:r>
            <a:r>
              <a:rPr lang="it-IT" sz="3400" b="1" i="1" dirty="0" err="1" smtClean="0">
                <a:solidFill>
                  <a:srgbClr val="FF7C80"/>
                </a:solidFill>
                <a:latin typeface="Baker Signet Std" pitchFamily="34" charset="0"/>
              </a:rPr>
              <a:t>Items</a:t>
            </a:r>
            <a:r>
              <a:rPr lang="it-IT" sz="3400" b="1" i="1" dirty="0" smtClean="0">
                <a:solidFill>
                  <a:srgbClr val="FF7C80"/>
                </a:solidFill>
                <a:latin typeface="Baker Signet Std" pitchFamily="34" charset="0"/>
              </a:rPr>
              <a:t>:    </a:t>
            </a:r>
            <a:r>
              <a:rPr lang="it-IT" sz="2200" b="1" dirty="0" err="1" smtClean="0">
                <a:latin typeface="Baker Signet Std" pitchFamily="34" charset="0"/>
              </a:rPr>
              <a:t>Aside</a:t>
            </a:r>
            <a:r>
              <a:rPr lang="it-IT" sz="2200" b="1" dirty="0" smtClean="0">
                <a:latin typeface="Baker Signet Std" pitchFamily="34" charset="0"/>
              </a:rPr>
              <a:t> sinistra per scaricare, condividere e                                           </a:t>
            </a:r>
            <a:r>
              <a:rPr lang="it-IT" sz="2200" b="1" dirty="0" smtClean="0">
                <a:solidFill>
                  <a:srgbClr val="F2DBDA"/>
                </a:solidFill>
                <a:latin typeface="Baker Signet Std" pitchFamily="34" charset="0"/>
              </a:rPr>
              <a:t>vis</a:t>
            </a:r>
            <a:r>
              <a:rPr lang="it-IT" sz="2200" b="1" dirty="0" smtClean="0">
                <a:latin typeface="Baker Signet Std" pitchFamily="34" charset="0"/>
              </a:rPr>
              <a:t>                                visualizzare l’XML/DC e XML/TEI degli </a:t>
            </a:r>
            <a:r>
              <a:rPr lang="it-IT" sz="2200" b="1" dirty="0" err="1" smtClean="0">
                <a:latin typeface="Baker Signet Std" pitchFamily="34" charset="0"/>
              </a:rPr>
              <a:t>items</a:t>
            </a:r>
            <a:endParaRPr lang="it-IT" sz="2200" b="1" dirty="0" smtClean="0">
              <a:latin typeface="Baker Signet Std" pitchFamily="34" charset="0"/>
            </a:endParaRPr>
          </a:p>
          <a:p>
            <a:r>
              <a:rPr lang="it-IT" sz="2200" b="1" i="1" dirty="0" smtClean="0">
                <a:solidFill>
                  <a:srgbClr val="FF7C80"/>
                </a:solidFill>
                <a:latin typeface="Baker Signet Std" pitchFamily="34" charset="0"/>
              </a:rPr>
              <a:t>                                  </a:t>
            </a:r>
            <a:r>
              <a:rPr lang="it-IT" sz="2200" b="1" dirty="0" smtClean="0">
                <a:latin typeface="Baker Signet Std" pitchFamily="34" charset="0"/>
              </a:rPr>
              <a:t> </a:t>
            </a:r>
            <a:r>
              <a:rPr lang="it-IT" sz="2200" b="1" dirty="0" err="1" smtClean="0">
                <a:latin typeface="Baker Signet Std" pitchFamily="34" charset="0"/>
              </a:rPr>
              <a:t>Carousel</a:t>
            </a:r>
            <a:r>
              <a:rPr lang="it-IT" sz="2200" b="1" dirty="0" smtClean="0">
                <a:latin typeface="Baker Signet Std" pitchFamily="34" charset="0"/>
              </a:rPr>
              <a:t> con gli </a:t>
            </a:r>
            <a:r>
              <a:rPr lang="it-IT" sz="2200" b="1" dirty="0" err="1" smtClean="0">
                <a:latin typeface="Baker Signet Std" pitchFamily="34" charset="0"/>
              </a:rPr>
              <a:t>items</a:t>
            </a:r>
            <a:r>
              <a:rPr lang="it-IT" sz="2200" b="1" dirty="0" smtClean="0">
                <a:latin typeface="Baker Signet Std" pitchFamily="34" charset="0"/>
              </a:rPr>
              <a:t> e </a:t>
            </a:r>
            <a:r>
              <a:rPr lang="it-IT" sz="2200" b="1" dirty="0" err="1" smtClean="0">
                <a:latin typeface="Baker Signet Std" pitchFamily="34" charset="0"/>
              </a:rPr>
              <a:t>cards</a:t>
            </a:r>
            <a:r>
              <a:rPr lang="it-IT" sz="2200" b="1" dirty="0" smtClean="0">
                <a:latin typeface="Baker Signet Std" pitchFamily="34" charset="0"/>
              </a:rPr>
              <a:t> con le info</a:t>
            </a:r>
          </a:p>
          <a:p>
            <a:r>
              <a:rPr lang="it-IT" sz="2200" b="1" dirty="0" smtClean="0">
                <a:latin typeface="Baker Signet Std" pitchFamily="34" charset="0"/>
              </a:rPr>
              <a:t>                                   </a:t>
            </a:r>
            <a:r>
              <a:rPr lang="it-IT" sz="2200" b="1" dirty="0" err="1" smtClean="0">
                <a:latin typeface="Baker Signet Std" pitchFamily="34" charset="0"/>
              </a:rPr>
              <a:t>Aside</a:t>
            </a:r>
            <a:r>
              <a:rPr lang="it-IT" sz="2200" b="1" dirty="0" smtClean="0">
                <a:latin typeface="Baker Signet Std" pitchFamily="34" charset="0"/>
              </a:rPr>
              <a:t> destra </a:t>
            </a:r>
            <a:r>
              <a:rPr lang="it-IT" sz="2200" b="1" dirty="0" err="1" smtClean="0">
                <a:latin typeface="Baker Signet Std" pitchFamily="34" charset="0"/>
              </a:rPr>
              <a:t>cards</a:t>
            </a:r>
            <a:r>
              <a:rPr lang="it-IT" sz="2200" b="1" dirty="0" smtClean="0">
                <a:latin typeface="Baker Signet Std" pitchFamily="34" charset="0"/>
              </a:rPr>
              <a:t> con collegamenti interni alla       </a:t>
            </a:r>
            <a:r>
              <a:rPr lang="it-IT" sz="2200" b="1" dirty="0" smtClean="0">
                <a:solidFill>
                  <a:srgbClr val="F2DBDA"/>
                </a:solidFill>
                <a:latin typeface="Baker Signet Std" pitchFamily="34" charset="0"/>
              </a:rPr>
              <a:t>f</a:t>
            </a:r>
            <a:r>
              <a:rPr lang="it-IT" sz="2200" b="1" dirty="0" smtClean="0">
                <a:latin typeface="Baker Signet Std" pitchFamily="34" charset="0"/>
              </a:rPr>
              <a:t>                                 pagina persona e ad altri item</a:t>
            </a:r>
          </a:p>
          <a:p>
            <a:r>
              <a:rPr lang="it-IT" sz="2200" b="1" i="1" dirty="0" smtClean="0">
                <a:solidFill>
                  <a:srgbClr val="FF7C80"/>
                </a:solidFill>
                <a:latin typeface="Baker Signet Std" pitchFamily="34" charset="0"/>
              </a:rPr>
              <a:t>                               </a:t>
            </a:r>
            <a:endParaRPr lang="it-IT" sz="3400" b="1" i="1" dirty="0">
              <a:solidFill>
                <a:srgbClr val="FF7C80"/>
              </a:solidFill>
              <a:latin typeface="Baker Signet Std" pitchFamily="34" charset="0"/>
            </a:endParaRPr>
          </a:p>
        </p:txBody>
      </p:sp>
      <p:sp>
        <p:nvSpPr>
          <p:cNvPr id="7" name="Ovale 6"/>
          <p:cNvSpPr/>
          <p:nvPr/>
        </p:nvSpPr>
        <p:spPr>
          <a:xfrm>
            <a:off x="2750541" y="146852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2750541" y="1822109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2771647" y="220486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>
            <a:off x="2783415" y="339299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2771647" y="375422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437112"/>
            <a:ext cx="4976401" cy="2264451"/>
          </a:xfrm>
          <a:prstGeom prst="rect">
            <a:avLst/>
          </a:prstGeom>
        </p:spPr>
      </p:pic>
      <p:sp>
        <p:nvSpPr>
          <p:cNvPr id="14" name="Ovale 13"/>
          <p:cNvSpPr/>
          <p:nvPr/>
        </p:nvSpPr>
        <p:spPr>
          <a:xfrm>
            <a:off x="2750541" y="274492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1 15"/>
          <p:cNvCxnSpPr/>
          <p:nvPr/>
        </p:nvCxnSpPr>
        <p:spPr>
          <a:xfrm>
            <a:off x="179512" y="4360556"/>
            <a:ext cx="6696744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94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37204" y="112474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b="1" i="1" dirty="0" smtClean="0">
                <a:solidFill>
                  <a:srgbClr val="FF7C80"/>
                </a:solidFill>
                <a:latin typeface="Baker Signet Std" pitchFamily="34" charset="0"/>
              </a:rPr>
              <a:t>Scheda artista:   </a:t>
            </a:r>
            <a:r>
              <a:rPr lang="it-IT" sz="2200" b="1" dirty="0" err="1" smtClean="0">
                <a:latin typeface="Baker Signet Std" pitchFamily="34" charset="0"/>
              </a:rPr>
              <a:t>Aside</a:t>
            </a:r>
            <a:r>
              <a:rPr lang="it-IT" sz="2200" b="1" dirty="0" smtClean="0">
                <a:latin typeface="Baker Signet Std" pitchFamily="34" charset="0"/>
              </a:rPr>
              <a:t> sinistra per visualizzare la licenza, scaricare </a:t>
            </a:r>
            <a:r>
              <a:rPr lang="it-IT" sz="2200" b="1" dirty="0" smtClean="0">
                <a:solidFill>
                  <a:srgbClr val="F2DBDA"/>
                </a:solidFill>
                <a:latin typeface="Baker Signet Std" pitchFamily="34" charset="0"/>
              </a:rPr>
              <a:t>e</a:t>
            </a:r>
            <a:r>
              <a:rPr lang="it-IT" sz="2200" b="1" dirty="0" smtClean="0">
                <a:latin typeface="Baker Signet Std" pitchFamily="34" charset="0"/>
              </a:rPr>
              <a:t>                             </a:t>
            </a:r>
            <a:r>
              <a:rPr lang="it-IT" sz="2200" b="1" dirty="0" err="1" smtClean="0">
                <a:latin typeface="Baker Signet Std" pitchFamily="34" charset="0"/>
              </a:rPr>
              <a:t>e</a:t>
            </a:r>
            <a:r>
              <a:rPr lang="it-IT" sz="2200" b="1" dirty="0" smtClean="0">
                <a:latin typeface="Baker Signet Std" pitchFamily="34" charset="0"/>
              </a:rPr>
              <a:t> condividere le immagini.</a:t>
            </a:r>
            <a:r>
              <a:rPr lang="it-IT" sz="2800" b="1" i="1" dirty="0" smtClean="0">
                <a:solidFill>
                  <a:srgbClr val="FF7C80"/>
                </a:solidFill>
                <a:latin typeface="Baker Signet Std" pitchFamily="34" charset="0"/>
              </a:rPr>
              <a:t> </a:t>
            </a:r>
          </a:p>
          <a:p>
            <a:pPr marL="0" indent="0">
              <a:buNone/>
            </a:pPr>
            <a:r>
              <a:rPr lang="it-IT" sz="2800" b="1" i="1" dirty="0">
                <a:solidFill>
                  <a:srgbClr val="FF7C80"/>
                </a:solidFill>
                <a:latin typeface="Baker Signet Std" pitchFamily="34" charset="0"/>
              </a:rPr>
              <a:t> </a:t>
            </a:r>
            <a:r>
              <a:rPr lang="it-IT" sz="2800" b="1" i="1" dirty="0" smtClean="0">
                <a:solidFill>
                  <a:srgbClr val="FF7C80"/>
                </a:solidFill>
                <a:latin typeface="Baker Signet Std" pitchFamily="34" charset="0"/>
              </a:rPr>
              <a:t>                       </a:t>
            </a:r>
            <a:r>
              <a:rPr lang="it-IT" sz="2200" b="1" dirty="0" smtClean="0">
                <a:latin typeface="Baker Signet Std" pitchFamily="34" charset="0"/>
              </a:rPr>
              <a:t>Card con info dell’artista e controlli d’autorità e   </a:t>
            </a:r>
            <a:r>
              <a:rPr lang="it-IT" sz="2200" b="1" dirty="0" err="1">
                <a:solidFill>
                  <a:srgbClr val="F2DBDA"/>
                </a:solidFill>
                <a:latin typeface="Baker Signet Std" pitchFamily="34" charset="0"/>
              </a:rPr>
              <a:t>e</a:t>
            </a:r>
            <a:r>
              <a:rPr lang="it-IT" sz="2200" b="1" dirty="0" smtClean="0">
                <a:latin typeface="Baker Signet Std" pitchFamily="34" charset="0"/>
              </a:rPr>
              <a:t>                             due card con item conservati nel sito web per      </a:t>
            </a:r>
            <a:r>
              <a:rPr lang="it-IT" sz="2200" b="1" dirty="0" smtClean="0">
                <a:solidFill>
                  <a:srgbClr val="F2DBDA"/>
                </a:solidFill>
                <a:latin typeface="Baker Signet Std" pitchFamily="34" charset="0"/>
              </a:rPr>
              <a:t>e </a:t>
            </a:r>
            <a:r>
              <a:rPr lang="it-IT" sz="2200" b="1" dirty="0" smtClean="0">
                <a:latin typeface="Baker Signet Std" pitchFamily="34" charset="0"/>
              </a:rPr>
              <a:t>                            facilitare navigazione interna.</a:t>
            </a:r>
            <a:r>
              <a:rPr lang="it-IT" sz="2800" b="1" i="1" dirty="0" smtClean="0">
                <a:solidFill>
                  <a:srgbClr val="FF7C80"/>
                </a:solidFill>
                <a:latin typeface="Baker Signet Std" pitchFamily="34" charset="0"/>
              </a:rPr>
              <a:t>   </a:t>
            </a:r>
          </a:p>
          <a:p>
            <a:pPr marL="0" indent="0">
              <a:buNone/>
            </a:pPr>
            <a:r>
              <a:rPr lang="it-IT" sz="2800" b="1" i="1" dirty="0" smtClean="0">
                <a:solidFill>
                  <a:srgbClr val="FF7C80"/>
                </a:solidFill>
                <a:latin typeface="Baker Signet Std" pitchFamily="34" charset="0"/>
              </a:rPr>
              <a:t>                         </a:t>
            </a:r>
            <a:r>
              <a:rPr lang="it-IT" sz="2200" b="1" dirty="0" err="1" smtClean="0">
                <a:latin typeface="Baker Signet Std" pitchFamily="34" charset="0"/>
              </a:rPr>
              <a:t>Aside</a:t>
            </a:r>
            <a:r>
              <a:rPr lang="it-IT" sz="2200" b="1" dirty="0" smtClean="0">
                <a:latin typeface="Baker Signet Std" pitchFamily="34" charset="0"/>
              </a:rPr>
              <a:t> destra con card che rimandano a link        </a:t>
            </a:r>
            <a:r>
              <a:rPr lang="it-IT" sz="2200" b="1" dirty="0" smtClean="0">
                <a:solidFill>
                  <a:srgbClr val="F2DBDA"/>
                </a:solidFill>
                <a:latin typeface="Baker Signet Std" pitchFamily="34" charset="0"/>
              </a:rPr>
              <a:t>a</a:t>
            </a:r>
            <a:r>
              <a:rPr lang="it-IT" sz="2200" b="1" dirty="0" smtClean="0">
                <a:latin typeface="Baker Signet Std" pitchFamily="34" charset="0"/>
              </a:rPr>
              <a:t>                              esterni per arricchimento informazioni</a:t>
            </a:r>
            <a:endParaRPr lang="it-IT" sz="2800" dirty="0"/>
          </a:p>
        </p:txBody>
      </p:sp>
      <p:sp>
        <p:nvSpPr>
          <p:cNvPr id="4" name="Rettangolo 3"/>
          <p:cNvSpPr/>
          <p:nvPr/>
        </p:nvSpPr>
        <p:spPr>
          <a:xfrm>
            <a:off x="323528" y="260648"/>
            <a:ext cx="75608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000" b="1" dirty="0" smtClean="0"/>
              <a:t>COMPONENTI DI INTERFACCIA:</a:t>
            </a:r>
          </a:p>
        </p:txBody>
      </p:sp>
      <p:cxnSp>
        <p:nvCxnSpPr>
          <p:cNvPr id="6" name="Connettore 1 5"/>
          <p:cNvCxnSpPr/>
          <p:nvPr/>
        </p:nvCxnSpPr>
        <p:spPr>
          <a:xfrm>
            <a:off x="467544" y="908720"/>
            <a:ext cx="4248472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/>
          <p:cNvSpPr/>
          <p:nvPr/>
        </p:nvSpPr>
        <p:spPr>
          <a:xfrm flipV="1">
            <a:off x="2678533" y="1343891"/>
            <a:ext cx="45719" cy="636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 flipV="1">
            <a:off x="2701392" y="2318920"/>
            <a:ext cx="45719" cy="636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 flipV="1">
            <a:off x="2747111" y="3613181"/>
            <a:ext cx="45719" cy="636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306576"/>
            <a:ext cx="5400600" cy="2435180"/>
          </a:xfrm>
          <a:prstGeom prst="rect">
            <a:avLst/>
          </a:prstGeom>
        </p:spPr>
      </p:pic>
      <p:cxnSp>
        <p:nvCxnSpPr>
          <p:cNvPr id="14" name="Connettore 1 13"/>
          <p:cNvCxnSpPr/>
          <p:nvPr/>
        </p:nvCxnSpPr>
        <p:spPr>
          <a:xfrm flipH="1">
            <a:off x="2411760" y="4149080"/>
            <a:ext cx="6408712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67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998984"/>
          </a:xfrm>
        </p:spPr>
        <p:txBody>
          <a:bodyPr>
            <a:normAutofit/>
          </a:bodyPr>
          <a:lstStyle/>
          <a:p>
            <a:r>
              <a:rPr lang="it-IT" sz="4200" b="1" dirty="0" smtClean="0"/>
              <a:t>GLI ITEMS E LA LORO DESCRIZIONE</a:t>
            </a:r>
            <a:endParaRPr lang="it-IT" sz="4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6020" y="1340768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800" b="1" i="1" dirty="0" smtClean="0">
                <a:solidFill>
                  <a:srgbClr val="FF7C80"/>
                </a:solidFill>
                <a:latin typeface="Baker Signet Std" pitchFamily="34" charset="0"/>
              </a:rPr>
              <a:t>L’arte decorativa</a:t>
            </a:r>
            <a:r>
              <a:rPr lang="it-IT" sz="2400" b="1" i="1" dirty="0" smtClean="0">
                <a:solidFill>
                  <a:srgbClr val="FF7C80"/>
                </a:solidFill>
                <a:latin typeface="Baker Signet Std" pitchFamily="34" charset="0"/>
              </a:rPr>
              <a:t>:    </a:t>
            </a:r>
            <a:r>
              <a:rPr lang="it-IT" sz="2400" b="1" dirty="0" err="1" smtClean="0">
                <a:latin typeface="Baker Signet Std" pitchFamily="34" charset="0"/>
              </a:rPr>
              <a:t>Metadatazione</a:t>
            </a:r>
            <a:r>
              <a:rPr lang="it-IT" sz="2400" b="1" dirty="0" smtClean="0">
                <a:latin typeface="Baker Signet Std" pitchFamily="34" charset="0"/>
              </a:rPr>
              <a:t> in XML/TEI.</a:t>
            </a:r>
          </a:p>
          <a:p>
            <a:pPr marL="0" indent="0">
              <a:buNone/>
            </a:pPr>
            <a:r>
              <a:rPr lang="it-IT" sz="2400" b="1" i="1" dirty="0">
                <a:solidFill>
                  <a:srgbClr val="FF7C80"/>
                </a:solidFill>
                <a:latin typeface="Baker Signet Std" pitchFamily="34" charset="0"/>
              </a:rPr>
              <a:t> </a:t>
            </a:r>
            <a:r>
              <a:rPr lang="it-IT" sz="2400" b="1" i="1" dirty="0" smtClean="0">
                <a:solidFill>
                  <a:srgbClr val="FF7C80"/>
                </a:solidFill>
                <a:latin typeface="Baker Signet Std" pitchFamily="34" charset="0"/>
              </a:rPr>
              <a:t>                              </a:t>
            </a:r>
            <a:r>
              <a:rPr lang="it-IT" sz="2400" b="1" dirty="0" smtClean="0">
                <a:latin typeface="Baker Signet Std" pitchFamily="34" charset="0"/>
              </a:rPr>
              <a:t>Collettore di sistema di controllo     </a:t>
            </a:r>
            <a:r>
              <a:rPr lang="it-IT" sz="2400" b="1" dirty="0" smtClean="0">
                <a:solidFill>
                  <a:srgbClr val="F2DBDA"/>
                </a:solidFill>
                <a:latin typeface="Baker Signet Std" pitchFamily="34" charset="0"/>
              </a:rPr>
              <a:t>d</a:t>
            </a:r>
            <a:r>
              <a:rPr lang="it-IT" sz="2400" b="1" dirty="0" smtClean="0">
                <a:latin typeface="Baker Signet Std" pitchFamily="34" charset="0"/>
              </a:rPr>
              <a:t>                                                                                                      </a:t>
            </a:r>
            <a:r>
              <a:rPr lang="it-IT" sz="2400" b="1" dirty="0" err="1" smtClean="0">
                <a:solidFill>
                  <a:srgbClr val="F2DBDA"/>
                </a:solidFill>
                <a:latin typeface="Baker Signet Std" pitchFamily="34" charset="0"/>
              </a:rPr>
              <a:t>d</a:t>
            </a:r>
            <a:r>
              <a:rPr lang="it-IT" sz="2400" b="1" dirty="0" smtClean="0">
                <a:latin typeface="Baker Signet Std" pitchFamily="34" charset="0"/>
              </a:rPr>
              <a:t>                             d’autorità CDD</a:t>
            </a:r>
            <a:r>
              <a:rPr lang="it-IT" sz="2800" b="1" i="1" dirty="0" smtClean="0">
                <a:latin typeface="Baker Signet Std" pitchFamily="34" charset="0"/>
              </a:rPr>
              <a:t>.              </a:t>
            </a:r>
            <a:endParaRPr lang="it-IT" sz="2800" b="1" i="1" dirty="0" smtClean="0">
              <a:solidFill>
                <a:srgbClr val="FF7C80"/>
              </a:solidFill>
              <a:latin typeface="Baker Signet Std" pitchFamily="34" charset="0"/>
            </a:endParaRPr>
          </a:p>
          <a:p>
            <a:pPr marL="0" indent="0">
              <a:buNone/>
            </a:pPr>
            <a:r>
              <a:rPr lang="it-IT" sz="2800" b="1" i="1" dirty="0" smtClean="0">
                <a:solidFill>
                  <a:srgbClr val="FF7C80"/>
                </a:solidFill>
                <a:latin typeface="Baker Signet Std" pitchFamily="34" charset="0"/>
              </a:rPr>
              <a:t>La </a:t>
            </a:r>
            <a:r>
              <a:rPr lang="it-IT" sz="2800" b="1" i="1" dirty="0" err="1" smtClean="0">
                <a:solidFill>
                  <a:srgbClr val="FF7C80"/>
                </a:solidFill>
                <a:latin typeface="Baker Signet Std" pitchFamily="34" charset="0"/>
              </a:rPr>
              <a:t>Chaminée</a:t>
            </a:r>
            <a:r>
              <a:rPr lang="it-IT" sz="2800" b="1" i="1" dirty="0" smtClean="0">
                <a:solidFill>
                  <a:srgbClr val="FF7C80"/>
                </a:solidFill>
                <a:latin typeface="Baker Signet Std" pitchFamily="34" charset="0"/>
              </a:rPr>
              <a:t>:        </a:t>
            </a:r>
            <a:r>
              <a:rPr lang="it-IT" sz="2400" b="1" i="1" dirty="0" smtClean="0">
                <a:latin typeface="Baker Signet Std" pitchFamily="34" charset="0"/>
              </a:rPr>
              <a:t>Standard CDWA lite per </a:t>
            </a:r>
            <a:r>
              <a:rPr lang="it-IT" sz="2400" b="1" dirty="0" err="1">
                <a:latin typeface="Baker Signet Std" pitchFamily="34" charset="0"/>
              </a:rPr>
              <a:t>m</a:t>
            </a:r>
            <a:r>
              <a:rPr lang="it-IT" sz="2400" b="1" dirty="0" err="1" smtClean="0">
                <a:latin typeface="Baker Signet Std" pitchFamily="34" charset="0"/>
              </a:rPr>
              <a:t>etadazione</a:t>
            </a:r>
            <a:r>
              <a:rPr lang="it-IT" sz="2400" b="1" dirty="0" smtClean="0">
                <a:latin typeface="Baker Signet Std" pitchFamily="34" charset="0"/>
              </a:rPr>
              <a:t> in              </a:t>
            </a:r>
            <a:r>
              <a:rPr lang="it-IT" sz="2400" b="1" dirty="0" smtClean="0">
                <a:solidFill>
                  <a:srgbClr val="F2DBDA"/>
                </a:solidFill>
                <a:latin typeface="Baker Signet Std" pitchFamily="34" charset="0"/>
              </a:rPr>
              <a:t>x </a:t>
            </a:r>
            <a:r>
              <a:rPr lang="it-IT" sz="2400" b="1" dirty="0" smtClean="0">
                <a:latin typeface="Baker Signet Std" pitchFamily="34" charset="0"/>
              </a:rPr>
              <a:t>                            XML/DC.</a:t>
            </a:r>
          </a:p>
          <a:p>
            <a:pPr marL="0" indent="0">
              <a:buNone/>
            </a:pPr>
            <a:r>
              <a:rPr lang="it-IT" sz="2400" b="1" dirty="0" smtClean="0">
                <a:solidFill>
                  <a:srgbClr val="F2DBDA"/>
                </a:solidFill>
                <a:latin typeface="Baker Signet Std" pitchFamily="34" charset="0"/>
              </a:rPr>
              <a:t>D</a:t>
            </a:r>
            <a:r>
              <a:rPr lang="it-IT" sz="2400" b="1" dirty="0" smtClean="0">
                <a:latin typeface="Baker Signet Std" pitchFamily="34" charset="0"/>
              </a:rPr>
              <a:t>                            Soggettazione attraverso i vocabolari             </a:t>
            </a:r>
            <a:r>
              <a:rPr lang="it-IT" sz="2400" b="1" dirty="0" smtClean="0">
                <a:solidFill>
                  <a:srgbClr val="F2DBDA"/>
                </a:solidFill>
                <a:latin typeface="Baker Signet Std" pitchFamily="34" charset="0"/>
              </a:rPr>
              <a:t>c</a:t>
            </a:r>
            <a:r>
              <a:rPr lang="it-IT" sz="2400" b="1" dirty="0" smtClean="0">
                <a:latin typeface="Baker Signet Std" pitchFamily="34" charset="0"/>
              </a:rPr>
              <a:t>                             controllati  del </a:t>
            </a:r>
            <a:r>
              <a:rPr lang="it-IT" sz="2400" b="1" dirty="0" err="1" smtClean="0">
                <a:latin typeface="Baker Signet Std" pitchFamily="34" charset="0"/>
              </a:rPr>
              <a:t>Getty</a:t>
            </a:r>
            <a:r>
              <a:rPr lang="it-IT" sz="2400" b="1" dirty="0" smtClean="0">
                <a:latin typeface="Baker Signet Std" pitchFamily="34" charset="0"/>
              </a:rPr>
              <a:t> </a:t>
            </a:r>
            <a:r>
              <a:rPr lang="it-IT" sz="2400" b="1" dirty="0" err="1" smtClean="0">
                <a:latin typeface="Baker Signet Std" pitchFamily="34" charset="0"/>
              </a:rPr>
              <a:t>Research</a:t>
            </a:r>
            <a:r>
              <a:rPr lang="it-IT" sz="2400" b="1" dirty="0" smtClean="0">
                <a:latin typeface="Baker Signet Std" pitchFamily="34" charset="0"/>
              </a:rPr>
              <a:t> </a:t>
            </a:r>
            <a:r>
              <a:rPr lang="it-IT" sz="2400" b="1" dirty="0" err="1" smtClean="0">
                <a:latin typeface="Baker Signet Std" pitchFamily="34" charset="0"/>
              </a:rPr>
              <a:t>Istitute</a:t>
            </a:r>
            <a:r>
              <a:rPr lang="it-IT" sz="2400" b="1" dirty="0" smtClean="0">
                <a:latin typeface="Baker Signet Std" pitchFamily="34" charset="0"/>
              </a:rPr>
              <a:t> </a:t>
            </a:r>
            <a:endParaRPr lang="it-IT" sz="2800" b="1" i="1" dirty="0" smtClean="0">
              <a:solidFill>
                <a:srgbClr val="FF7C80"/>
              </a:solidFill>
              <a:latin typeface="Baker Signet Std" pitchFamily="34" charset="0"/>
            </a:endParaRPr>
          </a:p>
          <a:p>
            <a:pPr marL="0" indent="0">
              <a:buNone/>
            </a:pPr>
            <a:r>
              <a:rPr lang="it-IT" sz="2800" b="1" i="1" dirty="0" smtClean="0">
                <a:solidFill>
                  <a:srgbClr val="FF7C80"/>
                </a:solidFill>
                <a:latin typeface="Baker Signet Std" pitchFamily="34" charset="0"/>
              </a:rPr>
              <a:t>Scheda persona:</a:t>
            </a:r>
            <a:r>
              <a:rPr lang="it-IT" sz="2400" b="1" i="1" dirty="0" smtClean="0">
                <a:latin typeface="Baker Signet Std" pitchFamily="34" charset="0"/>
              </a:rPr>
              <a:t>   </a:t>
            </a:r>
            <a:r>
              <a:rPr lang="it-IT" sz="2400" b="1" dirty="0" smtClean="0">
                <a:latin typeface="Baker Signet Std" pitchFamily="34" charset="0"/>
              </a:rPr>
              <a:t>Soggettazione attraverso i vocabolari              </a:t>
            </a:r>
            <a:r>
              <a:rPr lang="it-IT" sz="2400" b="1" dirty="0" smtClean="0">
                <a:solidFill>
                  <a:srgbClr val="F2DBDA"/>
                </a:solidFill>
                <a:latin typeface="Baker Signet Std" pitchFamily="34" charset="0"/>
              </a:rPr>
              <a:t>c</a:t>
            </a:r>
            <a:r>
              <a:rPr lang="it-IT" sz="2400" b="1" dirty="0" smtClean="0">
                <a:latin typeface="Baker Signet Std" pitchFamily="34" charset="0"/>
              </a:rPr>
              <a:t>                            controllati del </a:t>
            </a:r>
            <a:r>
              <a:rPr lang="it-IT" sz="2400" b="1" dirty="0" err="1" smtClean="0">
                <a:latin typeface="Baker Signet Std" pitchFamily="34" charset="0"/>
              </a:rPr>
              <a:t>Getty</a:t>
            </a:r>
            <a:r>
              <a:rPr lang="it-IT" sz="2400" b="1" dirty="0" smtClean="0">
                <a:latin typeface="Baker Signet Std" pitchFamily="34" charset="0"/>
              </a:rPr>
              <a:t> </a:t>
            </a:r>
            <a:r>
              <a:rPr lang="it-IT" sz="2400" b="1" dirty="0" err="1" smtClean="0">
                <a:latin typeface="Baker Signet Std" pitchFamily="34" charset="0"/>
              </a:rPr>
              <a:t>Research</a:t>
            </a:r>
            <a:r>
              <a:rPr lang="it-IT" sz="2400" b="1" dirty="0" smtClean="0">
                <a:latin typeface="Baker Signet Std" pitchFamily="34" charset="0"/>
              </a:rPr>
              <a:t> </a:t>
            </a:r>
            <a:r>
              <a:rPr lang="it-IT" sz="2400" b="1" dirty="0" err="1" smtClean="0">
                <a:latin typeface="Baker Signet Std" pitchFamily="34" charset="0"/>
              </a:rPr>
              <a:t>Istitute</a:t>
            </a:r>
            <a:endParaRPr lang="it-IT" sz="2400" b="1" dirty="0" smtClean="0">
              <a:latin typeface="Baker Signet Std" pitchFamily="34" charset="0"/>
            </a:endParaRPr>
          </a:p>
          <a:p>
            <a:pPr marL="0" indent="0">
              <a:buNone/>
            </a:pPr>
            <a:r>
              <a:rPr lang="it-IT" sz="2400" b="1" dirty="0" smtClean="0">
                <a:solidFill>
                  <a:srgbClr val="F2DBDA"/>
                </a:solidFill>
                <a:latin typeface="Baker Signet Std" pitchFamily="34" charset="0"/>
              </a:rPr>
              <a:t>Z</a:t>
            </a:r>
            <a:r>
              <a:rPr lang="it-IT" sz="2400" b="1" dirty="0" smtClean="0">
                <a:latin typeface="Baker Signet Std" pitchFamily="34" charset="0"/>
              </a:rPr>
              <a:t>                           Controllo d’autorità tramite </a:t>
            </a:r>
            <a:r>
              <a:rPr lang="it-IT" sz="2200" b="1" dirty="0" smtClean="0">
                <a:latin typeface="Baker Signet Std" pitchFamily="34" charset="0"/>
              </a:rPr>
              <a:t>VIAF, ISNI, SBN</a:t>
            </a:r>
            <a:r>
              <a:rPr lang="it-IT" sz="2400" b="1" dirty="0" smtClean="0">
                <a:latin typeface="Baker Signet Std" pitchFamily="34" charset="0"/>
              </a:rPr>
              <a:t>,   </a:t>
            </a:r>
            <a:r>
              <a:rPr lang="it-IT" sz="2400" b="1" dirty="0" smtClean="0">
                <a:solidFill>
                  <a:srgbClr val="F2DBDA"/>
                </a:solidFill>
                <a:latin typeface="Baker Signet Std" pitchFamily="34" charset="0"/>
              </a:rPr>
              <a:t>c</a:t>
            </a:r>
            <a:r>
              <a:rPr lang="it-IT" sz="2400" b="1" dirty="0" smtClean="0">
                <a:latin typeface="Baker Signet Std" pitchFamily="34" charset="0"/>
              </a:rPr>
              <a:t>                            </a:t>
            </a:r>
            <a:r>
              <a:rPr lang="it-IT" sz="2200" b="1" dirty="0" smtClean="0">
                <a:latin typeface="Baker Signet Std" pitchFamily="34" charset="0"/>
              </a:rPr>
              <a:t>LCCN, GND, ULAN, NLA, </a:t>
            </a:r>
            <a:r>
              <a:rPr lang="it-IT" sz="2200" b="1" dirty="0" err="1" smtClean="0">
                <a:latin typeface="Baker Signet Std" pitchFamily="34" charset="0"/>
              </a:rPr>
              <a:t>BAV,CERL,WolrdCat</a:t>
            </a:r>
            <a:endParaRPr lang="it-IT" sz="2200" b="1" dirty="0">
              <a:latin typeface="Baker Signet Std" pitchFamily="34" charset="0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395536" y="1196752"/>
            <a:ext cx="5832648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/>
          <p:cNvSpPr/>
          <p:nvPr/>
        </p:nvSpPr>
        <p:spPr>
          <a:xfrm flipV="1">
            <a:off x="3059832" y="1581200"/>
            <a:ext cx="45719" cy="636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 flipV="1">
            <a:off x="3059832" y="1985209"/>
            <a:ext cx="45719" cy="636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 flipV="1">
            <a:off x="3014113" y="2830916"/>
            <a:ext cx="45719" cy="636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 flipV="1">
            <a:off x="2991253" y="3573016"/>
            <a:ext cx="45719" cy="636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 flipV="1">
            <a:off x="2945534" y="4293096"/>
            <a:ext cx="45719" cy="636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/>
          <p:cNvSpPr/>
          <p:nvPr/>
        </p:nvSpPr>
        <p:spPr>
          <a:xfrm flipV="1">
            <a:off x="2913034" y="5093506"/>
            <a:ext cx="45719" cy="636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1 13"/>
          <p:cNvCxnSpPr/>
          <p:nvPr/>
        </p:nvCxnSpPr>
        <p:spPr>
          <a:xfrm flipH="1">
            <a:off x="2411760" y="6021288"/>
            <a:ext cx="6048672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1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292</Words>
  <Application>Microsoft Office PowerPoint</Application>
  <PresentationFormat>Presentazione su schermo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Tema di Office</vt:lpstr>
      <vt:lpstr>         ARCHIVE</vt:lpstr>
      <vt:lpstr> COMPONENTI DI INTERFACCIA:</vt:lpstr>
      <vt:lpstr>Presentazione standard di PowerPoint</vt:lpstr>
      <vt:lpstr>Presentazione standard di PowerPoint</vt:lpstr>
      <vt:lpstr>GLI ITEMS E LA LORO DESCRIZIONE</vt:lpstr>
    </vt:vector>
  </TitlesOfParts>
  <Company>Ministero Economia e Finanze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CORBUSIER ARCHIVE</dc:title>
  <dc:creator>Hewlett-Packard Company</dc:creator>
  <cp:lastModifiedBy>Hewlett-Packard Company</cp:lastModifiedBy>
  <cp:revision>26</cp:revision>
  <dcterms:created xsi:type="dcterms:W3CDTF">2021-11-02T08:03:15Z</dcterms:created>
  <dcterms:modified xsi:type="dcterms:W3CDTF">2021-11-03T09:23:58Z</dcterms:modified>
</cp:coreProperties>
</file>