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3c79fb13349777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c79fb13349777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3c79fb13349777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c79fb13349777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3c79fb133497778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c79fb133497778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3c79fb133497778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c79fb133497778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3c79fb133497778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c79fb133497778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3c79fb133497778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c79fb133497778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3c79fb133497778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c79fb133497778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c372fe815391aa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372fe815391aa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96e4eba4178cc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96e4eba4178cc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96e4eba4178cc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96e4eba4178cc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3c79fb13349777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c79fb13349777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96e4eba4178cc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96e4eba4178cc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c372fe815391aa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372fe815391aa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96e4eba4178cc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96e4eba4178cc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96e4eba4178cc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96e4eba4178cc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96e4eba4178cc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96e4eba4178cc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96e4eba4178cc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96e4eba4178cc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96e4eba4178cc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96e4eba4178cc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96e4eba4178cc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96e4eba4178cc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c372fe815391aa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372fe815391aa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c372fe815391aa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372fe815391aa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372fe815391aa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372fe815391aa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1b64df006f55bef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b64df006f55bef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3c79fb133497778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c79fb133497778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c372fe815391aa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372fe815391aa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3c79fb13349777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c79fb13349777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3c79fb133497778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c79fb133497778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3c79fb13349777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c79fb13349777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3c79fb133497778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c79fb13349777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0" y="4224339"/>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200">
                <a:solidFill>
                  <a:srgbClr val="000000"/>
                </a:solidFill>
              </a:rPr>
              <a:t>di Camilla Menucchi</a:t>
            </a:r>
            <a:endParaRPr sz="2200">
              <a:solidFill>
                <a:srgbClr val="000000"/>
              </a:solidFill>
            </a:endParaRPr>
          </a:p>
        </p:txBody>
      </p:sp>
      <p:pic>
        <p:nvPicPr>
          <p:cNvPr id="55" name="Google Shape;55;p13"/>
          <p:cNvPicPr preferRelativeResize="0"/>
          <p:nvPr/>
        </p:nvPicPr>
        <p:blipFill>
          <a:blip r:embed="rId3">
            <a:alphaModFix/>
          </a:blip>
          <a:stretch>
            <a:fillRect/>
          </a:stretch>
        </p:blipFill>
        <p:spPr>
          <a:xfrm>
            <a:off x="1949789" y="1083087"/>
            <a:ext cx="5058651" cy="25293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chemeClr val="accent1"/>
                </a:solidFill>
              </a:rPr>
              <a:t>Il commit e il push</a:t>
            </a:r>
            <a:endParaRPr b="1" i="1">
              <a:solidFill>
                <a:schemeClr val="accent1"/>
              </a:solidFill>
            </a:endParaRPr>
          </a:p>
        </p:txBody>
      </p:sp>
      <p:sp>
        <p:nvSpPr>
          <p:cNvPr id="111" name="Google Shape;111;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Il </a:t>
            </a:r>
            <a:r>
              <a:rPr b="1" i="1" lang="it">
                <a:solidFill>
                  <a:srgbClr val="000000"/>
                </a:solidFill>
              </a:rPr>
              <a:t>commit</a:t>
            </a:r>
            <a:r>
              <a:rPr lang="it">
                <a:solidFill>
                  <a:srgbClr val="000000"/>
                </a:solidFill>
              </a:rPr>
              <a:t> è l’azione con cui si decide di trasferire il cambiamento apportato al codice, rendendolo disponibile a chiunque abbia accesso al Repository.</a:t>
            </a:r>
            <a:endParaRPr>
              <a:solidFill>
                <a:srgbClr val="000000"/>
              </a:solidFill>
            </a:endParaRPr>
          </a:p>
          <a:p>
            <a:pPr indent="0" lvl="0" marL="0" rtl="0" algn="l">
              <a:spcBef>
                <a:spcPts val="1600"/>
              </a:spcBef>
              <a:spcAft>
                <a:spcPts val="0"/>
              </a:spcAft>
              <a:buNone/>
            </a:pPr>
            <a:r>
              <a:rPr lang="it">
                <a:solidFill>
                  <a:srgbClr val="000000"/>
                </a:solidFill>
              </a:rPr>
              <a:t>Con l’azione di commit, in veritá, non si invia nulla al repository remoto, e quindi agli altri contributori, ma si genera solo un pacchetto contenente le modifiche. Per inviare il pacchetto bisogna usare il comando </a:t>
            </a:r>
            <a:r>
              <a:rPr b="1" i="1" lang="it">
                <a:solidFill>
                  <a:srgbClr val="000000"/>
                </a:solidFill>
              </a:rPr>
              <a:t>Push</a:t>
            </a:r>
            <a:r>
              <a:rPr lang="it">
                <a:solidFill>
                  <a:srgbClr val="000000"/>
                </a:solidFill>
              </a:rPr>
              <a:t>, mediante il quale il Repository acquisisce le modifiche da un contributore, rendendole disponibili agli altri.</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12" name="Google Shape;112;p22"/>
          <p:cNvPicPr preferRelativeResize="0"/>
          <p:nvPr/>
        </p:nvPicPr>
        <p:blipFill>
          <a:blip r:embed="rId3">
            <a:alphaModFix/>
          </a:blip>
          <a:stretch>
            <a:fillRect/>
          </a:stretch>
        </p:blipFill>
        <p:spPr>
          <a:xfrm>
            <a:off x="4464000" y="1170125"/>
            <a:ext cx="4527600" cy="254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chemeClr val="accent1"/>
                </a:solidFill>
              </a:rPr>
              <a:t>Il pull</a:t>
            </a:r>
            <a:endParaRPr b="1" i="1">
              <a:solidFill>
                <a:schemeClr val="accent1"/>
              </a:solidFill>
            </a:endParaRPr>
          </a:p>
        </p:txBody>
      </p:sp>
      <p:sp>
        <p:nvSpPr>
          <p:cNvPr id="118" name="Google Shape;118;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solidFill>
                  <a:srgbClr val="000000"/>
                </a:solidFill>
              </a:rPr>
              <a:t>Ogni contributore, per acquisire nel loro Repository locale le modifiche inviate dagli altri, deve effettuare il comando di Pull, </a:t>
            </a:r>
            <a:r>
              <a:rPr lang="it">
                <a:solidFill>
                  <a:srgbClr val="000000"/>
                </a:solidFill>
              </a:rPr>
              <a:t>mediante</a:t>
            </a:r>
            <a:r>
              <a:rPr lang="it">
                <a:solidFill>
                  <a:srgbClr val="000000"/>
                </a:solidFill>
              </a:rPr>
              <a:t> il quale il Repository locale viene allineato con le modifiche presenti sul remoto. L’operazione di allineamento, in alcuni casi potrebbe richiedere l’elaborazione del “merge” manuale, soprattutto quando si lavora sugli stessi files.</a:t>
            </a:r>
            <a:endParaRPr>
              <a:solidFill>
                <a:srgbClr val="000000"/>
              </a:solidFill>
            </a:endParaRPr>
          </a:p>
        </p:txBody>
      </p:sp>
      <p:pic>
        <p:nvPicPr>
          <p:cNvPr id="119" name="Google Shape;119;p23"/>
          <p:cNvPicPr preferRelativeResize="0"/>
          <p:nvPr/>
        </p:nvPicPr>
        <p:blipFill>
          <a:blip r:embed="rId3">
            <a:alphaModFix/>
          </a:blip>
          <a:stretch>
            <a:fillRect/>
          </a:stretch>
        </p:blipFill>
        <p:spPr>
          <a:xfrm>
            <a:off x="4464000" y="1170125"/>
            <a:ext cx="4527600" cy="29214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867866" y="152400"/>
            <a:ext cx="7886831"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chemeClr val="accent1"/>
                </a:solidFill>
              </a:rPr>
              <a:t>Cloning a repository</a:t>
            </a:r>
            <a:endParaRPr b="1" i="1">
              <a:solidFill>
                <a:schemeClr val="accent1"/>
              </a:solidFill>
            </a:endParaRPr>
          </a:p>
        </p:txBody>
      </p:sp>
      <p:sp>
        <p:nvSpPr>
          <p:cNvPr id="130" name="Google Shape;130;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Quando si crea un repository su GitHub, esiste come repository remoto.  È possibile clonare il repository per creare una copia locale sul computer e sincronizzare tra le due posizioni.</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31" name="Google Shape;131;p25"/>
          <p:cNvPicPr preferRelativeResize="0"/>
          <p:nvPr/>
        </p:nvPicPr>
        <p:blipFill>
          <a:blip r:embed="rId3">
            <a:alphaModFix/>
          </a:blip>
          <a:stretch>
            <a:fillRect/>
          </a:stretch>
        </p:blipFill>
        <p:spPr>
          <a:xfrm>
            <a:off x="4464000" y="1170125"/>
            <a:ext cx="4527600" cy="329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chemeClr val="accent1"/>
                </a:solidFill>
              </a:rPr>
              <a:t>Creare un nuovo repository </a:t>
            </a:r>
            <a:endParaRPr b="1" i="1">
              <a:solidFill>
                <a:schemeClr val="accent1"/>
              </a:solidFill>
            </a:endParaRPr>
          </a:p>
        </p:txBody>
      </p:sp>
      <p:sp>
        <p:nvSpPr>
          <p:cNvPr id="137" name="Google Shape;137;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Un repository, in genere, é pensato per ospitare un solo progetto. In genere contiene il codice sorgente organizzato per cartelle e puó contenere anche tutti gli assets (immagini, CSS, ecc) utilizzati nel progetto.</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it">
                <a:solidFill>
                  <a:srgbClr val="000000"/>
                </a:solidFill>
              </a:rPr>
              <a:t>Nella parte destra del sito, troverai l’icona “+”, cliccandoci potrai scegliere “new repository”.</a:t>
            </a:r>
            <a:endParaRPr>
              <a:solidFill>
                <a:srgbClr val="000000"/>
              </a:solidFill>
            </a:endParaRPr>
          </a:p>
        </p:txBody>
      </p:sp>
      <p:pic>
        <p:nvPicPr>
          <p:cNvPr id="138" name="Google Shape;138;p26"/>
          <p:cNvPicPr preferRelativeResize="0"/>
          <p:nvPr/>
        </p:nvPicPr>
        <p:blipFill>
          <a:blip r:embed="rId3">
            <a:alphaModFix/>
          </a:blip>
          <a:stretch>
            <a:fillRect/>
          </a:stretch>
        </p:blipFill>
        <p:spPr>
          <a:xfrm>
            <a:off x="4464000" y="1170125"/>
            <a:ext cx="4527600" cy="32897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chemeClr val="accent1"/>
                </a:solidFill>
              </a:rPr>
              <a:t>Creare un </a:t>
            </a:r>
            <a:r>
              <a:rPr b="1" i="1" lang="it">
                <a:solidFill>
                  <a:schemeClr val="accent1"/>
                </a:solidFill>
              </a:rPr>
              <a:t>nuovo branch</a:t>
            </a:r>
            <a:endParaRPr b="1" i="1">
              <a:solidFill>
                <a:schemeClr val="accent1"/>
              </a:solidFill>
            </a:endParaRPr>
          </a:p>
        </p:txBody>
      </p:sp>
      <p:sp>
        <p:nvSpPr>
          <p:cNvPr id="144" name="Google Shape;144;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Procediamo alla creazione del branch develop per rendere possibile l’adozione del workflow sopra descritto: dal dropdown menu branchs, scrivi il nome del nuovo branch e clicca su “create branch: develop”.</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it">
                <a:solidFill>
                  <a:srgbClr val="000000"/>
                </a:solidFill>
              </a:rPr>
              <a:t>Una volta creato il branch develop, puoi notare che includerá tutto il codice del branch da cui é nato, ovvero master.</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45" name="Google Shape;145;p27"/>
          <p:cNvPicPr preferRelativeResize="0"/>
          <p:nvPr/>
        </p:nvPicPr>
        <p:blipFill>
          <a:blip r:embed="rId3">
            <a:alphaModFix/>
          </a:blip>
          <a:stretch>
            <a:fillRect/>
          </a:stretch>
        </p:blipFill>
        <p:spPr>
          <a:xfrm>
            <a:off x="4481450" y="1250602"/>
            <a:ext cx="4447323" cy="2803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chemeClr val="accent1"/>
                </a:solidFill>
              </a:rPr>
              <a:t>Apportiamo le modifiche e </a:t>
            </a:r>
            <a:r>
              <a:rPr b="1" i="1" lang="it">
                <a:solidFill>
                  <a:schemeClr val="accent1"/>
                </a:solidFill>
              </a:rPr>
              <a:t>inviamole al branch</a:t>
            </a:r>
            <a:endParaRPr b="1" i="1">
              <a:solidFill>
                <a:schemeClr val="accent1"/>
              </a:solidFill>
            </a:endParaRPr>
          </a:p>
        </p:txBody>
      </p:sp>
      <p:sp>
        <p:nvSpPr>
          <p:cNvPr id="151" name="Google Shape;151;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solidFill>
                  <a:srgbClr val="000000"/>
                </a:solidFill>
              </a:rPr>
              <a:t>A questo punto il nostro Repository avrá due branch separati, uno chiamato master, l’altro develop. Passando al branch develop mediante il dropdown menu branches, andiamo ad editare il file README, </a:t>
            </a:r>
            <a:r>
              <a:rPr lang="it">
                <a:solidFill>
                  <a:srgbClr val="000000"/>
                </a:solidFill>
              </a:rPr>
              <a:t>aggiungendo</a:t>
            </a:r>
            <a:r>
              <a:rPr lang="it">
                <a:solidFill>
                  <a:srgbClr val="000000"/>
                </a:solidFill>
              </a:rPr>
              <a:t> dei testi.</a:t>
            </a:r>
            <a:endParaRPr>
              <a:solidFill>
                <a:srgbClr val="000000"/>
              </a:solidFill>
            </a:endParaRPr>
          </a:p>
        </p:txBody>
      </p:sp>
      <p:pic>
        <p:nvPicPr>
          <p:cNvPr id="152" name="Google Shape;152;p28"/>
          <p:cNvPicPr preferRelativeResize="0"/>
          <p:nvPr/>
        </p:nvPicPr>
        <p:blipFill>
          <a:blip r:embed="rId3">
            <a:alphaModFix/>
          </a:blip>
          <a:stretch>
            <a:fillRect/>
          </a:stretch>
        </p:blipFill>
        <p:spPr>
          <a:xfrm rot="3">
            <a:off x="4311600" y="1337861"/>
            <a:ext cx="4345051" cy="3300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1240140" y="304800"/>
            <a:ext cx="6410595"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rgbClr val="FF9900"/>
                </a:solidFill>
              </a:rPr>
              <a:t>creazione di un nuovo repository</a:t>
            </a:r>
            <a:endParaRPr b="1" i="1">
              <a:solidFill>
                <a:srgbClr val="FF9900"/>
              </a:solidFill>
              <a:highlight>
                <a:srgbClr val="FF9900"/>
              </a:highlight>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crea una nuova directory, entraci ed esegui:</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it">
                <a:solidFill>
                  <a:srgbClr val="000000"/>
                </a:solidFill>
              </a:rPr>
              <a:t>per creare un nuovo repository git.</a:t>
            </a:r>
            <a:endParaRPr>
              <a:solidFill>
                <a:srgbClr val="000000"/>
              </a:solidFill>
            </a:endParaRPr>
          </a:p>
        </p:txBody>
      </p:sp>
      <p:sp>
        <p:nvSpPr>
          <p:cNvPr id="164" name="Google Shape;164;p30"/>
          <p:cNvSpPr/>
          <p:nvPr/>
        </p:nvSpPr>
        <p:spPr>
          <a:xfrm>
            <a:off x="311693" y="1699348"/>
            <a:ext cx="1873200" cy="8724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it"/>
              <a:t>Git init</a:t>
            </a:r>
            <a:endParaRPr b="1" i="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rgbClr val="FF9900"/>
                </a:solidFill>
              </a:rPr>
              <a:t>checkout di un repository</a:t>
            </a:r>
            <a:endParaRPr b="1" i="1">
              <a:solidFill>
                <a:srgbClr val="FF9900"/>
              </a:solidFill>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crea una copia di un repository locale eseguendo il comando</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it">
                <a:solidFill>
                  <a:srgbClr val="000000"/>
                </a:solidFill>
              </a:rPr>
              <a:t>usando invece un server remoto, il comando sarà:</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71" name="Google Shape;171;p31"/>
          <p:cNvSpPr/>
          <p:nvPr/>
        </p:nvSpPr>
        <p:spPr>
          <a:xfrm>
            <a:off x="311699" y="1728150"/>
            <a:ext cx="4269600" cy="843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i="1" lang="it" sz="1800">
                <a:solidFill>
                  <a:schemeClr val="dk1"/>
                </a:solidFill>
              </a:rPr>
              <a:t>git clone /percorso/del/repository</a:t>
            </a:r>
            <a:endParaRPr b="1" i="1"/>
          </a:p>
        </p:txBody>
      </p:sp>
      <p:sp>
        <p:nvSpPr>
          <p:cNvPr id="172" name="Google Shape;172;p31"/>
          <p:cNvSpPr/>
          <p:nvPr/>
        </p:nvSpPr>
        <p:spPr>
          <a:xfrm>
            <a:off x="311700" y="3380121"/>
            <a:ext cx="6165600" cy="843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i="1" lang="it" sz="1800">
                <a:solidFill>
                  <a:schemeClr val="dk1"/>
                </a:solidFill>
              </a:rPr>
              <a:t>git clone nomeutente@host:/percorso/del/repository</a:t>
            </a:r>
            <a:endParaRPr b="1"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chemeClr val="accent1"/>
                </a:solidFill>
              </a:rPr>
              <a:t>Di cosa si tratta?</a:t>
            </a:r>
            <a:endParaRPr b="1" i="1">
              <a:solidFill>
                <a:schemeClr val="accent1"/>
              </a:solidFill>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GitHub, conosciuto anche come il social network degli sviluppatori, è una piattaforma di hosting web. A metà strada tra un social </a:t>
            </a:r>
            <a:r>
              <a:rPr lang="it">
                <a:solidFill>
                  <a:srgbClr val="000000"/>
                </a:solidFill>
              </a:rPr>
              <a:t>network</a:t>
            </a:r>
            <a:r>
              <a:rPr lang="it">
                <a:solidFill>
                  <a:srgbClr val="000000"/>
                </a:solidFill>
              </a:rPr>
              <a:t> e una repository di file.Non è altro che un servizio di Hosting su cui lo sviluppatore, dopo essersi registrato, puó caricare il proprio software, rendendolo aperto a chiunque vorrá contribuire allo sviluppo, oppure a chiunque vorrá utilizzarlo nel proprio software.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62" name="Google Shape;62;p14"/>
          <p:cNvPicPr preferRelativeResize="0"/>
          <p:nvPr/>
        </p:nvPicPr>
        <p:blipFill>
          <a:blip r:embed="rId3">
            <a:alphaModFix/>
          </a:blip>
          <a:stretch>
            <a:fillRect/>
          </a:stretch>
        </p:blipFill>
        <p:spPr>
          <a:xfrm>
            <a:off x="4464000" y="1170125"/>
            <a:ext cx="4527601" cy="252024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rgbClr val="FF9900"/>
                </a:solidFill>
              </a:rPr>
              <a:t>Ambiente di lavoro</a:t>
            </a:r>
            <a:endParaRPr b="1" i="1">
              <a:solidFill>
                <a:srgbClr val="FF9900"/>
              </a:solidFill>
            </a:endParaRPr>
          </a:p>
        </p:txBody>
      </p:sp>
      <p:sp>
        <p:nvSpPr>
          <p:cNvPr id="178" name="Google Shape;178;p32"/>
          <p:cNvSpPr txBox="1"/>
          <p:nvPr>
            <p:ph idx="1" type="body"/>
          </p:nvPr>
        </p:nvSpPr>
        <p:spPr>
          <a:xfrm>
            <a:off x="311700" y="1152475"/>
            <a:ext cx="5156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solidFill>
                  <a:srgbClr val="000000"/>
                </a:solidFill>
              </a:rPr>
              <a:t>la tua copia locale del repository è composta da tre "alberi" mantenuti da git. Il primo è la tua Directory di lavoro che contiene i files attuali. Il secondo è l'Index che fa da spazio di transito per i files e per finire l'HEAD che punta all'ultimo commit fatto.</a:t>
            </a:r>
            <a:endParaRPr>
              <a:solidFill>
                <a:srgbClr val="000000"/>
              </a:solidFill>
            </a:endParaRPr>
          </a:p>
        </p:txBody>
      </p:sp>
      <p:pic>
        <p:nvPicPr>
          <p:cNvPr id="179" name="Google Shape;179;p32"/>
          <p:cNvPicPr preferRelativeResize="0"/>
          <p:nvPr/>
        </p:nvPicPr>
        <p:blipFill>
          <a:blip r:embed="rId3">
            <a:alphaModFix/>
          </a:blip>
          <a:stretch>
            <a:fillRect/>
          </a:stretch>
        </p:blipFill>
        <p:spPr>
          <a:xfrm>
            <a:off x="5620200" y="1170125"/>
            <a:ext cx="3371399" cy="33713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33"/>
          <p:cNvPicPr preferRelativeResize="0"/>
          <p:nvPr/>
        </p:nvPicPr>
        <p:blipFill>
          <a:blip r:embed="rId3">
            <a:alphaModFix/>
          </a:blip>
          <a:stretch>
            <a:fillRect/>
          </a:stretch>
        </p:blipFill>
        <p:spPr>
          <a:xfrm>
            <a:off x="914400" y="152400"/>
            <a:ext cx="7096761" cy="4838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rgbClr val="FF9900"/>
                </a:solidFill>
              </a:rPr>
              <a:t>aggiungere &amp; validare</a:t>
            </a:r>
            <a:endParaRPr b="1" i="1">
              <a:solidFill>
                <a:srgbClr val="FF9900"/>
              </a:solidFill>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Puoi proporre modifiche (aggiungendole all'Index) usando:</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it">
                <a:solidFill>
                  <a:srgbClr val="000000"/>
                </a:solidFill>
              </a:rPr>
              <a:t>Questo è il primo passo nel flusso di lavoro in git. Per validare queste modifiche fatte si usa:</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it">
                <a:solidFill>
                  <a:srgbClr val="000000"/>
                </a:solidFill>
              </a:rPr>
              <a:t>Ora il file è correttamente nell'HEAD, ma non ancora nel repository remoto.</a:t>
            </a:r>
            <a:endParaRPr>
              <a:solidFill>
                <a:srgbClr val="000000"/>
              </a:solidFill>
            </a:endParaRPr>
          </a:p>
        </p:txBody>
      </p:sp>
      <p:sp>
        <p:nvSpPr>
          <p:cNvPr id="191" name="Google Shape;191;p34"/>
          <p:cNvSpPr/>
          <p:nvPr/>
        </p:nvSpPr>
        <p:spPr>
          <a:xfrm>
            <a:off x="407150" y="1634525"/>
            <a:ext cx="2658300" cy="5727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it"/>
              <a:t>Git add &lt;</a:t>
            </a:r>
            <a:r>
              <a:rPr b="1" i="1" lang="it"/>
              <a:t>nomedelfile&gt;</a:t>
            </a:r>
            <a:endParaRPr b="1" i="1"/>
          </a:p>
        </p:txBody>
      </p:sp>
      <p:sp>
        <p:nvSpPr>
          <p:cNvPr id="192" name="Google Shape;192;p34"/>
          <p:cNvSpPr/>
          <p:nvPr/>
        </p:nvSpPr>
        <p:spPr>
          <a:xfrm>
            <a:off x="407150" y="3120682"/>
            <a:ext cx="4787400" cy="767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i="1" lang="it" sz="1800">
                <a:solidFill>
                  <a:schemeClr val="dk1"/>
                </a:solidFill>
              </a:rPr>
              <a:t>git commit -m "Messaggio per la commit"</a:t>
            </a:r>
            <a:endParaRPr b="1" i="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rgbClr val="FF9900"/>
                </a:solidFill>
              </a:rPr>
              <a:t>invio delle modifiche</a:t>
            </a:r>
            <a:endParaRPr b="1" i="1">
              <a:solidFill>
                <a:srgbClr val="FF9900"/>
              </a:solidFill>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Quello che hai cambiato ora è nell'HEAD della copia locale. Per inviare queste modifiche al repository remoto, esegui:</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it">
                <a:solidFill>
                  <a:srgbClr val="000000"/>
                </a:solidFill>
              </a:rPr>
              <a:t>Cambia master nel branch al quale vuoi inviare i cambiamenti. </a:t>
            </a:r>
            <a:endParaRPr>
              <a:solidFill>
                <a:srgbClr val="000000"/>
              </a:solidFill>
            </a:endParaRPr>
          </a:p>
          <a:p>
            <a:pPr indent="0" lvl="0" marL="0" rtl="0" algn="l">
              <a:spcBef>
                <a:spcPts val="1600"/>
              </a:spcBef>
              <a:spcAft>
                <a:spcPts val="0"/>
              </a:spcAft>
              <a:buNone/>
            </a:pPr>
            <a:r>
              <a:rPr lang="it">
                <a:solidFill>
                  <a:srgbClr val="000000"/>
                </a:solidFill>
              </a:rPr>
              <a:t>Se non hai copiato un repository esistente, e vuoi connettere il tuo repository ad un server remoto, c'e' bisogno che tu lo aggiunga con: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it">
                <a:solidFill>
                  <a:srgbClr val="000000"/>
                </a:solidFill>
              </a:rPr>
              <a:t>Ora sarai in grado di inviare le tue modifiche al server remoto specificato</a:t>
            </a:r>
            <a:endParaRPr>
              <a:solidFill>
                <a:srgbClr val="000000"/>
              </a:solidFill>
            </a:endParaRPr>
          </a:p>
        </p:txBody>
      </p:sp>
      <p:sp>
        <p:nvSpPr>
          <p:cNvPr id="199" name="Google Shape;199;p35"/>
          <p:cNvSpPr/>
          <p:nvPr/>
        </p:nvSpPr>
        <p:spPr>
          <a:xfrm>
            <a:off x="387325" y="1907899"/>
            <a:ext cx="2753700" cy="5727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i="1" lang="it" sz="1800">
                <a:solidFill>
                  <a:schemeClr val="dk1"/>
                </a:solidFill>
              </a:rPr>
              <a:t>git push origin master</a:t>
            </a:r>
            <a:endParaRPr b="1" i="1"/>
          </a:p>
        </p:txBody>
      </p:sp>
      <p:sp>
        <p:nvSpPr>
          <p:cNvPr id="200" name="Google Shape;200;p35"/>
          <p:cNvSpPr/>
          <p:nvPr/>
        </p:nvSpPr>
        <p:spPr>
          <a:xfrm>
            <a:off x="459493" y="3742844"/>
            <a:ext cx="3984600" cy="6954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i="1" lang="it" sz="1800">
                <a:solidFill>
                  <a:schemeClr val="dk1"/>
                </a:solidFill>
              </a:rPr>
              <a:t>git remote add origin &lt;server&gt;</a:t>
            </a:r>
            <a:endParaRPr b="1"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rgbClr val="FF9900"/>
                </a:solidFill>
              </a:rPr>
              <a:t>Branching</a:t>
            </a:r>
            <a:endParaRPr b="1" i="1">
              <a:solidFill>
                <a:srgbClr val="FF9900"/>
              </a:solidFill>
            </a:endParaRPr>
          </a:p>
        </p:txBody>
      </p:sp>
      <p:sp>
        <p:nvSpPr>
          <p:cNvPr id="206" name="Google Shape;206;p36"/>
          <p:cNvSpPr txBox="1"/>
          <p:nvPr>
            <p:ph idx="1" type="body"/>
          </p:nvPr>
        </p:nvSpPr>
        <p:spPr>
          <a:xfrm>
            <a:off x="311700" y="1236075"/>
            <a:ext cx="5394600" cy="325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solidFill>
                  <a:srgbClr val="000000"/>
                </a:solidFill>
              </a:rPr>
              <a:t>I branch ('ramificazioni') sono utilizzati per sviluppare features che sono isolate l'una dall'altra. Il branch master è quello di default quando crei un repository. Puoi usare altri branch per lo sviluppo ed infine incorporarli ('merge') nel master branch una volta completati.</a:t>
            </a:r>
            <a:endParaRPr>
              <a:solidFill>
                <a:srgbClr val="000000"/>
              </a:solidFill>
            </a:endParaRPr>
          </a:p>
        </p:txBody>
      </p:sp>
      <p:pic>
        <p:nvPicPr>
          <p:cNvPr id="207" name="Google Shape;207;p36"/>
          <p:cNvPicPr preferRelativeResize="0"/>
          <p:nvPr/>
        </p:nvPicPr>
        <p:blipFill>
          <a:blip r:embed="rId3">
            <a:alphaModFix/>
          </a:blip>
          <a:stretch>
            <a:fillRect/>
          </a:stretch>
        </p:blipFill>
        <p:spPr>
          <a:xfrm>
            <a:off x="5931641" y="1787060"/>
            <a:ext cx="2900666" cy="1744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idx="1" type="body"/>
          </p:nvPr>
        </p:nvSpPr>
        <p:spPr>
          <a:xfrm>
            <a:off x="468754" y="767850"/>
            <a:ext cx="8466000" cy="42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crea un nuovo branch chiamato "feature_x" e passa al nuovo branch usando:</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it">
                <a:solidFill>
                  <a:srgbClr val="000000"/>
                </a:solidFill>
              </a:rPr>
              <a:t>ritorna di nuovo su master:</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it">
                <a:solidFill>
                  <a:srgbClr val="000000"/>
                </a:solidFill>
              </a:rPr>
              <a:t>e cancella il branch creato in precedenza:</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it">
                <a:solidFill>
                  <a:srgbClr val="000000"/>
                </a:solidFill>
              </a:rPr>
              <a:t>il branch non sarà disponibile agli altri fino a quando non verrà inviato al repository remoto:</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13" name="Google Shape;213;p37"/>
          <p:cNvSpPr/>
          <p:nvPr/>
        </p:nvSpPr>
        <p:spPr>
          <a:xfrm>
            <a:off x="623540" y="1182842"/>
            <a:ext cx="3298200" cy="6108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i="1" lang="it" sz="1800"/>
              <a:t>git checkout -b feature_x</a:t>
            </a:r>
            <a:endParaRPr b="1" i="1"/>
          </a:p>
        </p:txBody>
      </p:sp>
      <p:sp>
        <p:nvSpPr>
          <p:cNvPr id="214" name="Google Shape;214;p37"/>
          <p:cNvSpPr/>
          <p:nvPr/>
        </p:nvSpPr>
        <p:spPr>
          <a:xfrm>
            <a:off x="3211013" y="2208651"/>
            <a:ext cx="3234000" cy="6108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i="1" lang="it" sz="1800"/>
              <a:t>git checkout master</a:t>
            </a:r>
            <a:endParaRPr b="1" i="1"/>
          </a:p>
        </p:txBody>
      </p:sp>
      <p:sp>
        <p:nvSpPr>
          <p:cNvPr id="215" name="Google Shape;215;p37"/>
          <p:cNvSpPr/>
          <p:nvPr/>
        </p:nvSpPr>
        <p:spPr>
          <a:xfrm>
            <a:off x="4571989" y="3235138"/>
            <a:ext cx="3298200" cy="534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i="1" lang="it" sz="1800">
                <a:solidFill>
                  <a:schemeClr val="dk1"/>
                </a:solidFill>
              </a:rPr>
              <a:t>git branch -d feature_x</a:t>
            </a:r>
            <a:endParaRPr b="1" i="1"/>
          </a:p>
        </p:txBody>
      </p:sp>
      <p:sp>
        <p:nvSpPr>
          <p:cNvPr id="216" name="Google Shape;216;p37"/>
          <p:cNvSpPr/>
          <p:nvPr/>
        </p:nvSpPr>
        <p:spPr>
          <a:xfrm>
            <a:off x="3071316" y="4260238"/>
            <a:ext cx="3751800" cy="6108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i="1" lang="it" sz="1800">
                <a:solidFill>
                  <a:schemeClr val="dk1"/>
                </a:solidFill>
              </a:rPr>
              <a:t>git push origin &lt;branch&gt;</a:t>
            </a:r>
            <a:endParaRPr b="1" i="1"/>
          </a:p>
        </p:txBody>
      </p:sp>
      <p:sp>
        <p:nvSpPr>
          <p:cNvPr id="217" name="Google Shape;217;p37"/>
          <p:cNvSpPr txBox="1"/>
          <p:nvPr/>
        </p:nvSpPr>
        <p:spPr>
          <a:xfrm>
            <a:off x="623559" y="157052"/>
            <a:ext cx="70254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2700">
                <a:solidFill>
                  <a:srgbClr val="FF9900"/>
                </a:solidFill>
              </a:rPr>
              <a:t>Branching</a:t>
            </a:r>
            <a:endParaRPr b="1" i="1" sz="2700">
              <a:solidFill>
                <a:srgbClr val="FF99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8"/>
          <p:cNvSpPr txBox="1"/>
          <p:nvPr>
            <p:ph idx="1" type="body"/>
          </p:nvPr>
        </p:nvSpPr>
        <p:spPr>
          <a:xfrm>
            <a:off x="311700" y="709664"/>
            <a:ext cx="8520600" cy="39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per aggiornare il tuo repository locale alla commit più recente, esegui:</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it">
                <a:solidFill>
                  <a:srgbClr val="000000"/>
                </a:solidFill>
              </a:rPr>
              <a:t>per incorporare un altro branch nel tuo branch attivo (ad esempio master), utilizza:</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
        <p:nvSpPr>
          <p:cNvPr id="223" name="Google Shape;223;p38"/>
          <p:cNvSpPr txBox="1"/>
          <p:nvPr/>
        </p:nvSpPr>
        <p:spPr>
          <a:xfrm>
            <a:off x="268725" y="224750"/>
            <a:ext cx="8520600" cy="5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2300">
                <a:solidFill>
                  <a:srgbClr val="FF9900"/>
                </a:solidFill>
              </a:rPr>
              <a:t>aggiorna &amp; incorpora</a:t>
            </a:r>
            <a:endParaRPr b="1" i="1" sz="2300">
              <a:solidFill>
                <a:srgbClr val="FF9900"/>
              </a:solidFill>
            </a:endParaRPr>
          </a:p>
        </p:txBody>
      </p:sp>
      <p:sp>
        <p:nvSpPr>
          <p:cNvPr id="224" name="Google Shape;224;p38"/>
          <p:cNvSpPr/>
          <p:nvPr/>
        </p:nvSpPr>
        <p:spPr>
          <a:xfrm>
            <a:off x="268726" y="1971883"/>
            <a:ext cx="2157900" cy="692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it"/>
              <a:t>Git pull</a:t>
            </a:r>
            <a:endParaRPr b="1" i="1"/>
          </a:p>
        </p:txBody>
      </p:sp>
      <p:sp>
        <p:nvSpPr>
          <p:cNvPr id="225" name="Google Shape;225;p38"/>
          <p:cNvSpPr/>
          <p:nvPr/>
        </p:nvSpPr>
        <p:spPr>
          <a:xfrm>
            <a:off x="333225" y="3473350"/>
            <a:ext cx="2028900" cy="692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it"/>
              <a:t>Git merge &lt;branch&gt;</a:t>
            </a:r>
            <a:endParaRPr b="1"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201181" y="11928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rgbClr val="FF9900"/>
                </a:solidFill>
              </a:rPr>
              <a:t>Sostituire i cambiamenti locali</a:t>
            </a:r>
            <a:endParaRPr b="1" i="1">
              <a:solidFill>
                <a:srgbClr val="FF9900"/>
              </a:solidFill>
            </a:endParaRPr>
          </a:p>
        </p:txBody>
      </p:sp>
      <p:sp>
        <p:nvSpPr>
          <p:cNvPr id="231" name="Google Shape;231;p39"/>
          <p:cNvSpPr txBox="1"/>
          <p:nvPr>
            <p:ph idx="1" type="body"/>
          </p:nvPr>
        </p:nvSpPr>
        <p:spPr>
          <a:xfrm>
            <a:off x="275100" y="691975"/>
            <a:ext cx="8593800" cy="3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Nel caso tu abbia fatto qualcosa di sbagliato puoi sostituire i cambiamenti fatti in locale con il comando:</a:t>
            </a:r>
            <a:endParaRPr>
              <a:solidFill>
                <a:srgbClr val="000000"/>
              </a:solidFill>
            </a:endParaRPr>
          </a:p>
          <a:p>
            <a:pPr indent="0" lvl="0" marL="0" rtl="0" algn="l">
              <a:spcBef>
                <a:spcPts val="1600"/>
              </a:spcBef>
              <a:spcAft>
                <a:spcPts val="0"/>
              </a:spcAft>
              <a:buNone/>
            </a:pPr>
            <a:r>
              <a:t/>
            </a:r>
            <a:endParaRPr b="1" i="1">
              <a:solidFill>
                <a:srgbClr val="000000"/>
              </a:solidFill>
            </a:endParaRPr>
          </a:p>
          <a:p>
            <a:pPr indent="0" lvl="0" marL="0" rtl="0" algn="l">
              <a:spcBef>
                <a:spcPts val="1600"/>
              </a:spcBef>
              <a:spcAft>
                <a:spcPts val="0"/>
              </a:spcAft>
              <a:buNone/>
            </a:pPr>
            <a:r>
              <a:rPr lang="it">
                <a:solidFill>
                  <a:srgbClr val="000000"/>
                </a:solidFill>
              </a:rPr>
              <a:t>questo rimpiazza le modifiche nell'albero di lavoro con l'ultimo contenuto presente in HEAD. I cambiamenti fatti ed aggiunti all'index, così come i nuovi files, verranno mantenuti.Se vuoi in alternativa eliminare tutti i cambiamenti e commits fatti in locale, recupera l'ultima versione dal server e fai puntare il tuo master branch a quella versione in questo modo:</a:t>
            </a:r>
            <a:endParaRPr>
              <a:solidFill>
                <a:srgbClr val="000000"/>
              </a:solidFill>
            </a:endParaRPr>
          </a:p>
          <a:p>
            <a:pPr indent="0" lvl="0" marL="0" rtl="0" algn="l">
              <a:spcBef>
                <a:spcPts val="1600"/>
              </a:spcBef>
              <a:spcAft>
                <a:spcPts val="0"/>
              </a:spcAft>
              <a:buNone/>
            </a:pPr>
            <a:r>
              <a:t/>
            </a:r>
            <a:endParaRPr b="1" i="1">
              <a:solidFill>
                <a:srgbClr val="000000"/>
              </a:solidFill>
            </a:endParaRPr>
          </a:p>
          <a:p>
            <a:pPr indent="0" lvl="0" marL="0" rtl="0" algn="l">
              <a:spcBef>
                <a:spcPts val="1600"/>
              </a:spcBef>
              <a:spcAft>
                <a:spcPts val="1600"/>
              </a:spcAft>
              <a:buNone/>
            </a:pPr>
            <a:r>
              <a:t/>
            </a:r>
            <a:endParaRPr b="1" i="1">
              <a:solidFill>
                <a:srgbClr val="000000"/>
              </a:solidFill>
            </a:endParaRPr>
          </a:p>
        </p:txBody>
      </p:sp>
      <p:sp>
        <p:nvSpPr>
          <p:cNvPr id="232" name="Google Shape;232;p39"/>
          <p:cNvSpPr/>
          <p:nvPr/>
        </p:nvSpPr>
        <p:spPr>
          <a:xfrm>
            <a:off x="3396989" y="1186636"/>
            <a:ext cx="3559800" cy="6630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i="1" lang="it" sz="1800">
                <a:solidFill>
                  <a:schemeClr val="dk1"/>
                </a:solidFill>
              </a:rPr>
              <a:t>git checkout -- &lt;nomedelfile&gt;</a:t>
            </a:r>
            <a:endParaRPr/>
          </a:p>
        </p:txBody>
      </p:sp>
      <p:sp>
        <p:nvSpPr>
          <p:cNvPr id="233" name="Google Shape;233;p39"/>
          <p:cNvSpPr/>
          <p:nvPr/>
        </p:nvSpPr>
        <p:spPr>
          <a:xfrm>
            <a:off x="3597699" y="3903074"/>
            <a:ext cx="3158400" cy="7299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i="1" lang="it" sz="1800">
                <a:solidFill>
                  <a:schemeClr val="dk1"/>
                </a:solidFill>
              </a:rPr>
              <a:t>git fetch origin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40"/>
          <p:cNvPicPr preferRelativeResize="0"/>
          <p:nvPr/>
        </p:nvPicPr>
        <p:blipFill>
          <a:blip r:embed="rId3">
            <a:alphaModFix/>
          </a:blip>
          <a:stretch>
            <a:fillRect/>
          </a:stretch>
        </p:blipFill>
        <p:spPr>
          <a:xfrm>
            <a:off x="1158705" y="76782"/>
            <a:ext cx="6290835" cy="48387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Google Shape;243;p41"/>
          <p:cNvPicPr preferRelativeResize="0"/>
          <p:nvPr/>
        </p:nvPicPr>
        <p:blipFill>
          <a:blip r:embed="rId3">
            <a:alphaModFix/>
          </a:blip>
          <a:stretch>
            <a:fillRect/>
          </a:stretch>
        </p:blipFill>
        <p:spPr>
          <a:xfrm>
            <a:off x="152400" y="152400"/>
            <a:ext cx="8839200" cy="47385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52400"/>
            <a:ext cx="8839200" cy="475659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it">
                <a:solidFill>
                  <a:srgbClr val="FF9900"/>
                </a:solidFill>
              </a:rPr>
              <a:t>RINGRAZIAMENTI</a:t>
            </a:r>
            <a:endParaRPr b="1" i="1">
              <a:solidFill>
                <a:srgbClr val="FF99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722444" y="530462"/>
            <a:ext cx="7432702" cy="408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677094" y="555888"/>
            <a:ext cx="7646750" cy="403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chemeClr val="accent1"/>
                </a:solidFill>
              </a:rPr>
              <a:t>Git e GitHub</a:t>
            </a:r>
            <a:endParaRPr b="1" i="1">
              <a:solidFill>
                <a:schemeClr val="accent1"/>
              </a:solidFill>
            </a:endParaRPr>
          </a:p>
        </p:txBody>
      </p:sp>
      <p:sp>
        <p:nvSpPr>
          <p:cNvPr id="83" name="Google Shape;83;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solidFill>
                  <a:srgbClr val="000000"/>
                </a:solidFill>
              </a:rPr>
              <a:t>Git è un programma per la gestione delle versioni. GitHub, invece, è un servizio di hosting e di team collaboration, basato sulle funzionalità di Git.</a:t>
            </a:r>
            <a:endParaRPr>
              <a:solidFill>
                <a:srgbClr val="000000"/>
              </a:solidFill>
            </a:endParaRPr>
          </a:p>
        </p:txBody>
      </p:sp>
      <p:pic>
        <p:nvPicPr>
          <p:cNvPr id="84" name="Google Shape;84;p18"/>
          <p:cNvPicPr preferRelativeResize="0"/>
          <p:nvPr/>
        </p:nvPicPr>
        <p:blipFill>
          <a:blip r:embed="rId3">
            <a:alphaModFix/>
          </a:blip>
          <a:stretch>
            <a:fillRect/>
          </a:stretch>
        </p:blipFill>
        <p:spPr>
          <a:xfrm>
            <a:off x="4481451" y="1653600"/>
            <a:ext cx="4527600" cy="18362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chemeClr val="accent1"/>
                </a:solidFill>
              </a:rPr>
              <a:t>Git commit</a:t>
            </a:r>
            <a:endParaRPr b="1" i="1">
              <a:solidFill>
                <a:schemeClr val="accent1"/>
              </a:solidFill>
            </a:endParaRPr>
          </a:p>
        </p:txBody>
      </p:sp>
      <p:sp>
        <p:nvSpPr>
          <p:cNvPr id="90" name="Google Shape;90;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solidFill>
                  <a:srgbClr val="000000"/>
                </a:solidFill>
              </a:rPr>
              <a:t>Un commit Git è un'istantanea della gerarchia (albero Git) e il contenuto dei file (BLOB Git) in un repository Git.  Questi endpoint consentono di leggere e scrivere oggetti commit nel database Git su GitHub</a:t>
            </a:r>
            <a:endParaRPr>
              <a:solidFill>
                <a:srgbClr val="000000"/>
              </a:solidFill>
            </a:endParaRPr>
          </a:p>
        </p:txBody>
      </p:sp>
      <p:pic>
        <p:nvPicPr>
          <p:cNvPr id="91" name="Google Shape;91;p19"/>
          <p:cNvPicPr preferRelativeResize="0"/>
          <p:nvPr/>
        </p:nvPicPr>
        <p:blipFill>
          <a:blip r:embed="rId3">
            <a:alphaModFix/>
          </a:blip>
          <a:stretch>
            <a:fillRect/>
          </a:stretch>
        </p:blipFill>
        <p:spPr>
          <a:xfrm>
            <a:off x="4464000" y="1170125"/>
            <a:ext cx="4527600" cy="23769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chemeClr val="accent1"/>
                </a:solidFill>
              </a:rPr>
              <a:t>Punti chiave di Git</a:t>
            </a:r>
            <a:endParaRPr b="1" i="1">
              <a:solidFill>
                <a:schemeClr val="accent1"/>
              </a:solidFill>
            </a:endParaRPr>
          </a:p>
        </p:txBody>
      </p:sp>
      <p:sp>
        <p:nvSpPr>
          <p:cNvPr id="97" name="Google Shape;97;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Il primo step, è la creazione di un contenitore dove andare a salvare il nostro codice, nelle versioni </a:t>
            </a:r>
            <a:r>
              <a:rPr b="1" i="1" lang="it">
                <a:solidFill>
                  <a:srgbClr val="000000"/>
                </a:solidFill>
              </a:rPr>
              <a:t>master</a:t>
            </a:r>
            <a:r>
              <a:rPr lang="it">
                <a:solidFill>
                  <a:srgbClr val="000000"/>
                </a:solidFill>
              </a:rPr>
              <a:t> ( ovvero, di produzione), </a:t>
            </a:r>
            <a:r>
              <a:rPr b="1" i="1" lang="it">
                <a:solidFill>
                  <a:srgbClr val="000000"/>
                </a:solidFill>
              </a:rPr>
              <a:t>develop</a:t>
            </a:r>
            <a:r>
              <a:rPr lang="it">
                <a:solidFill>
                  <a:srgbClr val="000000"/>
                </a:solidFill>
              </a:rPr>
              <a:t> ( di sviluppo ) ed altre. Questo contenitore, appunto, si chiama </a:t>
            </a:r>
            <a:r>
              <a:rPr b="1" i="1" lang="it">
                <a:solidFill>
                  <a:srgbClr val="000000"/>
                </a:solidFill>
              </a:rPr>
              <a:t>Repository</a:t>
            </a:r>
            <a:r>
              <a:rPr lang="it">
                <a:solidFill>
                  <a:srgbClr val="000000"/>
                </a:solidFill>
              </a:rPr>
              <a:t>.</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98" name="Google Shape;98;p20"/>
          <p:cNvPicPr preferRelativeResize="0"/>
          <p:nvPr/>
        </p:nvPicPr>
        <p:blipFill>
          <a:blip r:embed="rId3">
            <a:alphaModFix/>
          </a:blip>
          <a:stretch>
            <a:fillRect/>
          </a:stretch>
        </p:blipFill>
        <p:spPr>
          <a:xfrm>
            <a:off x="4464000" y="1170125"/>
            <a:ext cx="4000500" cy="266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4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it">
                <a:solidFill>
                  <a:schemeClr val="accent1"/>
                </a:solidFill>
              </a:rPr>
              <a:t>Il b</a:t>
            </a:r>
            <a:r>
              <a:rPr b="1" i="1" lang="it">
                <a:solidFill>
                  <a:schemeClr val="accent1"/>
                </a:solidFill>
              </a:rPr>
              <a:t>ranch:</a:t>
            </a:r>
            <a:endParaRPr b="1" i="1">
              <a:solidFill>
                <a:schemeClr val="accent1"/>
              </a:solidFill>
            </a:endParaRPr>
          </a:p>
        </p:txBody>
      </p:sp>
      <p:sp>
        <p:nvSpPr>
          <p:cNvPr id="104" name="Google Shape;104;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solidFill>
                  <a:srgbClr val="000000"/>
                </a:solidFill>
              </a:rPr>
              <a:t>Un </a:t>
            </a:r>
            <a:r>
              <a:rPr b="1" i="1" lang="it">
                <a:solidFill>
                  <a:srgbClr val="000000"/>
                </a:solidFill>
              </a:rPr>
              <a:t>branch</a:t>
            </a:r>
            <a:r>
              <a:rPr lang="it">
                <a:solidFill>
                  <a:srgbClr val="000000"/>
                </a:solidFill>
              </a:rPr>
              <a:t> è una sottoparte del Repository che include il codice di una certa versione, derivato direttamente da un altro branch o dalla fusione (merge) di piú branch differenti.</a:t>
            </a:r>
            <a:endParaRPr>
              <a:solidFill>
                <a:srgbClr val="000000"/>
              </a:solidFill>
            </a:endParaRPr>
          </a:p>
        </p:txBody>
      </p:sp>
      <p:pic>
        <p:nvPicPr>
          <p:cNvPr id="105" name="Google Shape;105;p21"/>
          <p:cNvPicPr preferRelativeResize="0"/>
          <p:nvPr/>
        </p:nvPicPr>
        <p:blipFill>
          <a:blip r:embed="rId3">
            <a:alphaModFix/>
          </a:blip>
          <a:stretch>
            <a:fillRect/>
          </a:stretch>
        </p:blipFill>
        <p:spPr>
          <a:xfrm>
            <a:off x="4464000" y="1001525"/>
            <a:ext cx="4527601" cy="22811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