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Libre Franklin"/>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ibreFranklin-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italic.fntdata"/><Relationship Id="rId14" Type="http://schemas.openxmlformats.org/officeDocument/2006/relationships/font" Target="fonts/LibreFranklin-bold.fntdata"/><Relationship Id="rId16"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22" name="Google Shape;22;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9" name="Shape 89"/>
        <p:cNvGrpSpPr/>
        <p:nvPr/>
      </p:nvGrpSpPr>
      <p:grpSpPr>
        <a:xfrm>
          <a:off x="0" y="0"/>
          <a:ext cx="0" cy="0"/>
          <a:chOff x="0" y="0"/>
          <a:chExt cx="0" cy="0"/>
        </a:xfrm>
      </p:grpSpPr>
      <p:sp>
        <p:nvSpPr>
          <p:cNvPr id="90" name="Google Shape;90;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ph idx="2" type="pic"/>
          </p:nvPr>
        </p:nvSpPr>
        <p:spPr>
          <a:xfrm>
            <a:off x="15" y="0"/>
            <a:ext cx="12191985" cy="4578350"/>
          </a:xfrm>
          <a:prstGeom prst="rect">
            <a:avLst/>
          </a:prstGeom>
          <a:solidFill>
            <a:srgbClr val="D8D8D8"/>
          </a:solidFill>
          <a:ln>
            <a:noFill/>
          </a:ln>
        </p:spPr>
      </p:sp>
      <p:sp>
        <p:nvSpPr>
          <p:cNvPr id="92" name="Google Shape;92;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4" name="Google Shape;94;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3" name="Google Shape;43;p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4" name="Google Shape;44;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7" name="Shape 47"/>
        <p:cNvGrpSpPr/>
        <p:nvPr/>
      </p:nvGrpSpPr>
      <p:grpSpPr>
        <a:xfrm>
          <a:off x="0" y="0"/>
          <a:ext cx="0" cy="0"/>
          <a:chOff x="0" y="0"/>
          <a:chExt cx="0" cy="0"/>
        </a:xfrm>
      </p:grpSpPr>
      <p:sp>
        <p:nvSpPr>
          <p:cNvPr id="48" name="Google Shape;48;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1" name="Google Shape;51;p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2" name="Google Shape;52;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6" name="Shape 76"/>
        <p:cNvGrpSpPr/>
        <p:nvPr/>
      </p:nvGrpSpPr>
      <p:grpSpPr>
        <a:xfrm>
          <a:off x="0" y="0"/>
          <a:ext cx="0" cy="0"/>
          <a:chOff x="0" y="0"/>
          <a:chExt cx="0" cy="0"/>
        </a:xfrm>
      </p:grpSpPr>
      <p:sp>
        <p:nvSpPr>
          <p:cNvPr id="77" name="Google Shape;77;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13" name="Google Shape;13;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5" name="Google Shape;15;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it-IT"/>
              <a:t>‹#›</a:t>
            </a:fld>
            <a:endParaRPr/>
          </a:p>
        </p:txBody>
      </p:sp>
      <p:cxnSp>
        <p:nvCxnSpPr>
          <p:cNvPr id="16" name="Google Shape;16;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9" name="Google Shape;29;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 name="Google Shape;30;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1" name="Google Shape;31;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it-IT"/>
              <a:t>‹#›</a:t>
            </a:fld>
            <a:endParaRPr/>
          </a:p>
        </p:txBody>
      </p:sp>
      <p:cxnSp>
        <p:nvCxnSpPr>
          <p:cNvPr id="32" name="Google Shape;32;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 Id="rId11" Type="http://schemas.openxmlformats.org/officeDocument/2006/relationships/hyperlink" Target="https://docs.google.com/document/d/1rKSp2bHMdge1XGeSk0-HhyApQ4wj-VIIt8ss3SLjC0E/edit?usp=sharing" TargetMode="External"/><Relationship Id="rId10" Type="http://schemas.openxmlformats.org/officeDocument/2006/relationships/image" Target="../media/image11.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ocs.google.com/document/d/1Nk8b4bXc10aVgb4QouBhUvI15lJU-UDM5KK30I2nf7E/edit?usp=sharing" TargetMode="External"/><Relationship Id="rId7" Type="http://schemas.openxmlformats.org/officeDocument/2006/relationships/image" Target="../media/image6.png"/><Relationship Id="rId8"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unisalerno.sharepoint.com/:w:/s/gruppo58/EXJRVcAeZyxNqJQrCUsCjgcBxoSSE8c3iUwAk9oQVm8DZw?e=7m4UAw" TargetMode="External"/><Relationship Id="rId4" Type="http://schemas.openxmlformats.org/officeDocument/2006/relationships/hyperlink" Target="https://unisalerno.sharepoint.com/:w:/s/gruppo58/EXJRVcAeZyxNqJQrCUsCjgcBxoSSE8c3iUwAk9oQVm8DZw?e=7m4UAw" TargetMode="External"/><Relationship Id="rId5" Type="http://schemas.openxmlformats.org/officeDocument/2006/relationships/image" Target="../media/image20.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 Id="rId11" Type="http://schemas.openxmlformats.org/officeDocument/2006/relationships/image" Target="../media/image22.png"/><Relationship Id="rId10" Type="http://schemas.openxmlformats.org/officeDocument/2006/relationships/hyperlink" Target="https://docs.google.com/document/d/1P7vEqCBu9puhatfJjP8jFtq0u3QmKm0TKkCmMrGZ-wU/edit?usp=sharing" TargetMode="External"/><Relationship Id="rId9" Type="http://schemas.openxmlformats.org/officeDocument/2006/relationships/hyperlink" Target="https://docs.google.com/document/d/1M2C0EGitdUtP3pxp3q-2nnd6gZ-1_OexhQO-h3sfAJc/edit?usp=sharing" TargetMode="External"/><Relationship Id="rId5" Type="http://schemas.openxmlformats.org/officeDocument/2006/relationships/image" Target="../media/image28.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3"/>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id="102" name="Google Shape;102;p13"/>
          <p:cNvPicPr preferRelativeResize="0"/>
          <p:nvPr/>
        </p:nvPicPr>
        <p:blipFill rotWithShape="1">
          <a:blip r:embed="rId3">
            <a:alphaModFix/>
          </a:blip>
          <a:srcRect b="0" l="0" r="0" t="0"/>
          <a:stretch/>
        </p:blipFill>
        <p:spPr>
          <a:xfrm>
            <a:off x="20" y="975"/>
            <a:ext cx="12191980" cy="6858000"/>
          </a:xfrm>
          <a:prstGeom prst="rect">
            <a:avLst/>
          </a:prstGeom>
          <a:noFill/>
          <a:ln>
            <a:noFill/>
          </a:ln>
        </p:spPr>
      </p:pic>
      <p:sp>
        <p:nvSpPr>
          <p:cNvPr id="103" name="Google Shape;103;p13"/>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4" name="Google Shape;104;p13"/>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it-IT" sz="4400">
                <a:solidFill>
                  <a:schemeClr val="lt1"/>
                </a:solidFill>
              </a:rPr>
              <a:t>Second Sprint Release</a:t>
            </a:r>
            <a:endParaRPr/>
          </a:p>
        </p:txBody>
      </p:sp>
      <p:sp>
        <p:nvSpPr>
          <p:cNvPr id="105" name="Google Shape;105;p13"/>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it-IT" sz="1600"/>
              <a:t>SCRUM APPROACH</a:t>
            </a:r>
            <a:endParaRPr/>
          </a:p>
        </p:txBody>
      </p:sp>
      <p:cxnSp>
        <p:nvCxnSpPr>
          <p:cNvPr id="106" name="Google Shape;106;p13"/>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07" name="Google Shape;107;p13"/>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A70C"/>
        </a:solidFill>
      </p:bgPr>
    </p:bg>
    <p:spTree>
      <p:nvGrpSpPr>
        <p:cNvPr id="111" name="Shape 111"/>
        <p:cNvGrpSpPr/>
        <p:nvPr/>
      </p:nvGrpSpPr>
      <p:grpSpPr>
        <a:xfrm>
          <a:off x="0" y="0"/>
          <a:ext cx="0" cy="0"/>
          <a:chOff x="0" y="0"/>
          <a:chExt cx="0" cy="0"/>
        </a:xfrm>
      </p:grpSpPr>
      <p:sp>
        <p:nvSpPr>
          <p:cNvPr id="112" name="Google Shape;112;p14"/>
          <p:cNvSpPr/>
          <p:nvPr/>
        </p:nvSpPr>
        <p:spPr>
          <a:xfrm>
            <a:off x="5685" y="0"/>
            <a:ext cx="12186316" cy="6858000"/>
          </a:xfrm>
          <a:prstGeom prst="rect">
            <a:avLst/>
          </a:prstGeom>
          <a:solidFill>
            <a:srgbClr val="F4A7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3" name="Google Shape;113;p14"/>
          <p:cNvSpPr/>
          <p:nvPr/>
        </p:nvSpPr>
        <p:spPr>
          <a:xfrm>
            <a:off x="16" y="0"/>
            <a:ext cx="4050791"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txBox="1"/>
          <p:nvPr>
            <p:ph type="title"/>
          </p:nvPr>
        </p:nvSpPr>
        <p:spPr>
          <a:xfrm>
            <a:off x="492370" y="516835"/>
            <a:ext cx="3084844" cy="5772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lang="it-IT" sz="3600">
                <a:solidFill>
                  <a:schemeClr val="lt1"/>
                </a:solidFill>
              </a:rPr>
              <a:t>Potentially shippable increment</a:t>
            </a:r>
            <a:endParaRPr/>
          </a:p>
        </p:txBody>
      </p:sp>
      <p:sp>
        <p:nvSpPr>
          <p:cNvPr id="115" name="Google Shape;115;p14"/>
          <p:cNvSpPr txBox="1"/>
          <p:nvPr/>
        </p:nvSpPr>
        <p:spPr>
          <a:xfrm>
            <a:off x="4204277" y="199495"/>
            <a:ext cx="768147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it-IT" sz="1600" u="none" cap="none" strike="noStrike">
                <a:solidFill>
                  <a:srgbClr val="3F3F3F"/>
                </a:solidFill>
                <a:latin typeface="Calibri"/>
                <a:ea typeface="Calibri"/>
                <a:cs typeface="Calibri"/>
                <a:sym typeface="Calibri"/>
              </a:rPr>
              <a:t>In the video there is a short demonstration of the system working.  The calculator, after the second sprint, has been updated, allowing user to execute operation with variables and also to define his operations giving them a name and execute it on the inserted operands, delete or update them.</a:t>
            </a:r>
            <a:endParaRPr i="1" sz="1600">
              <a:solidFill>
                <a:srgbClr val="3F3F3F"/>
              </a:solidFill>
              <a:latin typeface="Calibri"/>
              <a:ea typeface="Calibri"/>
              <a:cs typeface="Calibri"/>
              <a:sym typeface="Calibri"/>
            </a:endParaRPr>
          </a:p>
        </p:txBody>
      </p:sp>
      <p:pic>
        <p:nvPicPr>
          <p:cNvPr id="116" name="Google Shape;116;p14"/>
          <p:cNvPicPr preferRelativeResize="0"/>
          <p:nvPr/>
        </p:nvPicPr>
        <p:blipFill rotWithShape="1">
          <a:blip r:embed="rId3">
            <a:alphaModFix/>
          </a:blip>
          <a:srcRect b="0" l="0" r="0" t="0"/>
          <a:stretch/>
        </p:blipFill>
        <p:spPr>
          <a:xfrm>
            <a:off x="7802783" y="2413000"/>
            <a:ext cx="36000" cy="216000"/>
          </a:xfrm>
          <a:prstGeom prst="rect">
            <a:avLst/>
          </a:prstGeom>
          <a:noFill/>
          <a:ln>
            <a:noFill/>
          </a:ln>
        </p:spPr>
      </p:pic>
      <p:pic>
        <p:nvPicPr>
          <p:cNvPr id="117" name="Google Shape;117;p14"/>
          <p:cNvPicPr preferRelativeResize="0"/>
          <p:nvPr/>
        </p:nvPicPr>
        <p:blipFill rotWithShape="1">
          <a:blip r:embed="rId4">
            <a:alphaModFix/>
          </a:blip>
          <a:srcRect b="0" l="0" r="0" t="0"/>
          <a:stretch/>
        </p:blipFill>
        <p:spPr>
          <a:xfrm>
            <a:off x="7376903" y="4943080"/>
            <a:ext cx="36000" cy="216000"/>
          </a:xfrm>
          <a:prstGeom prst="rect">
            <a:avLst/>
          </a:prstGeom>
          <a:noFill/>
          <a:ln>
            <a:noFill/>
          </a:ln>
        </p:spPr>
      </p:pic>
      <p:sp>
        <p:nvSpPr>
          <p:cNvPr id="118" name="Google Shape;118;p14"/>
          <p:cNvSpPr txBox="1"/>
          <p:nvPr/>
        </p:nvSpPr>
        <p:spPr>
          <a:xfrm>
            <a:off x="6268604" y="5227678"/>
            <a:ext cx="18238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600">
                <a:solidFill>
                  <a:srgbClr val="3F3F3F"/>
                </a:solidFill>
                <a:latin typeface="Calibri"/>
                <a:ea typeface="Calibri"/>
                <a:cs typeface="Calibri"/>
                <a:sym typeface="Calibri"/>
              </a:rPr>
              <a:t>What we aspected to achieve</a:t>
            </a:r>
            <a:endParaRPr i="1" sz="1600">
              <a:solidFill>
                <a:srgbClr val="3F3F3F"/>
              </a:solidFill>
              <a:latin typeface="Calibri"/>
              <a:ea typeface="Calibri"/>
              <a:cs typeface="Calibri"/>
              <a:sym typeface="Calibri"/>
            </a:endParaRPr>
          </a:p>
        </p:txBody>
      </p:sp>
      <p:sp>
        <p:nvSpPr>
          <p:cNvPr id="119" name="Google Shape;119;p14"/>
          <p:cNvSpPr txBox="1"/>
          <p:nvPr/>
        </p:nvSpPr>
        <p:spPr>
          <a:xfrm>
            <a:off x="9104719" y="1945012"/>
            <a:ext cx="147728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it-IT" sz="1600">
                <a:solidFill>
                  <a:srgbClr val="3F3F3F"/>
                </a:solidFill>
                <a:latin typeface="Calibri"/>
                <a:ea typeface="Calibri"/>
                <a:cs typeface="Calibri"/>
                <a:sym typeface="Calibri"/>
              </a:rPr>
              <a:t>What we have </a:t>
            </a:r>
            <a:endParaRPr/>
          </a:p>
          <a:p>
            <a:pPr indent="0" lvl="0" marL="0" marR="0" rtl="0" algn="ctr">
              <a:spcBef>
                <a:spcPts val="0"/>
              </a:spcBef>
              <a:spcAft>
                <a:spcPts val="0"/>
              </a:spcAft>
              <a:buNone/>
            </a:pPr>
            <a:r>
              <a:rPr i="1" lang="it-IT" sz="1600">
                <a:solidFill>
                  <a:srgbClr val="3F3F3F"/>
                </a:solidFill>
                <a:latin typeface="Calibri"/>
                <a:ea typeface="Calibri"/>
                <a:cs typeface="Calibri"/>
                <a:sym typeface="Calibri"/>
              </a:rPr>
              <a:t>achieved</a:t>
            </a:r>
            <a:endParaRPr i="1" sz="1600">
              <a:solidFill>
                <a:srgbClr val="3F3F3F"/>
              </a:solidFill>
              <a:latin typeface="Calibri"/>
              <a:ea typeface="Calibri"/>
              <a:cs typeface="Calibri"/>
              <a:sym typeface="Calibri"/>
            </a:endParaRPr>
          </a:p>
        </p:txBody>
      </p:sp>
      <p:pic>
        <p:nvPicPr>
          <p:cNvPr descr="velocesmall_lJyjBv.mp4" id="120" name="Google Shape;120;p14"/>
          <p:cNvPicPr preferRelativeResize="0"/>
          <p:nvPr/>
        </p:nvPicPr>
        <p:blipFill rotWithShape="1">
          <a:blip r:embed="rId5">
            <a:alphaModFix/>
          </a:blip>
          <a:srcRect b="608" l="6565" r="6667" t="609"/>
          <a:stretch/>
        </p:blipFill>
        <p:spPr>
          <a:xfrm>
            <a:off x="4274697" y="1443129"/>
            <a:ext cx="4305500" cy="2410250"/>
          </a:xfrm>
          <a:prstGeom prst="rect">
            <a:avLst/>
          </a:prstGeom>
          <a:noFill/>
          <a:ln>
            <a:noFill/>
          </a:ln>
        </p:spPr>
      </p:pic>
      <p:pic>
        <p:nvPicPr>
          <p:cNvPr id="121" name="Google Shape;121;p14"/>
          <p:cNvPicPr preferRelativeResize="0"/>
          <p:nvPr/>
        </p:nvPicPr>
        <p:blipFill rotWithShape="1">
          <a:blip r:embed="rId6">
            <a:alphaModFix/>
          </a:blip>
          <a:srcRect b="0" l="0" r="0" t="0"/>
          <a:stretch/>
        </p:blipFill>
        <p:spPr>
          <a:xfrm>
            <a:off x="8142817" y="4029688"/>
            <a:ext cx="3928533" cy="26932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5"/>
          <p:cNvSpPr/>
          <p:nvPr/>
        </p:nvSpPr>
        <p:spPr>
          <a:xfrm>
            <a:off x="5685"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27" name="Google Shape;127;p15"/>
          <p:cNvSpPr/>
          <p:nvPr/>
        </p:nvSpPr>
        <p:spPr>
          <a:xfrm>
            <a:off x="16" y="0"/>
            <a:ext cx="4050791"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ph type="title"/>
          </p:nvPr>
        </p:nvSpPr>
        <p:spPr>
          <a:xfrm>
            <a:off x="492370" y="516835"/>
            <a:ext cx="3275344" cy="57622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lang="it-IT" sz="3600">
                <a:solidFill>
                  <a:schemeClr val="lt1"/>
                </a:solidFill>
              </a:rPr>
              <a:t>Second SprintBurndown Chart</a:t>
            </a:r>
            <a:endParaRPr/>
          </a:p>
        </p:txBody>
      </p:sp>
      <p:sp>
        <p:nvSpPr>
          <p:cNvPr id="129" name="Google Shape;129;p15"/>
          <p:cNvSpPr txBox="1"/>
          <p:nvPr/>
        </p:nvSpPr>
        <p:spPr>
          <a:xfrm>
            <a:off x="8083167" y="597665"/>
            <a:ext cx="37865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404040"/>
                </a:solidFill>
                <a:latin typeface="Calibri"/>
                <a:ea typeface="Calibri"/>
                <a:cs typeface="Calibri"/>
                <a:sym typeface="Calibri"/>
              </a:rPr>
              <a:t>We have been working since the DAY2 and we concluded all the tasks associated with the 24 User Stories chosen for the Second Sprint on the DAY5.</a:t>
            </a:r>
            <a:endParaRPr/>
          </a:p>
        </p:txBody>
      </p:sp>
      <p:pic>
        <p:nvPicPr>
          <p:cNvPr id="130" name="Google Shape;130;p15"/>
          <p:cNvPicPr preferRelativeResize="0"/>
          <p:nvPr/>
        </p:nvPicPr>
        <p:blipFill rotWithShape="1">
          <a:blip r:embed="rId3">
            <a:alphaModFix/>
          </a:blip>
          <a:srcRect b="0" l="0" r="0" t="0"/>
          <a:stretch/>
        </p:blipFill>
        <p:spPr>
          <a:xfrm>
            <a:off x="4171382" y="190246"/>
            <a:ext cx="3846874" cy="2101517"/>
          </a:xfrm>
          <a:prstGeom prst="rect">
            <a:avLst/>
          </a:prstGeom>
          <a:noFill/>
          <a:ln>
            <a:noFill/>
          </a:ln>
        </p:spPr>
      </p:pic>
      <p:sp>
        <p:nvSpPr>
          <p:cNvPr id="131" name="Google Shape;131;p15"/>
          <p:cNvSpPr txBox="1"/>
          <p:nvPr/>
        </p:nvSpPr>
        <p:spPr>
          <a:xfrm>
            <a:off x="8038215" y="1259959"/>
            <a:ext cx="276978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404040"/>
                </a:solidFill>
                <a:latin typeface="Calibri"/>
                <a:ea typeface="Calibri"/>
                <a:cs typeface="Calibri"/>
                <a:sym typeface="Calibri"/>
              </a:rPr>
              <a:t>The Burndown chart of the Second Sprint.</a:t>
            </a:r>
            <a:endParaRPr/>
          </a:p>
        </p:txBody>
      </p:sp>
      <p:pic>
        <p:nvPicPr>
          <p:cNvPr id="132" name="Google Shape;132;p15"/>
          <p:cNvPicPr preferRelativeResize="0"/>
          <p:nvPr/>
        </p:nvPicPr>
        <p:blipFill rotWithShape="1">
          <a:blip r:embed="rId4">
            <a:alphaModFix/>
          </a:blip>
          <a:srcRect b="0" l="0" r="0" t="0"/>
          <a:stretch/>
        </p:blipFill>
        <p:spPr>
          <a:xfrm>
            <a:off x="4298977" y="4582289"/>
            <a:ext cx="4146940" cy="2136957"/>
          </a:xfrm>
          <a:prstGeom prst="rect">
            <a:avLst/>
          </a:prstGeom>
          <a:noFill/>
          <a:ln>
            <a:noFill/>
          </a:ln>
        </p:spPr>
      </p:pic>
      <p:sp>
        <p:nvSpPr>
          <p:cNvPr id="133" name="Google Shape;133;p15"/>
          <p:cNvSpPr txBox="1"/>
          <p:nvPr/>
        </p:nvSpPr>
        <p:spPr>
          <a:xfrm>
            <a:off x="4600355" y="2925727"/>
            <a:ext cx="32659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404040"/>
                </a:solidFill>
                <a:latin typeface="Calibri"/>
                <a:ea typeface="Calibri"/>
                <a:cs typeface="Calibri"/>
                <a:sym typeface="Calibri"/>
              </a:rPr>
              <a:t>The Burndown chart relating the First and the Second Sprint, with a total duration of 14 days in which we perfromed a total of  158 Story Points</a:t>
            </a:r>
            <a:endParaRPr/>
          </a:p>
        </p:txBody>
      </p:sp>
      <p:sp>
        <p:nvSpPr>
          <p:cNvPr id="134" name="Google Shape;134;p15"/>
          <p:cNvSpPr txBox="1"/>
          <p:nvPr/>
        </p:nvSpPr>
        <p:spPr>
          <a:xfrm>
            <a:off x="8587563" y="5291470"/>
            <a:ext cx="27697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404040"/>
                </a:solidFill>
                <a:latin typeface="Calibri"/>
                <a:ea typeface="Calibri"/>
                <a:cs typeface="Calibri"/>
                <a:sym typeface="Calibri"/>
              </a:rPr>
              <a:t>The Burndown chart relating the First, the Second and the estimate for the Third Sprint, with a total duration of 21 days in which we will perform 212 Story Points .</a:t>
            </a:r>
            <a:endParaRPr/>
          </a:p>
        </p:txBody>
      </p:sp>
      <p:pic>
        <p:nvPicPr>
          <p:cNvPr id="135" name="Google Shape;135;p15"/>
          <p:cNvPicPr preferRelativeResize="0"/>
          <p:nvPr/>
        </p:nvPicPr>
        <p:blipFill rotWithShape="1">
          <a:blip r:embed="rId5">
            <a:alphaModFix/>
          </a:blip>
          <a:srcRect b="0" l="0" r="0" t="0"/>
          <a:stretch/>
        </p:blipFill>
        <p:spPr>
          <a:xfrm>
            <a:off x="7909997" y="2372606"/>
            <a:ext cx="4132956" cy="21369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A70C"/>
        </a:solidFill>
      </p:bgPr>
    </p:bg>
    <p:spTree>
      <p:nvGrpSpPr>
        <p:cNvPr id="139" name="Shape 139"/>
        <p:cNvGrpSpPr/>
        <p:nvPr/>
      </p:nvGrpSpPr>
      <p:grpSpPr>
        <a:xfrm>
          <a:off x="0" y="0"/>
          <a:ext cx="0" cy="0"/>
          <a:chOff x="0" y="0"/>
          <a:chExt cx="0" cy="0"/>
        </a:xfrm>
      </p:grpSpPr>
      <p:sp>
        <p:nvSpPr>
          <p:cNvPr id="140" name="Google Shape;140;p16"/>
          <p:cNvSpPr/>
          <p:nvPr/>
        </p:nvSpPr>
        <p:spPr>
          <a:xfrm>
            <a:off x="5685" y="0"/>
            <a:ext cx="12186316" cy="6858000"/>
          </a:xfrm>
          <a:prstGeom prst="rect">
            <a:avLst/>
          </a:prstGeom>
          <a:solidFill>
            <a:srgbClr val="F4A7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41" name="Google Shape;141;p16"/>
          <p:cNvSpPr/>
          <p:nvPr/>
        </p:nvSpPr>
        <p:spPr>
          <a:xfrm>
            <a:off x="16" y="0"/>
            <a:ext cx="4050791"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ph type="title"/>
          </p:nvPr>
        </p:nvSpPr>
        <p:spPr>
          <a:xfrm>
            <a:off x="492370" y="533612"/>
            <a:ext cx="3084844" cy="5772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lang="it-IT" sz="3600">
                <a:solidFill>
                  <a:schemeClr val="lt1"/>
                </a:solidFill>
              </a:rPr>
              <a:t>Sprint Review and Sprint Retrospective</a:t>
            </a:r>
            <a:endParaRPr/>
          </a:p>
        </p:txBody>
      </p:sp>
      <p:cxnSp>
        <p:nvCxnSpPr>
          <p:cNvPr id="143" name="Google Shape;143;p16"/>
          <p:cNvCxnSpPr/>
          <p:nvPr/>
        </p:nvCxnSpPr>
        <p:spPr>
          <a:xfrm>
            <a:off x="8172000" y="0"/>
            <a:ext cx="0" cy="6858000"/>
          </a:xfrm>
          <a:prstGeom prst="straightConnector1">
            <a:avLst/>
          </a:prstGeom>
          <a:noFill/>
          <a:ln cap="flat" cmpd="sng" w="19050">
            <a:solidFill>
              <a:srgbClr val="3F3F3F"/>
            </a:solidFill>
            <a:prstDash val="dash"/>
            <a:round/>
            <a:headEnd len="sm" w="sm" type="none"/>
            <a:tailEnd len="sm" w="sm" type="none"/>
          </a:ln>
        </p:spPr>
      </p:cxnSp>
      <p:sp>
        <p:nvSpPr>
          <p:cNvPr id="144" name="Google Shape;144;p16"/>
          <p:cNvSpPr txBox="1"/>
          <p:nvPr/>
        </p:nvSpPr>
        <p:spPr>
          <a:xfrm>
            <a:off x="4970501" y="115895"/>
            <a:ext cx="228180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800">
                <a:solidFill>
                  <a:srgbClr val="3F3F3F"/>
                </a:solidFill>
                <a:latin typeface="Libre Franklin"/>
                <a:ea typeface="Libre Franklin"/>
                <a:cs typeface="Libre Franklin"/>
                <a:sym typeface="Libre Franklin"/>
              </a:rPr>
              <a:t>Sprint Review</a:t>
            </a:r>
            <a:endParaRPr sz="2800">
              <a:solidFill>
                <a:srgbClr val="3F3F3F"/>
              </a:solidFill>
              <a:latin typeface="Libre Franklin"/>
              <a:ea typeface="Libre Franklin"/>
              <a:cs typeface="Libre Franklin"/>
              <a:sym typeface="Libre Franklin"/>
            </a:endParaRPr>
          </a:p>
        </p:txBody>
      </p:sp>
      <p:sp>
        <p:nvSpPr>
          <p:cNvPr id="145" name="Google Shape;145;p16"/>
          <p:cNvSpPr txBox="1"/>
          <p:nvPr/>
        </p:nvSpPr>
        <p:spPr>
          <a:xfrm>
            <a:off x="8607107" y="115895"/>
            <a:ext cx="340291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800">
                <a:solidFill>
                  <a:srgbClr val="3F3F3F"/>
                </a:solidFill>
                <a:latin typeface="Libre Franklin"/>
                <a:ea typeface="Libre Franklin"/>
                <a:cs typeface="Libre Franklin"/>
                <a:sym typeface="Libre Franklin"/>
              </a:rPr>
              <a:t>Sprint Retrospective</a:t>
            </a:r>
            <a:endParaRPr sz="2800">
              <a:solidFill>
                <a:srgbClr val="3F3F3F"/>
              </a:solidFill>
              <a:latin typeface="Libre Franklin"/>
              <a:ea typeface="Libre Franklin"/>
              <a:cs typeface="Libre Franklin"/>
              <a:sym typeface="Libre Franklin"/>
            </a:endParaRPr>
          </a:p>
        </p:txBody>
      </p:sp>
      <p:pic>
        <p:nvPicPr>
          <p:cNvPr descr="Riunione con riempimento a tinta unita" id="146" name="Google Shape;146;p16"/>
          <p:cNvPicPr preferRelativeResize="0"/>
          <p:nvPr/>
        </p:nvPicPr>
        <p:blipFill rotWithShape="1">
          <a:blip r:embed="rId3">
            <a:alphaModFix/>
          </a:blip>
          <a:srcRect b="0" l="0" r="0" t="0"/>
          <a:stretch/>
        </p:blipFill>
        <p:spPr>
          <a:xfrm>
            <a:off x="6257195" y="1101053"/>
            <a:ext cx="1440682" cy="1440682"/>
          </a:xfrm>
          <a:prstGeom prst="rect">
            <a:avLst/>
          </a:prstGeom>
          <a:noFill/>
          <a:ln>
            <a:noFill/>
          </a:ln>
        </p:spPr>
      </p:pic>
      <p:pic>
        <p:nvPicPr>
          <p:cNvPr descr="Docente con riempimento a tinta unita" id="147" name="Google Shape;147;p16"/>
          <p:cNvPicPr preferRelativeResize="0"/>
          <p:nvPr/>
        </p:nvPicPr>
        <p:blipFill rotWithShape="1">
          <a:blip r:embed="rId4">
            <a:alphaModFix/>
          </a:blip>
          <a:srcRect b="0" l="0" r="0" t="0"/>
          <a:stretch/>
        </p:blipFill>
        <p:spPr>
          <a:xfrm>
            <a:off x="4494125" y="1101054"/>
            <a:ext cx="1440681" cy="1440681"/>
          </a:xfrm>
          <a:prstGeom prst="rect">
            <a:avLst/>
          </a:prstGeom>
          <a:noFill/>
          <a:ln>
            <a:noFill/>
          </a:ln>
        </p:spPr>
      </p:pic>
      <p:pic>
        <p:nvPicPr>
          <p:cNvPr descr="Calcolatrice con riempimento a tinta unita" id="148" name="Google Shape;148;p16"/>
          <p:cNvPicPr preferRelativeResize="0"/>
          <p:nvPr/>
        </p:nvPicPr>
        <p:blipFill rotWithShape="1">
          <a:blip r:embed="rId5">
            <a:alphaModFix/>
          </a:blip>
          <a:srcRect b="0" l="0" r="0" t="0"/>
          <a:stretch/>
        </p:blipFill>
        <p:spPr>
          <a:xfrm>
            <a:off x="5311614" y="1478559"/>
            <a:ext cx="523220" cy="523220"/>
          </a:xfrm>
          <a:prstGeom prst="rect">
            <a:avLst/>
          </a:prstGeom>
          <a:noFill/>
          <a:ln>
            <a:noFill/>
          </a:ln>
        </p:spPr>
      </p:pic>
      <p:sp>
        <p:nvSpPr>
          <p:cNvPr id="149" name="Google Shape;149;p16"/>
          <p:cNvSpPr txBox="1"/>
          <p:nvPr/>
        </p:nvSpPr>
        <p:spPr>
          <a:xfrm>
            <a:off x="4497569" y="2539992"/>
            <a:ext cx="3453425" cy="92512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i="1" lang="it-IT" sz="1600">
                <a:solidFill>
                  <a:srgbClr val="3F3F3F"/>
                </a:solidFill>
                <a:latin typeface="Calibri"/>
                <a:ea typeface="Calibri"/>
                <a:cs typeface="Calibri"/>
                <a:sym typeface="Calibri"/>
              </a:rPr>
              <a:t>We discussed about the released product, the positive and negative aspects. </a:t>
            </a:r>
            <a:endParaRPr i="1" sz="1600">
              <a:solidFill>
                <a:srgbClr val="3F3F3F"/>
              </a:solidFill>
              <a:latin typeface="Calibri"/>
              <a:ea typeface="Calibri"/>
              <a:cs typeface="Calibri"/>
              <a:sym typeface="Calibri"/>
            </a:endParaRPr>
          </a:p>
        </p:txBody>
      </p:sp>
      <p:sp>
        <p:nvSpPr>
          <p:cNvPr id="150" name="Google Shape;150;p16"/>
          <p:cNvSpPr txBox="1"/>
          <p:nvPr/>
        </p:nvSpPr>
        <p:spPr>
          <a:xfrm>
            <a:off x="4497569" y="3569207"/>
            <a:ext cx="345342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600">
                <a:solidFill>
                  <a:srgbClr val="3F3F3F"/>
                </a:solidFill>
                <a:latin typeface="Calibri"/>
                <a:ea typeface="Calibri"/>
                <a:cs typeface="Calibri"/>
                <a:sym typeface="Calibri"/>
              </a:rPr>
              <a:t>We pay attention to issues encountered implementing the release, due to substimation of a User Story.</a:t>
            </a:r>
            <a:endParaRPr sz="1600">
              <a:solidFill>
                <a:srgbClr val="3F3F3F"/>
              </a:solidFill>
              <a:latin typeface="Calibri"/>
              <a:ea typeface="Calibri"/>
              <a:cs typeface="Calibri"/>
              <a:sym typeface="Calibri"/>
            </a:endParaRPr>
          </a:p>
        </p:txBody>
      </p:sp>
      <p:sp>
        <p:nvSpPr>
          <p:cNvPr id="151" name="Google Shape;151;p16"/>
          <p:cNvSpPr txBox="1"/>
          <p:nvPr/>
        </p:nvSpPr>
        <p:spPr>
          <a:xfrm>
            <a:off x="4491539" y="4615808"/>
            <a:ext cx="335924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600">
                <a:solidFill>
                  <a:srgbClr val="3F3F3F"/>
                </a:solidFill>
                <a:latin typeface="Calibri"/>
                <a:ea typeface="Calibri"/>
                <a:cs typeface="Calibri"/>
                <a:sym typeface="Calibri"/>
              </a:rPr>
              <a:t>We also discussed the need for refactoring and the possibility of improving the user experience by making the Gui friendlier.</a:t>
            </a:r>
            <a:endParaRPr i="1" sz="1600">
              <a:solidFill>
                <a:srgbClr val="3F3F3F"/>
              </a:solidFill>
              <a:latin typeface="Calibri"/>
              <a:ea typeface="Calibri"/>
              <a:cs typeface="Calibri"/>
              <a:sym typeface="Calibri"/>
            </a:endParaRPr>
          </a:p>
        </p:txBody>
      </p:sp>
      <p:sp>
        <p:nvSpPr>
          <p:cNvPr id="152" name="Google Shape;152;p16"/>
          <p:cNvSpPr txBox="1"/>
          <p:nvPr/>
        </p:nvSpPr>
        <p:spPr>
          <a:xfrm>
            <a:off x="5203882" y="6059230"/>
            <a:ext cx="6317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100" u="sng">
                <a:solidFill>
                  <a:schemeClr val="hlink"/>
                </a:solidFill>
                <a:latin typeface="Libre Franklin"/>
                <a:ea typeface="Libre Franklin"/>
                <a:cs typeface="Libre Franklin"/>
                <a:sym typeface="Libre Franklin"/>
                <a:hlinkClick r:id="rId6"/>
              </a:rPr>
              <a:t>See it</a:t>
            </a:r>
            <a:endParaRPr/>
          </a:p>
        </p:txBody>
      </p:sp>
      <p:pic>
        <p:nvPicPr>
          <p:cNvPr descr="Documento con riempimento a tinta unita" id="153" name="Google Shape;153;p16"/>
          <p:cNvPicPr preferRelativeResize="0"/>
          <p:nvPr/>
        </p:nvPicPr>
        <p:blipFill rotWithShape="1">
          <a:blip r:embed="rId7">
            <a:alphaModFix/>
          </a:blip>
          <a:srcRect b="0" l="0" r="0" t="0"/>
          <a:stretch/>
        </p:blipFill>
        <p:spPr>
          <a:xfrm>
            <a:off x="4552436" y="5704660"/>
            <a:ext cx="738229" cy="738229"/>
          </a:xfrm>
          <a:prstGeom prst="rect">
            <a:avLst/>
          </a:prstGeom>
          <a:noFill/>
          <a:ln>
            <a:noFill/>
          </a:ln>
        </p:spPr>
      </p:pic>
      <p:sp>
        <p:nvSpPr>
          <p:cNvPr id="154" name="Google Shape;154;p16"/>
          <p:cNvSpPr txBox="1"/>
          <p:nvPr/>
        </p:nvSpPr>
        <p:spPr>
          <a:xfrm>
            <a:off x="4524930" y="6393664"/>
            <a:ext cx="9230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800">
                <a:solidFill>
                  <a:srgbClr val="262626"/>
                </a:solidFill>
                <a:latin typeface="Libre Franklin"/>
                <a:ea typeface="Libre Franklin"/>
                <a:cs typeface="Libre Franklin"/>
                <a:sym typeface="Libre Franklin"/>
              </a:rPr>
              <a:t>SECOND SPRINT REVIEW REPORT</a:t>
            </a:r>
            <a:endParaRPr/>
          </a:p>
        </p:txBody>
      </p:sp>
      <p:pic>
        <p:nvPicPr>
          <p:cNvPr descr="Brindisi con riempimento a tinta unita" id="155" name="Google Shape;155;p16"/>
          <p:cNvPicPr preferRelativeResize="0"/>
          <p:nvPr/>
        </p:nvPicPr>
        <p:blipFill rotWithShape="1">
          <a:blip r:embed="rId8">
            <a:alphaModFix/>
          </a:blip>
          <a:srcRect b="0" l="0" r="0" t="0"/>
          <a:stretch/>
        </p:blipFill>
        <p:spPr>
          <a:xfrm>
            <a:off x="10253774" y="789512"/>
            <a:ext cx="978131" cy="978131"/>
          </a:xfrm>
          <a:prstGeom prst="rect">
            <a:avLst/>
          </a:prstGeom>
          <a:noFill/>
          <a:ln>
            <a:noFill/>
          </a:ln>
        </p:spPr>
      </p:pic>
      <p:pic>
        <p:nvPicPr>
          <p:cNvPr descr="Brainstorming di gruppo con riempimento a tinta unita" id="156" name="Google Shape;156;p16"/>
          <p:cNvPicPr preferRelativeResize="0"/>
          <p:nvPr/>
        </p:nvPicPr>
        <p:blipFill rotWithShape="1">
          <a:blip r:embed="rId9">
            <a:alphaModFix/>
          </a:blip>
          <a:srcRect b="0" l="0" r="0" t="0"/>
          <a:stretch/>
        </p:blipFill>
        <p:spPr>
          <a:xfrm>
            <a:off x="8575964" y="643730"/>
            <a:ext cx="1121202" cy="1121202"/>
          </a:xfrm>
          <a:prstGeom prst="rect">
            <a:avLst/>
          </a:prstGeom>
          <a:noFill/>
          <a:ln>
            <a:noFill/>
          </a:ln>
        </p:spPr>
      </p:pic>
      <p:cxnSp>
        <p:nvCxnSpPr>
          <p:cNvPr id="157" name="Google Shape;157;p16"/>
          <p:cNvCxnSpPr/>
          <p:nvPr/>
        </p:nvCxnSpPr>
        <p:spPr>
          <a:xfrm>
            <a:off x="8648847" y="3923840"/>
            <a:ext cx="1458249" cy="452892"/>
          </a:xfrm>
          <a:prstGeom prst="straightConnector1">
            <a:avLst/>
          </a:prstGeom>
          <a:noFill/>
          <a:ln cap="flat" cmpd="sng" w="12700">
            <a:solidFill>
              <a:srgbClr val="262626"/>
            </a:solidFill>
            <a:prstDash val="solid"/>
            <a:round/>
            <a:headEnd len="sm" w="sm" type="none"/>
            <a:tailEnd len="sm" w="sm" type="none"/>
          </a:ln>
        </p:spPr>
      </p:cxnSp>
      <p:cxnSp>
        <p:nvCxnSpPr>
          <p:cNvPr id="158" name="Google Shape;158;p16"/>
          <p:cNvCxnSpPr/>
          <p:nvPr/>
        </p:nvCxnSpPr>
        <p:spPr>
          <a:xfrm flipH="1">
            <a:off x="10108038" y="3862695"/>
            <a:ext cx="1535543" cy="507460"/>
          </a:xfrm>
          <a:prstGeom prst="straightConnector1">
            <a:avLst/>
          </a:prstGeom>
          <a:noFill/>
          <a:ln cap="flat" cmpd="sng" w="12700">
            <a:solidFill>
              <a:srgbClr val="262626"/>
            </a:solidFill>
            <a:prstDash val="solid"/>
            <a:round/>
            <a:headEnd len="sm" w="sm" type="none"/>
            <a:tailEnd len="sm" w="sm" type="none"/>
          </a:ln>
        </p:spPr>
      </p:cxnSp>
      <p:pic>
        <p:nvPicPr>
          <p:cNvPr descr="Carta contorno" id="159" name="Google Shape;159;p16"/>
          <p:cNvPicPr preferRelativeResize="0"/>
          <p:nvPr/>
        </p:nvPicPr>
        <p:blipFill rotWithShape="1">
          <a:blip r:embed="rId10">
            <a:alphaModFix/>
          </a:blip>
          <a:srcRect b="0" l="0" r="0" t="0"/>
          <a:stretch/>
        </p:blipFill>
        <p:spPr>
          <a:xfrm>
            <a:off x="9366797" y="3426383"/>
            <a:ext cx="537500" cy="537500"/>
          </a:xfrm>
          <a:prstGeom prst="rect">
            <a:avLst/>
          </a:prstGeom>
          <a:noFill/>
          <a:ln>
            <a:noFill/>
          </a:ln>
        </p:spPr>
      </p:pic>
      <p:sp>
        <p:nvSpPr>
          <p:cNvPr id="160" name="Google Shape;160;p16"/>
          <p:cNvSpPr txBox="1"/>
          <p:nvPr/>
        </p:nvSpPr>
        <p:spPr>
          <a:xfrm>
            <a:off x="9400978" y="3640385"/>
            <a:ext cx="477367"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it-IT" sz="800">
                <a:solidFill>
                  <a:srgbClr val="262626"/>
                </a:solidFill>
                <a:latin typeface="Libre Franklin"/>
                <a:ea typeface="Libre Franklin"/>
                <a:cs typeface="Libre Franklin"/>
                <a:sym typeface="Libre Franklin"/>
              </a:rPr>
              <a:t>START</a:t>
            </a:r>
            <a:endParaRPr/>
          </a:p>
        </p:txBody>
      </p:sp>
      <p:pic>
        <p:nvPicPr>
          <p:cNvPr descr="Carta contorno" id="161" name="Google Shape;161;p16"/>
          <p:cNvPicPr preferRelativeResize="0"/>
          <p:nvPr/>
        </p:nvPicPr>
        <p:blipFill rotWithShape="1">
          <a:blip r:embed="rId10">
            <a:alphaModFix/>
          </a:blip>
          <a:srcRect b="0" l="0" r="0" t="0"/>
          <a:stretch/>
        </p:blipFill>
        <p:spPr>
          <a:xfrm>
            <a:off x="10638813" y="4294956"/>
            <a:ext cx="537500" cy="537500"/>
          </a:xfrm>
          <a:prstGeom prst="rect">
            <a:avLst/>
          </a:prstGeom>
          <a:noFill/>
          <a:ln>
            <a:noFill/>
          </a:ln>
        </p:spPr>
      </p:pic>
      <p:sp>
        <p:nvSpPr>
          <p:cNvPr id="162" name="Google Shape;162;p16"/>
          <p:cNvSpPr txBox="1"/>
          <p:nvPr/>
        </p:nvSpPr>
        <p:spPr>
          <a:xfrm>
            <a:off x="10698946" y="4428345"/>
            <a:ext cx="41370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it-IT" sz="800">
                <a:solidFill>
                  <a:srgbClr val="262626"/>
                </a:solidFill>
                <a:latin typeface="Libre Franklin"/>
                <a:ea typeface="Libre Franklin"/>
                <a:cs typeface="Libre Franklin"/>
                <a:sym typeface="Libre Franklin"/>
              </a:rPr>
              <a:t>LESS OF</a:t>
            </a:r>
            <a:endParaRPr/>
          </a:p>
        </p:txBody>
      </p:sp>
      <p:pic>
        <p:nvPicPr>
          <p:cNvPr descr="Carta contorno" id="163" name="Google Shape;163;p16"/>
          <p:cNvPicPr preferRelativeResize="0"/>
          <p:nvPr/>
        </p:nvPicPr>
        <p:blipFill rotWithShape="1">
          <a:blip r:embed="rId10">
            <a:alphaModFix/>
          </a:blip>
          <a:srcRect b="0" l="0" r="0" t="0"/>
          <a:stretch/>
        </p:blipFill>
        <p:spPr>
          <a:xfrm>
            <a:off x="9847722" y="4614257"/>
            <a:ext cx="537500" cy="537500"/>
          </a:xfrm>
          <a:prstGeom prst="rect">
            <a:avLst/>
          </a:prstGeom>
          <a:noFill/>
          <a:ln>
            <a:noFill/>
          </a:ln>
        </p:spPr>
      </p:pic>
      <p:sp>
        <p:nvSpPr>
          <p:cNvPr id="164" name="Google Shape;164;p16"/>
          <p:cNvSpPr txBox="1"/>
          <p:nvPr/>
        </p:nvSpPr>
        <p:spPr>
          <a:xfrm>
            <a:off x="9872130" y="4726877"/>
            <a:ext cx="48868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it-IT" sz="800">
                <a:solidFill>
                  <a:srgbClr val="262626"/>
                </a:solidFill>
                <a:latin typeface="Libre Franklin"/>
                <a:ea typeface="Libre Franklin"/>
                <a:cs typeface="Libre Franklin"/>
                <a:sym typeface="Libre Franklin"/>
              </a:rPr>
              <a:t>KEEP DOING</a:t>
            </a:r>
            <a:endParaRPr/>
          </a:p>
        </p:txBody>
      </p:sp>
      <p:pic>
        <p:nvPicPr>
          <p:cNvPr descr="Carta contorno" id="165" name="Google Shape;165;p16"/>
          <p:cNvPicPr preferRelativeResize="0"/>
          <p:nvPr/>
        </p:nvPicPr>
        <p:blipFill rotWithShape="1">
          <a:blip r:embed="rId10">
            <a:alphaModFix/>
          </a:blip>
          <a:srcRect b="0" l="0" r="0" t="0"/>
          <a:stretch/>
        </p:blipFill>
        <p:spPr>
          <a:xfrm>
            <a:off x="10321425" y="3452732"/>
            <a:ext cx="537500" cy="537500"/>
          </a:xfrm>
          <a:prstGeom prst="rect">
            <a:avLst/>
          </a:prstGeom>
          <a:noFill/>
          <a:ln>
            <a:noFill/>
          </a:ln>
        </p:spPr>
      </p:pic>
      <p:sp>
        <p:nvSpPr>
          <p:cNvPr id="166" name="Google Shape;166;p16"/>
          <p:cNvSpPr txBox="1"/>
          <p:nvPr/>
        </p:nvSpPr>
        <p:spPr>
          <a:xfrm>
            <a:off x="10381095" y="3632643"/>
            <a:ext cx="413709"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it-IT" sz="800">
                <a:solidFill>
                  <a:srgbClr val="262626"/>
                </a:solidFill>
                <a:latin typeface="Libre Franklin"/>
                <a:ea typeface="Libre Franklin"/>
                <a:cs typeface="Libre Franklin"/>
                <a:sym typeface="Libre Franklin"/>
              </a:rPr>
              <a:t>STOP</a:t>
            </a:r>
            <a:endParaRPr/>
          </a:p>
        </p:txBody>
      </p:sp>
      <p:pic>
        <p:nvPicPr>
          <p:cNvPr descr="Carta contorno" id="167" name="Google Shape;167;p16"/>
          <p:cNvPicPr preferRelativeResize="0"/>
          <p:nvPr/>
        </p:nvPicPr>
        <p:blipFill rotWithShape="1">
          <a:blip r:embed="rId10">
            <a:alphaModFix/>
          </a:blip>
          <a:srcRect b="0" l="0" r="0" t="0"/>
          <a:stretch/>
        </p:blipFill>
        <p:spPr>
          <a:xfrm>
            <a:off x="9009571" y="4188698"/>
            <a:ext cx="537500" cy="537500"/>
          </a:xfrm>
          <a:prstGeom prst="rect">
            <a:avLst/>
          </a:prstGeom>
          <a:noFill/>
          <a:ln>
            <a:noFill/>
          </a:ln>
        </p:spPr>
      </p:pic>
      <p:sp>
        <p:nvSpPr>
          <p:cNvPr id="168" name="Google Shape;168;p16"/>
          <p:cNvSpPr txBox="1"/>
          <p:nvPr/>
        </p:nvSpPr>
        <p:spPr>
          <a:xfrm>
            <a:off x="9042900" y="4320647"/>
            <a:ext cx="47736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it-IT" sz="800">
                <a:solidFill>
                  <a:srgbClr val="262626"/>
                </a:solidFill>
                <a:latin typeface="Libre Franklin"/>
                <a:ea typeface="Libre Franklin"/>
                <a:cs typeface="Libre Franklin"/>
                <a:sym typeface="Libre Franklin"/>
              </a:rPr>
              <a:t>MORE OF</a:t>
            </a:r>
            <a:endParaRPr/>
          </a:p>
        </p:txBody>
      </p:sp>
      <p:cxnSp>
        <p:nvCxnSpPr>
          <p:cNvPr id="169" name="Google Shape;169;p16"/>
          <p:cNvCxnSpPr/>
          <p:nvPr/>
        </p:nvCxnSpPr>
        <p:spPr>
          <a:xfrm rot="10800000">
            <a:off x="10090719" y="4369681"/>
            <a:ext cx="1158894" cy="1000168"/>
          </a:xfrm>
          <a:prstGeom prst="straightConnector1">
            <a:avLst/>
          </a:prstGeom>
          <a:noFill/>
          <a:ln cap="flat" cmpd="sng" w="12700">
            <a:solidFill>
              <a:srgbClr val="262626"/>
            </a:solidFill>
            <a:prstDash val="solid"/>
            <a:round/>
            <a:headEnd len="sm" w="sm" type="none"/>
            <a:tailEnd len="sm" w="sm" type="none"/>
          </a:ln>
        </p:spPr>
      </p:cxnSp>
      <p:cxnSp>
        <p:nvCxnSpPr>
          <p:cNvPr id="170" name="Google Shape;170;p16"/>
          <p:cNvCxnSpPr/>
          <p:nvPr/>
        </p:nvCxnSpPr>
        <p:spPr>
          <a:xfrm flipH="1">
            <a:off x="9079260" y="4362037"/>
            <a:ext cx="1019658" cy="937074"/>
          </a:xfrm>
          <a:prstGeom prst="straightConnector1">
            <a:avLst/>
          </a:prstGeom>
          <a:noFill/>
          <a:ln cap="flat" cmpd="sng" w="12700">
            <a:solidFill>
              <a:srgbClr val="262626"/>
            </a:solidFill>
            <a:prstDash val="solid"/>
            <a:round/>
            <a:headEnd len="sm" w="sm" type="none"/>
            <a:tailEnd len="sm" w="sm" type="none"/>
          </a:ln>
        </p:spPr>
      </p:cxnSp>
      <p:pic>
        <p:nvPicPr>
          <p:cNvPr descr="Documento con riempimento a tinta unita" id="171" name="Google Shape;171;p16"/>
          <p:cNvPicPr preferRelativeResize="0"/>
          <p:nvPr/>
        </p:nvPicPr>
        <p:blipFill rotWithShape="1">
          <a:blip r:embed="rId7">
            <a:alphaModFix/>
          </a:blip>
          <a:srcRect b="0" l="0" r="0" t="0"/>
          <a:stretch/>
        </p:blipFill>
        <p:spPr>
          <a:xfrm>
            <a:off x="8559186" y="5697720"/>
            <a:ext cx="738229" cy="738229"/>
          </a:xfrm>
          <a:prstGeom prst="rect">
            <a:avLst/>
          </a:prstGeom>
          <a:noFill/>
          <a:ln>
            <a:noFill/>
          </a:ln>
        </p:spPr>
      </p:pic>
      <p:sp>
        <p:nvSpPr>
          <p:cNvPr id="172" name="Google Shape;172;p16"/>
          <p:cNvSpPr txBox="1"/>
          <p:nvPr/>
        </p:nvSpPr>
        <p:spPr>
          <a:xfrm>
            <a:off x="8519755" y="6348197"/>
            <a:ext cx="9975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800">
                <a:solidFill>
                  <a:srgbClr val="262626"/>
                </a:solidFill>
                <a:latin typeface="Libre Franklin"/>
                <a:ea typeface="Libre Franklin"/>
                <a:cs typeface="Libre Franklin"/>
                <a:sym typeface="Libre Franklin"/>
              </a:rPr>
              <a:t>SECOND SPRINT RETROSPECTIVE REPORT</a:t>
            </a:r>
            <a:endParaRPr/>
          </a:p>
        </p:txBody>
      </p:sp>
      <p:sp>
        <p:nvSpPr>
          <p:cNvPr id="173" name="Google Shape;173;p16"/>
          <p:cNvSpPr txBox="1"/>
          <p:nvPr/>
        </p:nvSpPr>
        <p:spPr>
          <a:xfrm>
            <a:off x="9223876" y="6062975"/>
            <a:ext cx="579203"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100" u="sng">
                <a:solidFill>
                  <a:schemeClr val="hlink"/>
                </a:solidFill>
                <a:latin typeface="Libre Franklin"/>
                <a:ea typeface="Libre Franklin"/>
                <a:cs typeface="Libre Franklin"/>
                <a:sym typeface="Libre Franklin"/>
                <a:hlinkClick r:id="rId11"/>
              </a:rPr>
              <a:t>See it</a:t>
            </a:r>
            <a:endParaRPr/>
          </a:p>
        </p:txBody>
      </p:sp>
      <p:sp>
        <p:nvSpPr>
          <p:cNvPr id="174" name="Google Shape;174;p16"/>
          <p:cNvSpPr txBox="1"/>
          <p:nvPr/>
        </p:nvSpPr>
        <p:spPr>
          <a:xfrm>
            <a:off x="8337191" y="1790056"/>
            <a:ext cx="3672827" cy="8210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i="1" lang="it-IT" sz="1400">
                <a:solidFill>
                  <a:srgbClr val="3F3F3F"/>
                </a:solidFill>
                <a:latin typeface="Calibri"/>
                <a:ea typeface="Calibri"/>
                <a:cs typeface="Calibri"/>
                <a:sym typeface="Calibri"/>
              </a:rPr>
              <a:t>We discussed about the application of SCRUM methodology, and about what to improve and about what went well in the process </a:t>
            </a:r>
            <a:endParaRPr i="1" sz="1400">
              <a:solidFill>
                <a:srgbClr val="3F3F3F"/>
              </a:solidFill>
              <a:latin typeface="Calibri"/>
              <a:ea typeface="Calibri"/>
              <a:cs typeface="Calibri"/>
              <a:sym typeface="Calibri"/>
            </a:endParaRPr>
          </a:p>
        </p:txBody>
      </p:sp>
      <p:cxnSp>
        <p:nvCxnSpPr>
          <p:cNvPr id="175" name="Google Shape;175;p16"/>
          <p:cNvCxnSpPr/>
          <p:nvPr/>
        </p:nvCxnSpPr>
        <p:spPr>
          <a:xfrm flipH="1">
            <a:off x="10090719" y="3066057"/>
            <a:ext cx="46179" cy="1312757"/>
          </a:xfrm>
          <a:prstGeom prst="straightConnector1">
            <a:avLst/>
          </a:prstGeom>
          <a:noFill/>
          <a:ln cap="flat" cmpd="sng" w="12700">
            <a:solidFill>
              <a:srgbClr val="262626"/>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17"/>
          <p:cNvSpPr/>
          <p:nvPr/>
        </p:nvSpPr>
        <p:spPr>
          <a:xfrm>
            <a:off x="5685"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81" name="Google Shape;181;p17"/>
          <p:cNvSpPr/>
          <p:nvPr/>
        </p:nvSpPr>
        <p:spPr>
          <a:xfrm>
            <a:off x="16" y="0"/>
            <a:ext cx="4050791"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txBox="1"/>
          <p:nvPr>
            <p:ph type="title"/>
          </p:nvPr>
        </p:nvSpPr>
        <p:spPr>
          <a:xfrm>
            <a:off x="492370" y="516835"/>
            <a:ext cx="3084844" cy="5772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br>
              <a:rPr lang="it-IT" sz="3600">
                <a:solidFill>
                  <a:schemeClr val="lt1"/>
                </a:solidFill>
              </a:rPr>
            </a:br>
            <a:r>
              <a:rPr lang="it-IT" sz="3600">
                <a:solidFill>
                  <a:schemeClr val="lt1"/>
                </a:solidFill>
              </a:rPr>
              <a:t>System architecture refinement</a:t>
            </a:r>
            <a:endParaRPr/>
          </a:p>
        </p:txBody>
      </p:sp>
      <p:sp>
        <p:nvSpPr>
          <p:cNvPr id="183" name="Google Shape;183;p17"/>
          <p:cNvSpPr txBox="1"/>
          <p:nvPr/>
        </p:nvSpPr>
        <p:spPr>
          <a:xfrm>
            <a:off x="9128099" y="602712"/>
            <a:ext cx="29384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3F3F3F"/>
                </a:solidFill>
                <a:latin typeface="Calibri"/>
                <a:ea typeface="Calibri"/>
                <a:cs typeface="Calibri"/>
                <a:sym typeface="Calibri"/>
              </a:rPr>
              <a:t>A short illustration of “look-and-feel” and the user interaction with the graphical user interface.</a:t>
            </a:r>
            <a:endParaRPr i="1" sz="1200">
              <a:solidFill>
                <a:srgbClr val="3F3F3F"/>
              </a:solidFill>
              <a:latin typeface="Calibri"/>
              <a:ea typeface="Calibri"/>
              <a:cs typeface="Calibri"/>
              <a:sym typeface="Calibri"/>
            </a:endParaRPr>
          </a:p>
        </p:txBody>
      </p:sp>
      <p:sp>
        <p:nvSpPr>
          <p:cNvPr id="184" name="Google Shape;184;p17"/>
          <p:cNvSpPr txBox="1"/>
          <p:nvPr/>
        </p:nvSpPr>
        <p:spPr>
          <a:xfrm>
            <a:off x="4600434" y="3577223"/>
            <a:ext cx="207738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600">
                <a:solidFill>
                  <a:srgbClr val="3F3F3F"/>
                </a:solidFill>
                <a:latin typeface="Calibri"/>
                <a:ea typeface="Calibri"/>
                <a:cs typeface="Calibri"/>
                <a:sym typeface="Calibri"/>
              </a:rPr>
              <a:t>The UML Class Diagram shows a refinement of the previous architecture in relation to the changes made in the Sprint just passed and in anticipation of the next Sprint.</a:t>
            </a:r>
            <a:endParaRPr/>
          </a:p>
        </p:txBody>
      </p:sp>
      <p:sp>
        <p:nvSpPr>
          <p:cNvPr id="185" name="Google Shape;185;p17"/>
          <p:cNvSpPr txBox="1"/>
          <p:nvPr/>
        </p:nvSpPr>
        <p:spPr>
          <a:xfrm>
            <a:off x="7846728" y="5270549"/>
            <a:ext cx="9228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u="sng">
                <a:solidFill>
                  <a:schemeClr val="hlink"/>
                </a:solidFill>
                <a:latin typeface="Libre Franklin"/>
                <a:ea typeface="Libre Franklin"/>
                <a:cs typeface="Libre Franklin"/>
                <a:sym typeface="Libre Franklin"/>
                <a:hlinkClick r:id="rId3"/>
              </a:rPr>
              <a:t>See it</a:t>
            </a:r>
            <a:endParaRPr sz="1800" u="sng">
              <a:solidFill>
                <a:schemeClr val="hlink"/>
              </a:solidFill>
              <a:latin typeface="Libre Franklin"/>
              <a:ea typeface="Libre Franklin"/>
              <a:cs typeface="Libre Franklin"/>
              <a:sym typeface="Libre Franklin"/>
              <a:hlinkClick r:id="rId4"/>
            </a:endParaRPr>
          </a:p>
        </p:txBody>
      </p:sp>
      <p:sp>
        <p:nvSpPr>
          <p:cNvPr id="186" name="Google Shape;186;p17"/>
          <p:cNvSpPr txBox="1"/>
          <p:nvPr/>
        </p:nvSpPr>
        <p:spPr>
          <a:xfrm>
            <a:off x="7258493" y="5034517"/>
            <a:ext cx="18394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200">
                <a:solidFill>
                  <a:srgbClr val="404040"/>
                </a:solidFill>
                <a:latin typeface="Calibri"/>
                <a:ea typeface="Calibri"/>
                <a:cs typeface="Calibri"/>
                <a:sym typeface="Calibri"/>
              </a:rPr>
              <a:t>A The UML Class Diagram</a:t>
            </a:r>
            <a:endParaRPr i="1" sz="1200">
              <a:solidFill>
                <a:srgbClr val="404040"/>
              </a:solidFill>
              <a:latin typeface="Calibri"/>
              <a:ea typeface="Calibri"/>
              <a:cs typeface="Calibri"/>
              <a:sym typeface="Calibri"/>
            </a:endParaRPr>
          </a:p>
        </p:txBody>
      </p:sp>
      <p:pic>
        <p:nvPicPr>
          <p:cNvPr descr="QuartaSprintPreview" id="187" name="Google Shape;187;p17"/>
          <p:cNvPicPr preferRelativeResize="0"/>
          <p:nvPr/>
        </p:nvPicPr>
        <p:blipFill rotWithShape="1">
          <a:blip r:embed="rId5">
            <a:alphaModFix/>
          </a:blip>
          <a:srcRect b="594" l="393" r="392" t="595"/>
          <a:stretch/>
        </p:blipFill>
        <p:spPr>
          <a:xfrm>
            <a:off x="4236508" y="167217"/>
            <a:ext cx="4678892" cy="3029918"/>
          </a:xfrm>
          <a:prstGeom prst="rect">
            <a:avLst/>
          </a:prstGeom>
          <a:noFill/>
          <a:ln>
            <a:noFill/>
          </a:ln>
        </p:spPr>
      </p:pic>
      <p:pic>
        <p:nvPicPr>
          <p:cNvPr id="188" name="Google Shape;188;p17"/>
          <p:cNvPicPr preferRelativeResize="0"/>
          <p:nvPr/>
        </p:nvPicPr>
        <p:blipFill rotWithShape="1">
          <a:blip r:embed="rId6">
            <a:alphaModFix/>
          </a:blip>
          <a:srcRect b="0" l="0" r="0" t="0"/>
          <a:stretch/>
        </p:blipFill>
        <p:spPr>
          <a:xfrm>
            <a:off x="9123680" y="3033584"/>
            <a:ext cx="2743200" cy="36356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A70C"/>
        </a:solidFill>
      </p:bgPr>
    </p:bg>
    <p:spTree>
      <p:nvGrpSpPr>
        <p:cNvPr id="192" name="Shape 192"/>
        <p:cNvGrpSpPr/>
        <p:nvPr/>
      </p:nvGrpSpPr>
      <p:grpSpPr>
        <a:xfrm>
          <a:off x="0" y="0"/>
          <a:ext cx="0" cy="0"/>
          <a:chOff x="0" y="0"/>
          <a:chExt cx="0" cy="0"/>
        </a:xfrm>
      </p:grpSpPr>
      <p:sp>
        <p:nvSpPr>
          <p:cNvPr id="193" name="Google Shape;193;p18"/>
          <p:cNvSpPr/>
          <p:nvPr/>
        </p:nvSpPr>
        <p:spPr>
          <a:xfrm>
            <a:off x="5685" y="0"/>
            <a:ext cx="12186316" cy="6858000"/>
          </a:xfrm>
          <a:prstGeom prst="rect">
            <a:avLst/>
          </a:prstGeom>
          <a:solidFill>
            <a:srgbClr val="F4A7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94" name="Google Shape;194;p18"/>
          <p:cNvSpPr/>
          <p:nvPr/>
        </p:nvSpPr>
        <p:spPr>
          <a:xfrm>
            <a:off x="16" y="0"/>
            <a:ext cx="4050791"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txBox="1"/>
          <p:nvPr>
            <p:ph type="title"/>
          </p:nvPr>
        </p:nvSpPr>
        <p:spPr>
          <a:xfrm>
            <a:off x="492370" y="516835"/>
            <a:ext cx="3084844" cy="5772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lang="it-IT" sz="3600">
                <a:solidFill>
                  <a:schemeClr val="lt1"/>
                </a:solidFill>
              </a:rPr>
              <a:t>Updated Product Backlog and Third Sprint Backlog</a:t>
            </a:r>
            <a:endParaRPr/>
          </a:p>
        </p:txBody>
      </p:sp>
      <p:grpSp>
        <p:nvGrpSpPr>
          <p:cNvPr id="196" name="Google Shape;196;p18"/>
          <p:cNvGrpSpPr/>
          <p:nvPr/>
        </p:nvGrpSpPr>
        <p:grpSpPr>
          <a:xfrm>
            <a:off x="6407546" y="255964"/>
            <a:ext cx="2436822" cy="1569755"/>
            <a:chOff x="4321913" y="3324807"/>
            <a:chExt cx="2368341" cy="1569755"/>
          </a:xfrm>
        </p:grpSpPr>
        <p:pic>
          <p:nvPicPr>
            <p:cNvPr descr="Iceberg con riempimento a tinta unita" id="197" name="Google Shape;197;p18"/>
            <p:cNvPicPr preferRelativeResize="0"/>
            <p:nvPr/>
          </p:nvPicPr>
          <p:blipFill rotWithShape="1">
            <a:blip r:embed="rId3">
              <a:alphaModFix/>
            </a:blip>
            <a:srcRect b="0" l="0" r="0" t="0"/>
            <a:stretch/>
          </p:blipFill>
          <p:spPr>
            <a:xfrm>
              <a:off x="4321913" y="3324807"/>
              <a:ext cx="1569755" cy="1569755"/>
            </a:xfrm>
            <a:prstGeom prst="rect">
              <a:avLst/>
            </a:prstGeom>
            <a:noFill/>
            <a:ln>
              <a:noFill/>
            </a:ln>
          </p:spPr>
        </p:pic>
        <p:pic>
          <p:nvPicPr>
            <p:cNvPr descr="Ripeti contorno" id="198" name="Google Shape;198;p18"/>
            <p:cNvPicPr preferRelativeResize="0"/>
            <p:nvPr/>
          </p:nvPicPr>
          <p:blipFill rotWithShape="1">
            <a:blip r:embed="rId4">
              <a:alphaModFix/>
            </a:blip>
            <a:srcRect b="0" l="0" r="0" t="0"/>
            <a:stretch/>
          </p:blipFill>
          <p:spPr>
            <a:xfrm>
              <a:off x="5775854" y="3652484"/>
              <a:ext cx="914400" cy="914400"/>
            </a:xfrm>
            <a:prstGeom prst="rect">
              <a:avLst/>
            </a:prstGeom>
            <a:noFill/>
            <a:ln>
              <a:noFill/>
            </a:ln>
          </p:spPr>
        </p:pic>
      </p:grpSp>
      <p:sp>
        <p:nvSpPr>
          <p:cNvPr id="199" name="Google Shape;199;p18"/>
          <p:cNvSpPr txBox="1"/>
          <p:nvPr/>
        </p:nvSpPr>
        <p:spPr>
          <a:xfrm>
            <a:off x="4228139" y="2063558"/>
            <a:ext cx="795597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F3F3F"/>
                </a:solidFill>
                <a:latin typeface="Calibri"/>
                <a:ea typeface="Calibri"/>
                <a:cs typeface="Calibri"/>
                <a:sym typeface="Calibri"/>
              </a:rPr>
              <a:t>Starting from the "Backlog iceberg" now none of User Epics have been left as such. There are no more User Stories in an embryonic state, but all are well detailed with associated acceptance criteria well defined.</a:t>
            </a:r>
            <a:endParaRPr/>
          </a:p>
        </p:txBody>
      </p:sp>
      <p:pic>
        <p:nvPicPr>
          <p:cNvPr descr="Immagine che contiene testo, segnale&#10;&#10;Descrizione generata automaticamente" id="200" name="Google Shape;200;p18"/>
          <p:cNvPicPr preferRelativeResize="0"/>
          <p:nvPr/>
        </p:nvPicPr>
        <p:blipFill rotWithShape="1">
          <a:blip r:embed="rId5">
            <a:alphaModFix/>
          </a:blip>
          <a:srcRect b="0" l="0" r="0" t="0"/>
          <a:stretch/>
        </p:blipFill>
        <p:spPr>
          <a:xfrm>
            <a:off x="4580514" y="3459835"/>
            <a:ext cx="998393" cy="1015711"/>
          </a:xfrm>
          <a:prstGeom prst="rect">
            <a:avLst/>
          </a:prstGeom>
          <a:noFill/>
          <a:ln>
            <a:noFill/>
          </a:ln>
        </p:spPr>
      </p:pic>
      <p:pic>
        <p:nvPicPr>
          <p:cNvPr id="201" name="Google Shape;201;p18"/>
          <p:cNvPicPr preferRelativeResize="0"/>
          <p:nvPr/>
        </p:nvPicPr>
        <p:blipFill rotWithShape="1">
          <a:blip r:embed="rId6">
            <a:alphaModFix/>
          </a:blip>
          <a:srcRect b="0" l="0" r="0" t="0"/>
          <a:stretch/>
        </p:blipFill>
        <p:spPr>
          <a:xfrm>
            <a:off x="10474324" y="3404850"/>
            <a:ext cx="952501" cy="952501"/>
          </a:xfrm>
          <a:prstGeom prst="rect">
            <a:avLst/>
          </a:prstGeom>
          <a:noFill/>
          <a:ln>
            <a:noFill/>
          </a:ln>
        </p:spPr>
      </p:pic>
      <p:pic>
        <p:nvPicPr>
          <p:cNvPr descr="Immagine che contiene testo, scuro&#10;&#10;Descrizione generata automaticamente" id="202" name="Google Shape;202;p18"/>
          <p:cNvPicPr preferRelativeResize="0"/>
          <p:nvPr/>
        </p:nvPicPr>
        <p:blipFill rotWithShape="1">
          <a:blip r:embed="rId7">
            <a:alphaModFix/>
          </a:blip>
          <a:srcRect b="0" l="0" r="0" t="0"/>
          <a:stretch/>
        </p:blipFill>
        <p:spPr>
          <a:xfrm>
            <a:off x="7391688" y="3326920"/>
            <a:ext cx="1099705" cy="1108364"/>
          </a:xfrm>
          <a:prstGeom prst="rect">
            <a:avLst/>
          </a:prstGeom>
          <a:noFill/>
          <a:ln>
            <a:noFill/>
          </a:ln>
        </p:spPr>
      </p:pic>
      <p:pic>
        <p:nvPicPr>
          <p:cNvPr id="203" name="Google Shape;203;p18"/>
          <p:cNvPicPr preferRelativeResize="0"/>
          <p:nvPr/>
        </p:nvPicPr>
        <p:blipFill rotWithShape="1">
          <a:blip r:embed="rId8">
            <a:alphaModFix/>
          </a:blip>
          <a:srcRect b="0" l="0" r="0" t="0"/>
          <a:stretch/>
        </p:blipFill>
        <p:spPr>
          <a:xfrm>
            <a:off x="5952980" y="3620029"/>
            <a:ext cx="626053" cy="626053"/>
          </a:xfrm>
          <a:prstGeom prst="rect">
            <a:avLst/>
          </a:prstGeom>
          <a:noFill/>
          <a:ln>
            <a:noFill/>
          </a:ln>
        </p:spPr>
      </p:pic>
      <p:pic>
        <p:nvPicPr>
          <p:cNvPr id="204" name="Google Shape;204;p18"/>
          <p:cNvPicPr preferRelativeResize="0"/>
          <p:nvPr/>
        </p:nvPicPr>
        <p:blipFill rotWithShape="1">
          <a:blip r:embed="rId8">
            <a:alphaModFix/>
          </a:blip>
          <a:srcRect b="0" l="0" r="0" t="0"/>
          <a:stretch/>
        </p:blipFill>
        <p:spPr>
          <a:xfrm>
            <a:off x="9165503" y="3602711"/>
            <a:ext cx="626053" cy="626053"/>
          </a:xfrm>
          <a:prstGeom prst="rect">
            <a:avLst/>
          </a:prstGeom>
          <a:noFill/>
          <a:ln>
            <a:noFill/>
          </a:ln>
        </p:spPr>
      </p:pic>
      <p:sp>
        <p:nvSpPr>
          <p:cNvPr id="205" name="Google Shape;205;p18"/>
          <p:cNvSpPr txBox="1"/>
          <p:nvPr/>
        </p:nvSpPr>
        <p:spPr>
          <a:xfrm>
            <a:off x="6864351" y="4444808"/>
            <a:ext cx="231024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t-IT" sz="1100">
                <a:solidFill>
                  <a:schemeClr val="dk1"/>
                </a:solidFill>
                <a:latin typeface="Libre Franklin"/>
                <a:ea typeface="Libre Franklin"/>
                <a:cs typeface="Libre Franklin"/>
                <a:sym typeface="Libre Franklin"/>
              </a:rPr>
              <a:t>ESTIMATED TEAM VELOCITY:</a:t>
            </a:r>
            <a:endParaRPr sz="1800">
              <a:solidFill>
                <a:schemeClr val="dk1"/>
              </a:solidFill>
              <a:latin typeface="Libre Franklin"/>
              <a:ea typeface="Libre Franklin"/>
              <a:cs typeface="Libre Franklin"/>
              <a:sym typeface="Libre Franklin"/>
            </a:endParaRPr>
          </a:p>
          <a:p>
            <a:pPr indent="0" lvl="0" marL="0" marR="0" rtl="0" algn="ctr">
              <a:spcBef>
                <a:spcPts val="0"/>
              </a:spcBef>
              <a:spcAft>
                <a:spcPts val="0"/>
              </a:spcAft>
              <a:buNone/>
            </a:pPr>
            <a:r>
              <a:rPr lang="it-IT" sz="1100">
                <a:solidFill>
                  <a:schemeClr val="dk1"/>
                </a:solidFill>
                <a:latin typeface="Libre Franklin"/>
                <a:ea typeface="Libre Franklin"/>
                <a:cs typeface="Libre Franklin"/>
                <a:sym typeface="Libre Franklin"/>
              </a:rPr>
              <a:t>56 Story Points</a:t>
            </a:r>
            <a:endParaRPr/>
          </a:p>
        </p:txBody>
      </p:sp>
      <p:sp>
        <p:nvSpPr>
          <p:cNvPr id="206" name="Google Shape;206;p18"/>
          <p:cNvSpPr txBox="1"/>
          <p:nvPr/>
        </p:nvSpPr>
        <p:spPr>
          <a:xfrm>
            <a:off x="4188691" y="4470784"/>
            <a:ext cx="231024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1100">
                <a:solidFill>
                  <a:schemeClr val="dk1"/>
                </a:solidFill>
                <a:latin typeface="Libre Franklin"/>
                <a:ea typeface="Libre Franklin"/>
                <a:cs typeface="Libre Franklin"/>
                <a:sym typeface="Libre Franklin"/>
              </a:rPr>
              <a:t>THIRD PRODUCT BACKLOG</a:t>
            </a:r>
            <a:endParaRPr/>
          </a:p>
        </p:txBody>
      </p:sp>
      <p:sp>
        <p:nvSpPr>
          <p:cNvPr id="207" name="Google Shape;207;p18"/>
          <p:cNvSpPr txBox="1"/>
          <p:nvPr/>
        </p:nvSpPr>
        <p:spPr>
          <a:xfrm>
            <a:off x="9735320" y="4393623"/>
            <a:ext cx="2378363"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t-IT" sz="1100">
                <a:solidFill>
                  <a:schemeClr val="dk1"/>
                </a:solidFill>
                <a:latin typeface="Libre Franklin"/>
                <a:ea typeface="Libre Franklin"/>
                <a:cs typeface="Libre Franklin"/>
                <a:sym typeface="Libre Franklin"/>
              </a:rPr>
              <a:t>THIRD SPRINT PRODUCT BACKLOG:</a:t>
            </a:r>
            <a:endParaRPr sz="1800">
              <a:solidFill>
                <a:schemeClr val="dk1"/>
              </a:solidFill>
              <a:latin typeface="Libre Franklin"/>
              <a:ea typeface="Libre Franklin"/>
              <a:cs typeface="Libre Franklin"/>
              <a:sym typeface="Libre Franklin"/>
            </a:endParaRPr>
          </a:p>
          <a:p>
            <a:pPr indent="0" lvl="0" marL="0" marR="0" rtl="0" algn="ctr">
              <a:spcBef>
                <a:spcPts val="0"/>
              </a:spcBef>
              <a:spcAft>
                <a:spcPts val="0"/>
              </a:spcAft>
              <a:buNone/>
            </a:pPr>
            <a:r>
              <a:rPr lang="it-IT" sz="1100">
                <a:solidFill>
                  <a:schemeClr val="dk1"/>
                </a:solidFill>
                <a:latin typeface="Libre Franklin"/>
                <a:ea typeface="Libre Franklin"/>
                <a:cs typeface="Libre Franklin"/>
                <a:sym typeface="Libre Franklin"/>
              </a:rPr>
              <a:t>54 Story Points</a:t>
            </a:r>
            <a:endParaRPr/>
          </a:p>
          <a:p>
            <a:pPr indent="0" lvl="0" marL="0" marR="0" rtl="0" algn="ctr">
              <a:spcBef>
                <a:spcPts val="0"/>
              </a:spcBef>
              <a:spcAft>
                <a:spcPts val="0"/>
              </a:spcAft>
              <a:buNone/>
            </a:pPr>
            <a:r>
              <a:rPr lang="it-IT" sz="1100">
                <a:solidFill>
                  <a:schemeClr val="dk1"/>
                </a:solidFill>
                <a:latin typeface="Libre Franklin"/>
                <a:ea typeface="Libre Franklin"/>
                <a:cs typeface="Libre Franklin"/>
                <a:sym typeface="Libre Franklin"/>
              </a:rPr>
              <a:t>The 16 next high priority User Stories</a:t>
            </a:r>
            <a:endParaRPr/>
          </a:p>
        </p:txBody>
      </p:sp>
      <p:sp>
        <p:nvSpPr>
          <p:cNvPr id="208" name="Google Shape;208;p18"/>
          <p:cNvSpPr txBox="1"/>
          <p:nvPr/>
        </p:nvSpPr>
        <p:spPr>
          <a:xfrm>
            <a:off x="4185188" y="4692440"/>
            <a:ext cx="71543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100" u="sng">
                <a:solidFill>
                  <a:schemeClr val="hlink"/>
                </a:solidFill>
                <a:latin typeface="Libre Franklin"/>
                <a:ea typeface="Libre Franklin"/>
                <a:cs typeface="Libre Franklin"/>
                <a:sym typeface="Libre Franklin"/>
                <a:hlinkClick r:id="rId9"/>
              </a:rPr>
              <a:t>See it</a:t>
            </a:r>
            <a:endParaRPr/>
          </a:p>
        </p:txBody>
      </p:sp>
      <p:sp>
        <p:nvSpPr>
          <p:cNvPr id="209" name="Google Shape;209;p18"/>
          <p:cNvSpPr txBox="1"/>
          <p:nvPr/>
        </p:nvSpPr>
        <p:spPr>
          <a:xfrm>
            <a:off x="9785887" y="4866199"/>
            <a:ext cx="74930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100" u="sng">
                <a:solidFill>
                  <a:schemeClr val="hlink"/>
                </a:solidFill>
                <a:latin typeface="Libre Franklin"/>
                <a:ea typeface="Libre Franklin"/>
                <a:cs typeface="Libre Franklin"/>
                <a:sym typeface="Libre Franklin"/>
                <a:hlinkClick r:id="rId10"/>
              </a:rPr>
              <a:t>See it</a:t>
            </a:r>
            <a:endParaRPr/>
          </a:p>
        </p:txBody>
      </p:sp>
      <p:pic>
        <p:nvPicPr>
          <p:cNvPr descr="Racconto con riempimento a tinta unita" id="210" name="Google Shape;210;p18"/>
          <p:cNvPicPr preferRelativeResize="0"/>
          <p:nvPr/>
        </p:nvPicPr>
        <p:blipFill rotWithShape="1">
          <a:blip r:embed="rId11">
            <a:alphaModFix/>
          </a:blip>
          <a:srcRect b="0" l="0" r="0" t="0"/>
          <a:stretch/>
        </p:blipFill>
        <p:spPr>
          <a:xfrm>
            <a:off x="8972550" y="251884"/>
            <a:ext cx="1390650" cy="1443566"/>
          </a:xfrm>
          <a:prstGeom prst="rect">
            <a:avLst/>
          </a:prstGeom>
          <a:noFill/>
          <a:ln>
            <a:noFill/>
          </a:ln>
        </p:spPr>
      </p:pic>
      <p:sp>
        <p:nvSpPr>
          <p:cNvPr id="211" name="Google Shape;211;p18"/>
          <p:cNvSpPr txBox="1"/>
          <p:nvPr/>
        </p:nvSpPr>
        <p:spPr>
          <a:xfrm>
            <a:off x="4191000" y="5723467"/>
            <a:ext cx="804333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400">
                <a:solidFill>
                  <a:srgbClr val="3F3F3F"/>
                </a:solidFill>
                <a:latin typeface="Calibri"/>
                <a:ea typeface="Calibri"/>
                <a:cs typeface="Calibri"/>
                <a:sym typeface="Calibri"/>
              </a:rPr>
              <a:t>We have decided to decrease the number of story points for this sprint, not because we were unable to meet the estimated speed in the previous sprints, but rather because we decided to allocate  three of the weekly working hours to the code restructure to align with the planned architectural changes.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19"/>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id="217" name="Google Shape;217;p19"/>
          <p:cNvPicPr preferRelativeResize="0"/>
          <p:nvPr/>
        </p:nvPicPr>
        <p:blipFill rotWithShape="1">
          <a:blip r:embed="rId3">
            <a:alphaModFix/>
          </a:blip>
          <a:srcRect b="0" l="0" r="0" t="0"/>
          <a:stretch/>
        </p:blipFill>
        <p:spPr>
          <a:xfrm>
            <a:off x="20" y="975"/>
            <a:ext cx="12191980" cy="6858000"/>
          </a:xfrm>
          <a:prstGeom prst="rect">
            <a:avLst/>
          </a:prstGeom>
          <a:noFill/>
          <a:ln>
            <a:noFill/>
          </a:ln>
        </p:spPr>
      </p:pic>
      <p:sp>
        <p:nvSpPr>
          <p:cNvPr id="218" name="Google Shape;218;p19"/>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219" name="Google Shape;219;p19"/>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Bookman Old Style"/>
              <a:buNone/>
            </a:pPr>
            <a:r>
              <a:rPr lang="it-IT" sz="4400">
                <a:solidFill>
                  <a:schemeClr val="lt1"/>
                </a:solidFill>
              </a:rPr>
              <a:t>Thanks for the attention</a:t>
            </a:r>
            <a:endParaRPr/>
          </a:p>
        </p:txBody>
      </p:sp>
      <p:cxnSp>
        <p:nvCxnSpPr>
          <p:cNvPr id="220" name="Google Shape;220;p19"/>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221" name="Google Shape;221;p19"/>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